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311" r:id="rId15"/>
    <p:sldId id="392" r:id="rId16"/>
    <p:sldId id="356" r:id="rId17"/>
    <p:sldId id="359" r:id="rId18"/>
    <p:sldId id="372" r:id="rId19"/>
    <p:sldId id="373" r:id="rId20"/>
    <p:sldId id="391" r:id="rId21"/>
    <p:sldId id="375" r:id="rId22"/>
    <p:sldId id="393" r:id="rId23"/>
    <p:sldId id="366" r:id="rId24"/>
    <p:sldId id="379" r:id="rId25"/>
    <p:sldId id="360" r:id="rId26"/>
    <p:sldId id="314" r:id="rId27"/>
    <p:sldId id="390" r:id="rId28"/>
    <p:sldId id="351" r:id="rId29"/>
    <p:sldId id="320" r:id="rId30"/>
    <p:sldId id="371"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417" autoAdjust="0"/>
    <p:restoredTop sz="98505" autoAdjust="0"/>
  </p:normalViewPr>
  <p:slideViewPr>
    <p:cSldViewPr>
      <p:cViewPr varScale="1">
        <p:scale>
          <a:sx n="108" d="100"/>
          <a:sy n="108" d="100"/>
        </p:scale>
        <p:origin x="1392"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12</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13</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89742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January 2019</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59830" y="332601"/>
            <a:ext cx="338567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802.11-18/2115r3</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151671" y="6476484"/>
            <a:ext cx="245099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Ruckus/ARRIS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8/11-18-1494-02-00ba-overview-of-802-11-ba-power-management-in-d0-4.pptx" TargetMode="External"/><Relationship Id="rId3" Type="http://schemas.openxmlformats.org/officeDocument/2006/relationships/hyperlink" Target="https://mentor.ieee.org/802.11/dcn/18/11-18-1934-00-0arc-mac-address-assignment-in-ieee-802-11.pptx" TargetMode="External"/><Relationship Id="rId7" Type="http://schemas.openxmlformats.org/officeDocument/2006/relationships/hyperlink" Target="https://mentor.ieee.org/802.11/dcn/18/11-18-1020-05-0arc-discussion-on-wur-802-11ba-states.pptx" TargetMode="External"/><Relationship Id="rId12" Type="http://schemas.openxmlformats.org/officeDocument/2006/relationships/hyperlink" Target="https://mentor.ieee.org/802.11/dcn/19/11-19-0179-00-0arc-idquery-query-message-proposal.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8/11-18-1017-00-0arc-wur-multi-ap-reference-model.vsd" TargetMode="External"/><Relationship Id="rId11" Type="http://schemas.openxmlformats.org/officeDocument/2006/relationships/hyperlink" Target="https://mentor.ieee.org/802.11/dcn/19/11-19-0173-00-0arc-continued-discussion-on-wur-802-11ba-nomenclature.pptx" TargetMode="External"/><Relationship Id="rId5" Type="http://schemas.openxmlformats.org/officeDocument/2006/relationships/hyperlink" Target="https://mentor.ieee.org/802.11/dcn/18/11-18-1920-02-0wng-proxy-nd-discovery-in-802-11.pptx" TargetMode="External"/><Relationship Id="rId10" Type="http://schemas.openxmlformats.org/officeDocument/2006/relationships/hyperlink" Target="https://mentor.ieee.org/802.11/dcn/19/11-19-0081-01-0arc-11ba-architecture-considerations.docx" TargetMode="External"/><Relationship Id="rId4" Type="http://schemas.openxmlformats.org/officeDocument/2006/relationships/hyperlink" Target="https://mentor.ieee.org/802.11/dcn/18/11-18-2022-00-0arc-local-administrator-advertisements.ppt" TargetMode="External"/><Relationship Id="rId9" Type="http://schemas.openxmlformats.org/officeDocument/2006/relationships/hyperlink" Target="https://mentor.ieee.org/802.11/dcn/18/11-18-1641-00-0arc-discussion-on-wur-802-11ba-nomenclature.ppt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15/11-15-0454-00-0arc-some-more-ds-architecture-concepts.pptx" TargetMode="External"/><Relationship Id="rId3" Type="http://schemas.openxmlformats.org/officeDocument/2006/relationships/hyperlink" Target="https://mentor.ieee.org/802.11/dcn/18/11-18-1051-03-0arc-what-is-an-ess.pptx"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6/11-16-1512-00-0arc-glk-802-1q-bridge.pptx" TargetMode="External"/><Relationship Id="rId5" Type="http://schemas.openxmlformats.org/officeDocument/2006/relationships/hyperlink" Target="https://mentor.ieee.org/802.11/dcn/17/11-17-0136-02-0arc-bridging-architecture-considerations.docx" TargetMode="External"/><Relationship Id="rId4" Type="http://schemas.openxmlformats.org/officeDocument/2006/relationships/hyperlink" Target="https://mentor.ieee.org/802.11/dcn/19/11-19-0106-00-000m-sta-and-ap.docx" TargetMode="External"/><Relationship Id="rId9" Type="http://schemas.openxmlformats.org/officeDocument/2006/relationships/hyperlink" Target="https://mentor.ieee.org/802.11/dcn/14/11-14-1213-01-0arc-ap-arch-concepts-and-distribution-system-access.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8/11-18-1725-03-0arc-arc-sc-agenda-nov-2018.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8/11-18-1988-02-0arc-proposed-response-to-liaison-from-wba-on-mac-address-randomization-impcats.docx" TargetMode="External"/><Relationship Id="rId2" Type="http://schemas.openxmlformats.org/officeDocument/2006/relationships/hyperlink" Target="https://mentor.ieee.org/802.11/dcn/18/11-18-1579-01-0000-2018-09-liaison-from-wba-re-mac-randomization-impact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2022-00-0arc-local-administrator-advertisements.ppt" TargetMode="External"/><Relationship Id="rId2" Type="http://schemas.openxmlformats.org/officeDocument/2006/relationships/hyperlink" Target="https://mentor.ieee.org/802.11/dcn/18/11-18-1934-00-0arc-mac-address-assignment-in-ieee-802-11.pptx" TargetMode="External"/><Relationship Id="rId1" Type="http://schemas.openxmlformats.org/officeDocument/2006/relationships/slideLayout" Target="../slideLayouts/slideLayout2.xml"/><Relationship Id="rId4" Type="http://schemas.openxmlformats.org/officeDocument/2006/relationships/hyperlink" Target="https://mentor.ieee.org/802.11/dcn/18/11-18-1920-02-0wng-proxy-nd-discovery-in-802-11.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18/11-18-0533-02-0arc-802-11ba-topics-related-to-arc.pptx" TargetMode="External"/><Relationship Id="rId13" Type="http://schemas.openxmlformats.org/officeDocument/2006/relationships/hyperlink" Target="https://mentor.ieee.org/802.11/dcn/18/11-18-1016-00-0arc-wur-state-diagram-proposal-hamilton.vsdx" TargetMode="External"/><Relationship Id="rId3" Type="http://schemas.openxmlformats.org/officeDocument/2006/relationships/hyperlink" Target="https://mentor.ieee.org/802.11/dcn/19/11-19-0173-00-0arc-continued-discussion-on-wur-802-11ba-nomenclature.pptx" TargetMode="External"/><Relationship Id="rId7" Type="http://schemas.openxmlformats.org/officeDocument/2006/relationships/hyperlink" Target="https://mentor.ieee.org/802.11/dcn/18/11-18-1017-01-0arc-wur-multi-ap-reference-model.vsd" TargetMode="External"/><Relationship Id="rId12" Type="http://schemas.openxmlformats.org/officeDocument/2006/relationships/hyperlink" Target="https://mentor.ieee.org/802.11/dcn/17/11-17-0575-11-00ba-spec-framework.docx" TargetMode="External"/><Relationship Id="rId2" Type="http://schemas.openxmlformats.org/officeDocument/2006/relationships/hyperlink" Target="https://mentor.ieee.org/802.11/dcn/19/11-19-0081-01-0arc-11ba-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8/11-18-1641-00-0arc-discussion-on-wur-802-11ba-nomenclature.pptx" TargetMode="External"/><Relationship Id="rId11" Type="http://schemas.openxmlformats.org/officeDocument/2006/relationships/hyperlink" Target="https://mentor.ieee.org/802.11/dcn/17/11-17-0972-02-00ba-definition-of-wur-mode.pptx" TargetMode="External"/><Relationship Id="rId5" Type="http://schemas.openxmlformats.org/officeDocument/2006/relationships/hyperlink" Target="https://mentor.ieee.org/802.11/dcn/18/11-18-1494-04-00ba-overview-of-802-11-ba-power-management-in-d0-4.pptx" TargetMode="External"/><Relationship Id="rId10" Type="http://schemas.openxmlformats.org/officeDocument/2006/relationships/hyperlink" Target="https://mentor.ieee.org/802.11/dcn/18/11-18-0884-01-0arc-802-11ba-architecture-discussion.pptx" TargetMode="External"/><Relationship Id="rId4" Type="http://schemas.openxmlformats.org/officeDocument/2006/relationships/hyperlink" Target="https://mentor.ieee.org/802.11/dcn/18/11-18-1020-05-0arc-discussion-on-wur-802-11ba-states.pptx" TargetMode="External"/><Relationship Id="rId9" Type="http://schemas.openxmlformats.org/officeDocument/2006/relationships/hyperlink" Target="https://mentor.ieee.org/802.11/dcn/17/11-17-1025-00-0arc-11ba-arch-discussion.ppt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9/11-19-0179-00-0arc-idquery-query-message-proposal.ppt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hyperlink" Target="https://mentor.ieee.org/802.11/dcn/18/11-18-1051-04-0arc-what-is-an-ess.ppt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ARC-SC-agenda-Jan-2019</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2019-01-16</a:t>
            </a:r>
          </a:p>
        </p:txBody>
      </p:sp>
      <p:graphicFrame>
        <p:nvGraphicFramePr>
          <p:cNvPr id="15364" name="Object 11"/>
          <p:cNvGraphicFramePr>
            <a:graphicFrameLocks noChangeAspect="1"/>
          </p:cNvGraphicFramePr>
          <p:nvPr>
            <p:extLst>
              <p:ext uri="{D42A27DB-BD31-4B8C-83A1-F6EECF244321}">
                <p14:modId xmlns:p14="http://schemas.microsoft.com/office/powerpoint/2010/main" val="3042609404"/>
              </p:ext>
            </p:extLst>
          </p:nvPr>
        </p:nvGraphicFramePr>
        <p:xfrm>
          <a:off x="522288" y="2298700"/>
          <a:ext cx="7916862" cy="2952750"/>
        </p:xfrm>
        <a:graphic>
          <a:graphicData uri="http://schemas.openxmlformats.org/presentationml/2006/ole">
            <mc:AlternateContent xmlns:mc="http://schemas.openxmlformats.org/markup-compatibility/2006">
              <mc:Choice xmlns:v="urn:schemas-microsoft-com:vml" Requires="v">
                <p:oleObj spid="_x0000_s15626"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298700"/>
                        <a:ext cx="7916862" cy="295275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January 2019 (1 of 2)</a:t>
            </a:r>
          </a:p>
        </p:txBody>
      </p:sp>
      <p:sp>
        <p:nvSpPr>
          <p:cNvPr id="11267" name="Rectangle 3"/>
          <p:cNvSpPr>
            <a:spLocks noGrp="1" noChangeArrowheads="1"/>
          </p:cNvSpPr>
          <p:nvPr>
            <p:ph idx="1"/>
          </p:nvPr>
        </p:nvSpPr>
        <p:spPr>
          <a:xfrm>
            <a:off x="342900" y="1219200"/>
            <a:ext cx="8458200" cy="4876800"/>
          </a:xfrm>
        </p:spPr>
        <p:txBody>
          <a:bodyPr/>
          <a:lstStyle/>
          <a:p>
            <a:pPr marL="0" indent="0" eaLnBrk="1" hangingPunct="1">
              <a:lnSpc>
                <a:spcPct val="90000"/>
              </a:lnSpc>
              <a:buFontTx/>
              <a:buNone/>
              <a:defRPr/>
            </a:pPr>
            <a:r>
              <a:rPr lang="en-US" sz="2800" dirty="0">
                <a:solidFill>
                  <a:srgbClr val="000000"/>
                </a:solidFill>
              </a:rPr>
              <a:t>Tuesday, January 15, PM2</a:t>
            </a:r>
            <a:endParaRPr lang="en-US" sz="2800" dirty="0"/>
          </a:p>
          <a:p>
            <a:pPr eaLnBrk="1" hangingPunct="1">
              <a:lnSpc>
                <a:spcPct val="90000"/>
              </a:lnSpc>
              <a:defRPr/>
            </a:pPr>
            <a:r>
              <a:rPr lang="en-US" sz="2000" dirty="0"/>
              <a:t>Administrative: Minutes</a:t>
            </a:r>
          </a:p>
          <a:p>
            <a:pPr marL="342900" lvl="1" indent="-342900" eaLnBrk="1" hangingPunct="1">
              <a:lnSpc>
                <a:spcPct val="90000"/>
              </a:lnSpc>
              <a:buFontTx/>
              <a:buChar char="•"/>
              <a:defRPr/>
            </a:pPr>
            <a:r>
              <a:rPr lang="en-US" b="1" dirty="0"/>
              <a:t>IEEE 1588 mapping to IEEE 802.11/802.1ASrev and use of FTM</a:t>
            </a:r>
          </a:p>
          <a:p>
            <a:pPr marL="342900" lvl="1" indent="-342900" eaLnBrk="1" hangingPunct="1">
              <a:lnSpc>
                <a:spcPct val="90000"/>
              </a:lnSpc>
              <a:buFontTx/>
              <a:buChar char="•"/>
              <a:defRPr/>
            </a:pPr>
            <a:r>
              <a:rPr lang="en-US" b="1" dirty="0"/>
              <a:t>WBA liaison on MAC randomization – follow-ups for 802.11?</a:t>
            </a:r>
            <a:endParaRPr lang="en-US" dirty="0"/>
          </a:p>
          <a:p>
            <a:pPr marL="342900" lvl="1" indent="-342900" eaLnBrk="1" hangingPunct="1">
              <a:lnSpc>
                <a:spcPct val="90000"/>
              </a:lnSpc>
              <a:buFontTx/>
              <a:buChar char="•"/>
              <a:defRPr/>
            </a:pPr>
            <a:r>
              <a:rPr lang="en-US" b="1" dirty="0"/>
              <a:t>802 (and 802.1) activities: </a:t>
            </a:r>
          </a:p>
          <a:p>
            <a:pPr marL="685800" lvl="2" indent="-342900" eaLnBrk="1" hangingPunct="1">
              <a:lnSpc>
                <a:spcPct val="90000"/>
              </a:lnSpc>
              <a:defRPr/>
            </a:pPr>
            <a:r>
              <a:rPr lang="en-US" b="1" dirty="0"/>
              <a:t>802.11aq, 802.1CQ and LAAP:</a:t>
            </a:r>
            <a:r>
              <a:rPr lang="en-US" dirty="0"/>
              <a:t> </a:t>
            </a:r>
            <a:r>
              <a:rPr lang="en-GB" u="sng" dirty="0">
                <a:hlinkClick r:id="rId3"/>
              </a:rPr>
              <a:t>11-18/1934r0</a:t>
            </a:r>
            <a:endParaRPr lang="en-US" b="1" dirty="0"/>
          </a:p>
          <a:p>
            <a:pPr marL="685800" lvl="2" indent="-342900" eaLnBrk="1" hangingPunct="1">
              <a:lnSpc>
                <a:spcPct val="90000"/>
              </a:lnSpc>
              <a:defRPr/>
            </a:pPr>
            <a:r>
              <a:rPr lang="en-US" b="1" dirty="0"/>
              <a:t>Local Administrator Advertisements: </a:t>
            </a:r>
            <a:r>
              <a:rPr lang="en-US" dirty="0">
                <a:hlinkClick r:id="rId4"/>
              </a:rPr>
              <a:t>11-18/2022r0</a:t>
            </a:r>
            <a:r>
              <a:rPr lang="en-US" dirty="0"/>
              <a:t> </a:t>
            </a:r>
          </a:p>
          <a:p>
            <a:pPr marL="685800" lvl="2" indent="-342900" eaLnBrk="1" hangingPunct="1">
              <a:lnSpc>
                <a:spcPct val="90000"/>
              </a:lnSpc>
              <a:defRPr/>
            </a:pPr>
            <a:r>
              <a:rPr lang="en-US" b="1" dirty="0"/>
              <a:t>Proxy IPv6 Neighbor Discovery: </a:t>
            </a:r>
            <a:r>
              <a:rPr lang="en-US" dirty="0">
                <a:hlinkClick r:id="rId5"/>
              </a:rPr>
              <a:t>11-18/1920r2</a:t>
            </a:r>
            <a:r>
              <a:rPr lang="en-US" dirty="0"/>
              <a:t> </a:t>
            </a:r>
          </a:p>
          <a:p>
            <a:pPr marL="0" indent="0" eaLnBrk="1" hangingPunct="1">
              <a:lnSpc>
                <a:spcPct val="90000"/>
              </a:lnSpc>
              <a:buNone/>
              <a:defRPr/>
            </a:pPr>
            <a:r>
              <a:rPr lang="en-US" sz="2800" dirty="0">
                <a:solidFill>
                  <a:srgbClr val="000000"/>
                </a:solidFill>
              </a:rPr>
              <a:t>Wednesday, January 16, AM1</a:t>
            </a:r>
          </a:p>
          <a:p>
            <a:pPr marL="342900" lvl="1" indent="-342900" eaLnBrk="1" hangingPunct="1">
              <a:lnSpc>
                <a:spcPct val="90000"/>
              </a:lnSpc>
              <a:buFont typeface="Arial" pitchFamily="34" charset="0"/>
              <a:buChar char="•"/>
              <a:defRPr/>
            </a:pPr>
            <a:r>
              <a:rPr lang="en-US" b="1" dirty="0" err="1"/>
              <a:t>TGba</a:t>
            </a:r>
            <a:r>
              <a:rPr lang="en-US" b="1" dirty="0"/>
              <a:t> (WUR) continued discussion:</a:t>
            </a:r>
            <a:r>
              <a:rPr lang="en-US" dirty="0"/>
              <a:t> </a:t>
            </a:r>
            <a:r>
              <a:rPr lang="en-US" dirty="0">
                <a:hlinkClick r:id="rId6"/>
              </a:rPr>
              <a:t>11-18/1017r0</a:t>
            </a:r>
            <a:r>
              <a:rPr lang="en-US" dirty="0"/>
              <a:t>, </a:t>
            </a:r>
            <a:r>
              <a:rPr lang="en-US" dirty="0">
                <a:hlinkClick r:id="rId7"/>
              </a:rPr>
              <a:t>11-18/1020r5</a:t>
            </a:r>
            <a:r>
              <a:rPr lang="en-US" dirty="0"/>
              <a:t>, </a:t>
            </a:r>
            <a:r>
              <a:rPr lang="en-US" dirty="0">
                <a:hlinkClick r:id="rId8"/>
              </a:rPr>
              <a:t>11-18/1494r2</a:t>
            </a:r>
            <a:r>
              <a:rPr lang="en-US" dirty="0"/>
              <a:t>, </a:t>
            </a:r>
            <a:r>
              <a:rPr lang="en-US" dirty="0">
                <a:hlinkClick r:id="rId9"/>
              </a:rPr>
              <a:t>11-18/1641r0</a:t>
            </a:r>
            <a:r>
              <a:rPr lang="en-US" dirty="0"/>
              <a:t>, </a:t>
            </a:r>
            <a:r>
              <a:rPr lang="en-US" dirty="0">
                <a:hlinkClick r:id="rId10"/>
              </a:rPr>
              <a:t>11-19/0081r1</a:t>
            </a:r>
            <a:r>
              <a:rPr lang="en-US" dirty="0"/>
              <a:t>, </a:t>
            </a:r>
            <a:r>
              <a:rPr lang="en-US" dirty="0">
                <a:hlinkClick r:id="rId11"/>
              </a:rPr>
              <a:t>11-19/0173r0</a:t>
            </a:r>
            <a:endParaRPr lang="en-US" dirty="0"/>
          </a:p>
          <a:p>
            <a:pPr marL="342900" lvl="1" indent="-342900" eaLnBrk="1" hangingPunct="1">
              <a:lnSpc>
                <a:spcPct val="90000"/>
              </a:lnSpc>
              <a:spcBef>
                <a:spcPts val="432"/>
              </a:spcBef>
              <a:buFont typeface="Arial" pitchFamily="34" charset="0"/>
              <a:buChar char="•"/>
              <a:defRPr/>
            </a:pPr>
            <a:r>
              <a:rPr lang="en-US" b="1" dirty="0"/>
              <a:t>MAC randomization: </a:t>
            </a:r>
            <a:r>
              <a:rPr lang="en-US" dirty="0">
                <a:hlinkClick r:id="rId12"/>
              </a:rPr>
              <a:t>11-19/0179r0</a:t>
            </a:r>
            <a:r>
              <a:rPr lang="en-US" dirty="0"/>
              <a:t> </a:t>
            </a:r>
          </a:p>
          <a:p>
            <a:pPr marL="342900" lvl="1" indent="-342900" eaLnBrk="1" hangingPunct="1">
              <a:lnSpc>
                <a:spcPct val="90000"/>
              </a:lnSpc>
              <a:spcBef>
                <a:spcPts val="432"/>
              </a:spcBef>
              <a:buFont typeface="Arial" pitchFamily="34" charset="0"/>
              <a:buChar char="•"/>
              <a:defRPr/>
            </a:pPr>
            <a:r>
              <a:rPr lang="en-US" b="1" dirty="0"/>
              <a:t>Continue the other items (previous slide), as needed</a:t>
            </a:r>
          </a:p>
          <a:p>
            <a:pPr marL="342900" lvl="1" indent="-342900" eaLnBrk="1" hangingPunct="1">
              <a:lnSpc>
                <a:spcPct val="90000"/>
              </a:lnSpc>
              <a:buFont typeface="Arial" pitchFamily="34" charset="0"/>
              <a:buChar char="•"/>
              <a:defRPr/>
            </a:pP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September 2018 (2 of 2)</a:t>
            </a:r>
          </a:p>
        </p:txBody>
      </p:sp>
      <p:sp>
        <p:nvSpPr>
          <p:cNvPr id="11267" name="Rectangle 3"/>
          <p:cNvSpPr>
            <a:spLocks noGrp="1" noChangeArrowheads="1"/>
          </p:cNvSpPr>
          <p:nvPr>
            <p:ph idx="1"/>
          </p:nvPr>
        </p:nvSpPr>
        <p:spPr>
          <a:xfrm>
            <a:off x="228600" y="1219200"/>
            <a:ext cx="8610600" cy="5334000"/>
          </a:xfrm>
        </p:spPr>
        <p:txBody>
          <a:bodyPr/>
          <a:lstStyle/>
          <a:p>
            <a:pPr marL="0" indent="0" eaLnBrk="1" hangingPunct="1">
              <a:lnSpc>
                <a:spcPct val="90000"/>
              </a:lnSpc>
              <a:buNone/>
              <a:defRPr/>
            </a:pPr>
            <a:r>
              <a:rPr lang="en-US" sz="2800" dirty="0">
                <a:solidFill>
                  <a:srgbClr val="000000"/>
                </a:solidFill>
              </a:rPr>
              <a:t>Thursday, January 17, AM2</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buFont typeface="Arial" pitchFamily="34" charset="0"/>
              <a:buChar char="•"/>
              <a:defRPr/>
            </a:pPr>
            <a:r>
              <a:rPr lang="en-US" b="1" dirty="0"/>
              <a:t>IETF/802 coordination</a:t>
            </a:r>
          </a:p>
          <a:p>
            <a:pPr marL="342900" lvl="1" indent="-342900" eaLnBrk="1" hangingPunct="1">
              <a:lnSpc>
                <a:spcPct val="90000"/>
              </a:lnSpc>
              <a:buFont typeface="Arial" pitchFamily="34" charset="0"/>
              <a:buChar char="•"/>
              <a:defRPr/>
            </a:pPr>
            <a:r>
              <a:rPr lang="en-US" b="1" dirty="0"/>
              <a:t>Consider IETF </a:t>
            </a:r>
            <a:r>
              <a:rPr lang="en-US" b="1" dirty="0" err="1"/>
              <a:t>DetNet</a:t>
            </a:r>
            <a:r>
              <a:rPr lang="en-US" b="1" dirty="0"/>
              <a:t>/time-sensitive networking input (potential relationship to RTA TIG?)</a:t>
            </a:r>
          </a:p>
          <a:p>
            <a:pPr marL="342900" lvl="1" indent="-342900" eaLnBrk="1" hangingPunct="1">
              <a:lnSpc>
                <a:spcPct val="90000"/>
              </a:lnSpc>
              <a:buFont typeface="Arial" pitchFamily="34" charset="0"/>
              <a:buChar char="•"/>
              <a:defRPr/>
            </a:pPr>
            <a:r>
              <a:rPr lang="en-US" b="1" dirty="0"/>
              <a:t>Multiple MAC Addresses (and IPv6), “Multiple radios”</a:t>
            </a:r>
          </a:p>
          <a:p>
            <a:pPr marL="342900" lvl="1" indent="-342900" eaLnBrk="1" hangingPunct="1">
              <a:lnSpc>
                <a:spcPct val="90000"/>
              </a:lnSpc>
              <a:buFont typeface="Arial" pitchFamily="34" charset="0"/>
              <a:buChar char="•"/>
              <a:defRPr/>
            </a:pPr>
            <a:r>
              <a:rPr lang="en-US" b="1" dirty="0"/>
              <a:t>System architecture views for common use scenarios (any contributions?)</a:t>
            </a:r>
          </a:p>
          <a:p>
            <a:pPr marL="342900" lvl="1" indent="-342900" eaLnBrk="1" hangingPunct="1">
              <a:lnSpc>
                <a:spcPct val="90000"/>
              </a:lnSpc>
              <a:buFont typeface="Arial" pitchFamily="34" charset="0"/>
              <a:buChar char="•"/>
              <a:defRPr/>
            </a:pPr>
            <a:r>
              <a:rPr lang="en-US" b="1" dirty="0"/>
              <a:t>“What is an ESS?”: </a:t>
            </a:r>
            <a:r>
              <a:rPr lang="en-US" dirty="0">
                <a:hlinkClick r:id="rId3"/>
              </a:rPr>
              <a:t>11-18/1051r3</a:t>
            </a:r>
            <a:r>
              <a:rPr lang="en-US" dirty="0"/>
              <a:t> </a:t>
            </a:r>
          </a:p>
          <a:p>
            <a:pPr marL="685800" lvl="2" indent="-342900" eaLnBrk="1" hangingPunct="1">
              <a:lnSpc>
                <a:spcPct val="90000"/>
              </a:lnSpc>
              <a:buFont typeface="Arial" pitchFamily="34" charset="0"/>
              <a:buChar char="•"/>
              <a:defRPr/>
            </a:pPr>
            <a:r>
              <a:rPr lang="en-US" dirty="0">
                <a:solidFill>
                  <a:srgbClr val="FF0000"/>
                </a:solidFill>
              </a:rPr>
              <a:t>New topic (from </a:t>
            </a:r>
            <a:r>
              <a:rPr lang="en-US" dirty="0" err="1">
                <a:solidFill>
                  <a:srgbClr val="FF0000"/>
                </a:solidFill>
              </a:rPr>
              <a:t>REVmd</a:t>
            </a:r>
            <a:r>
              <a:rPr lang="en-US" dirty="0">
                <a:solidFill>
                  <a:srgbClr val="FF0000"/>
                </a:solidFill>
              </a:rPr>
              <a:t>)?:  “What is a STA?”  </a:t>
            </a:r>
            <a:r>
              <a:rPr lang="en-US" dirty="0"/>
              <a:t>(See: </a:t>
            </a:r>
            <a:r>
              <a:rPr lang="en-US" dirty="0">
                <a:hlinkClick r:id="rId4"/>
              </a:rPr>
              <a:t>11-19/0106r0</a:t>
            </a:r>
            <a:r>
              <a:rPr lang="en-US" dirty="0"/>
              <a:t>)</a:t>
            </a:r>
          </a:p>
          <a:p>
            <a:pPr marL="342900" lvl="1" indent="-342900" eaLnBrk="1" hangingPunct="1">
              <a:lnSpc>
                <a:spcPct val="90000"/>
              </a:lnSpc>
              <a:buFont typeface="Arial" pitchFamily="34" charset="0"/>
              <a:buChar char="•"/>
              <a:defRPr/>
            </a:pPr>
            <a:r>
              <a:rPr lang="en-US" b="1" dirty="0"/>
              <a:t>AP/DS/Portal architecture and 802 and GLK concepts - </a:t>
            </a:r>
            <a:r>
              <a:rPr lang="en-US" altLang="en-US" dirty="0">
                <a:hlinkClick r:id="rId5"/>
              </a:rPr>
              <a:t>11-17/0136r2</a:t>
            </a:r>
            <a:r>
              <a:rPr lang="en-US" dirty="0"/>
              <a:t>, </a:t>
            </a:r>
            <a:r>
              <a:rPr lang="en-US" dirty="0">
                <a:hlinkClick r:id="rId6"/>
              </a:rPr>
              <a:t>11-16/1512r0</a:t>
            </a:r>
            <a:r>
              <a:rPr lang="en-US" dirty="0"/>
              <a:t>, </a:t>
            </a:r>
            <a:r>
              <a:rPr lang="en-US" dirty="0">
                <a:hlinkClick r:id="rId7"/>
              </a:rPr>
              <a:t>11-16/0720r0</a:t>
            </a:r>
            <a:r>
              <a:rPr lang="en-US" b="1" dirty="0"/>
              <a:t>, </a:t>
            </a:r>
            <a:r>
              <a:rPr lang="en-US" dirty="0">
                <a:hlinkClick r:id="rId8"/>
              </a:rPr>
              <a:t>11-15/0454r0</a:t>
            </a:r>
            <a:r>
              <a:rPr lang="en-US" b="1" dirty="0"/>
              <a:t>, </a:t>
            </a:r>
            <a:r>
              <a:rPr lang="en-US" dirty="0">
                <a:hlinkClick r:id="rId9"/>
              </a:rPr>
              <a:t>11-14/1213r1</a:t>
            </a:r>
            <a:r>
              <a:rPr lang="en-US" b="1" dirty="0"/>
              <a:t> (slides 9-11)</a:t>
            </a:r>
          </a:p>
          <a:p>
            <a:pPr eaLnBrk="1" hangingPunct="1">
              <a:lnSpc>
                <a:spcPct val="90000"/>
              </a:lnSpc>
              <a:defRPr/>
            </a:pPr>
            <a:r>
              <a:rPr lang="en-US" sz="2000" dirty="0"/>
              <a:t>MLME-RESET, versus MLME-JOIN and MLME-START (and MLME-SCAN?)</a:t>
            </a:r>
          </a:p>
          <a:p>
            <a:pPr marL="342900" lvl="1" indent="-342900" eaLnBrk="1" hangingPunct="1">
              <a:lnSpc>
                <a:spcPct val="90000"/>
              </a:lnSpc>
              <a:spcBef>
                <a:spcPts val="432"/>
              </a:spcBef>
              <a:buFont typeface="Arial" pitchFamily="34" charset="0"/>
              <a:buChar char="•"/>
              <a:defRPr/>
            </a:pPr>
            <a:r>
              <a:rPr lang="en-US" b="1" dirty="0"/>
              <a:t>Does </a:t>
            </a:r>
            <a:r>
              <a:rPr lang="en-US" b="1" dirty="0" err="1"/>
              <a:t>TGba</a:t>
            </a:r>
            <a:r>
              <a:rPr lang="en-US" b="1" dirty="0"/>
              <a:t> discussion lead into other “split” PHYs (LC, 28 GHz (</a:t>
            </a:r>
            <a:r>
              <a:rPr lang="en-US" b="1" dirty="0" err="1"/>
              <a:t>Phazr</a:t>
            </a:r>
            <a:r>
              <a:rPr lang="en-US" b="1" dirty="0"/>
              <a:t>))?</a:t>
            </a:r>
          </a:p>
          <a:p>
            <a:pPr marL="342900" lvl="1" indent="-342900" eaLnBrk="1" hangingPunct="1">
              <a:lnSpc>
                <a:spcPct val="90000"/>
              </a:lnSpc>
              <a:spcBef>
                <a:spcPts val="432"/>
              </a:spcBef>
              <a:buFont typeface="Arial" pitchFamily="34" charset="0"/>
              <a:buChar char="•"/>
              <a:defRPr/>
            </a:pPr>
            <a:r>
              <a:rPr lang="en-US" b="1" dirty="0"/>
              <a:t>Continue the other items (above/previous slide), as needed</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November face-to-face minutes:</a:t>
            </a:r>
          </a:p>
          <a:p>
            <a:pPr lvl="1" eaLnBrk="1" hangingPunct="1"/>
            <a:r>
              <a:rPr lang="en-US" altLang="en-US" dirty="0">
                <a:hlinkClick r:id="rId3"/>
              </a:rPr>
              <a:t>https://mentor.ieee.org/802.11/dcn/18/11-18-1725-03-0arc-arc-sc-agenda-nov-2018.pptx</a:t>
            </a:r>
            <a:r>
              <a:rPr lang="en-US" altLang="en-US" dirty="0"/>
              <a:t> </a:t>
            </a:r>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(Ganesh Venkatesan)</a:t>
            </a:r>
          </a:p>
          <a:p>
            <a:r>
              <a:rPr lang="en-US" altLang="en-US" dirty="0"/>
              <a:t>IEEE 1588/802.1AS</a:t>
            </a:r>
          </a:p>
          <a:p>
            <a:pPr lvl="1"/>
            <a:r>
              <a:rPr lang="en-US" altLang="en-US" dirty="0"/>
              <a:t>Results from first Sponsor Ballot of IEEE 1588 revision, Sept 17 – Oct 28?</a:t>
            </a:r>
          </a:p>
          <a:p>
            <a:r>
              <a:rPr lang="en-US" altLang="en-US" dirty="0"/>
              <a:t>802.1ASrev use of 802.11 FTM:</a:t>
            </a:r>
          </a:p>
          <a:p>
            <a:pPr lvl="1"/>
            <a:r>
              <a:rPr lang="en-US" altLang="en-US" dirty="0"/>
              <a:t>Results of D7.4 WG recirculation, Nov 30 – Dec 15</a:t>
            </a:r>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WBA liaison on MAC Address randomization</a:t>
            </a:r>
          </a:p>
        </p:txBody>
      </p:sp>
      <p:sp>
        <p:nvSpPr>
          <p:cNvPr id="39939" name="Rectangle 3"/>
          <p:cNvSpPr>
            <a:spLocks noGrp="1" noChangeArrowheads="1"/>
          </p:cNvSpPr>
          <p:nvPr>
            <p:ph idx="1"/>
          </p:nvPr>
        </p:nvSpPr>
        <p:spPr>
          <a:xfrm>
            <a:off x="685800" y="1752600"/>
            <a:ext cx="7772400" cy="4495800"/>
          </a:xfrm>
        </p:spPr>
        <p:txBody>
          <a:bodyPr/>
          <a:lstStyle/>
          <a:p>
            <a:r>
              <a:rPr lang="en-US" altLang="en-US" dirty="0"/>
              <a:t>Incoming liaison is here: </a:t>
            </a:r>
            <a:r>
              <a:rPr lang="en-US" dirty="0">
                <a:hlinkClick r:id="rId2"/>
              </a:rPr>
              <a:t>11-18/1579r1</a:t>
            </a:r>
            <a:endParaRPr lang="en-US" dirty="0"/>
          </a:p>
          <a:p>
            <a:r>
              <a:rPr lang="en-US" dirty="0"/>
              <a:t>802.11 response: </a:t>
            </a:r>
            <a:r>
              <a:rPr lang="en-US" dirty="0">
                <a:hlinkClick r:id="rId3"/>
              </a:rPr>
              <a:t>11-18/1988r2</a:t>
            </a:r>
            <a:endParaRPr lang="en-US" dirty="0"/>
          </a:p>
          <a:p>
            <a:r>
              <a:rPr lang="en-US" altLang="en-US" dirty="0"/>
              <a:t>Any updates/response?</a:t>
            </a:r>
          </a:p>
          <a:p>
            <a:r>
              <a:rPr lang="en-US" altLang="en-US" dirty="0"/>
              <a:t>Follow-up actions recommended for 802.11 (from our response)?</a:t>
            </a:r>
          </a:p>
          <a:p>
            <a:pPr lvl="1"/>
            <a:endParaRPr lang="en-US" dirty="0"/>
          </a:p>
          <a:p>
            <a:pPr lvl="1"/>
            <a:endParaRPr lang="en-US" altLang="en-US" dirty="0"/>
          </a:p>
          <a:p>
            <a:pPr lvl="1"/>
            <a:endParaRPr lang="en-US" altLang="en-US" sz="1600" dirty="0"/>
          </a:p>
        </p:txBody>
      </p:sp>
    </p:spTree>
    <p:extLst>
      <p:ext uri="{BB962C8B-B14F-4D97-AF65-F5344CB8AC3E}">
        <p14:creationId xmlns:p14="http://schemas.microsoft.com/office/powerpoint/2010/main" val="9566279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pPr marL="342900" lvl="1" indent="-342900" eaLnBrk="1" hangingPunct="1">
              <a:lnSpc>
                <a:spcPct val="90000"/>
              </a:lnSpc>
              <a:buFont typeface="Arial" panose="020B0604020202020204" pitchFamily="34" charset="0"/>
              <a:buChar char="•"/>
              <a:defRPr/>
            </a:pPr>
            <a:r>
              <a:rPr lang="en-US" sz="2400" b="1" dirty="0"/>
              <a:t>802.11aq, 802.1CQ and LAAP:</a:t>
            </a:r>
            <a:r>
              <a:rPr lang="en-US" sz="2400" dirty="0"/>
              <a:t> </a:t>
            </a:r>
            <a:r>
              <a:rPr lang="en-GB" sz="2400" u="sng" dirty="0">
                <a:hlinkClick r:id="rId2"/>
              </a:rPr>
              <a:t>11-18/1934r0</a:t>
            </a:r>
            <a:endParaRPr lang="en-GB" sz="2400" u="sng" dirty="0"/>
          </a:p>
          <a:p>
            <a:pPr marL="685800" lvl="2" indent="-342900" eaLnBrk="1" hangingPunct="1">
              <a:lnSpc>
                <a:spcPct val="90000"/>
              </a:lnSpc>
              <a:buFont typeface="Arial" panose="020B0604020202020204" pitchFamily="34" charset="0"/>
              <a:buChar char="•"/>
              <a:defRPr/>
            </a:pPr>
            <a:r>
              <a:rPr lang="en-GB" sz="2200" dirty="0"/>
              <a:t>Clear(</a:t>
            </a:r>
            <a:r>
              <a:rPr lang="en-GB" sz="2200" dirty="0" err="1"/>
              <a:t>er</a:t>
            </a:r>
            <a:r>
              <a:rPr lang="en-GB" sz="2200" dirty="0"/>
              <a:t>) problem statement from 802.1?</a:t>
            </a:r>
            <a:endParaRPr lang="en-US" sz="2200" dirty="0"/>
          </a:p>
          <a:p>
            <a:pPr marL="342900" lvl="1" indent="-342900" eaLnBrk="1" hangingPunct="1">
              <a:lnSpc>
                <a:spcPct val="90000"/>
              </a:lnSpc>
              <a:buFont typeface="Arial" panose="020B0604020202020204" pitchFamily="34" charset="0"/>
              <a:buChar char="•"/>
              <a:defRPr/>
            </a:pPr>
            <a:r>
              <a:rPr lang="en-US" sz="2400" b="1" dirty="0"/>
              <a:t>Local Administrator Advertisements: </a:t>
            </a:r>
            <a:r>
              <a:rPr lang="en-US" sz="2400" dirty="0">
                <a:hlinkClick r:id="rId3"/>
              </a:rPr>
              <a:t>11-18/2022r0</a:t>
            </a:r>
            <a:r>
              <a:rPr lang="en-US" sz="2400" dirty="0"/>
              <a:t> </a:t>
            </a:r>
          </a:p>
          <a:p>
            <a:pPr marL="685800" lvl="2" indent="-342900" eaLnBrk="1" hangingPunct="1">
              <a:lnSpc>
                <a:spcPct val="90000"/>
              </a:lnSpc>
              <a:buFont typeface="Arial" panose="020B0604020202020204" pitchFamily="34" charset="0"/>
              <a:buChar char="•"/>
              <a:defRPr/>
            </a:pPr>
            <a:r>
              <a:rPr lang="en-US" sz="2200" dirty="0"/>
              <a:t>Any follow-up from 802.1, yet?</a:t>
            </a:r>
          </a:p>
          <a:p>
            <a:pPr marL="342900" lvl="1" indent="-342900" eaLnBrk="1" hangingPunct="1">
              <a:lnSpc>
                <a:spcPct val="90000"/>
              </a:lnSpc>
              <a:buFont typeface="Arial" panose="020B0604020202020204" pitchFamily="34" charset="0"/>
              <a:buChar char="•"/>
              <a:defRPr/>
            </a:pPr>
            <a:r>
              <a:rPr lang="en-US" sz="2400" b="1" dirty="0"/>
              <a:t>Proxy IPv6 Neighbor Discovery: </a:t>
            </a:r>
            <a:r>
              <a:rPr lang="en-US" sz="2400" dirty="0">
                <a:hlinkClick r:id="rId4"/>
              </a:rPr>
              <a:t>11-18/1920r2</a:t>
            </a:r>
            <a:r>
              <a:rPr lang="en-US" sz="2400" dirty="0"/>
              <a:t> </a:t>
            </a:r>
          </a:p>
          <a:p>
            <a:pPr marL="685800" lvl="2" indent="-342900" eaLnBrk="1" hangingPunct="1">
              <a:lnSpc>
                <a:spcPct val="90000"/>
              </a:lnSpc>
              <a:buFont typeface="Arial" panose="020B0604020202020204" pitchFamily="34" charset="0"/>
              <a:buChar char="•"/>
              <a:defRPr/>
            </a:pPr>
            <a:r>
              <a:rPr lang="en-US" sz="2200" dirty="0"/>
              <a:t>Updates?</a:t>
            </a:r>
          </a:p>
          <a:p>
            <a:endParaRPr lang="en-US" dirty="0"/>
          </a:p>
        </p:txBody>
      </p:sp>
    </p:spTree>
    <p:extLst>
      <p:ext uri="{BB962C8B-B14F-4D97-AF65-F5344CB8AC3E}">
        <p14:creationId xmlns:p14="http://schemas.microsoft.com/office/powerpoint/2010/main" val="1768506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January 16</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295400"/>
            <a:ext cx="7772400" cy="4724400"/>
          </a:xfrm>
        </p:spPr>
        <p:txBody>
          <a:bodyPr/>
          <a:lstStyle/>
          <a:p>
            <a:pPr>
              <a:defRPr/>
            </a:pPr>
            <a:r>
              <a:rPr lang="en-US" sz="2000" dirty="0"/>
              <a:t>Investigation of </a:t>
            </a:r>
            <a:r>
              <a:rPr lang="en-US" sz="2000" dirty="0" err="1"/>
              <a:t>TGba</a:t>
            </a:r>
            <a:r>
              <a:rPr lang="en-US" sz="2000" dirty="0"/>
              <a:t> (WUR) architecture topics</a:t>
            </a:r>
          </a:p>
          <a:p>
            <a:pPr lvl="1">
              <a:defRPr/>
            </a:pPr>
            <a:r>
              <a:rPr lang="en-US" sz="1600" dirty="0"/>
              <a:t>May lead into discussion of other “split” PHYs (LC, 28 GHz (</a:t>
            </a:r>
            <a:r>
              <a:rPr lang="en-US" sz="1600" dirty="0" err="1"/>
              <a:t>Phazr</a:t>
            </a:r>
            <a:r>
              <a:rPr lang="en-US" sz="1600" dirty="0"/>
              <a:t>)) - Thursday</a:t>
            </a:r>
          </a:p>
          <a:p>
            <a:pPr>
              <a:defRPr/>
            </a:pPr>
            <a:r>
              <a:rPr lang="en-US" sz="2000" dirty="0"/>
              <a:t>Updates as of this week</a:t>
            </a:r>
          </a:p>
          <a:p>
            <a:pPr lvl="1">
              <a:defRPr/>
            </a:pPr>
            <a:r>
              <a:rPr lang="en-US" sz="1600" dirty="0"/>
              <a:t>Review of “just a capability” direction and current 11ba draft status: </a:t>
            </a:r>
            <a:r>
              <a:rPr lang="en-US" sz="1600" dirty="0">
                <a:hlinkClick r:id="rId2"/>
              </a:rPr>
              <a:t>11-19/0081r1</a:t>
            </a:r>
            <a:endParaRPr lang="en-US" sz="1600" dirty="0"/>
          </a:p>
          <a:p>
            <a:pPr lvl="1">
              <a:defRPr/>
            </a:pPr>
            <a:r>
              <a:rPr lang="en-US" sz="1600" dirty="0"/>
              <a:t>Continued review of status and further questions/considerations: </a:t>
            </a:r>
            <a:r>
              <a:rPr lang="en-US" sz="1600" dirty="0">
                <a:hlinkClick r:id="rId3"/>
              </a:rPr>
              <a:t>11-19/0173r0</a:t>
            </a:r>
            <a:endParaRPr lang="en-US" sz="1600" dirty="0"/>
          </a:p>
          <a:p>
            <a:pPr>
              <a:defRPr/>
            </a:pPr>
            <a:r>
              <a:rPr lang="en-US" sz="2000" dirty="0"/>
              <a:t>Background Presentations:</a:t>
            </a:r>
          </a:p>
          <a:p>
            <a:pPr lvl="1">
              <a:defRPr/>
            </a:pPr>
            <a:r>
              <a:rPr lang="en-US" sz="1600" dirty="0"/>
              <a:t>State machine view: </a:t>
            </a:r>
            <a:r>
              <a:rPr lang="en-US" sz="1600" dirty="0">
                <a:hlinkClick r:id="rId4"/>
              </a:rPr>
              <a:t>11-18/1020r5</a:t>
            </a:r>
            <a:endParaRPr lang="en-US" sz="1600" dirty="0"/>
          </a:p>
          <a:p>
            <a:pPr lvl="1">
              <a:defRPr/>
            </a:pPr>
            <a:r>
              <a:rPr lang="en-US" sz="1600" dirty="0"/>
              <a:t>Power Saving overview (WUR experts): </a:t>
            </a:r>
            <a:r>
              <a:rPr lang="en-US" sz="1600" dirty="0">
                <a:hlinkClick r:id="rId5"/>
              </a:rPr>
              <a:t>11-18/1494r4</a:t>
            </a:r>
            <a:r>
              <a:rPr lang="en-US" sz="1600" dirty="0"/>
              <a:t> </a:t>
            </a:r>
          </a:p>
          <a:p>
            <a:pPr lvl="1">
              <a:defRPr/>
            </a:pPr>
            <a:r>
              <a:rPr lang="en-US" sz="1600" dirty="0"/>
              <a:t>Nomenclature proposal: </a:t>
            </a:r>
            <a:r>
              <a:rPr lang="en-US" sz="1600" dirty="0">
                <a:hlinkClick r:id="rId6"/>
              </a:rPr>
              <a:t>11-18/1641r0</a:t>
            </a:r>
            <a:endParaRPr lang="en-US" sz="1600" dirty="0"/>
          </a:p>
          <a:p>
            <a:pPr lvl="1">
              <a:defRPr/>
            </a:pPr>
            <a:r>
              <a:rPr lang="en-US" sz="1600" dirty="0"/>
              <a:t>Architecture: </a:t>
            </a:r>
            <a:r>
              <a:rPr lang="en-US" sz="1600" dirty="0">
                <a:hlinkClick r:id="rId7"/>
              </a:rPr>
              <a:t>11-18/1017r1</a:t>
            </a:r>
            <a:endParaRPr lang="en-US" sz="1600" dirty="0"/>
          </a:p>
          <a:p>
            <a:pPr lvl="1">
              <a:defRPr/>
            </a:pPr>
            <a:r>
              <a:rPr lang="en-US" sz="1600" dirty="0"/>
              <a:t>“802.11BA topics related to ARC” (Ganesh Venkatesan) </a:t>
            </a:r>
            <a:r>
              <a:rPr lang="en-US" sz="1600" dirty="0">
                <a:hlinkClick r:id="rId8"/>
              </a:rPr>
              <a:t>11-18/0533r2</a:t>
            </a:r>
            <a:endParaRPr lang="en-US" sz="1600" dirty="0">
              <a:hlinkClick r:id="rId9"/>
            </a:endParaRPr>
          </a:p>
          <a:p>
            <a:pPr lvl="1">
              <a:defRPr/>
            </a:pPr>
            <a:r>
              <a:rPr lang="en-US" sz="1600" dirty="0"/>
              <a:t>“11BA Arch Discussion” (Mark Hamilton)</a:t>
            </a:r>
            <a:r>
              <a:rPr lang="en-US" sz="1600" dirty="0">
                <a:hlinkClick r:id="rId9"/>
              </a:rPr>
              <a:t> 11-17/1025r0</a:t>
            </a:r>
            <a:r>
              <a:rPr lang="en-US" sz="1600" dirty="0"/>
              <a:t> </a:t>
            </a:r>
          </a:p>
          <a:p>
            <a:pPr lvl="1">
              <a:defRPr/>
            </a:pPr>
            <a:r>
              <a:rPr lang="en-US" sz="1600" dirty="0"/>
              <a:t>Review of “802.11ba Architecture discussion” (Ganesh Venkatesan)</a:t>
            </a:r>
            <a:r>
              <a:rPr lang="en-US" sz="1600" dirty="0">
                <a:hlinkClick r:id="rId10"/>
              </a:rPr>
              <a:t> 11-18/0884r1</a:t>
            </a:r>
            <a:endParaRPr lang="en-US" sz="1600" dirty="0"/>
          </a:p>
          <a:p>
            <a:pPr lvl="1">
              <a:defRPr/>
            </a:pPr>
            <a:r>
              <a:rPr lang="en-US" sz="1600" dirty="0"/>
              <a:t>Review of “Definition of WUR Mode” (</a:t>
            </a:r>
            <a:r>
              <a:rPr lang="en-US" sz="1600" dirty="0">
                <a:hlinkClick r:id="rId11"/>
              </a:rPr>
              <a:t>11-17-0972r2</a:t>
            </a:r>
            <a:r>
              <a:rPr lang="en-US" sz="1600" dirty="0"/>
              <a:t>)</a:t>
            </a:r>
          </a:p>
          <a:p>
            <a:pPr lvl="1">
              <a:defRPr/>
            </a:pPr>
            <a:r>
              <a:rPr lang="en-US" sz="1600" dirty="0"/>
              <a:t>Review of Specification Framework (</a:t>
            </a:r>
            <a:r>
              <a:rPr lang="en-US" sz="1600" dirty="0">
                <a:hlinkClick r:id="rId12"/>
              </a:rPr>
              <a:t>11-17/0575r11</a:t>
            </a:r>
            <a:r>
              <a:rPr lang="en-US" sz="1600" dirty="0"/>
              <a:t>)</a:t>
            </a:r>
          </a:p>
          <a:p>
            <a:pPr lvl="1">
              <a:defRPr/>
            </a:pPr>
            <a:r>
              <a:rPr lang="en-US" sz="1600" dirty="0"/>
              <a:t>Review of inputs from ARC teleconferences: </a:t>
            </a:r>
            <a:r>
              <a:rPr lang="en-US" sz="1600" dirty="0">
                <a:hlinkClick r:id="rId13"/>
              </a:rPr>
              <a:t>11-18/1016r0</a:t>
            </a:r>
            <a:r>
              <a:rPr lang="en-US" sz="1600" dirty="0"/>
              <a:t>, </a:t>
            </a:r>
          </a:p>
          <a:p>
            <a:pPr lvl="1">
              <a:defRPr/>
            </a:pPr>
            <a:r>
              <a:rPr lang="en-US" sz="1600" dirty="0"/>
              <a:t>Also see following slides</a:t>
            </a:r>
          </a:p>
        </p:txBody>
      </p:sp>
    </p:spTree>
    <p:extLst>
      <p:ext uri="{BB962C8B-B14F-4D97-AF65-F5344CB8AC3E}">
        <p14:creationId xmlns:p14="http://schemas.microsoft.com/office/powerpoint/2010/main" val="10101063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533400" y="685800"/>
            <a:ext cx="8001000" cy="990600"/>
          </a:xfrm>
        </p:spPr>
        <p:txBody>
          <a:bodyPr/>
          <a:lstStyle/>
          <a:p>
            <a:pPr eaLnBrk="1" hangingPunct="1"/>
            <a:r>
              <a:rPr lang="en-US" altLang="en-US" dirty="0">
                <a:ea typeface="MS PGothic" panose="020B0600070205080204" pitchFamily="34" charset="-128"/>
              </a:rPr>
              <a:t>TGba architecture comments/answers to questions in 11-17/1025 (from July 10, 2017 TGba)</a:t>
            </a:r>
          </a:p>
        </p:txBody>
      </p:sp>
      <p:sp>
        <p:nvSpPr>
          <p:cNvPr id="39939" name="Rectangle 3"/>
          <p:cNvSpPr>
            <a:spLocks noGrp="1" noChangeArrowheads="1"/>
          </p:cNvSpPr>
          <p:nvPr>
            <p:ph idx="1"/>
          </p:nvPr>
        </p:nvSpPr>
        <p:spPr>
          <a:xfrm>
            <a:off x="685800" y="1905000"/>
            <a:ext cx="7772400" cy="4114800"/>
          </a:xfrm>
        </p:spPr>
        <p:txBody>
          <a:bodyPr/>
          <a:lstStyle/>
          <a:p>
            <a:pPr>
              <a:defRPr/>
            </a:pPr>
            <a:r>
              <a:rPr lang="en-US" sz="2000" dirty="0"/>
              <a:t>Yes, fully independent PHY</a:t>
            </a:r>
          </a:p>
          <a:p>
            <a:pPr>
              <a:defRPr/>
            </a:pPr>
            <a:r>
              <a:rPr lang="en-US" sz="2000" dirty="0"/>
              <a:t>Probably independent MAC?</a:t>
            </a:r>
          </a:p>
          <a:p>
            <a:pPr>
              <a:defRPr/>
            </a:pPr>
            <a:r>
              <a:rPr lang="en-US" sz="2000" dirty="0"/>
              <a:t>Always co-located with AP or non-AP STA – a “companion” radio</a:t>
            </a:r>
          </a:p>
          <a:p>
            <a:pPr>
              <a:defRPr/>
            </a:pPr>
            <a:r>
              <a:rPr lang="en-US" sz="2000" dirty="0"/>
              <a:t>No MAC Address (?)</a:t>
            </a:r>
          </a:p>
          <a:p>
            <a:pPr>
              <a:defRPr/>
            </a:pPr>
            <a:r>
              <a:rPr lang="en-US" sz="2000" dirty="0"/>
              <a:t>WUR MAC (assuming it is independent) does need to coordinate with the main MAC.  Main MAC negotiates a WUR ID on WUR’s behalf, for example.  And, power on/off needs to be coordinated between them – might be through higher layer entity, though (?)</a:t>
            </a:r>
          </a:p>
          <a:p>
            <a:pPr>
              <a:defRPr/>
            </a:pPr>
            <a:r>
              <a:rPr lang="en-US" sz="2000" dirty="0"/>
              <a:t>WUR does not associate to the BSS (it doesn’t have a MAC Address)</a:t>
            </a:r>
          </a:p>
          <a:p>
            <a:pPr>
              <a:defRPr/>
            </a:pPr>
            <a:r>
              <a:rPr lang="en-US" sz="2000" dirty="0"/>
              <a:t>WUR only runs in 2.4/5 GHz.  But, can work with all PHYs (maybe?)</a:t>
            </a:r>
          </a:p>
          <a:p>
            <a:pPr>
              <a:defRPr/>
            </a:pPr>
            <a:r>
              <a:rPr lang="en-US" sz="2000" dirty="0"/>
              <a:t>Mesh, IBSS, OCB uses are TBD in the future, not now</a:t>
            </a:r>
          </a:p>
          <a:p>
            <a:pPr>
              <a:defRPr/>
            </a:pPr>
            <a:endParaRPr lang="en-US" sz="1600" dirty="0"/>
          </a:p>
        </p:txBody>
      </p:sp>
      <p:sp>
        <p:nvSpPr>
          <p:cNvPr id="2" name="TextBox 1">
            <a:extLst>
              <a:ext uri="{FF2B5EF4-FFF2-40B4-BE49-F238E27FC236}">
                <a16:creationId xmlns:a16="http://schemas.microsoft.com/office/drawing/2014/main" id="{E958F4C9-7075-494F-8C55-F11199D2B0FC}"/>
              </a:ext>
            </a:extLst>
          </p:cNvPr>
          <p:cNvSpPr txBox="1"/>
          <p:nvPr/>
        </p:nvSpPr>
        <p:spPr>
          <a:xfrm rot="1631550">
            <a:off x="4543988" y="1788509"/>
            <a:ext cx="4398662" cy="1107996"/>
          </a:xfrm>
          <a:prstGeom prst="rect">
            <a:avLst/>
          </a:prstGeom>
          <a:noFill/>
        </p:spPr>
        <p:txBody>
          <a:bodyPr wrap="square" rtlCol="0">
            <a:spAutoFit/>
          </a:bodyPr>
          <a:lstStyle/>
          <a:p>
            <a:r>
              <a:rPr lang="en-US" sz="6600" dirty="0">
                <a:solidFill>
                  <a:schemeClr val="bg2">
                    <a:lumMod val="40000"/>
                    <a:lumOff val="60000"/>
                  </a:schemeClr>
                </a:solidFill>
              </a:rPr>
              <a:t>Background</a:t>
            </a:r>
          </a:p>
        </p:txBody>
      </p:sp>
    </p:spTree>
    <p:extLst>
      <p:ext uri="{BB962C8B-B14F-4D97-AF65-F5344CB8AC3E}">
        <p14:creationId xmlns:p14="http://schemas.microsoft.com/office/powerpoint/2010/main" val="1984514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January 2019, St. Louis, Missouri,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new questions (from July 12, 2017 ARC)</a:t>
            </a:r>
          </a:p>
        </p:txBody>
      </p:sp>
      <p:sp>
        <p:nvSpPr>
          <p:cNvPr id="39939" name="Rectangle 3"/>
          <p:cNvSpPr>
            <a:spLocks noGrp="1" noChangeArrowheads="1"/>
          </p:cNvSpPr>
          <p:nvPr>
            <p:ph idx="1"/>
          </p:nvPr>
        </p:nvSpPr>
        <p:spPr>
          <a:xfrm>
            <a:off x="381000" y="1676400"/>
            <a:ext cx="8382000" cy="4724400"/>
          </a:xfrm>
        </p:spPr>
        <p:txBody>
          <a:bodyPr/>
          <a:lstStyle/>
          <a:p>
            <a:pPr>
              <a:defRPr/>
            </a:pPr>
            <a:r>
              <a:rPr lang="en-US" sz="1800" dirty="0"/>
              <a:t>Does every WUR stack have an individual “ID” (“WUR address”)?  Or, could a given WUR stack be only addressed using a “group ID” in some scenarios?</a:t>
            </a:r>
          </a:p>
          <a:p>
            <a:pPr>
              <a:defRPr/>
            </a:pPr>
            <a:r>
              <a:rPr lang="en-US" sz="1800" dirty="0"/>
              <a:t>How are WUR ID’s made globally unique, or are they?  What about overlapping WUR coverage?  Prevented using the same solution as security protections?  Prevented through selection of different sub-carriers?</a:t>
            </a:r>
          </a:p>
          <a:p>
            <a:pPr>
              <a:defRPr/>
            </a:pPr>
            <a:r>
              <a:rPr lang="en-US" sz="1800" dirty="0"/>
              <a:t>How does the WUR stack become aware of ongoing NAV protections?  RX doesn’t need to know.  What about the </a:t>
            </a:r>
            <a:r>
              <a:rPr lang="en-US" sz="1800" dirty="0" err="1"/>
              <a:t>TXr</a:t>
            </a:r>
            <a:r>
              <a:rPr lang="en-US" sz="1800" dirty="0"/>
              <a:t>?</a:t>
            </a:r>
          </a:p>
          <a:p>
            <a:pPr>
              <a:defRPr/>
            </a:pPr>
            <a:r>
              <a:rPr lang="en-US" sz="1800" dirty="0"/>
              <a:t>For protection – how much of a legacy frame header is sent?  Just PHY header?  Some MAC header (addresses?  NAV?  </a:t>
            </a:r>
            <a:r>
              <a:rPr lang="en-US" sz="1800" dirty="0" err="1"/>
              <a:t>Etc</a:t>
            </a:r>
            <a:r>
              <a:rPr lang="en-US" sz="1800" dirty="0"/>
              <a:t>)</a:t>
            </a:r>
          </a:p>
          <a:p>
            <a:pPr>
              <a:defRPr/>
            </a:pPr>
            <a:r>
              <a:rPr lang="en-US" sz="1800" dirty="0"/>
              <a:t>Is there any sharing (necessarily, as part of the design, not implementation choice) of RF front-end?</a:t>
            </a:r>
          </a:p>
          <a:p>
            <a:pPr>
              <a:defRPr/>
            </a:pPr>
            <a:r>
              <a:rPr lang="en-US" sz="1800" dirty="0"/>
              <a:t>What happens when the Main stack wakes up?  Does it still have an association?  Is it in some power save state (which)?  </a:t>
            </a:r>
          </a:p>
          <a:p>
            <a:pPr>
              <a:defRPr/>
            </a:pPr>
            <a:r>
              <a:rPr lang="en-US" sz="1800" dirty="0"/>
              <a:t>“Yes, fully independent PHY” – is that for the RX side, or the TX side?</a:t>
            </a:r>
          </a:p>
          <a:p>
            <a:pPr>
              <a:defRPr/>
            </a:pPr>
            <a:r>
              <a:rPr lang="en-US" sz="1800" dirty="0"/>
              <a:t>What about error recovery? STA goes out of range?  What if the AP changes (DFS, ITS, </a:t>
            </a:r>
            <a:r>
              <a:rPr lang="en-US" sz="1800" dirty="0" err="1"/>
              <a:t>etc</a:t>
            </a:r>
            <a:r>
              <a:rPr lang="en-US" sz="1800" dirty="0"/>
              <a:t>)?</a:t>
            </a:r>
          </a:p>
          <a:p>
            <a:pPr>
              <a:defRPr/>
            </a:pPr>
            <a:endParaRPr lang="en-US" sz="1800" dirty="0"/>
          </a:p>
          <a:p>
            <a:pPr>
              <a:defRPr/>
            </a:pPr>
            <a:endParaRPr lang="en-US" sz="1800" dirty="0"/>
          </a:p>
          <a:p>
            <a:pPr>
              <a:defRPr/>
            </a:pPr>
            <a:endParaRPr lang="en-US" sz="1600" dirty="0"/>
          </a:p>
        </p:txBody>
      </p:sp>
      <p:sp>
        <p:nvSpPr>
          <p:cNvPr id="4" name="TextBox 3">
            <a:extLst>
              <a:ext uri="{FF2B5EF4-FFF2-40B4-BE49-F238E27FC236}">
                <a16:creationId xmlns:a16="http://schemas.microsoft.com/office/drawing/2014/main" id="{9F2369D8-DE73-4B57-A12B-9B1A098A3B86}"/>
              </a:ext>
            </a:extLst>
          </p:cNvPr>
          <p:cNvSpPr txBox="1"/>
          <p:nvPr/>
        </p:nvSpPr>
        <p:spPr>
          <a:xfrm rot="1631550">
            <a:off x="4887170" y="1933265"/>
            <a:ext cx="4393592" cy="1107996"/>
          </a:xfrm>
          <a:prstGeom prst="rect">
            <a:avLst/>
          </a:prstGeom>
          <a:noFill/>
        </p:spPr>
        <p:txBody>
          <a:bodyPr wrap="square" rtlCol="0">
            <a:spAutoFit/>
          </a:bodyPr>
          <a:lstStyle/>
          <a:p>
            <a:r>
              <a:rPr lang="en-US" sz="6600" dirty="0">
                <a:solidFill>
                  <a:schemeClr val="bg2">
                    <a:lumMod val="40000"/>
                    <a:lumOff val="60000"/>
                  </a:schemeClr>
                </a:solidFill>
              </a:rPr>
              <a:t>Background</a:t>
            </a:r>
          </a:p>
        </p:txBody>
      </p:sp>
    </p:spTree>
    <p:extLst>
      <p:ext uri="{BB962C8B-B14F-4D97-AF65-F5344CB8AC3E}">
        <p14:creationId xmlns:p14="http://schemas.microsoft.com/office/powerpoint/2010/main" val="7106205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potential assumptions (from July 12, 2017 ARC)</a:t>
            </a:r>
          </a:p>
        </p:txBody>
      </p:sp>
      <p:sp>
        <p:nvSpPr>
          <p:cNvPr id="39939" name="Rectangle 3"/>
          <p:cNvSpPr>
            <a:spLocks noGrp="1" noChangeArrowheads="1"/>
          </p:cNvSpPr>
          <p:nvPr>
            <p:ph idx="1"/>
          </p:nvPr>
        </p:nvSpPr>
        <p:spPr>
          <a:xfrm>
            <a:off x="685800" y="1676400"/>
            <a:ext cx="7772400" cy="4724400"/>
          </a:xfrm>
        </p:spPr>
        <p:txBody>
          <a:bodyPr/>
          <a:lstStyle/>
          <a:p>
            <a:pPr>
              <a:defRPr/>
            </a:pPr>
            <a:r>
              <a:rPr lang="en-US" sz="1800" dirty="0"/>
              <a:t>How does the WUR stack become aware of ongoing NAV protections?  RX doesn’t need to know. The master’s Main stack runs the usual medium access, and wait until it has a </a:t>
            </a:r>
            <a:r>
              <a:rPr lang="en-US" sz="1800" dirty="0" err="1"/>
              <a:t>TXop</a:t>
            </a:r>
            <a:r>
              <a:rPr lang="en-US" sz="1800" dirty="0"/>
              <a:t>, then triggers the WUR to TX.</a:t>
            </a:r>
          </a:p>
          <a:p>
            <a:pPr>
              <a:defRPr/>
            </a:pPr>
            <a:r>
              <a:rPr lang="en-US" sz="1800" dirty="0"/>
              <a:t>On the </a:t>
            </a:r>
            <a:r>
              <a:rPr lang="en-US" sz="1800" dirty="0" err="1"/>
              <a:t>RXr</a:t>
            </a:r>
            <a:r>
              <a:rPr lang="en-US" sz="1800" dirty="0"/>
              <a:t>, only one stack (WUR or Main) are active at a given point in time.</a:t>
            </a:r>
          </a:p>
          <a:p>
            <a:pPr>
              <a:defRPr/>
            </a:pPr>
            <a:r>
              <a:rPr lang="en-US" sz="1800" dirty="0"/>
              <a:t>When the Main stack wakes up, it still has an association and is in a power save state (</a:t>
            </a:r>
            <a:r>
              <a:rPr lang="en-US" sz="1800" strike="sngStrike" dirty="0">
                <a:highlight>
                  <a:srgbClr val="FFFF00"/>
                </a:highlight>
              </a:rPr>
              <a:t>a new “WUR” power save state</a:t>
            </a:r>
            <a:r>
              <a:rPr lang="en-US" sz="1800" dirty="0"/>
              <a:t>).  The Main stack TXs, which is the indication that the wakeup was successful and completed. </a:t>
            </a:r>
          </a:p>
          <a:p>
            <a:pPr>
              <a:defRPr/>
            </a:pPr>
            <a:r>
              <a:rPr lang="en-US" sz="1800" dirty="0"/>
              <a:t>There are RX–only WURs, at the sleeping node.  There are TX-only WURs on the master node, and these are therefore (likely) different architecturally.</a:t>
            </a:r>
          </a:p>
          <a:p>
            <a:pPr>
              <a:defRPr/>
            </a:pPr>
            <a:r>
              <a:rPr lang="en-US" sz="1800" dirty="0"/>
              <a:t>The WUR “wakeup” frame does not NAV protect to cover the sleeping device’s Main radio waking up and </a:t>
            </a:r>
            <a:r>
              <a:rPr lang="en-US" sz="1800" dirty="0" err="1"/>
              <a:t>TXing</a:t>
            </a:r>
            <a:r>
              <a:rPr lang="en-US" sz="1800" dirty="0"/>
              <a:t>.</a:t>
            </a:r>
          </a:p>
          <a:p>
            <a:pPr>
              <a:defRPr/>
            </a:pPr>
            <a:endParaRPr lang="en-US" sz="1800" dirty="0"/>
          </a:p>
          <a:p>
            <a:pPr>
              <a:defRPr/>
            </a:pPr>
            <a:r>
              <a:rPr lang="en-US" sz="1800" i="1" dirty="0"/>
              <a:t>Review 11-17/972 to confirm/before proceeding on the above</a:t>
            </a:r>
          </a:p>
          <a:p>
            <a:pPr>
              <a:defRPr/>
            </a:pPr>
            <a:endParaRPr lang="en-US" sz="1800" dirty="0"/>
          </a:p>
          <a:p>
            <a:pPr>
              <a:defRPr/>
            </a:pPr>
            <a:endParaRPr lang="en-US" sz="1600" dirty="0"/>
          </a:p>
        </p:txBody>
      </p:sp>
      <p:sp>
        <p:nvSpPr>
          <p:cNvPr id="4" name="TextBox 3">
            <a:extLst>
              <a:ext uri="{FF2B5EF4-FFF2-40B4-BE49-F238E27FC236}">
                <a16:creationId xmlns:a16="http://schemas.microsoft.com/office/drawing/2014/main" id="{B68DA4CF-0EC6-48ED-9151-5327D0E41213}"/>
              </a:ext>
            </a:extLst>
          </p:cNvPr>
          <p:cNvSpPr txBox="1"/>
          <p:nvPr/>
        </p:nvSpPr>
        <p:spPr>
          <a:xfrm rot="1631550">
            <a:off x="4887170" y="1933265"/>
            <a:ext cx="4393592" cy="1107996"/>
          </a:xfrm>
          <a:prstGeom prst="rect">
            <a:avLst/>
          </a:prstGeom>
          <a:noFill/>
        </p:spPr>
        <p:txBody>
          <a:bodyPr wrap="square" rtlCol="0">
            <a:spAutoFit/>
          </a:bodyPr>
          <a:lstStyle/>
          <a:p>
            <a:r>
              <a:rPr lang="en-US" sz="6600" dirty="0">
                <a:solidFill>
                  <a:schemeClr val="bg2">
                    <a:lumMod val="40000"/>
                    <a:lumOff val="60000"/>
                  </a:schemeClr>
                </a:solidFill>
              </a:rPr>
              <a:t>Background</a:t>
            </a:r>
          </a:p>
        </p:txBody>
      </p:sp>
    </p:spTree>
    <p:extLst>
      <p:ext uri="{BB962C8B-B14F-4D97-AF65-F5344CB8AC3E}">
        <p14:creationId xmlns:p14="http://schemas.microsoft.com/office/powerpoint/2010/main" val="40898033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MAC Address randomization</a:t>
            </a:r>
          </a:p>
        </p:txBody>
      </p:sp>
      <p:sp>
        <p:nvSpPr>
          <p:cNvPr id="39939" name="Rectangle 3"/>
          <p:cNvSpPr>
            <a:spLocks noGrp="1" noChangeArrowheads="1"/>
          </p:cNvSpPr>
          <p:nvPr>
            <p:ph idx="1"/>
          </p:nvPr>
        </p:nvSpPr>
        <p:spPr>
          <a:xfrm>
            <a:off x="685800" y="1752600"/>
            <a:ext cx="7772400" cy="4495800"/>
          </a:xfrm>
        </p:spPr>
        <p:txBody>
          <a:bodyPr/>
          <a:lstStyle/>
          <a:p>
            <a:r>
              <a:rPr lang="en-US" altLang="en-US" dirty="0"/>
              <a:t>Follow-up contribution: </a:t>
            </a:r>
            <a:r>
              <a:rPr lang="en-US" b="0" dirty="0">
                <a:hlinkClick r:id="rId2"/>
              </a:rPr>
              <a:t>11-19/0179r0</a:t>
            </a:r>
            <a:r>
              <a:rPr lang="en-US" b="0" dirty="0"/>
              <a:t> </a:t>
            </a:r>
            <a:endParaRPr lang="en-US" altLang="en-US" b="0" dirty="0"/>
          </a:p>
          <a:p>
            <a:pPr lvl="1"/>
            <a:endParaRPr lang="en-US" dirty="0"/>
          </a:p>
          <a:p>
            <a:pPr lvl="1"/>
            <a:endParaRPr lang="en-US" altLang="en-US" dirty="0"/>
          </a:p>
          <a:p>
            <a:pPr lvl="1"/>
            <a:endParaRPr lang="en-US" altLang="en-US" sz="1600" dirty="0"/>
          </a:p>
        </p:txBody>
      </p:sp>
    </p:spTree>
    <p:extLst>
      <p:ext uri="{BB962C8B-B14F-4D97-AF65-F5344CB8AC3E}">
        <p14:creationId xmlns:p14="http://schemas.microsoft.com/office/powerpoint/2010/main" val="8310636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Thursday, January 17</a:t>
            </a:r>
            <a:r>
              <a:rPr lang="en-US" altLang="en-US" baseline="30000" dirty="0"/>
              <a:t>th</a:t>
            </a:r>
            <a:r>
              <a:rPr lang="en-US" altLang="en-US" dirty="0"/>
              <a:t>, AM2</a:t>
            </a:r>
          </a:p>
        </p:txBody>
      </p:sp>
    </p:spTree>
    <p:extLst>
      <p:ext uri="{BB962C8B-B14F-4D97-AF65-F5344CB8AC3E}">
        <p14:creationId xmlns:p14="http://schemas.microsoft.com/office/powerpoint/2010/main" val="16748686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716797" y="1234698"/>
            <a:ext cx="7772400" cy="5029200"/>
          </a:xfrm>
        </p:spPr>
        <p:txBody>
          <a:bodyPr/>
          <a:lstStyle/>
          <a:p>
            <a:pPr>
              <a:spcBef>
                <a:spcPts val="0"/>
              </a:spcBef>
              <a:defRPr/>
            </a:pPr>
            <a:r>
              <a:rPr lang="en-US" sz="1800" dirty="0"/>
              <a:t>ARC SC meets when a specific focused task is requested of the SC for which the is sufficient volunteer interest.</a:t>
            </a:r>
          </a:p>
          <a:p>
            <a:pPr>
              <a:spcBef>
                <a:spcPts val="0"/>
              </a:spcBef>
              <a:defRPr/>
            </a:pPr>
            <a:r>
              <a:rPr lang="en-US" sz="1800" dirty="0"/>
              <a:t>Continue work on architectural models, and liaison with TGs in development of their architecture as appropriate</a:t>
            </a:r>
          </a:p>
          <a:p>
            <a:pPr>
              <a:spcBef>
                <a:spcPts val="0"/>
              </a:spcBef>
              <a:defRPr/>
            </a:pPr>
            <a:r>
              <a:rPr lang="en-US" sz="1800" dirty="0"/>
              <a:t>Investigation of WUR architecture topics; may lead into “split” PHYs (LC, 28 GHz (</a:t>
            </a:r>
            <a:r>
              <a:rPr lang="en-US" sz="1800" dirty="0" err="1"/>
              <a:t>Phazr</a:t>
            </a:r>
            <a:r>
              <a:rPr lang="en-US" sz="1800" dirty="0"/>
              <a:t>))</a:t>
            </a:r>
          </a:p>
          <a:p>
            <a:pPr>
              <a:spcBef>
                <a:spcPts val="0"/>
              </a:spcBef>
              <a:defRPr/>
            </a:pPr>
            <a:r>
              <a:rPr lang="en-US" sz="1800" dirty="0"/>
              <a:t>Investigation of 802.11 as part of a Deterministic Network</a:t>
            </a:r>
          </a:p>
          <a:p>
            <a:pPr>
              <a:spcBef>
                <a:spcPts val="0"/>
              </a:spcBef>
              <a:defRPr/>
            </a:pPr>
            <a:r>
              <a:rPr lang="en-US" sz="1800" dirty="0"/>
              <a:t>Multiple MAC Address discussion (IPv6) – perhaps “multiple radios” too</a:t>
            </a:r>
          </a:p>
          <a:p>
            <a:pPr>
              <a:spcBef>
                <a:spcPts val="0"/>
              </a:spcBef>
              <a:defRPr/>
            </a:pPr>
            <a:r>
              <a:rPr lang="en-US" sz="1800" dirty="0"/>
              <a:t>System architecture(s) for common use scenarios</a:t>
            </a:r>
          </a:p>
          <a:p>
            <a:pPr>
              <a:spcBef>
                <a:spcPts val="0"/>
              </a:spcBef>
              <a:defRPr/>
            </a:pPr>
            <a:r>
              <a:rPr lang="en-US" sz="1800" dirty="0"/>
              <a:t>Will also follow 802.1/802.11 activities on links, bridging, and MAC Service definition – “What is an ESS?”, for example</a:t>
            </a:r>
          </a:p>
          <a:p>
            <a:pPr>
              <a:spcBef>
                <a:spcPts val="0"/>
              </a:spcBef>
              <a:defRPr/>
            </a:pPr>
            <a:r>
              <a:rPr lang="en-US" sz="1800" dirty="0"/>
              <a:t>MLME-RESET, versus MLME-JOIN and MLME-START (and MLME-SCAN?)</a:t>
            </a:r>
          </a:p>
          <a:p>
            <a:pPr>
              <a:spcBef>
                <a:spcPts val="0"/>
              </a:spcBef>
              <a:defRPr/>
            </a:pPr>
            <a:r>
              <a:rPr lang="en-US" sz="1800" dirty="0"/>
              <a:t>Monitor/report on IETF/802 activities, as needed</a:t>
            </a:r>
          </a:p>
          <a:p>
            <a:pPr>
              <a:spcBef>
                <a:spcPts val="0"/>
              </a:spcBef>
              <a:defRPr/>
            </a:pPr>
            <a:r>
              <a:rPr lang="en-US" sz="1800" dirty="0"/>
              <a:t>Monitor/report on IEEE 1588 activities and 802.1ASrev use of FTM, as needed	</a:t>
            </a:r>
          </a:p>
          <a:p>
            <a:pPr marL="0" indent="0">
              <a:buFontTx/>
              <a:buNone/>
              <a:defRPr/>
            </a:pPr>
            <a:r>
              <a:rPr lang="en-US" sz="1800" dirty="0"/>
              <a:t>If you have ANY other topic that you would like ARC SC to consider, contact the SC chair.</a:t>
            </a:r>
            <a:endParaRPr lang="en-US" sz="2000" dirty="0"/>
          </a:p>
        </p:txBody>
      </p:sp>
    </p:spTree>
    <p:extLst>
      <p:ext uri="{BB962C8B-B14F-4D97-AF65-F5344CB8AC3E}">
        <p14:creationId xmlns:p14="http://schemas.microsoft.com/office/powerpoint/2010/main" val="32080656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January 2019</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(Monday/Tuesday?)</a:t>
            </a:r>
          </a:p>
          <a:p>
            <a:pPr lvl="1" eaLnBrk="1" hangingPunct="1"/>
            <a:r>
              <a:rPr lang="en-US" altLang="en-US" dirty="0"/>
              <a:t>Plus Joint sessions: Another with </a:t>
            </a:r>
            <a:r>
              <a:rPr lang="en-US" altLang="en-US" dirty="0" err="1"/>
              <a:t>TGba</a:t>
            </a:r>
            <a:r>
              <a:rPr lang="en-US" altLang="en-US" dirty="0"/>
              <a:t>?</a:t>
            </a:r>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None planned.</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Peter Yee present topics of interest:</a:t>
            </a:r>
          </a:p>
          <a:p>
            <a:pPr lvl="1"/>
            <a:endParaRPr lang="en-US" dirty="0"/>
          </a:p>
          <a:p>
            <a:pPr lvl="1"/>
            <a:endParaRPr lang="en-US" altLang="en-US" dirty="0"/>
          </a:p>
          <a:p>
            <a:pPr lvl="1"/>
            <a:endParaRPr lang="en-US" altLang="en-US" sz="16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err="1">
                <a:ea typeface="MS PGothic" panose="020B0600070205080204" pitchFamily="34" charset="-128"/>
              </a:rPr>
              <a:t>DetNet</a:t>
            </a:r>
            <a:r>
              <a:rPr lang="en-US" altLang="en-US" dirty="0">
                <a:ea typeface="MS PGothic" panose="020B0600070205080204" pitchFamily="34" charset="-128"/>
              </a:rPr>
              <a:t> and other time-sensitive networking, (IETF, RTA TIG, etc.)</a:t>
            </a:r>
          </a:p>
        </p:txBody>
      </p:sp>
      <p:sp>
        <p:nvSpPr>
          <p:cNvPr id="39939" name="Rectangle 3"/>
          <p:cNvSpPr>
            <a:spLocks noGrp="1" noChangeArrowheads="1"/>
          </p:cNvSpPr>
          <p:nvPr>
            <p:ph idx="1"/>
          </p:nvPr>
        </p:nvSpPr>
        <p:spPr>
          <a:xfrm>
            <a:off x="685800" y="2057400"/>
            <a:ext cx="7772400" cy="4343400"/>
          </a:xfrm>
        </p:spPr>
        <p:txBody>
          <a:bodyPr/>
          <a:lstStyle/>
          <a:p>
            <a:pPr>
              <a:defRPr/>
            </a:pPr>
            <a:r>
              <a:rPr lang="en-US" sz="1800" dirty="0"/>
              <a:t>IETF TSN paper declares 802.11 inappropriate for deterministic networking.  But, 802.15.4 TSCH appears to be appropriate.  </a:t>
            </a:r>
          </a:p>
          <a:p>
            <a:pPr>
              <a:defRPr/>
            </a:pPr>
            <a:r>
              <a:rPr lang="en-US" sz="1800" dirty="0"/>
              <a:t>Can 802.11 be used?</a:t>
            </a:r>
          </a:p>
          <a:p>
            <a:pPr>
              <a:defRPr/>
            </a:pPr>
            <a:r>
              <a:rPr lang="en-US" sz="1800" dirty="0"/>
              <a:t>If not, can/should 802.11 be “improved” so that it can be used?</a:t>
            </a:r>
          </a:p>
          <a:p>
            <a:pPr>
              <a:defRPr/>
            </a:pPr>
            <a:r>
              <a:rPr lang="en-US" sz="1800" dirty="0"/>
              <a:t>Does 11ax scheduling fit into this?</a:t>
            </a:r>
          </a:p>
          <a:p>
            <a:pPr>
              <a:defRPr/>
            </a:pPr>
            <a:r>
              <a:rPr lang="en-US" sz="1800" dirty="0"/>
              <a:t>What are the requirements coming from the RTA TIG, and do those change the above?</a:t>
            </a:r>
          </a:p>
          <a:p>
            <a:pPr>
              <a:defRPr/>
            </a:pPr>
            <a:endParaRPr lang="en-US" sz="1600" dirty="0"/>
          </a:p>
        </p:txBody>
      </p:sp>
    </p:spTree>
    <p:extLst>
      <p:ext uri="{BB962C8B-B14F-4D97-AF65-F5344CB8AC3E}">
        <p14:creationId xmlns:p14="http://schemas.microsoft.com/office/powerpoint/2010/main" val="10611611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b="0" dirty="0"/>
              <a:t>See</a:t>
            </a:r>
            <a:r>
              <a:rPr lang="en-US" b="0" dirty="0"/>
              <a:t> </a:t>
            </a:r>
            <a:r>
              <a:rPr lang="en-US" b="0" dirty="0">
                <a:hlinkClick r:id="rId2"/>
              </a:rPr>
              <a:t>11-18/1051r4</a:t>
            </a:r>
            <a:r>
              <a:rPr lang="en-US" b="0" dirty="0"/>
              <a:t>  </a:t>
            </a:r>
          </a:p>
          <a:p>
            <a:endParaRPr lang="en-US" b="0" dirty="0"/>
          </a:p>
          <a:p>
            <a:r>
              <a:rPr lang="en-US" b="0" dirty="0"/>
              <a:t>Related, new topic from </a:t>
            </a:r>
            <a:r>
              <a:rPr lang="en-US" b="0" dirty="0" err="1"/>
              <a:t>REVmd</a:t>
            </a:r>
            <a:r>
              <a:rPr lang="en-US" b="0" dirty="0"/>
              <a:t>, “What is a STA?”</a:t>
            </a:r>
          </a:p>
          <a:p>
            <a:pPr lvl="1"/>
            <a:r>
              <a:rPr lang="en-US" dirty="0"/>
              <a:t>See: </a:t>
            </a:r>
            <a:r>
              <a:rPr lang="en-US" dirty="0">
                <a:hlinkClick r:id="rId3"/>
              </a:rPr>
              <a:t>11-19/0106r0</a:t>
            </a:r>
            <a:endParaRPr lang="en-US" dirty="0"/>
          </a:p>
          <a:p>
            <a:pPr lvl="1"/>
            <a:endParaRPr lang="en-US" b="0" dirty="0"/>
          </a:p>
          <a:p>
            <a:endParaRPr lang="en-US" altLang="en-US" b="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January 2019 session</a:t>
            </a:r>
          </a:p>
          <a:p>
            <a:pPr eaLnBrk="1" hangingPunct="1"/>
            <a:endParaRPr lang="en-US" altLang="en-US" sz="2000" dirty="0"/>
          </a:p>
          <a:p>
            <a:pPr eaLnBrk="1" hangingPunct="1"/>
            <a:r>
              <a:rPr lang="en-US" altLang="en-US" sz="2000" dirty="0"/>
              <a:t>Chair: Mark Hamilton (Ruckus/ARRIS)</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685800" y="1981200"/>
            <a:ext cx="7772400" cy="4267200"/>
          </a:xfrm>
        </p:spPr>
        <p:txBody>
          <a:bodyPr/>
          <a:lstStyle/>
          <a:p>
            <a:pPr marL="0" indent="0">
              <a:buNone/>
            </a:pPr>
            <a:r>
              <a:rPr lang="en-US" altLang="en-US" sz="2000" dirty="0"/>
              <a:t>Topic out of </a:t>
            </a:r>
            <a:r>
              <a:rPr lang="en-US" altLang="en-US" sz="2000" dirty="0" err="1"/>
              <a:t>REVmd</a:t>
            </a:r>
            <a:r>
              <a:rPr lang="en-US" altLang="en-US" sz="2000" dirty="0"/>
              <a:t>:</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a:p>
            <a:r>
              <a:rPr lang="en-US" altLang="en-US" sz="2000" dirty="0">
                <a:solidFill>
                  <a:srgbClr val="FF0000"/>
                </a:solidFill>
              </a:rPr>
              <a:t>Maybe need to consider MLME-SCAN, too?</a:t>
            </a:r>
          </a:p>
          <a:p>
            <a:r>
              <a:rPr lang="en-US" altLang="en-US" sz="2000" dirty="0">
                <a:solidFill>
                  <a:srgbClr val="FF0000"/>
                </a:solidFill>
              </a:rPr>
              <a:t>Is correct information provided at these primitives (and not more than needed information)?</a:t>
            </a:r>
          </a:p>
        </p:txBody>
      </p:sp>
    </p:spTree>
    <p:extLst>
      <p:ext uri="{BB962C8B-B14F-4D97-AF65-F5344CB8AC3E}">
        <p14:creationId xmlns:p14="http://schemas.microsoft.com/office/powerpoint/2010/main" val="703170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January 15</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52962</TotalTime>
  <Words>2492</Words>
  <Application>Microsoft Office PowerPoint</Application>
  <PresentationFormat>On-screen Show (4:3)</PresentationFormat>
  <Paragraphs>267</Paragraphs>
  <Slides>30</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8" baseType="lpstr">
      <vt:lpstr>MS Gothic</vt:lpstr>
      <vt:lpstr>MS PGothic</vt:lpstr>
      <vt:lpstr>Arial</vt:lpstr>
      <vt:lpstr>Helvetica</vt:lpstr>
      <vt:lpstr>Monotype Sorts</vt:lpstr>
      <vt:lpstr>Times New Roman</vt:lpstr>
      <vt:lpstr>802-11-Submission</vt:lpstr>
      <vt:lpstr>Document</vt:lpstr>
      <vt:lpstr>ARC-SC-agenda-Jan-2019</vt:lpstr>
      <vt:lpstr>Abstract</vt:lpstr>
      <vt:lpstr>IEEE 802.11   Architecture Standing Committee</vt:lpstr>
      <vt:lpstr>Tuesday, January 15th,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January 2019 (1 of 2)</vt:lpstr>
      <vt:lpstr>ARC Agenda – September 2018 (2 of 2)</vt:lpstr>
      <vt:lpstr>Prior ARC Minutes</vt:lpstr>
      <vt:lpstr>IEEE 1588 mapping to IEEE 802.11/ 802.1ASrev use of FTM update </vt:lpstr>
      <vt:lpstr>WBA liaison on MAC Address randomization</vt:lpstr>
      <vt:lpstr>IEEE 802 activities directly related to IEEE 802.11 ARC</vt:lpstr>
      <vt:lpstr>Wednesday, January 16th, AM1</vt:lpstr>
      <vt:lpstr>TGba architecture topics</vt:lpstr>
      <vt:lpstr>TGba architecture comments/answers to questions in 11-17/1025 (from July 10, 2017 TGba)</vt:lpstr>
      <vt:lpstr>TGba architecture new questions (from July 12, 2017 ARC)</vt:lpstr>
      <vt:lpstr>TGba architecture potential assumptions (from July 12, 2017 ARC)</vt:lpstr>
      <vt:lpstr>MAC Address randomization</vt:lpstr>
      <vt:lpstr>Thursday, January 17th, AM2</vt:lpstr>
      <vt:lpstr>ARC Future Activities &amp; sessions</vt:lpstr>
      <vt:lpstr>Planning for January 2019</vt:lpstr>
      <vt:lpstr>IETF/802 coordination </vt:lpstr>
      <vt:lpstr>DetNet and other time-sensitive networking, (IETF, RTA TIG, etc.)</vt:lpstr>
      <vt:lpstr>What is an ESS?</vt:lpstr>
      <vt:lpstr>AP/DS/Portal architecture and 802 concepts</vt:lpstr>
      <vt:lpstr>MLME-RESET, versus MLME-JOIN and MLME-START</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Mark</cp:lastModifiedBy>
  <cp:revision>696</cp:revision>
  <cp:lastPrinted>1998-02-10T13:28:06Z</cp:lastPrinted>
  <dcterms:created xsi:type="dcterms:W3CDTF">2009-07-15T16:38:20Z</dcterms:created>
  <dcterms:modified xsi:type="dcterms:W3CDTF">2019-01-16T23:25:59Z</dcterms:modified>
</cp:coreProperties>
</file>