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1"/>
  </p:notesMasterIdLst>
  <p:handoutMasterIdLst>
    <p:handoutMasterId r:id="rId32"/>
  </p:handoutMasterIdLst>
  <p:sldIdLst>
    <p:sldId id="269" r:id="rId2"/>
    <p:sldId id="272" r:id="rId3"/>
    <p:sldId id="315" r:id="rId4"/>
    <p:sldId id="338" r:id="rId5"/>
    <p:sldId id="328" r:id="rId6"/>
    <p:sldId id="339" r:id="rId7"/>
    <p:sldId id="340" r:id="rId8"/>
    <p:sldId id="341" r:id="rId9"/>
    <p:sldId id="358" r:id="rId10"/>
    <p:sldId id="342" r:id="rId11"/>
    <p:sldId id="334" r:id="rId12"/>
    <p:sldId id="389" r:id="rId13"/>
    <p:sldId id="380" r:id="rId14"/>
    <p:sldId id="311" r:id="rId15"/>
    <p:sldId id="392" r:id="rId16"/>
    <p:sldId id="356" r:id="rId17"/>
    <p:sldId id="359" r:id="rId18"/>
    <p:sldId id="372" r:id="rId19"/>
    <p:sldId id="373" r:id="rId20"/>
    <p:sldId id="391" r:id="rId21"/>
    <p:sldId id="375" r:id="rId22"/>
    <p:sldId id="366" r:id="rId23"/>
    <p:sldId id="379" r:id="rId24"/>
    <p:sldId id="360" r:id="rId25"/>
    <p:sldId id="314" r:id="rId26"/>
    <p:sldId id="351" r:id="rId27"/>
    <p:sldId id="390" r:id="rId28"/>
    <p:sldId id="320" r:id="rId29"/>
    <p:sldId id="371" r:id="rId30"/>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milton, Mark" initials="HM" lastIdx="1" clrIdx="0">
    <p:extLst>
      <p:ext uri="{19B8F6BF-5375-455C-9EA6-DF929625EA0E}">
        <p15:presenceInfo xmlns:p15="http://schemas.microsoft.com/office/powerpoint/2012/main" userId="Hamilton, Mark"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0417" autoAdjust="0"/>
    <p:restoredTop sz="98505" autoAdjust="0"/>
  </p:normalViewPr>
  <p:slideViewPr>
    <p:cSldViewPr>
      <p:cViewPr varScale="1">
        <p:scale>
          <a:sx n="108" d="100"/>
          <a:sy n="108" d="100"/>
        </p:scale>
        <p:origin x="510" y="96"/>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notesViewPr>
    <p:cSldViewPr>
      <p:cViewPr varScale="1">
        <p:scale>
          <a:sx n="97" d="100"/>
          <a:sy n="97" d="100"/>
        </p:scale>
        <p:origin x="3306" y="120"/>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handoutMaster" Target="handoutMasters/handoutMaster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a:t>doc.: IEEE 802.11-09/0840r0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July 2009</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t>David Bagby, Calypso Ventures, Inc.</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ltLang="en-US"/>
              <a:t>Page </a:t>
            </a:r>
            <a:fld id="{10B05505-DE9A-4AC7-A6A3-ED730399AA6C}" type="slidenum">
              <a:rPr lang="en-US" altLang="en-US"/>
              <a:pPr>
                <a:defRPr/>
              </a:pPr>
              <a:t>‹#›</a:t>
            </a:fld>
            <a:endParaRPr lang="en-US" altLang="en-US"/>
          </a:p>
        </p:txBody>
      </p:sp>
      <p:sp>
        <p:nvSpPr>
          <p:cNvPr id="1434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46087"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Submission</a:t>
            </a:r>
          </a:p>
        </p:txBody>
      </p:sp>
      <p:sp>
        <p:nvSpPr>
          <p:cNvPr id="14344"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a:t>doc.: IEEE 802.11-09/0840r0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July 2009</a:t>
            </a:r>
          </a:p>
        </p:txBody>
      </p:sp>
      <p:sp>
        <p:nvSpPr>
          <p:cNvPr id="1331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a:t>David Bagby, Calypso Ventures, Inc.</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ltLang="en-US"/>
              <a:t>Page </a:t>
            </a:r>
            <a:fld id="{3A7FECFB-0B9F-42CC-9CB1-ECDE5E0B8DCF}" type="slidenum">
              <a:rPr lang="en-US" altLang="en-US"/>
              <a:pPr>
                <a:defRPr/>
              </a:pPr>
              <a:t>‹#›</a:t>
            </a:fld>
            <a:endParaRPr lang="en-US" altLang="en-US"/>
          </a:p>
        </p:txBody>
      </p:sp>
      <p:sp>
        <p:nvSpPr>
          <p:cNvPr id="3482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Submission</a:t>
            </a:r>
          </a:p>
        </p:txBody>
      </p:sp>
      <p:sp>
        <p:nvSpPr>
          <p:cNvPr id="13321"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22"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802.11-09/0840r0</a:t>
            </a:r>
          </a:p>
        </p:txBody>
      </p:sp>
      <p:sp>
        <p:nvSpPr>
          <p:cNvPr id="163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2009</a:t>
            </a:r>
          </a:p>
        </p:txBody>
      </p:sp>
      <p:sp>
        <p:nvSpPr>
          <p:cNvPr id="163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163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399E07E9-C59C-4A08-BC99-C5CF3A83BF24}" type="slidenum">
              <a:rPr lang="en-US" altLang="en-US" smtClean="0"/>
              <a:pPr>
                <a:spcBef>
                  <a:spcPct val="0"/>
                </a:spcBef>
              </a:pPr>
              <a:t>1</a:t>
            </a:fld>
            <a:endParaRPr lang="en-US" altLang="en-US"/>
          </a:p>
        </p:txBody>
      </p:sp>
      <p:sp>
        <p:nvSpPr>
          <p:cNvPr id="16390" name="Rectangle 2"/>
          <p:cNvSpPr>
            <a:spLocks noGrp="1" noRot="1" noChangeAspect="1" noChangeArrowheads="1" noTextEdit="1"/>
          </p:cNvSpPr>
          <p:nvPr>
            <p:ph type="sldImg"/>
          </p:nvPr>
        </p:nvSpPr>
        <p:spPr>
          <a:xfrm>
            <a:off x="1154113" y="701675"/>
            <a:ext cx="4625975" cy="3468688"/>
          </a:xfrm>
          <a:ln/>
        </p:spPr>
      </p:sp>
      <p:sp>
        <p:nvSpPr>
          <p:cNvPr id="163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4012BF7B-569A-4504-8CD0-EA895C2A2031}" type="slidenum">
              <a:rPr lang="en-US" altLang="en-US" smtClean="0"/>
              <a:pPr>
                <a:spcBef>
                  <a:spcPct val="0"/>
                </a:spcBef>
              </a:pPr>
              <a:t>11</a:t>
            </a:fld>
            <a:endParaRPr lang="en-US" altLang="en-US"/>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4012BF7B-569A-4504-8CD0-EA895C2A2031}" type="slidenum">
              <a:rPr lang="en-US" altLang="en-US" smtClean="0"/>
              <a:pPr>
                <a:spcBef>
                  <a:spcPct val="0"/>
                </a:spcBef>
              </a:pPr>
              <a:t>12</a:t>
            </a:fld>
            <a:endParaRPr lang="en-US" altLang="en-US"/>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extLst>
      <p:ext uri="{BB962C8B-B14F-4D97-AF65-F5344CB8AC3E}">
        <p14:creationId xmlns:p14="http://schemas.microsoft.com/office/powerpoint/2010/main" val="319353127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802.11-08/1455r0</a:t>
            </a:r>
          </a:p>
        </p:txBody>
      </p:sp>
      <p:sp>
        <p:nvSpPr>
          <p:cNvPr id="3686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Jan 2009</a:t>
            </a:r>
          </a:p>
        </p:txBody>
      </p:sp>
      <p:sp>
        <p:nvSpPr>
          <p:cNvPr id="3686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3686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19760E7A-8042-4119-997C-56EF09532CA8}" type="slidenum">
              <a:rPr lang="en-US" altLang="en-US" smtClean="0"/>
              <a:pPr>
                <a:spcBef>
                  <a:spcPct val="0"/>
                </a:spcBef>
              </a:pPr>
              <a:t>13</a:t>
            </a:fld>
            <a:endParaRPr lang="en-US" altLang="en-US"/>
          </a:p>
        </p:txBody>
      </p:sp>
      <p:sp>
        <p:nvSpPr>
          <p:cNvPr id="36870" name="Rectangle 2"/>
          <p:cNvSpPr>
            <a:spLocks noGrp="1" noRot="1" noChangeAspect="1" noChangeArrowheads="1" noTextEdit="1"/>
          </p:cNvSpPr>
          <p:nvPr>
            <p:ph type="sldImg"/>
          </p:nvPr>
        </p:nvSpPr>
        <p:spPr>
          <a:xfrm>
            <a:off x="1154113" y="700088"/>
            <a:ext cx="4629150" cy="3471862"/>
          </a:xfrm>
          <a:ln/>
        </p:spPr>
      </p:sp>
      <p:sp>
        <p:nvSpPr>
          <p:cNvPr id="36871"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extLst>
      <p:ext uri="{BB962C8B-B14F-4D97-AF65-F5344CB8AC3E}">
        <p14:creationId xmlns:p14="http://schemas.microsoft.com/office/powerpoint/2010/main" val="258974202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802.11-08/1455r0</a:t>
            </a:r>
          </a:p>
        </p:txBody>
      </p:sp>
      <p:sp>
        <p:nvSpPr>
          <p:cNvPr id="1843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Jan 2009</a:t>
            </a:r>
          </a:p>
        </p:txBody>
      </p:sp>
      <p:sp>
        <p:nvSpPr>
          <p:cNvPr id="1843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1843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09366153-B9B8-4CE2-AE11-2A3E0E8D7D37}" type="slidenum">
              <a:rPr lang="en-US" altLang="en-US" smtClean="0"/>
              <a:pPr>
                <a:spcBef>
                  <a:spcPct val="0"/>
                </a:spcBef>
              </a:pPr>
              <a:t>2</a:t>
            </a:fld>
            <a:endParaRPr lang="en-US" altLang="en-US"/>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p:cNvSpPr>
            <a:spLocks noGrp="1" noRot="1" noChangeAspect="1" noTextEdit="1"/>
          </p:cNvSpPr>
          <p:nvPr>
            <p:ph type="sldImg"/>
          </p:nvPr>
        </p:nvSpPr>
        <p:spPr>
          <a:xfrm>
            <a:off x="1154113" y="701675"/>
            <a:ext cx="4625975" cy="3468688"/>
          </a:xfrm>
          <a:ln/>
        </p:spPr>
      </p:sp>
      <p:sp>
        <p:nvSpPr>
          <p:cNvPr id="2048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20484"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802.11-09/0840r0</a:t>
            </a:r>
          </a:p>
        </p:txBody>
      </p:sp>
      <p:sp>
        <p:nvSpPr>
          <p:cNvPr id="20485"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2009</a:t>
            </a:r>
          </a:p>
        </p:txBody>
      </p:sp>
      <p:sp>
        <p:nvSpPr>
          <p:cNvPr id="20486"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2048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713BD313-5621-4364-BCE5-083777808051}" type="slidenum">
              <a:rPr lang="en-US" altLang="en-US" smtClean="0"/>
              <a:pPr>
                <a:spcBef>
                  <a:spcPct val="0"/>
                </a:spcBef>
              </a:pPr>
              <a:t>3</a:t>
            </a:fld>
            <a:endParaRPr lang="en-US"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a:xfrm>
            <a:off x="1154113" y="701675"/>
            <a:ext cx="4625975" cy="3468688"/>
          </a:xfrm>
          <a:ln/>
        </p:spPr>
      </p:sp>
      <p:sp>
        <p:nvSpPr>
          <p:cNvPr id="2457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24580"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802.11-09/0840r0</a:t>
            </a:r>
          </a:p>
        </p:txBody>
      </p:sp>
      <p:sp>
        <p:nvSpPr>
          <p:cNvPr id="24581"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2009</a:t>
            </a:r>
          </a:p>
        </p:txBody>
      </p:sp>
      <p:sp>
        <p:nvSpPr>
          <p:cNvPr id="24582"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24583"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91FF941E-7F59-41A6-BE87-2E9CFC46BF89}" type="slidenum">
              <a:rPr lang="en-US" altLang="en-US" smtClean="0"/>
              <a:pPr>
                <a:spcBef>
                  <a:spcPct val="0"/>
                </a:spcBef>
              </a:pPr>
              <a:t>5</a:t>
            </a:fld>
            <a:endParaRPr lang="en-US"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TextEdit="1"/>
          </p:cNvSpPr>
          <p:nvPr>
            <p:ph type="sldImg"/>
          </p:nvPr>
        </p:nvSpPr>
        <p:spPr>
          <a:xfrm>
            <a:off x="1154113" y="701675"/>
            <a:ext cx="4625975" cy="3468688"/>
          </a:xfrm>
          <a:ln/>
        </p:spPr>
      </p:sp>
      <p:sp>
        <p:nvSpPr>
          <p:cNvPr id="2662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26628"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802.11-09/0840r0</a:t>
            </a:r>
          </a:p>
        </p:txBody>
      </p:sp>
      <p:sp>
        <p:nvSpPr>
          <p:cNvPr id="26629"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2009</a:t>
            </a:r>
          </a:p>
        </p:txBody>
      </p:sp>
      <p:sp>
        <p:nvSpPr>
          <p:cNvPr id="26630"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26631"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0425952D-3313-4D6B-988F-2E1D42A1B010}" type="slidenum">
              <a:rPr lang="en-US" altLang="en-US" smtClean="0"/>
              <a:pPr>
                <a:spcBef>
                  <a:spcPct val="0"/>
                </a:spcBef>
              </a:pPr>
              <a:t>6</a:t>
            </a:fld>
            <a:endParaRPr lang="en-US"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a:xfrm>
            <a:off x="1154113" y="701675"/>
            <a:ext cx="4625975" cy="3468688"/>
          </a:xfrm>
          <a:ln/>
        </p:spPr>
      </p:sp>
      <p:sp>
        <p:nvSpPr>
          <p:cNvPr id="2867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28676"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802.11-09/0840r0</a:t>
            </a:r>
          </a:p>
        </p:txBody>
      </p:sp>
      <p:sp>
        <p:nvSpPr>
          <p:cNvPr id="28677"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2009</a:t>
            </a:r>
          </a:p>
        </p:txBody>
      </p:sp>
      <p:sp>
        <p:nvSpPr>
          <p:cNvPr id="28678"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28679"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C2F262B5-A474-4257-8912-A981E300E78D}" type="slidenum">
              <a:rPr lang="en-US" altLang="en-US" smtClean="0"/>
              <a:pPr>
                <a:spcBef>
                  <a:spcPct val="0"/>
                </a:spcBef>
              </a:pPr>
              <a:t>7</a:t>
            </a:fld>
            <a:endParaRPr lang="en-US"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a:xfrm>
            <a:off x="1154113" y="701675"/>
            <a:ext cx="4625975" cy="3468688"/>
          </a:xfrm>
          <a:ln/>
        </p:spPr>
      </p:sp>
      <p:sp>
        <p:nvSpPr>
          <p:cNvPr id="307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30724"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802.11-09/0840r0</a:t>
            </a:r>
          </a:p>
        </p:txBody>
      </p:sp>
      <p:sp>
        <p:nvSpPr>
          <p:cNvPr id="30725"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2009</a:t>
            </a:r>
          </a:p>
        </p:txBody>
      </p:sp>
      <p:sp>
        <p:nvSpPr>
          <p:cNvPr id="30726"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3072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507379C0-164C-466E-BFF3-B0900B917175}" type="slidenum">
              <a:rPr lang="en-US" altLang="en-US" smtClean="0"/>
              <a:pPr>
                <a:spcBef>
                  <a:spcPct val="0"/>
                </a:spcBef>
              </a:pPr>
              <a:t>8</a:t>
            </a:fld>
            <a:endParaRPr lang="en-US"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ec-16-0149-00-00EC</a:t>
            </a:r>
          </a:p>
        </p:txBody>
      </p:sp>
      <p:sp>
        <p:nvSpPr>
          <p:cNvPr id="5" name="Rectangle 3"/>
          <p:cNvSpPr>
            <a:spLocks noGrp="1" noChangeArrowheads="1"/>
          </p:cNvSpPr>
          <p:nvPr>
            <p:ph type="dt"/>
          </p:nvPr>
        </p:nvSpPr>
        <p:spPr>
          <a:ln/>
        </p:spPr>
        <p:txBody>
          <a:bodyPr/>
          <a:lstStyle/>
          <a:p>
            <a:r>
              <a:rPr lang="en-US"/>
              <a:t>November 2016</a:t>
            </a:r>
          </a:p>
        </p:txBody>
      </p:sp>
      <p:sp>
        <p:nvSpPr>
          <p:cNvPr id="6" name="Rectangle 6"/>
          <p:cNvSpPr>
            <a:spLocks noGrp="1" noChangeArrowheads="1"/>
          </p:cNvSpPr>
          <p:nvPr>
            <p:ph type="ftr"/>
          </p:nvPr>
        </p:nvSpPr>
        <p:spPr>
          <a:ln/>
        </p:spPr>
        <p:txBody>
          <a:bodyPr/>
          <a:lstStyle/>
          <a:p>
            <a:r>
              <a:rPr lang="en-US"/>
              <a:t>Dorothy Stanley, HP Enterprise</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9</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55768139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a:spcBef>
                <a:spcPct val="30000"/>
              </a:spcBef>
              <a:defRPr sz="1200">
                <a:solidFill>
                  <a:schemeClr val="tx1"/>
                </a:solidFill>
                <a:latin typeface="Times New Roman" panose="02020603050405020304" pitchFamily="18" charset="0"/>
              </a:defRPr>
            </a:lvl1pPr>
            <a:lvl2pPr marL="742950" indent="-285750" defTabSz="966788">
              <a:spcBef>
                <a:spcPct val="30000"/>
              </a:spcBef>
              <a:defRPr sz="1200">
                <a:solidFill>
                  <a:schemeClr val="tx1"/>
                </a:solidFill>
                <a:latin typeface="Times New Roman" panose="02020603050405020304" pitchFamily="18" charset="0"/>
              </a:defRPr>
            </a:lvl2pPr>
            <a:lvl3pPr marL="1143000" indent="-228600" defTabSz="966788">
              <a:spcBef>
                <a:spcPct val="30000"/>
              </a:spcBef>
              <a:defRPr sz="1200">
                <a:solidFill>
                  <a:schemeClr val="tx1"/>
                </a:solidFill>
                <a:latin typeface="Times New Roman" panose="02020603050405020304" pitchFamily="18" charset="0"/>
              </a:defRPr>
            </a:lvl3pPr>
            <a:lvl4pPr marL="1600200" indent="-228600" defTabSz="966788">
              <a:spcBef>
                <a:spcPct val="30000"/>
              </a:spcBef>
              <a:defRPr sz="1200">
                <a:solidFill>
                  <a:schemeClr val="tx1"/>
                </a:solidFill>
                <a:latin typeface="Times New Roman" panose="02020603050405020304" pitchFamily="18" charset="0"/>
              </a:defRPr>
            </a:lvl4pPr>
            <a:lvl5pPr marL="2057400" indent="-228600" defTabSz="966788">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29CFB5B0-7B73-4C46-97A2-84C170C624A7}" type="slidenum">
              <a:rPr lang="en-US" altLang="en-US" sz="1300" smtClean="0"/>
              <a:pPr>
                <a:spcBef>
                  <a:spcPct val="0"/>
                </a:spcBef>
              </a:pPr>
              <a:t>10</a:t>
            </a:fld>
            <a:endParaRPr lang="en-US" altLang="en-US" sz="1300"/>
          </a:p>
        </p:txBody>
      </p:sp>
      <p:sp>
        <p:nvSpPr>
          <p:cNvPr id="32771" name="Rectangle 2"/>
          <p:cNvSpPr>
            <a:spLocks noGrp="1" noRot="1" noChangeAspect="1" noChangeArrowheads="1" noTextEdit="1"/>
          </p:cNvSpPr>
          <p:nvPr>
            <p:ph type="sldImg"/>
          </p:nvPr>
        </p:nvSpPr>
        <p:spPr>
          <a:xfrm>
            <a:off x="1154113" y="701675"/>
            <a:ext cx="4625975" cy="3468688"/>
          </a:xfrm>
          <a:ln/>
        </p:spPr>
      </p:sp>
      <p:sp>
        <p:nvSpPr>
          <p:cNvPr id="3277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A5E6FCC0-65DE-4E5B-9B99-F63A027066A9}" type="slidenum">
              <a:rPr lang="en-US" altLang="en-US"/>
              <a:pPr>
                <a:defRPr/>
              </a:pPr>
              <a:t>‹#›</a:t>
            </a:fld>
            <a:endParaRPr lang="en-US" altLang="en-US"/>
          </a:p>
        </p:txBody>
      </p:sp>
      <p:sp>
        <p:nvSpPr>
          <p:cNvPr id="7" name="Content Placeholder 6">
            <a:extLst>
              <a:ext uri="{FF2B5EF4-FFF2-40B4-BE49-F238E27FC236}">
                <a16:creationId xmlns:a16="http://schemas.microsoft.com/office/drawing/2014/main" id="{7A05AE9D-67FC-45FA-9DF9-8E47B6C22666}"/>
              </a:ext>
            </a:extLst>
          </p:cNvPr>
          <p:cNvSpPr>
            <a:spLocks noGrp="1"/>
          </p:cNvSpPr>
          <p:nvPr>
            <p:ph sz="quarter" idx="12"/>
          </p:nvPr>
        </p:nvSpPr>
        <p:spPr>
          <a:xfrm>
            <a:off x="1143000" y="533400"/>
            <a:ext cx="914400" cy="9144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9003854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9121D33C-56E8-4214-A79E-6A77218AABD8}" type="slidenum">
              <a:rPr lang="en-US" altLang="en-US"/>
              <a:pPr>
                <a:defRPr/>
              </a:pPr>
              <a:t>‹#›</a:t>
            </a:fld>
            <a:endParaRPr lang="en-US" altLang="en-US"/>
          </a:p>
        </p:txBody>
      </p:sp>
    </p:spTree>
    <p:extLst>
      <p:ext uri="{BB962C8B-B14F-4D97-AF65-F5344CB8AC3E}">
        <p14:creationId xmlns:p14="http://schemas.microsoft.com/office/powerpoint/2010/main" val="3719539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7ED1D26F-38D5-48DA-A46A-2F15EE610592}" type="slidenum">
              <a:rPr lang="en-US" altLang="en-US"/>
              <a:pPr>
                <a:defRPr/>
              </a:pPr>
              <a:t>‹#›</a:t>
            </a:fld>
            <a:endParaRPr lang="en-US" altLang="en-US"/>
          </a:p>
        </p:txBody>
      </p:sp>
    </p:spTree>
    <p:extLst>
      <p:ext uri="{BB962C8B-B14F-4D97-AF65-F5344CB8AC3E}">
        <p14:creationId xmlns:p14="http://schemas.microsoft.com/office/powerpoint/2010/main" val="9010762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FA0271B8-AD49-43D9-840E-60973D554535}" type="slidenum">
              <a:rPr lang="en-US" altLang="en-US"/>
              <a:pPr>
                <a:defRPr/>
              </a:pPr>
              <a:t>‹#›</a:t>
            </a:fld>
            <a:endParaRPr lang="en-US" altLang="en-US"/>
          </a:p>
        </p:txBody>
      </p:sp>
    </p:spTree>
    <p:extLst>
      <p:ext uri="{BB962C8B-B14F-4D97-AF65-F5344CB8AC3E}">
        <p14:creationId xmlns:p14="http://schemas.microsoft.com/office/powerpoint/2010/main" val="41094345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67A2F1DC-ED76-4084-83A0-DDFC6477A0E1}" type="slidenum">
              <a:rPr lang="en-US" altLang="en-US"/>
              <a:pPr>
                <a:defRPr/>
              </a:pPr>
              <a:t>‹#›</a:t>
            </a:fld>
            <a:endParaRPr lang="en-US" altLang="en-US"/>
          </a:p>
        </p:txBody>
      </p:sp>
    </p:spTree>
    <p:extLst>
      <p:ext uri="{BB962C8B-B14F-4D97-AF65-F5344CB8AC3E}">
        <p14:creationId xmlns:p14="http://schemas.microsoft.com/office/powerpoint/2010/main" val="23279815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EB643AF0-3F47-4E90-97B4-48AB897F943A}" type="slidenum">
              <a:rPr lang="en-US" altLang="en-US"/>
              <a:pPr>
                <a:defRPr/>
              </a:pPr>
              <a:t>‹#›</a:t>
            </a:fld>
            <a:endParaRPr lang="en-US" altLang="en-US"/>
          </a:p>
        </p:txBody>
      </p:sp>
    </p:spTree>
    <p:extLst>
      <p:ext uri="{BB962C8B-B14F-4D97-AF65-F5344CB8AC3E}">
        <p14:creationId xmlns:p14="http://schemas.microsoft.com/office/powerpoint/2010/main" val="28373584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8"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2E1E8502-BD9A-4B40-8E70-37E5EB2A7797}" type="slidenum">
              <a:rPr lang="en-US" altLang="en-US"/>
              <a:pPr>
                <a:defRPr/>
              </a:pPr>
              <a:t>‹#›</a:t>
            </a:fld>
            <a:endParaRPr lang="en-US" altLang="en-US"/>
          </a:p>
        </p:txBody>
      </p:sp>
    </p:spTree>
    <p:extLst>
      <p:ext uri="{BB962C8B-B14F-4D97-AF65-F5344CB8AC3E}">
        <p14:creationId xmlns:p14="http://schemas.microsoft.com/office/powerpoint/2010/main" val="16503761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4"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C3C733E5-256C-43C9-90B7-08C86BDACB9B}" type="slidenum">
              <a:rPr lang="en-US" altLang="en-US"/>
              <a:pPr>
                <a:defRPr/>
              </a:pPr>
              <a:t>‹#›</a:t>
            </a:fld>
            <a:endParaRPr lang="en-US" altLang="en-US"/>
          </a:p>
        </p:txBody>
      </p:sp>
    </p:spTree>
    <p:extLst>
      <p:ext uri="{BB962C8B-B14F-4D97-AF65-F5344CB8AC3E}">
        <p14:creationId xmlns:p14="http://schemas.microsoft.com/office/powerpoint/2010/main" val="16836827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3"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E004D3B8-2803-48B6-808D-C8C7AC16D9FB}" type="slidenum">
              <a:rPr lang="en-US" altLang="en-US"/>
              <a:pPr>
                <a:defRPr/>
              </a:pPr>
              <a:t>‹#›</a:t>
            </a:fld>
            <a:endParaRPr lang="en-US" altLang="en-US"/>
          </a:p>
        </p:txBody>
      </p:sp>
    </p:spTree>
    <p:extLst>
      <p:ext uri="{BB962C8B-B14F-4D97-AF65-F5344CB8AC3E}">
        <p14:creationId xmlns:p14="http://schemas.microsoft.com/office/powerpoint/2010/main" val="27641131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CA7509DE-EC26-4BA7-8EF7-6BA2E22E6E31}" type="slidenum">
              <a:rPr lang="en-US" altLang="en-US"/>
              <a:pPr>
                <a:defRPr/>
              </a:pPr>
              <a:t>‹#›</a:t>
            </a:fld>
            <a:endParaRPr lang="en-US" altLang="en-US"/>
          </a:p>
        </p:txBody>
      </p:sp>
    </p:spTree>
    <p:extLst>
      <p:ext uri="{BB962C8B-B14F-4D97-AF65-F5344CB8AC3E}">
        <p14:creationId xmlns:p14="http://schemas.microsoft.com/office/powerpoint/2010/main" val="15014369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DA74B62C-C6FC-4CCA-AF72-DD4542866AC4}" type="slidenum">
              <a:rPr lang="en-US" altLang="en-US"/>
              <a:pPr>
                <a:defRPr/>
              </a:pPr>
              <a:t>‹#›</a:t>
            </a:fld>
            <a:endParaRPr lang="en-US" altLang="en-US"/>
          </a:p>
        </p:txBody>
      </p:sp>
    </p:spTree>
    <p:extLst>
      <p:ext uri="{BB962C8B-B14F-4D97-AF65-F5344CB8AC3E}">
        <p14:creationId xmlns:p14="http://schemas.microsoft.com/office/powerpoint/2010/main" val="29626744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8" name="Rectangle 7"/>
          <p:cNvSpPr>
            <a:spLocks noChangeArrowheads="1"/>
          </p:cNvSpPr>
          <p:nvPr/>
        </p:nvSpPr>
        <p:spPr bwMode="auto">
          <a:xfrm>
            <a:off x="685800" y="332601"/>
            <a:ext cx="134011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a:defRPr sz="1200">
                <a:solidFill>
                  <a:schemeClr val="tx1"/>
                </a:solidFill>
                <a:latin typeface="Times New Roman" pitchFamily="18" charset="0"/>
              </a:defRPr>
            </a:lvl5pPr>
            <a:lvl6pPr marL="457200" eaLnBrk="0" fontAlgn="base" hangingPunct="0">
              <a:spcBef>
                <a:spcPct val="0"/>
              </a:spcBef>
              <a:spcAft>
                <a:spcPct val="0"/>
              </a:spcAft>
              <a:defRPr sz="1200">
                <a:solidFill>
                  <a:schemeClr val="tx1"/>
                </a:solidFill>
                <a:latin typeface="Times New Roman" pitchFamily="18" charset="0"/>
              </a:defRPr>
            </a:lvl6pPr>
            <a:lvl7pPr marL="914400" eaLnBrk="0" fontAlgn="base" hangingPunct="0">
              <a:spcBef>
                <a:spcPct val="0"/>
              </a:spcBef>
              <a:spcAft>
                <a:spcPct val="0"/>
              </a:spcAft>
              <a:defRPr sz="1200">
                <a:solidFill>
                  <a:schemeClr val="tx1"/>
                </a:solidFill>
                <a:latin typeface="Times New Roman" pitchFamily="18" charset="0"/>
              </a:defRPr>
            </a:lvl7pPr>
            <a:lvl8pPr marL="1371600" eaLnBrk="0" fontAlgn="base" hangingPunct="0">
              <a:spcBef>
                <a:spcPct val="0"/>
              </a:spcBef>
              <a:spcAft>
                <a:spcPct val="0"/>
              </a:spcAft>
              <a:defRPr sz="1200">
                <a:solidFill>
                  <a:schemeClr val="tx1"/>
                </a:solidFill>
                <a:latin typeface="Times New Roman" pitchFamily="18" charset="0"/>
              </a:defRPr>
            </a:lvl8pPr>
            <a:lvl9pPr marL="1828800" eaLnBrk="0" fontAlgn="base" hangingPunct="0">
              <a:spcBef>
                <a:spcPct val="0"/>
              </a:spcBef>
              <a:spcAft>
                <a:spcPct val="0"/>
              </a:spcAft>
              <a:defRPr sz="1200">
                <a:solidFill>
                  <a:schemeClr val="tx1"/>
                </a:solidFill>
                <a:latin typeface="Times New Roman" pitchFamily="18" charset="0"/>
              </a:defRPr>
            </a:lvl9pPr>
          </a:lstStyle>
          <a:p>
            <a:pPr marL="0" lvl="4">
              <a:defRPr/>
            </a:pPr>
            <a:r>
              <a:rPr lang="en-US" altLang="en-US" sz="1800" b="1" dirty="0"/>
              <a:t>January 2019</a:t>
            </a:r>
          </a:p>
        </p:txBody>
      </p:sp>
      <p:sp>
        <p:nvSpPr>
          <p:cNvPr id="1029"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0" name="Rectangle 9"/>
          <p:cNvSpPr>
            <a:spLocks noChangeArrowheads="1"/>
          </p:cNvSpPr>
          <p:nvPr/>
        </p:nvSpPr>
        <p:spPr bwMode="auto">
          <a:xfrm>
            <a:off x="685800" y="6475413"/>
            <a:ext cx="4794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Agenda</a:t>
            </a:r>
          </a:p>
        </p:txBody>
      </p:sp>
      <p:sp>
        <p:nvSpPr>
          <p:cNvPr id="1031" name="Rectangle 7"/>
          <p:cNvSpPr>
            <a:spLocks noChangeArrowheads="1"/>
          </p:cNvSpPr>
          <p:nvPr userDrawn="1"/>
        </p:nvSpPr>
        <p:spPr bwMode="auto">
          <a:xfrm>
            <a:off x="5059830" y="332601"/>
            <a:ext cx="338567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US" altLang="en-US" sz="1800" b="1" dirty="0"/>
              <a:t>doc.: IEEE 802.11-18/2115r1</a:t>
            </a:r>
          </a:p>
        </p:txBody>
      </p:sp>
      <p:sp>
        <p:nvSpPr>
          <p:cNvPr id="1032"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7"/>
          <p:cNvSpPr>
            <a:spLocks noChangeArrowheads="1"/>
          </p:cNvSpPr>
          <p:nvPr userDrawn="1"/>
        </p:nvSpPr>
        <p:spPr bwMode="auto">
          <a:xfrm>
            <a:off x="6151671" y="6476484"/>
            <a:ext cx="2450992"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US" altLang="en-US" dirty="0"/>
              <a:t>Mark Hamilton, Ruckus/ARRIS</a:t>
            </a:r>
          </a:p>
        </p:txBody>
      </p:sp>
      <p:sp>
        <p:nvSpPr>
          <p:cNvPr id="1034" name="Rectangle 7"/>
          <p:cNvSpPr>
            <a:spLocks noChangeArrowheads="1"/>
          </p:cNvSpPr>
          <p:nvPr userDrawn="1"/>
        </p:nvSpPr>
        <p:spPr bwMode="auto">
          <a:xfrm>
            <a:off x="4376738" y="6477000"/>
            <a:ext cx="534987"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a:defRPr sz="1200">
                <a:solidFill>
                  <a:schemeClr val="tx1"/>
                </a:solidFill>
                <a:latin typeface="Times New Roman" panose="02020603050405020304" pitchFamily="18" charset="0"/>
              </a:defRPr>
            </a:lvl5pPr>
            <a:lvl6pPr marL="457200" eaLnBrk="0" fontAlgn="base" hangingPunct="0">
              <a:spcBef>
                <a:spcPct val="0"/>
              </a:spcBef>
              <a:spcAft>
                <a:spcPct val="0"/>
              </a:spcAft>
              <a:defRPr sz="1200">
                <a:solidFill>
                  <a:schemeClr val="tx1"/>
                </a:solidFill>
                <a:latin typeface="Times New Roman" panose="02020603050405020304" pitchFamily="18" charset="0"/>
              </a:defRPr>
            </a:lvl6pPr>
            <a:lvl7pPr marL="914400" eaLnBrk="0" fontAlgn="base" hangingPunct="0">
              <a:spcBef>
                <a:spcPct val="0"/>
              </a:spcBef>
              <a:spcAft>
                <a:spcPct val="0"/>
              </a:spcAft>
              <a:defRPr sz="1200">
                <a:solidFill>
                  <a:schemeClr val="tx1"/>
                </a:solidFill>
                <a:latin typeface="Times New Roman" panose="02020603050405020304" pitchFamily="18" charset="0"/>
              </a:defRPr>
            </a:lvl7pPr>
            <a:lvl8pPr marL="1371600" eaLnBrk="0" fontAlgn="base" hangingPunct="0">
              <a:spcBef>
                <a:spcPct val="0"/>
              </a:spcBef>
              <a:spcAft>
                <a:spcPct val="0"/>
              </a:spcAft>
              <a:defRPr sz="1200">
                <a:solidFill>
                  <a:schemeClr val="tx1"/>
                </a:solidFill>
                <a:latin typeface="Times New Roman" panose="02020603050405020304" pitchFamily="18" charset="0"/>
              </a:defRPr>
            </a:lvl8pPr>
            <a:lvl9pPr marL="1828800" eaLnBrk="0" fontAlgn="base" hangingPunct="0">
              <a:spcBef>
                <a:spcPct val="0"/>
              </a:spcBef>
              <a:spcAft>
                <a:spcPct val="0"/>
              </a:spcAft>
              <a:defRPr sz="1200">
                <a:solidFill>
                  <a:schemeClr val="tx1"/>
                </a:solidFill>
                <a:latin typeface="Times New Roman" panose="02020603050405020304" pitchFamily="18" charset="0"/>
              </a:defRPr>
            </a:lvl9pPr>
          </a:lstStyle>
          <a:p>
            <a:pPr marL="0" lvl="4" algn="ctr">
              <a:defRPr/>
            </a:pPr>
            <a:r>
              <a:rPr lang="en-US" altLang="en-US" dirty="0"/>
              <a:t>Slide </a:t>
            </a:r>
            <a:fld id="{1291753C-873D-4DFB-819C-A0C0C7B7499E}" type="slidenum">
              <a:rPr lang="en-US" altLang="en-US" smtClean="0"/>
              <a:pPr marL="0" lvl="4" algn="ct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6102" r:id="rId1"/>
    <p:sldLayoutId id="2147486103" r:id="rId2"/>
    <p:sldLayoutId id="2147486104" r:id="rId3"/>
    <p:sldLayoutId id="2147486105" r:id="rId4"/>
    <p:sldLayoutId id="2147486106" r:id="rId5"/>
    <p:sldLayoutId id="2147486107" r:id="rId6"/>
    <p:sldLayoutId id="2147486108" r:id="rId7"/>
    <p:sldLayoutId id="2147486109" r:id="rId8"/>
    <p:sldLayoutId id="2147486110" r:id="rId9"/>
    <p:sldLayoutId id="2147486111" r:id="rId10"/>
    <p:sldLayoutId id="2147486112"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8" Type="http://schemas.openxmlformats.org/officeDocument/2006/relationships/hyperlink" Target="https://mentor.ieee.org/802.11/dcn/18/11-18-1494-02-00ba-overview-of-802-11-ba-power-management-in-d0-4.pptx" TargetMode="External"/><Relationship Id="rId3" Type="http://schemas.openxmlformats.org/officeDocument/2006/relationships/hyperlink" Target="https://mentor.ieee.org/802.11/dcn/18/11-18-1934-00-0arc-mac-address-assignment-in-ieee-802-11.pptx" TargetMode="External"/><Relationship Id="rId7" Type="http://schemas.openxmlformats.org/officeDocument/2006/relationships/hyperlink" Target="https://mentor.ieee.org/802.11/dcn/18/11-18-1020-05-0arc-discussion-on-wur-802-11ba-states.pptx"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hyperlink" Target="https://mentor.ieee.org/802.11/dcn/18/11-18-1017-00-0arc-wur-multi-ap-reference-model.vsd" TargetMode="External"/><Relationship Id="rId5" Type="http://schemas.openxmlformats.org/officeDocument/2006/relationships/hyperlink" Target="https://mentor.ieee.org/802.11/dcn/18/11-18-1920-02-0wng-proxy-nd-discovery-in-802-11.pptx" TargetMode="External"/><Relationship Id="rId4" Type="http://schemas.openxmlformats.org/officeDocument/2006/relationships/hyperlink" Target="https://mentor.ieee.org/802.11/dcn/18/11-18-2022-00-0arc-local-administrator-advertisements.ppt" TargetMode="External"/><Relationship Id="rId9" Type="http://schemas.openxmlformats.org/officeDocument/2006/relationships/hyperlink" Target="https://mentor.ieee.org/802.11/dcn/18/11-18-1641-00-0arc-discussion-on-wur-802-11ba-nomenclature.pptx" TargetMode="External"/></Relationships>
</file>

<file path=ppt/slides/_rels/slide12.xml.rels><?xml version="1.0" encoding="UTF-8" standalone="yes"?>
<Relationships xmlns="http://schemas.openxmlformats.org/package/2006/relationships"><Relationship Id="rId8" Type="http://schemas.openxmlformats.org/officeDocument/2006/relationships/hyperlink" Target="https://mentor.ieee.org/802.11/dcn/15/11-15-0454-00-0arc-some-more-ds-architecture-concepts.pptx" TargetMode="External"/><Relationship Id="rId3" Type="http://schemas.openxmlformats.org/officeDocument/2006/relationships/hyperlink" Target="https://mentor.ieee.org/802.11/dcn/18/11-18-1051-03-0arc-what-is-an-ess.pptx" TargetMode="External"/><Relationship Id="rId7" Type="http://schemas.openxmlformats.org/officeDocument/2006/relationships/hyperlink" Target="https://mentor.ieee.org/802.11/dcn/16/11-16-0720-00-0arc-stacked-architecture-discussion.pptx"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hyperlink" Target="https://mentor.ieee.org/802.11/dcn/16/11-16-1512-00-0arc-glk-802-1q-bridge.pptx" TargetMode="External"/><Relationship Id="rId5" Type="http://schemas.openxmlformats.org/officeDocument/2006/relationships/hyperlink" Target="https://mentor.ieee.org/802.11/dcn/17/11-17-0136-02-0arc-bridging-architecture-considerations.docx" TargetMode="External"/><Relationship Id="rId4" Type="http://schemas.openxmlformats.org/officeDocument/2006/relationships/hyperlink" Target="https://mentor.ieee.org/802.11/dcn/19/11-19-0106-00-000m-sta-and-ap.docx" TargetMode="External"/><Relationship Id="rId9" Type="http://schemas.openxmlformats.org/officeDocument/2006/relationships/hyperlink" Target="https://mentor.ieee.org/802.11/dcn/14/11-14-1213-01-0arc-ap-arch-concepts-and-distribution-system-access.pptx"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11/dcn/18/11-18-1725-03-0arc-arc-sc-agenda-nov-2018.pptx"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11/dcn/18/11-18-1988-02-0arc-proposed-response-to-liaison-from-wba-on-mac-address-randomization-impcats.docx" TargetMode="External"/><Relationship Id="rId2" Type="http://schemas.openxmlformats.org/officeDocument/2006/relationships/hyperlink" Target="https://mentor.ieee.org/802.11/dcn/18/11-18-1579-01-0000-2018-09-liaison-from-wba-re-mac-randomization-impacts.docx"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1/dcn/18/11-18-2022-00-0arc-local-administrator-advertisements.ppt" TargetMode="External"/><Relationship Id="rId2" Type="http://schemas.openxmlformats.org/officeDocument/2006/relationships/hyperlink" Target="https://mentor.ieee.org/802.11/dcn/18/11-18-1934-00-0arc-mac-address-assignment-in-ieee-802-11.pptx" TargetMode="External"/><Relationship Id="rId1" Type="http://schemas.openxmlformats.org/officeDocument/2006/relationships/slideLayout" Target="../slideLayouts/slideLayout2.xml"/><Relationship Id="rId4" Type="http://schemas.openxmlformats.org/officeDocument/2006/relationships/hyperlink" Target="https://mentor.ieee.org/802.11/dcn/18/11-18-1920-02-0wng-proxy-nd-discovery-in-802-11.pptx"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8" Type="http://schemas.openxmlformats.org/officeDocument/2006/relationships/hyperlink" Target="https://mentor.ieee.org/802.11/dcn/18/11-18-0884-01-0arc-802-11ba-architecture-discussion.pptx" TargetMode="External"/><Relationship Id="rId3" Type="http://schemas.openxmlformats.org/officeDocument/2006/relationships/hyperlink" Target="https://mentor.ieee.org/802.11/dcn/18/11-18-1494-04-00ba-overview-of-802-11-ba-power-management-in-d0-4.pptx" TargetMode="External"/><Relationship Id="rId7" Type="http://schemas.openxmlformats.org/officeDocument/2006/relationships/hyperlink" Target="https://mentor.ieee.org/802.11/dcn/17/11-17-1025-00-0arc-11ba-arch-discussion.pptx" TargetMode="External"/><Relationship Id="rId2" Type="http://schemas.openxmlformats.org/officeDocument/2006/relationships/hyperlink" Target="https://mentor.ieee.org/802.11/dcn/18/11-18-1020-05-0arc-discussion-on-wur-802-11ba-states.pptx" TargetMode="External"/><Relationship Id="rId1" Type="http://schemas.openxmlformats.org/officeDocument/2006/relationships/slideLayout" Target="../slideLayouts/slideLayout2.xml"/><Relationship Id="rId6" Type="http://schemas.openxmlformats.org/officeDocument/2006/relationships/hyperlink" Target="https://mentor.ieee.org/802.11/dcn/18/11-18-0533-02-0arc-802-11ba-topics-related-to-arc.pptx" TargetMode="External"/><Relationship Id="rId11" Type="http://schemas.openxmlformats.org/officeDocument/2006/relationships/hyperlink" Target="https://mentor.ieee.org/802.11/dcn/18/11-18-1016-00-0arc-wur-state-diagram-proposal-hamilton.vsdx" TargetMode="External"/><Relationship Id="rId5" Type="http://schemas.openxmlformats.org/officeDocument/2006/relationships/hyperlink" Target="https://mentor.ieee.org/802.11/dcn/18/11-18-1017-01-0arc-wur-multi-ap-reference-model.vsd" TargetMode="External"/><Relationship Id="rId10" Type="http://schemas.openxmlformats.org/officeDocument/2006/relationships/hyperlink" Target="https://mentor.ieee.org/802.11/dcn/17/11-17-0575-11-00ba-spec-framework.docx" TargetMode="External"/><Relationship Id="rId4" Type="http://schemas.openxmlformats.org/officeDocument/2006/relationships/hyperlink" Target="https://mentor.ieee.org/802.11/dcn/18/11-18-1641-00-0arc-discussion-on-wur-802-11ba-nomenclature.pptx" TargetMode="External"/><Relationship Id="rId9" Type="http://schemas.openxmlformats.org/officeDocument/2006/relationships/hyperlink" Target="https://mentor.ieee.org/802.11/dcn/17/11-17-0972-02-00ba-definition-of-wur-mode.pptx"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hyperlink" Target="https://mentor.ieee.org/802.11/dcn/19/11-19-0106-00-000m-sta-and-ap.docx" TargetMode="External"/><Relationship Id="rId2" Type="http://schemas.openxmlformats.org/officeDocument/2006/relationships/hyperlink" Target="https://mentor.ieee.org/802.11/dcn/18/11-18-1051-03-0arc-what-is-an-ess.pptx" TargetMode="Externa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hyperlink" Target="https://mentor.ieee.org/802.11/dcn/13/11-13-0115-15-0arc-considerations-on-ap-architectural-models.doc" TargetMode="External"/><Relationship Id="rId7" Type="http://schemas.openxmlformats.org/officeDocument/2006/relationships/hyperlink" Target="https://mentor.ieee.org/802.11/dcn/16/11-16-0720-00-0arc-stacked-architecture-discussion.pptx" TargetMode="External"/><Relationship Id="rId2" Type="http://schemas.openxmlformats.org/officeDocument/2006/relationships/hyperlink" Target="https://mentor.ieee.org/802.11/dcn/17/11-17-0136-02-0arc-bridging-architecture-considerations.docx" TargetMode="External"/><Relationship Id="rId1" Type="http://schemas.openxmlformats.org/officeDocument/2006/relationships/slideLayout" Target="../slideLayouts/slideLayout2.xml"/><Relationship Id="rId6" Type="http://schemas.openxmlformats.org/officeDocument/2006/relationships/hyperlink" Target="https://mentor.ieee.org/802.11/dcn/15/11-15-0454-00-0arc-some-more-ds-architecture-concepts.pptx" TargetMode="External"/><Relationship Id="rId5" Type="http://schemas.openxmlformats.org/officeDocument/2006/relationships/hyperlink" Target="https://mentor.ieee.org/802.11/dcn/14/11-14-0562-05-00ak-802-11ak-and-802-1ac-convergence-function.pptx" TargetMode="External"/><Relationship Id="rId4" Type="http://schemas.openxmlformats.org/officeDocument/2006/relationships/hyperlink" Target="https://mentor.ieee.org/802.11/dcn/14/11-14-0497-03-0arc-802-11-portal-and-802-1ac-convergence-function.pptx" TargetMode="Externa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hyperlink" Target="http://www.ieee802.org/devdocs.shtml" TargetMode="External"/><Relationship Id="rId4" Type="http://schemas.openxmlformats.org/officeDocument/2006/relationships/hyperlink" Target="https://standards.ieee.org/develop/policies/bylaws/sb_bylaws.pdf%20section%205.2.1.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noFill/>
        </p:spPr>
        <p:txBody>
          <a:bodyPr/>
          <a:lstStyle/>
          <a:p>
            <a:r>
              <a:rPr lang="en-US" altLang="en-US" dirty="0"/>
              <a:t>ARC-SC-agenda-Jan-2019</a:t>
            </a:r>
          </a:p>
        </p:txBody>
      </p:sp>
      <p:sp>
        <p:nvSpPr>
          <p:cNvPr id="15363" name="Rectangle 6"/>
          <p:cNvSpPr>
            <a:spLocks noGrp="1" noChangeArrowheads="1"/>
          </p:cNvSpPr>
          <p:nvPr>
            <p:ph type="body" idx="1"/>
          </p:nvPr>
        </p:nvSpPr>
        <p:spPr>
          <a:xfrm>
            <a:off x="685800" y="1524000"/>
            <a:ext cx="7772400" cy="381000"/>
          </a:xfrm>
          <a:noFill/>
        </p:spPr>
        <p:txBody>
          <a:bodyPr/>
          <a:lstStyle/>
          <a:p>
            <a:pPr algn="ctr">
              <a:buFontTx/>
              <a:buNone/>
            </a:pPr>
            <a:r>
              <a:rPr lang="en-US" altLang="en-US" sz="2000" dirty="0"/>
              <a:t>Date:</a:t>
            </a:r>
            <a:r>
              <a:rPr lang="en-US" altLang="en-US" sz="2000" b="0" dirty="0"/>
              <a:t> 2019-01-15</a:t>
            </a:r>
          </a:p>
        </p:txBody>
      </p:sp>
      <p:graphicFrame>
        <p:nvGraphicFramePr>
          <p:cNvPr id="15364" name="Object 11"/>
          <p:cNvGraphicFramePr>
            <a:graphicFrameLocks noChangeAspect="1"/>
          </p:cNvGraphicFramePr>
          <p:nvPr>
            <p:extLst>
              <p:ext uri="{D42A27DB-BD31-4B8C-83A1-F6EECF244321}">
                <p14:modId xmlns:p14="http://schemas.microsoft.com/office/powerpoint/2010/main" val="3042609404"/>
              </p:ext>
            </p:extLst>
          </p:nvPr>
        </p:nvGraphicFramePr>
        <p:xfrm>
          <a:off x="522288" y="2298700"/>
          <a:ext cx="7916862" cy="2952750"/>
        </p:xfrm>
        <a:graphic>
          <a:graphicData uri="http://schemas.openxmlformats.org/presentationml/2006/ole">
            <mc:AlternateContent xmlns:mc="http://schemas.openxmlformats.org/markup-compatibility/2006">
              <mc:Choice xmlns:v="urn:schemas-microsoft-com:vml" Requires="v">
                <p:oleObj spid="_x0000_s15623" name="Document" r:id="rId4" imgW="8344953" imgH="3109275" progId="Word.Document.8">
                  <p:embed/>
                </p:oleObj>
              </mc:Choice>
              <mc:Fallback>
                <p:oleObj name="Document" r:id="rId4" imgW="8344953" imgH="3109275" progId="Word.Document.8">
                  <p:embed/>
                  <p:pic>
                    <p:nvPicPr>
                      <p:cNvPr id="0" name="Object 11"/>
                      <p:cNvPicPr>
                        <a:picLocks noChangeAspect="1" noChangeArrowheads="1"/>
                      </p:cNvPicPr>
                      <p:nvPr/>
                    </p:nvPicPr>
                    <p:blipFill>
                      <a:blip r:embed="rId5"/>
                      <a:srcRect/>
                      <a:stretch>
                        <a:fillRect/>
                      </a:stretch>
                    </p:blipFill>
                    <p:spPr bwMode="auto">
                      <a:xfrm>
                        <a:off x="522288" y="2298700"/>
                        <a:ext cx="7916862" cy="2952750"/>
                      </a:xfrm>
                      <a:prstGeom prst="rect">
                        <a:avLst/>
                      </a:prstGeom>
                      <a:noFill/>
                      <a:ln>
                        <a:noFill/>
                      </a:ln>
                      <a:extLst/>
                    </p:spPr>
                  </p:pic>
                </p:oleObj>
              </mc:Fallback>
            </mc:AlternateContent>
          </a:graphicData>
        </a:graphic>
      </p:graphicFrame>
      <p:sp>
        <p:nvSpPr>
          <p:cNvPr id="15365" name="Rectangle 12"/>
          <p:cNvSpPr>
            <a:spLocks noChangeArrowheads="1"/>
          </p:cNvSpPr>
          <p:nvPr/>
        </p:nvSpPr>
        <p:spPr bwMode="auto">
          <a:xfrm>
            <a:off x="533400" y="19399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US" altLang="en-US" sz="2000"/>
              <a:t>Authors:</a:t>
            </a:r>
            <a:endParaRPr lang="en-US" altLang="en-US" sz="2000" b="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a:xfrm>
            <a:off x="381000" y="838200"/>
            <a:ext cx="8458200" cy="609600"/>
          </a:xfrm>
        </p:spPr>
        <p:txBody>
          <a:bodyPr/>
          <a:lstStyle/>
          <a:p>
            <a:r>
              <a:rPr lang="en-US" altLang="en-US" u="sng"/>
              <a:t>Other Guidelines for IEEE WG Meetings</a:t>
            </a:r>
          </a:p>
        </p:txBody>
      </p:sp>
      <p:sp>
        <p:nvSpPr>
          <p:cNvPr id="3174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endParaRPr lang="en-GB" altLang="en-US" u="sng">
              <a:solidFill>
                <a:srgbClr val="000099"/>
              </a:solidFill>
              <a:latin typeface="Helvetica" panose="020B0604020202020204" pitchFamily="34" charset="0"/>
            </a:endParaRPr>
          </a:p>
        </p:txBody>
      </p:sp>
      <p:sp>
        <p:nvSpPr>
          <p:cNvPr id="31748" name="Rectangle 4"/>
          <p:cNvSpPr>
            <a:spLocks noChangeArrowheads="1"/>
          </p:cNvSpPr>
          <p:nvPr/>
        </p:nvSpPr>
        <p:spPr bwMode="auto">
          <a:xfrm>
            <a:off x="533400" y="1676400"/>
            <a:ext cx="82296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defRPr>
            </a:lvl1pPr>
            <a:lvl2pPr marL="630238"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nSpc>
                <a:spcPct val="80000"/>
              </a:lnSpc>
              <a:buClr>
                <a:srgbClr val="CC3300"/>
              </a:buClr>
              <a:buSzPct val="50000"/>
              <a:buFont typeface="Monotype Sorts" charset="2"/>
              <a:buChar char="l"/>
            </a:pPr>
            <a:endParaRPr lang="en-US" altLang="en-US" sz="700" b="0" u="sng">
              <a:solidFill>
                <a:srgbClr val="FF0000"/>
              </a:solidFill>
              <a:latin typeface="Arial" panose="020B0604020202020204" pitchFamily="34" charset="0"/>
            </a:endParaRPr>
          </a:p>
          <a:p>
            <a:pPr>
              <a:lnSpc>
                <a:spcPct val="80000"/>
              </a:lnSpc>
              <a:spcAft>
                <a:spcPct val="40000"/>
              </a:spcAft>
              <a:buClr>
                <a:srgbClr val="CC3300"/>
              </a:buClr>
              <a:buSzPct val="50000"/>
            </a:pPr>
            <a:r>
              <a:rPr lang="en-US" altLang="en-US" sz="1800">
                <a:solidFill>
                  <a:srgbClr val="000099"/>
                </a:solidFill>
                <a:latin typeface="Arial" panose="020B0604020202020204" pitchFamily="34" charset="0"/>
              </a:rPr>
              <a:t>All IEEE-SA standards meetings shall be conducted in compliance with all applicable laws, including antitrust and competition laws. </a:t>
            </a:r>
          </a:p>
          <a:p>
            <a:pPr lvl="1">
              <a:lnSpc>
                <a:spcPct val="80000"/>
              </a:lnSpc>
              <a:spcAft>
                <a:spcPct val="40000"/>
              </a:spcAft>
              <a:buClr>
                <a:srgbClr val="CC3300"/>
              </a:buClr>
              <a:buSzPct val="50000"/>
              <a:buFont typeface="Arial" panose="020B0604020202020204" pitchFamily="34" charset="0"/>
              <a:buChar char="•"/>
            </a:pPr>
            <a:r>
              <a:rPr lang="en-US" altLang="en-US" sz="1600" b="1">
                <a:solidFill>
                  <a:srgbClr val="000099"/>
                </a:solidFill>
                <a:latin typeface="Arial" panose="020B0604020202020204" pitchFamily="34" charset="0"/>
              </a:rPr>
              <a:t>Don’t discuss the interpretation, validity, or essentiality of patents/patent claims. </a:t>
            </a:r>
          </a:p>
          <a:p>
            <a:pPr lvl="1">
              <a:lnSpc>
                <a:spcPct val="80000"/>
              </a:lnSpc>
              <a:spcAft>
                <a:spcPct val="40000"/>
              </a:spcAft>
              <a:buClr>
                <a:srgbClr val="CC3300"/>
              </a:buClr>
              <a:buSzPct val="50000"/>
              <a:buFont typeface="Arial" panose="020B0604020202020204" pitchFamily="34" charset="0"/>
              <a:buChar char="•"/>
            </a:pPr>
            <a:r>
              <a:rPr lang="en-US" altLang="en-US" sz="1600" b="1">
                <a:solidFill>
                  <a:srgbClr val="000099"/>
                </a:solidFill>
                <a:latin typeface="Arial" panose="020B0604020202020204" pitchFamily="34" charset="0"/>
              </a:rPr>
              <a:t>Don’t discuss specific license rates, terms, or conditions.</a:t>
            </a:r>
          </a:p>
          <a:p>
            <a:pPr lvl="2">
              <a:lnSpc>
                <a:spcPct val="80000"/>
              </a:lnSpc>
              <a:spcAft>
                <a:spcPct val="40000"/>
              </a:spcAft>
              <a:buClr>
                <a:srgbClr val="CC3300"/>
              </a:buClr>
              <a:buSzPct val="50000"/>
            </a:pPr>
            <a:r>
              <a:rPr lang="en-US" altLang="en-US" sz="1400">
                <a:solidFill>
                  <a:srgbClr val="000099"/>
                </a:solidFill>
                <a:latin typeface="Arial" panose="020B0604020202020204" pitchFamily="34" charset="0"/>
              </a:rPr>
              <a:t>Relative costs, including licensing costs of essential patent claims, of different technical approaches may be discussed in standards development meetings. </a:t>
            </a:r>
          </a:p>
          <a:p>
            <a:pPr lvl="3">
              <a:lnSpc>
                <a:spcPct val="80000"/>
              </a:lnSpc>
              <a:spcAft>
                <a:spcPct val="40000"/>
              </a:spcAft>
              <a:buClr>
                <a:srgbClr val="CC3300"/>
              </a:buClr>
              <a:buSzPct val="50000"/>
              <a:buFont typeface="Arial" panose="020B0604020202020204" pitchFamily="34" charset="0"/>
              <a:buChar char="•"/>
            </a:pPr>
            <a:r>
              <a:rPr lang="en-GB" altLang="en-US" sz="1400">
                <a:solidFill>
                  <a:srgbClr val="000099"/>
                </a:solidFill>
                <a:latin typeface="Arial" panose="020B0604020202020204" pitchFamily="34" charset="0"/>
              </a:rPr>
              <a:t>Technical considerations remain primary focus</a:t>
            </a:r>
            <a:endParaRPr lang="en-US" altLang="en-US" sz="1400">
              <a:solidFill>
                <a:srgbClr val="000099"/>
              </a:solidFill>
              <a:latin typeface="Arial" panose="020B0604020202020204" pitchFamily="34" charset="0"/>
            </a:endParaRPr>
          </a:p>
          <a:p>
            <a:pPr lvl="1">
              <a:lnSpc>
                <a:spcPct val="80000"/>
              </a:lnSpc>
              <a:spcAft>
                <a:spcPct val="40000"/>
              </a:spcAft>
              <a:buClr>
                <a:srgbClr val="CC3300"/>
              </a:buClr>
              <a:buSzPct val="50000"/>
              <a:buFont typeface="Arial" panose="020B0604020202020204" pitchFamily="34" charset="0"/>
              <a:buChar char="•"/>
            </a:pPr>
            <a:r>
              <a:rPr lang="en-US" altLang="en-US" sz="1600" b="1">
                <a:solidFill>
                  <a:srgbClr val="000099"/>
                </a:solidFill>
                <a:latin typeface="Arial" panose="020B0604020202020204" pitchFamily="34" charset="0"/>
              </a:rPr>
              <a:t>Don’t discuss or engage in the fixing of product prices, allocation of customers, or division of sales markets.</a:t>
            </a:r>
          </a:p>
          <a:p>
            <a:pPr lvl="1">
              <a:lnSpc>
                <a:spcPct val="80000"/>
              </a:lnSpc>
              <a:spcAft>
                <a:spcPct val="40000"/>
              </a:spcAft>
              <a:buClr>
                <a:srgbClr val="CC3300"/>
              </a:buClr>
              <a:buSzPct val="50000"/>
              <a:buFont typeface="Arial" panose="020B0604020202020204" pitchFamily="34" charset="0"/>
              <a:buChar char="•"/>
            </a:pPr>
            <a:r>
              <a:rPr lang="en-US" altLang="en-US" sz="1600" b="1">
                <a:solidFill>
                  <a:srgbClr val="000099"/>
                </a:solidFill>
                <a:latin typeface="Arial" panose="020B0604020202020204" pitchFamily="34" charset="0"/>
              </a:rPr>
              <a:t>Don’t discuss the status or substance of ongoing or threatened litigation.</a:t>
            </a:r>
          </a:p>
          <a:p>
            <a:pPr lvl="1">
              <a:lnSpc>
                <a:spcPct val="80000"/>
              </a:lnSpc>
              <a:spcAft>
                <a:spcPct val="40000"/>
              </a:spcAft>
              <a:buClr>
                <a:srgbClr val="CC3300"/>
              </a:buClr>
              <a:buSzPct val="50000"/>
              <a:buFont typeface="Arial" panose="020B0604020202020204" pitchFamily="34" charset="0"/>
              <a:buChar char="•"/>
            </a:pPr>
            <a:r>
              <a:rPr lang="en-US" altLang="en-US" sz="1600" b="1">
                <a:solidFill>
                  <a:srgbClr val="000099"/>
                </a:solidFill>
                <a:latin typeface="Arial" panose="020B0604020202020204" pitchFamily="34"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00">
                <a:solidFill>
                  <a:srgbClr val="000099"/>
                </a:solidFill>
                <a:latin typeface="Arial" panose="020B0604020202020204" pitchFamily="34" charset="0"/>
              </a:rPr>
              <a:t>---------------------------------------------------------------   </a:t>
            </a:r>
            <a:endParaRPr lang="en-US" altLang="en-US" sz="1200">
              <a:solidFill>
                <a:srgbClr val="000099"/>
              </a:solidFill>
              <a:latin typeface="Arial" panose="020B0604020202020204" pitchFamily="34" charset="0"/>
            </a:endParaRPr>
          </a:p>
          <a:p>
            <a:pPr algn="ctr">
              <a:lnSpc>
                <a:spcPct val="80000"/>
              </a:lnSpc>
              <a:buClr>
                <a:srgbClr val="CC3300"/>
              </a:buClr>
              <a:buSzPct val="50000"/>
              <a:buFont typeface="Monotype Sorts" charset="2"/>
              <a:buNone/>
            </a:pPr>
            <a:r>
              <a:rPr lang="en-US" altLang="en-US" sz="1200">
                <a:solidFill>
                  <a:srgbClr val="000099"/>
                </a:solidFill>
                <a:latin typeface="Arial" panose="020B0604020202020204" pitchFamily="34" charset="0"/>
              </a:rPr>
              <a:t>See </a:t>
            </a:r>
            <a:r>
              <a:rPr lang="en-US" altLang="en-US" sz="1200" i="1">
                <a:solidFill>
                  <a:srgbClr val="000099"/>
                </a:solidFill>
                <a:latin typeface="Arial" panose="020B0604020202020204" pitchFamily="34" charset="0"/>
              </a:rPr>
              <a:t>IEEE-SA Standards Board Operations Manual</a:t>
            </a:r>
            <a:r>
              <a:rPr lang="en-US" altLang="en-US" sz="1200">
                <a:solidFill>
                  <a:srgbClr val="000099"/>
                </a:solidFill>
                <a:latin typeface="Arial" panose="020B0604020202020204" pitchFamily="34" charset="0"/>
              </a:rPr>
              <a:t>, clause 5.3.10 and </a:t>
            </a:r>
            <a:r>
              <a:rPr lang="en-GB" altLang="en-US" sz="1200">
                <a:solidFill>
                  <a:srgbClr val="000099"/>
                </a:solidFill>
                <a:latin typeface="Arial" panose="020B0604020202020204" pitchFamily="34" charset="0"/>
              </a:rPr>
              <a:t>“Promoting Competition and Innovation: What You Need to Know about the IEEE Standards Association's Antitrust and Competition Policy”</a:t>
            </a:r>
            <a:r>
              <a:rPr lang="en-US" altLang="en-US" sz="1200">
                <a:solidFill>
                  <a:srgbClr val="000099"/>
                </a:solidFill>
                <a:latin typeface="Arial" panose="020B0604020202020204" pitchFamily="34" charset="0"/>
              </a:rPr>
              <a:t> for more details.</a:t>
            </a:r>
          </a:p>
        </p:txBody>
      </p:sp>
    </p:spTree>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533400"/>
          </a:xfrm>
        </p:spPr>
        <p:txBody>
          <a:bodyPr/>
          <a:lstStyle/>
          <a:p>
            <a:pPr eaLnBrk="1" hangingPunct="1"/>
            <a:r>
              <a:rPr lang="en-US" altLang="en-US" dirty="0"/>
              <a:t>ARC Agenda – January 2019 (1 of 2)</a:t>
            </a:r>
          </a:p>
        </p:txBody>
      </p:sp>
      <p:sp>
        <p:nvSpPr>
          <p:cNvPr id="11267" name="Rectangle 3"/>
          <p:cNvSpPr>
            <a:spLocks noGrp="1" noChangeArrowheads="1"/>
          </p:cNvSpPr>
          <p:nvPr>
            <p:ph idx="1"/>
          </p:nvPr>
        </p:nvSpPr>
        <p:spPr>
          <a:xfrm>
            <a:off x="342900" y="1219200"/>
            <a:ext cx="8458200" cy="4876800"/>
          </a:xfrm>
        </p:spPr>
        <p:txBody>
          <a:bodyPr/>
          <a:lstStyle/>
          <a:p>
            <a:pPr marL="0" indent="0" eaLnBrk="1" hangingPunct="1">
              <a:lnSpc>
                <a:spcPct val="90000"/>
              </a:lnSpc>
              <a:buFontTx/>
              <a:buNone/>
              <a:defRPr/>
            </a:pPr>
            <a:r>
              <a:rPr lang="en-US" sz="2800" dirty="0">
                <a:solidFill>
                  <a:srgbClr val="000000"/>
                </a:solidFill>
              </a:rPr>
              <a:t>Tuesday, January 15, PM2</a:t>
            </a:r>
            <a:endParaRPr lang="en-US" sz="2800" dirty="0"/>
          </a:p>
          <a:p>
            <a:pPr eaLnBrk="1" hangingPunct="1">
              <a:lnSpc>
                <a:spcPct val="90000"/>
              </a:lnSpc>
              <a:defRPr/>
            </a:pPr>
            <a:r>
              <a:rPr lang="en-US" sz="2000" dirty="0"/>
              <a:t>Administrative: Minutes</a:t>
            </a:r>
          </a:p>
          <a:p>
            <a:pPr marL="342900" lvl="1" indent="-342900" eaLnBrk="1" hangingPunct="1">
              <a:lnSpc>
                <a:spcPct val="90000"/>
              </a:lnSpc>
              <a:buFontTx/>
              <a:buChar char="•"/>
              <a:defRPr/>
            </a:pPr>
            <a:r>
              <a:rPr lang="en-US" b="1" dirty="0"/>
              <a:t>IEEE 1588 mapping to IEEE 802.11/802.1ASrev and use of FTM</a:t>
            </a:r>
          </a:p>
          <a:p>
            <a:pPr marL="342900" lvl="1" indent="-342900" eaLnBrk="1" hangingPunct="1">
              <a:lnSpc>
                <a:spcPct val="90000"/>
              </a:lnSpc>
              <a:buFontTx/>
              <a:buChar char="•"/>
              <a:defRPr/>
            </a:pPr>
            <a:r>
              <a:rPr lang="en-US" b="1" dirty="0"/>
              <a:t>WBA liaison on MAC randomization – follow-ups for 802.11?</a:t>
            </a:r>
            <a:endParaRPr lang="en-US" dirty="0"/>
          </a:p>
          <a:p>
            <a:pPr marL="342900" lvl="1" indent="-342900" eaLnBrk="1" hangingPunct="1">
              <a:lnSpc>
                <a:spcPct val="90000"/>
              </a:lnSpc>
              <a:buFontTx/>
              <a:buChar char="•"/>
              <a:defRPr/>
            </a:pPr>
            <a:r>
              <a:rPr lang="en-US" b="1" dirty="0"/>
              <a:t>802 (and 802.1) activities: </a:t>
            </a:r>
          </a:p>
          <a:p>
            <a:pPr marL="685800" lvl="2" indent="-342900" eaLnBrk="1" hangingPunct="1">
              <a:lnSpc>
                <a:spcPct val="90000"/>
              </a:lnSpc>
              <a:defRPr/>
            </a:pPr>
            <a:r>
              <a:rPr lang="en-US" b="1" dirty="0"/>
              <a:t>802.11aq, 802.1CQ and LAAP:</a:t>
            </a:r>
            <a:r>
              <a:rPr lang="en-US" dirty="0"/>
              <a:t> </a:t>
            </a:r>
            <a:r>
              <a:rPr lang="en-GB" u="sng" dirty="0">
                <a:hlinkClick r:id="rId3"/>
              </a:rPr>
              <a:t>11-18/1934r0</a:t>
            </a:r>
            <a:endParaRPr lang="en-US" b="1" dirty="0"/>
          </a:p>
          <a:p>
            <a:pPr marL="685800" lvl="2" indent="-342900" eaLnBrk="1" hangingPunct="1">
              <a:lnSpc>
                <a:spcPct val="90000"/>
              </a:lnSpc>
              <a:defRPr/>
            </a:pPr>
            <a:r>
              <a:rPr lang="en-US" b="1" dirty="0"/>
              <a:t>Local Administrator Advertisements: </a:t>
            </a:r>
            <a:r>
              <a:rPr lang="en-US" dirty="0">
                <a:hlinkClick r:id="rId4"/>
              </a:rPr>
              <a:t>11-18/2022r0</a:t>
            </a:r>
            <a:r>
              <a:rPr lang="en-US" dirty="0"/>
              <a:t> </a:t>
            </a:r>
          </a:p>
          <a:p>
            <a:pPr marL="685800" lvl="2" indent="-342900" eaLnBrk="1" hangingPunct="1">
              <a:lnSpc>
                <a:spcPct val="90000"/>
              </a:lnSpc>
              <a:defRPr/>
            </a:pPr>
            <a:r>
              <a:rPr lang="en-US" b="1" dirty="0"/>
              <a:t>Proxy IPv6 Neighbor Discovery: </a:t>
            </a:r>
            <a:r>
              <a:rPr lang="en-US" dirty="0">
                <a:hlinkClick r:id="rId5"/>
              </a:rPr>
              <a:t>11-18/1920r2</a:t>
            </a:r>
            <a:r>
              <a:rPr lang="en-US" dirty="0"/>
              <a:t> </a:t>
            </a:r>
          </a:p>
          <a:p>
            <a:pPr marL="0" indent="0" eaLnBrk="1" hangingPunct="1">
              <a:lnSpc>
                <a:spcPct val="90000"/>
              </a:lnSpc>
              <a:buNone/>
              <a:defRPr/>
            </a:pPr>
            <a:r>
              <a:rPr lang="en-US" sz="2800" dirty="0">
                <a:solidFill>
                  <a:srgbClr val="000000"/>
                </a:solidFill>
              </a:rPr>
              <a:t>Wednesday, January 16, AM1</a:t>
            </a:r>
          </a:p>
          <a:p>
            <a:pPr marL="342900" lvl="1" indent="-342900" eaLnBrk="1" hangingPunct="1">
              <a:lnSpc>
                <a:spcPct val="90000"/>
              </a:lnSpc>
              <a:buFont typeface="Arial" pitchFamily="34" charset="0"/>
              <a:buChar char="•"/>
              <a:defRPr/>
            </a:pPr>
            <a:r>
              <a:rPr lang="en-US" b="1" dirty="0" err="1"/>
              <a:t>TGba</a:t>
            </a:r>
            <a:r>
              <a:rPr lang="en-US" b="1" dirty="0"/>
              <a:t> (WUR) continued discussion:</a:t>
            </a:r>
            <a:r>
              <a:rPr lang="en-US" dirty="0"/>
              <a:t> </a:t>
            </a:r>
            <a:r>
              <a:rPr lang="en-US" dirty="0">
                <a:hlinkClick r:id="rId6"/>
              </a:rPr>
              <a:t>11-18/1017r0</a:t>
            </a:r>
            <a:r>
              <a:rPr lang="en-US" dirty="0"/>
              <a:t>, </a:t>
            </a:r>
            <a:r>
              <a:rPr lang="en-US" dirty="0">
                <a:hlinkClick r:id="rId7"/>
              </a:rPr>
              <a:t>11-18/1020r5</a:t>
            </a:r>
            <a:r>
              <a:rPr lang="en-US" dirty="0"/>
              <a:t>, </a:t>
            </a:r>
            <a:r>
              <a:rPr lang="en-US" dirty="0">
                <a:hlinkClick r:id="rId8"/>
              </a:rPr>
              <a:t>11-18/1494r2</a:t>
            </a:r>
            <a:r>
              <a:rPr lang="en-US" dirty="0"/>
              <a:t>, </a:t>
            </a:r>
            <a:r>
              <a:rPr lang="en-US" dirty="0">
                <a:hlinkClick r:id="rId9"/>
              </a:rPr>
              <a:t>11-18/1641r0</a:t>
            </a:r>
            <a:r>
              <a:rPr lang="en-US" dirty="0"/>
              <a:t> </a:t>
            </a:r>
          </a:p>
          <a:p>
            <a:pPr lvl="1">
              <a:spcBef>
                <a:spcPts val="0"/>
              </a:spcBef>
            </a:pPr>
            <a:r>
              <a:rPr lang="en-US" dirty="0"/>
              <a:t>11ba is a “capability” of a STA</a:t>
            </a:r>
          </a:p>
          <a:p>
            <a:pPr lvl="1">
              <a:spcBef>
                <a:spcPts val="0"/>
              </a:spcBef>
            </a:pPr>
            <a:r>
              <a:rPr lang="en-US" dirty="0"/>
              <a:t>11ba is a separate entity on the same device as the STA</a:t>
            </a:r>
            <a:endParaRPr lang="en-US" b="1" dirty="0"/>
          </a:p>
          <a:p>
            <a:pPr marL="342900" lvl="1" indent="-342900" eaLnBrk="1" hangingPunct="1">
              <a:lnSpc>
                <a:spcPct val="90000"/>
              </a:lnSpc>
              <a:spcBef>
                <a:spcPts val="432"/>
              </a:spcBef>
              <a:buFont typeface="Arial" pitchFamily="34" charset="0"/>
              <a:buChar char="•"/>
              <a:defRPr/>
            </a:pPr>
            <a:r>
              <a:rPr lang="en-US" b="1" dirty="0"/>
              <a:t>Continue the other items (previous slide), as needed</a:t>
            </a:r>
          </a:p>
          <a:p>
            <a:pPr marL="342900" lvl="1" indent="-342900" eaLnBrk="1" hangingPunct="1">
              <a:lnSpc>
                <a:spcPct val="90000"/>
              </a:lnSpc>
              <a:buFont typeface="Arial" pitchFamily="34" charset="0"/>
              <a:buChar char="•"/>
              <a:defRPr/>
            </a:pPr>
            <a:endParaRPr lang="en-US" sz="18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533400"/>
          </a:xfrm>
        </p:spPr>
        <p:txBody>
          <a:bodyPr/>
          <a:lstStyle/>
          <a:p>
            <a:pPr eaLnBrk="1" hangingPunct="1"/>
            <a:r>
              <a:rPr lang="en-US" altLang="en-US" dirty="0"/>
              <a:t>ARC Agenda – September 2018 (2 of 2)</a:t>
            </a:r>
          </a:p>
        </p:txBody>
      </p:sp>
      <p:sp>
        <p:nvSpPr>
          <p:cNvPr id="11267" name="Rectangle 3"/>
          <p:cNvSpPr>
            <a:spLocks noGrp="1" noChangeArrowheads="1"/>
          </p:cNvSpPr>
          <p:nvPr>
            <p:ph idx="1"/>
          </p:nvPr>
        </p:nvSpPr>
        <p:spPr>
          <a:xfrm>
            <a:off x="228600" y="1219200"/>
            <a:ext cx="8610600" cy="5334000"/>
          </a:xfrm>
        </p:spPr>
        <p:txBody>
          <a:bodyPr/>
          <a:lstStyle/>
          <a:p>
            <a:pPr marL="0" indent="0" eaLnBrk="1" hangingPunct="1">
              <a:lnSpc>
                <a:spcPct val="90000"/>
              </a:lnSpc>
              <a:buNone/>
              <a:defRPr/>
            </a:pPr>
            <a:r>
              <a:rPr lang="en-US" sz="2800" dirty="0">
                <a:solidFill>
                  <a:srgbClr val="000000"/>
                </a:solidFill>
              </a:rPr>
              <a:t>Thursday, January 17, AM2</a:t>
            </a:r>
          </a:p>
          <a:p>
            <a:pPr marL="342900" lvl="1" indent="-342900" eaLnBrk="1" hangingPunct="1">
              <a:lnSpc>
                <a:spcPct val="90000"/>
              </a:lnSpc>
              <a:spcBef>
                <a:spcPts val="432"/>
              </a:spcBef>
              <a:buFont typeface="Arial" pitchFamily="34" charset="0"/>
              <a:buChar char="•"/>
              <a:defRPr/>
            </a:pPr>
            <a:r>
              <a:rPr lang="en-US" b="1" dirty="0"/>
              <a:t>Future sessions / SC activities</a:t>
            </a:r>
          </a:p>
          <a:p>
            <a:pPr marL="342900" lvl="1" indent="-342900" eaLnBrk="1" hangingPunct="1">
              <a:lnSpc>
                <a:spcPct val="90000"/>
              </a:lnSpc>
              <a:buFont typeface="Arial" pitchFamily="34" charset="0"/>
              <a:buChar char="•"/>
              <a:defRPr/>
            </a:pPr>
            <a:r>
              <a:rPr lang="en-US" b="1" dirty="0"/>
              <a:t>IETF/802 coordination</a:t>
            </a:r>
          </a:p>
          <a:p>
            <a:pPr marL="342900" lvl="1" indent="-342900" eaLnBrk="1" hangingPunct="1">
              <a:lnSpc>
                <a:spcPct val="90000"/>
              </a:lnSpc>
              <a:buFont typeface="Arial" pitchFamily="34" charset="0"/>
              <a:buChar char="•"/>
              <a:defRPr/>
            </a:pPr>
            <a:r>
              <a:rPr lang="en-US" b="1" dirty="0"/>
              <a:t>Multiple MAC Addresses (and IPv6), “Multiple radios” (any contributions?)</a:t>
            </a:r>
          </a:p>
          <a:p>
            <a:pPr marL="342900" lvl="1" indent="-342900" eaLnBrk="1" hangingPunct="1">
              <a:lnSpc>
                <a:spcPct val="90000"/>
              </a:lnSpc>
              <a:buFont typeface="Arial" pitchFamily="34" charset="0"/>
              <a:buChar char="•"/>
              <a:defRPr/>
            </a:pPr>
            <a:r>
              <a:rPr lang="en-US" b="1" dirty="0"/>
              <a:t>System architecture views for common use scenarios (any contributions?)</a:t>
            </a:r>
          </a:p>
          <a:p>
            <a:pPr marL="342900" lvl="1" indent="-342900" eaLnBrk="1" hangingPunct="1">
              <a:lnSpc>
                <a:spcPct val="90000"/>
              </a:lnSpc>
              <a:buFont typeface="Arial" pitchFamily="34" charset="0"/>
              <a:buChar char="•"/>
              <a:defRPr/>
            </a:pPr>
            <a:r>
              <a:rPr lang="en-US" b="1" dirty="0"/>
              <a:t>“What is an ESS?”: </a:t>
            </a:r>
            <a:r>
              <a:rPr lang="en-US" dirty="0">
                <a:hlinkClick r:id="rId3"/>
              </a:rPr>
              <a:t>11-18/1051r3</a:t>
            </a:r>
            <a:r>
              <a:rPr lang="en-US" dirty="0"/>
              <a:t> </a:t>
            </a:r>
          </a:p>
          <a:p>
            <a:pPr marL="685800" lvl="2" indent="-342900" eaLnBrk="1" hangingPunct="1">
              <a:lnSpc>
                <a:spcPct val="90000"/>
              </a:lnSpc>
              <a:buFont typeface="Arial" pitchFamily="34" charset="0"/>
              <a:buChar char="•"/>
              <a:defRPr/>
            </a:pPr>
            <a:r>
              <a:rPr lang="en-US" dirty="0">
                <a:solidFill>
                  <a:srgbClr val="FF0000"/>
                </a:solidFill>
              </a:rPr>
              <a:t>New topic (from </a:t>
            </a:r>
            <a:r>
              <a:rPr lang="en-US" dirty="0" err="1">
                <a:solidFill>
                  <a:srgbClr val="FF0000"/>
                </a:solidFill>
              </a:rPr>
              <a:t>REVmd</a:t>
            </a:r>
            <a:r>
              <a:rPr lang="en-US" dirty="0">
                <a:solidFill>
                  <a:srgbClr val="FF0000"/>
                </a:solidFill>
              </a:rPr>
              <a:t>)?:  What is a STA?  </a:t>
            </a:r>
            <a:r>
              <a:rPr lang="en-US" dirty="0"/>
              <a:t>(See: </a:t>
            </a:r>
            <a:r>
              <a:rPr lang="en-US" dirty="0">
                <a:hlinkClick r:id="rId4"/>
              </a:rPr>
              <a:t>11-19/0106r0</a:t>
            </a:r>
            <a:r>
              <a:rPr lang="en-US" dirty="0"/>
              <a:t>)</a:t>
            </a:r>
          </a:p>
          <a:p>
            <a:pPr marL="342900" lvl="1" indent="-342900" eaLnBrk="1" hangingPunct="1">
              <a:lnSpc>
                <a:spcPct val="90000"/>
              </a:lnSpc>
              <a:buFont typeface="Arial" pitchFamily="34" charset="0"/>
              <a:buChar char="•"/>
              <a:defRPr/>
            </a:pPr>
            <a:r>
              <a:rPr lang="en-US" b="1" dirty="0"/>
              <a:t>Consider IETF </a:t>
            </a:r>
            <a:r>
              <a:rPr lang="en-US" b="1" dirty="0" err="1"/>
              <a:t>DetNet</a:t>
            </a:r>
            <a:r>
              <a:rPr lang="en-US" b="1" dirty="0"/>
              <a:t>/time-sensitive networking input (potential relationship to RTA TIG?)</a:t>
            </a:r>
          </a:p>
          <a:p>
            <a:pPr marL="342900" lvl="1" indent="-342900" eaLnBrk="1" hangingPunct="1">
              <a:lnSpc>
                <a:spcPct val="90000"/>
              </a:lnSpc>
              <a:buFont typeface="Arial" pitchFamily="34" charset="0"/>
              <a:buChar char="•"/>
              <a:defRPr/>
            </a:pPr>
            <a:r>
              <a:rPr lang="en-US" b="1" dirty="0"/>
              <a:t>AP/DS/Portal architecture and 802 and GLK concepts - </a:t>
            </a:r>
            <a:r>
              <a:rPr lang="en-US" altLang="en-US" dirty="0">
                <a:hlinkClick r:id="rId5"/>
              </a:rPr>
              <a:t>11-17/0136r2</a:t>
            </a:r>
            <a:r>
              <a:rPr lang="en-US" dirty="0"/>
              <a:t>, </a:t>
            </a:r>
            <a:r>
              <a:rPr lang="en-US" dirty="0">
                <a:hlinkClick r:id="rId6"/>
              </a:rPr>
              <a:t>11-16/1512r0</a:t>
            </a:r>
            <a:r>
              <a:rPr lang="en-US" dirty="0"/>
              <a:t>, </a:t>
            </a:r>
            <a:r>
              <a:rPr lang="en-US" dirty="0">
                <a:hlinkClick r:id="rId7"/>
              </a:rPr>
              <a:t>11-16/0720r0</a:t>
            </a:r>
            <a:r>
              <a:rPr lang="en-US" b="1" dirty="0"/>
              <a:t>, </a:t>
            </a:r>
            <a:r>
              <a:rPr lang="en-US" dirty="0">
                <a:hlinkClick r:id="rId8"/>
              </a:rPr>
              <a:t>11-15/0454r0</a:t>
            </a:r>
            <a:r>
              <a:rPr lang="en-US" b="1" dirty="0"/>
              <a:t>, </a:t>
            </a:r>
            <a:r>
              <a:rPr lang="en-US" dirty="0">
                <a:hlinkClick r:id="rId9"/>
              </a:rPr>
              <a:t>11-14/1213r1</a:t>
            </a:r>
            <a:r>
              <a:rPr lang="en-US" b="1" dirty="0"/>
              <a:t> (slides 9-11)</a:t>
            </a:r>
          </a:p>
          <a:p>
            <a:pPr eaLnBrk="1" hangingPunct="1">
              <a:lnSpc>
                <a:spcPct val="90000"/>
              </a:lnSpc>
              <a:defRPr/>
            </a:pPr>
            <a:r>
              <a:rPr lang="en-US" sz="2000" dirty="0"/>
              <a:t>MLME-RESET, versus MLME-JOIN and MLME-START (and MLME-SCAN?)</a:t>
            </a:r>
          </a:p>
          <a:p>
            <a:pPr marL="342900" lvl="1" indent="-342900" eaLnBrk="1" hangingPunct="1">
              <a:lnSpc>
                <a:spcPct val="90000"/>
              </a:lnSpc>
              <a:spcBef>
                <a:spcPts val="432"/>
              </a:spcBef>
              <a:buFont typeface="Arial" pitchFamily="34" charset="0"/>
              <a:buChar char="•"/>
              <a:defRPr/>
            </a:pPr>
            <a:r>
              <a:rPr lang="en-US" b="1" dirty="0"/>
              <a:t>Does </a:t>
            </a:r>
            <a:r>
              <a:rPr lang="en-US" b="1" dirty="0" err="1"/>
              <a:t>TGba</a:t>
            </a:r>
            <a:r>
              <a:rPr lang="en-US" b="1" dirty="0"/>
              <a:t> discussion lead into other “split” PHYs (LC, 28 GHz (</a:t>
            </a:r>
            <a:r>
              <a:rPr lang="en-US" b="1" dirty="0" err="1"/>
              <a:t>Phazr</a:t>
            </a:r>
            <a:r>
              <a:rPr lang="en-US" b="1" dirty="0"/>
              <a:t>))?</a:t>
            </a:r>
          </a:p>
          <a:p>
            <a:pPr marL="342900" lvl="1" indent="-342900" eaLnBrk="1" hangingPunct="1">
              <a:lnSpc>
                <a:spcPct val="90000"/>
              </a:lnSpc>
              <a:spcBef>
                <a:spcPts val="432"/>
              </a:spcBef>
              <a:buFont typeface="Arial" pitchFamily="34" charset="0"/>
              <a:buChar char="•"/>
              <a:defRPr/>
            </a:pPr>
            <a:r>
              <a:rPr lang="en-US" b="1" dirty="0"/>
              <a:t>Continue the other items (above/previous slide), as needed</a:t>
            </a:r>
          </a:p>
          <a:p>
            <a:pPr marL="342900" lvl="1" indent="-342900" eaLnBrk="1" hangingPunct="1">
              <a:lnSpc>
                <a:spcPct val="90000"/>
              </a:lnSpc>
              <a:buFontTx/>
              <a:buChar char="•"/>
              <a:defRPr/>
            </a:pPr>
            <a:endParaRPr lang="en-US" dirty="0"/>
          </a:p>
          <a:p>
            <a:pPr marL="0" lvl="1" indent="0" eaLnBrk="1" hangingPunct="1">
              <a:lnSpc>
                <a:spcPct val="90000"/>
              </a:lnSpc>
              <a:spcBef>
                <a:spcPts val="432"/>
              </a:spcBef>
              <a:buNone/>
              <a:defRPr/>
            </a:pPr>
            <a:endParaRPr lang="en-US" sz="1600" b="1" dirty="0"/>
          </a:p>
        </p:txBody>
      </p:sp>
    </p:spTree>
    <p:extLst>
      <p:ext uri="{BB962C8B-B14F-4D97-AF65-F5344CB8AC3E}">
        <p14:creationId xmlns:p14="http://schemas.microsoft.com/office/powerpoint/2010/main" val="155432398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a:lstStyle/>
          <a:p>
            <a:pPr eaLnBrk="1" hangingPunct="1"/>
            <a:r>
              <a:rPr lang="en-US" altLang="en-US" dirty="0"/>
              <a:t>Prior ARC Minutes</a:t>
            </a:r>
          </a:p>
        </p:txBody>
      </p:sp>
      <p:sp>
        <p:nvSpPr>
          <p:cNvPr id="35843" name="Rectangle 3"/>
          <p:cNvSpPr>
            <a:spLocks noGrp="1" noChangeArrowheads="1"/>
          </p:cNvSpPr>
          <p:nvPr>
            <p:ph idx="1"/>
          </p:nvPr>
        </p:nvSpPr>
        <p:spPr>
          <a:xfrm>
            <a:off x="685800" y="1524000"/>
            <a:ext cx="7772400" cy="4572000"/>
          </a:xfrm>
        </p:spPr>
        <p:txBody>
          <a:bodyPr/>
          <a:lstStyle/>
          <a:p>
            <a:pPr eaLnBrk="1" hangingPunct="1"/>
            <a:r>
              <a:rPr lang="en-US" altLang="en-US" dirty="0"/>
              <a:t>November face-to-face minutes:</a:t>
            </a:r>
          </a:p>
          <a:p>
            <a:pPr lvl="1" eaLnBrk="1" hangingPunct="1"/>
            <a:r>
              <a:rPr lang="en-US" altLang="en-US" dirty="0">
                <a:hlinkClick r:id="rId3"/>
              </a:rPr>
              <a:t>https://mentor.ieee.org/802.11/dcn/18/11-18-1725-03-0arc-arc-sc-agenda-nov-2018.pptx</a:t>
            </a:r>
            <a:r>
              <a:rPr lang="en-US" altLang="en-US" dirty="0"/>
              <a:t> </a:t>
            </a:r>
          </a:p>
        </p:txBody>
      </p:sp>
    </p:spTree>
    <p:extLst>
      <p:ext uri="{BB962C8B-B14F-4D97-AF65-F5344CB8AC3E}">
        <p14:creationId xmlns:p14="http://schemas.microsoft.com/office/powerpoint/2010/main" val="174491070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lstStyle/>
          <a:p>
            <a:r>
              <a:rPr lang="en-US" altLang="en-US" dirty="0"/>
              <a:t>IEEE 1588 mapping to IEEE 802.11/</a:t>
            </a:r>
            <a:br>
              <a:rPr lang="en-US" altLang="en-US" dirty="0"/>
            </a:br>
            <a:r>
              <a:rPr lang="en-US" altLang="en-US" dirty="0"/>
              <a:t>802.1ASrev </a:t>
            </a:r>
            <a:r>
              <a:rPr lang="en-US" dirty="0"/>
              <a:t>use of FTM update </a:t>
            </a:r>
            <a:endParaRPr lang="en-US" altLang="en-US" dirty="0"/>
          </a:p>
        </p:txBody>
      </p:sp>
      <p:sp>
        <p:nvSpPr>
          <p:cNvPr id="38915" name="Rectangle 3"/>
          <p:cNvSpPr>
            <a:spLocks noGrp="1" noChangeArrowheads="1"/>
          </p:cNvSpPr>
          <p:nvPr>
            <p:ph idx="1"/>
          </p:nvPr>
        </p:nvSpPr>
        <p:spPr>
          <a:xfrm>
            <a:off x="685800" y="2057400"/>
            <a:ext cx="7772400" cy="4038600"/>
          </a:xfrm>
        </p:spPr>
        <p:txBody>
          <a:bodyPr/>
          <a:lstStyle/>
          <a:p>
            <a:r>
              <a:rPr lang="en-US" altLang="en-US" dirty="0"/>
              <a:t>Update (Ganesh Venkatesan)</a:t>
            </a:r>
          </a:p>
          <a:p>
            <a:r>
              <a:rPr lang="en-US" altLang="en-US" dirty="0"/>
              <a:t>IEEE 1588/802.1AS</a:t>
            </a:r>
          </a:p>
          <a:p>
            <a:pPr lvl="1"/>
            <a:r>
              <a:rPr lang="en-US" altLang="en-US" dirty="0"/>
              <a:t>Results from first Sponsor Ballot of IEEE 1588 revision, Sept 17 – Oct 28?</a:t>
            </a:r>
          </a:p>
          <a:p>
            <a:r>
              <a:rPr lang="en-US" altLang="en-US" dirty="0"/>
              <a:t>802.1ASrev use of 802.11 FTM:</a:t>
            </a:r>
          </a:p>
          <a:p>
            <a:pPr lvl="1"/>
            <a:r>
              <a:rPr lang="en-US" altLang="en-US" dirty="0"/>
              <a:t>Results of D7.4 WG recirculation, Nov 30 – Dec 15</a:t>
            </a:r>
          </a:p>
          <a:p>
            <a:endParaRPr lang="en-US" altLang="en-US" dirty="0"/>
          </a:p>
          <a:p>
            <a:endParaRPr lang="en-US" altLang="en-US" dirty="0"/>
          </a:p>
          <a:p>
            <a:endParaRPr lang="en-US" altLang="en-US" dirty="0"/>
          </a:p>
          <a:p>
            <a:pPr lvl="1"/>
            <a:endParaRPr lang="en-US" altLang="en-US" dirty="0"/>
          </a:p>
          <a:p>
            <a:endParaRPr lang="en-US" alt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685800" y="685800"/>
            <a:ext cx="7772400" cy="838200"/>
          </a:xfrm>
        </p:spPr>
        <p:txBody>
          <a:bodyPr/>
          <a:lstStyle/>
          <a:p>
            <a:pPr eaLnBrk="1" hangingPunct="1"/>
            <a:r>
              <a:rPr lang="en-US" altLang="en-US" dirty="0">
                <a:ea typeface="MS PGothic" panose="020B0600070205080204" pitchFamily="34" charset="-128"/>
              </a:rPr>
              <a:t>WBA liaison on MAC Address randomization</a:t>
            </a:r>
          </a:p>
        </p:txBody>
      </p:sp>
      <p:sp>
        <p:nvSpPr>
          <p:cNvPr id="39939" name="Rectangle 3"/>
          <p:cNvSpPr>
            <a:spLocks noGrp="1" noChangeArrowheads="1"/>
          </p:cNvSpPr>
          <p:nvPr>
            <p:ph idx="1"/>
          </p:nvPr>
        </p:nvSpPr>
        <p:spPr>
          <a:xfrm>
            <a:off x="685800" y="1752600"/>
            <a:ext cx="7772400" cy="4495800"/>
          </a:xfrm>
        </p:spPr>
        <p:txBody>
          <a:bodyPr/>
          <a:lstStyle/>
          <a:p>
            <a:r>
              <a:rPr lang="en-US" altLang="en-US" dirty="0"/>
              <a:t>Incoming liaison is here: </a:t>
            </a:r>
            <a:r>
              <a:rPr lang="en-US" dirty="0">
                <a:hlinkClick r:id="rId2"/>
              </a:rPr>
              <a:t>11-18/1579r1</a:t>
            </a:r>
            <a:endParaRPr lang="en-US" dirty="0"/>
          </a:p>
          <a:p>
            <a:r>
              <a:rPr lang="en-US" dirty="0"/>
              <a:t>802.11 response: </a:t>
            </a:r>
            <a:r>
              <a:rPr lang="en-US" dirty="0">
                <a:hlinkClick r:id="rId3"/>
              </a:rPr>
              <a:t>11-18/1988r2</a:t>
            </a:r>
            <a:endParaRPr lang="en-US" dirty="0"/>
          </a:p>
          <a:p>
            <a:r>
              <a:rPr lang="en-US" altLang="en-US" dirty="0"/>
              <a:t>Any updates/response?</a:t>
            </a:r>
          </a:p>
          <a:p>
            <a:r>
              <a:rPr lang="en-US" altLang="en-US" dirty="0"/>
              <a:t>Follow-up actions recommended for 802.11 (from our response)?</a:t>
            </a:r>
          </a:p>
          <a:p>
            <a:pPr lvl="1"/>
            <a:endParaRPr lang="en-US" dirty="0"/>
          </a:p>
          <a:p>
            <a:pPr lvl="1"/>
            <a:endParaRPr lang="en-US" altLang="en-US" dirty="0"/>
          </a:p>
          <a:p>
            <a:pPr lvl="1"/>
            <a:endParaRPr lang="en-US" altLang="en-US" sz="1600" dirty="0"/>
          </a:p>
        </p:txBody>
      </p:sp>
    </p:spTree>
    <p:extLst>
      <p:ext uri="{BB962C8B-B14F-4D97-AF65-F5344CB8AC3E}">
        <p14:creationId xmlns:p14="http://schemas.microsoft.com/office/powerpoint/2010/main" val="95662790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lstStyle/>
          <a:p>
            <a:r>
              <a:rPr lang="en-US" altLang="en-US" dirty="0"/>
              <a:t>IEEE 802 activities directly related to IEEE 802.11 ARC</a:t>
            </a:r>
          </a:p>
        </p:txBody>
      </p:sp>
      <p:sp>
        <p:nvSpPr>
          <p:cNvPr id="38915" name="Rectangle 3"/>
          <p:cNvSpPr>
            <a:spLocks noGrp="1" noChangeArrowheads="1"/>
          </p:cNvSpPr>
          <p:nvPr>
            <p:ph idx="1"/>
          </p:nvPr>
        </p:nvSpPr>
        <p:spPr>
          <a:xfrm>
            <a:off x="685800" y="1828800"/>
            <a:ext cx="7772400" cy="4038600"/>
          </a:xfrm>
        </p:spPr>
        <p:txBody>
          <a:bodyPr/>
          <a:lstStyle/>
          <a:p>
            <a:pPr marL="342900" lvl="1" indent="-342900" eaLnBrk="1" hangingPunct="1">
              <a:lnSpc>
                <a:spcPct val="90000"/>
              </a:lnSpc>
              <a:buFont typeface="Arial" panose="020B0604020202020204" pitchFamily="34" charset="0"/>
              <a:buChar char="•"/>
              <a:defRPr/>
            </a:pPr>
            <a:r>
              <a:rPr lang="en-US" sz="2400" b="1" dirty="0"/>
              <a:t>802.11aq, 802.1CQ and LAAP:</a:t>
            </a:r>
            <a:r>
              <a:rPr lang="en-US" sz="2400" dirty="0"/>
              <a:t> </a:t>
            </a:r>
            <a:r>
              <a:rPr lang="en-GB" sz="2400" u="sng" dirty="0">
                <a:hlinkClick r:id="rId2"/>
              </a:rPr>
              <a:t>11-18/1934r0</a:t>
            </a:r>
            <a:endParaRPr lang="en-GB" sz="2400" u="sng" dirty="0"/>
          </a:p>
          <a:p>
            <a:pPr marL="685800" lvl="2" indent="-342900" eaLnBrk="1" hangingPunct="1">
              <a:lnSpc>
                <a:spcPct val="90000"/>
              </a:lnSpc>
              <a:buFont typeface="Arial" panose="020B0604020202020204" pitchFamily="34" charset="0"/>
              <a:buChar char="•"/>
              <a:defRPr/>
            </a:pPr>
            <a:r>
              <a:rPr lang="en-GB" sz="2200" dirty="0"/>
              <a:t>Clear(</a:t>
            </a:r>
            <a:r>
              <a:rPr lang="en-GB" sz="2200" dirty="0" err="1"/>
              <a:t>er</a:t>
            </a:r>
            <a:r>
              <a:rPr lang="en-GB" sz="2200" dirty="0"/>
              <a:t>) problem statement from 802.1?</a:t>
            </a:r>
            <a:endParaRPr lang="en-US" sz="2200" dirty="0"/>
          </a:p>
          <a:p>
            <a:pPr marL="342900" lvl="1" indent="-342900" eaLnBrk="1" hangingPunct="1">
              <a:lnSpc>
                <a:spcPct val="90000"/>
              </a:lnSpc>
              <a:buFont typeface="Arial" panose="020B0604020202020204" pitchFamily="34" charset="0"/>
              <a:buChar char="•"/>
              <a:defRPr/>
            </a:pPr>
            <a:r>
              <a:rPr lang="en-US" sz="2400" b="1" dirty="0"/>
              <a:t>Local Administrator Advertisements: </a:t>
            </a:r>
            <a:r>
              <a:rPr lang="en-US" sz="2400" dirty="0">
                <a:hlinkClick r:id="rId3"/>
              </a:rPr>
              <a:t>11-18/2022r0</a:t>
            </a:r>
            <a:r>
              <a:rPr lang="en-US" sz="2400" dirty="0"/>
              <a:t> </a:t>
            </a:r>
          </a:p>
          <a:p>
            <a:pPr marL="685800" lvl="2" indent="-342900" eaLnBrk="1" hangingPunct="1">
              <a:lnSpc>
                <a:spcPct val="90000"/>
              </a:lnSpc>
              <a:buFont typeface="Arial" panose="020B0604020202020204" pitchFamily="34" charset="0"/>
              <a:buChar char="•"/>
              <a:defRPr/>
            </a:pPr>
            <a:r>
              <a:rPr lang="en-US" sz="2200" dirty="0"/>
              <a:t>Any follow-up from 802.1, yet?</a:t>
            </a:r>
          </a:p>
          <a:p>
            <a:pPr marL="342900" lvl="1" indent="-342900" eaLnBrk="1" hangingPunct="1">
              <a:lnSpc>
                <a:spcPct val="90000"/>
              </a:lnSpc>
              <a:buFont typeface="Arial" panose="020B0604020202020204" pitchFamily="34" charset="0"/>
              <a:buChar char="•"/>
              <a:defRPr/>
            </a:pPr>
            <a:r>
              <a:rPr lang="en-US" sz="2400" b="1" dirty="0"/>
              <a:t>Proxy IPv6 Neighbor Discovery: </a:t>
            </a:r>
            <a:r>
              <a:rPr lang="en-US" sz="2400" dirty="0">
                <a:hlinkClick r:id="rId4"/>
              </a:rPr>
              <a:t>11-18/1920r2</a:t>
            </a:r>
            <a:r>
              <a:rPr lang="en-US" sz="2400" dirty="0"/>
              <a:t> </a:t>
            </a:r>
          </a:p>
          <a:p>
            <a:pPr marL="685800" lvl="2" indent="-342900" eaLnBrk="1" hangingPunct="1">
              <a:lnSpc>
                <a:spcPct val="90000"/>
              </a:lnSpc>
              <a:buFont typeface="Arial" panose="020B0604020202020204" pitchFamily="34" charset="0"/>
              <a:buChar char="•"/>
              <a:defRPr/>
            </a:pPr>
            <a:r>
              <a:rPr lang="en-US" sz="2200" dirty="0"/>
              <a:t>Updates?</a:t>
            </a:r>
          </a:p>
          <a:p>
            <a:endParaRPr lang="en-US" dirty="0"/>
          </a:p>
        </p:txBody>
      </p:sp>
    </p:spTree>
    <p:extLst>
      <p:ext uri="{BB962C8B-B14F-4D97-AF65-F5344CB8AC3E}">
        <p14:creationId xmlns:p14="http://schemas.microsoft.com/office/powerpoint/2010/main" val="176850611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ctrTitle"/>
          </p:nvPr>
        </p:nvSpPr>
        <p:spPr/>
        <p:txBody>
          <a:bodyPr/>
          <a:lstStyle/>
          <a:p>
            <a:pPr eaLnBrk="1" hangingPunct="1"/>
            <a:r>
              <a:rPr lang="en-US" altLang="en-US" dirty="0"/>
              <a:t>Wednesday, January 16</a:t>
            </a:r>
            <a:r>
              <a:rPr lang="en-US" altLang="en-US" baseline="30000" dirty="0"/>
              <a:t>th</a:t>
            </a:r>
            <a:r>
              <a:rPr lang="en-US" altLang="en-US" dirty="0"/>
              <a:t>, AM1</a:t>
            </a:r>
          </a:p>
        </p:txBody>
      </p:sp>
    </p:spTree>
    <p:extLst>
      <p:ext uri="{BB962C8B-B14F-4D97-AF65-F5344CB8AC3E}">
        <p14:creationId xmlns:p14="http://schemas.microsoft.com/office/powerpoint/2010/main" val="45351973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685800" y="685800"/>
            <a:ext cx="7772400" cy="381000"/>
          </a:xfrm>
        </p:spPr>
        <p:txBody>
          <a:bodyPr/>
          <a:lstStyle/>
          <a:p>
            <a:pPr eaLnBrk="1" hangingPunct="1"/>
            <a:r>
              <a:rPr lang="en-US" altLang="en-US" dirty="0" err="1">
                <a:ea typeface="MS PGothic" panose="020B0600070205080204" pitchFamily="34" charset="-128"/>
              </a:rPr>
              <a:t>TGba</a:t>
            </a:r>
            <a:r>
              <a:rPr lang="en-US" altLang="en-US" dirty="0">
                <a:ea typeface="MS PGothic" panose="020B0600070205080204" pitchFamily="34" charset="-128"/>
              </a:rPr>
              <a:t> architecture topics</a:t>
            </a:r>
          </a:p>
        </p:txBody>
      </p:sp>
      <p:sp>
        <p:nvSpPr>
          <p:cNvPr id="39939" name="Rectangle 3"/>
          <p:cNvSpPr>
            <a:spLocks noGrp="1" noChangeArrowheads="1"/>
          </p:cNvSpPr>
          <p:nvPr>
            <p:ph idx="1"/>
          </p:nvPr>
        </p:nvSpPr>
        <p:spPr>
          <a:xfrm>
            <a:off x="685800" y="1524000"/>
            <a:ext cx="7772400" cy="4724400"/>
          </a:xfrm>
        </p:spPr>
        <p:txBody>
          <a:bodyPr/>
          <a:lstStyle/>
          <a:p>
            <a:pPr>
              <a:defRPr/>
            </a:pPr>
            <a:r>
              <a:rPr lang="en-US" sz="2000" dirty="0"/>
              <a:t>Investigation of </a:t>
            </a:r>
            <a:r>
              <a:rPr lang="en-US" sz="2000" dirty="0" err="1"/>
              <a:t>TGba</a:t>
            </a:r>
            <a:r>
              <a:rPr lang="en-US" sz="2000" dirty="0"/>
              <a:t> (WUR) architecture topics</a:t>
            </a:r>
          </a:p>
          <a:p>
            <a:pPr lvl="1">
              <a:defRPr/>
            </a:pPr>
            <a:r>
              <a:rPr lang="en-US" sz="1600" dirty="0"/>
              <a:t>May lead into discussion of other “split” PHYs (LC, 28 GHz (</a:t>
            </a:r>
            <a:r>
              <a:rPr lang="en-US" sz="1600" dirty="0" err="1"/>
              <a:t>Phazr</a:t>
            </a:r>
            <a:r>
              <a:rPr lang="en-US" sz="1600" dirty="0"/>
              <a:t>)) - Thursday</a:t>
            </a:r>
          </a:p>
          <a:p>
            <a:pPr>
              <a:defRPr/>
            </a:pPr>
            <a:r>
              <a:rPr lang="en-US" sz="2000" dirty="0"/>
              <a:t>Latest Presentations:</a:t>
            </a:r>
          </a:p>
          <a:p>
            <a:pPr lvl="1">
              <a:defRPr/>
            </a:pPr>
            <a:r>
              <a:rPr lang="en-US" sz="1600" dirty="0"/>
              <a:t>State machine view: </a:t>
            </a:r>
            <a:r>
              <a:rPr lang="en-US" sz="1600" dirty="0">
                <a:hlinkClick r:id="rId2"/>
              </a:rPr>
              <a:t>11-18/1020r5</a:t>
            </a:r>
            <a:endParaRPr lang="en-US" sz="1600" dirty="0"/>
          </a:p>
          <a:p>
            <a:pPr lvl="1">
              <a:defRPr/>
            </a:pPr>
            <a:r>
              <a:rPr lang="en-US" sz="1600" dirty="0"/>
              <a:t>Power Saving overview (WUR experts): </a:t>
            </a:r>
            <a:r>
              <a:rPr lang="en-US" sz="1600" dirty="0">
                <a:hlinkClick r:id="rId3"/>
              </a:rPr>
              <a:t>11-18/1494r4</a:t>
            </a:r>
            <a:r>
              <a:rPr lang="en-US" sz="1600" dirty="0"/>
              <a:t> </a:t>
            </a:r>
          </a:p>
          <a:p>
            <a:pPr lvl="1">
              <a:defRPr/>
            </a:pPr>
            <a:r>
              <a:rPr lang="en-US" sz="1600" dirty="0"/>
              <a:t>Nomenclature proposal: </a:t>
            </a:r>
            <a:r>
              <a:rPr lang="en-US" sz="1600" dirty="0">
                <a:hlinkClick r:id="rId4"/>
              </a:rPr>
              <a:t>11-18/1641r0</a:t>
            </a:r>
            <a:endParaRPr lang="en-US" sz="1600" dirty="0"/>
          </a:p>
          <a:p>
            <a:pPr lvl="1">
              <a:defRPr/>
            </a:pPr>
            <a:r>
              <a:rPr lang="en-US" sz="1600" dirty="0"/>
              <a:t>Architecture: </a:t>
            </a:r>
            <a:r>
              <a:rPr lang="en-US" sz="1600" dirty="0">
                <a:hlinkClick r:id="rId5"/>
              </a:rPr>
              <a:t>11-18/1017r1</a:t>
            </a:r>
            <a:endParaRPr lang="en-US" sz="1600" dirty="0"/>
          </a:p>
          <a:p>
            <a:pPr>
              <a:defRPr/>
            </a:pPr>
            <a:r>
              <a:rPr lang="en-US" sz="2000" dirty="0"/>
              <a:t>Background Presentations:</a:t>
            </a:r>
          </a:p>
          <a:p>
            <a:pPr lvl="1">
              <a:defRPr/>
            </a:pPr>
            <a:r>
              <a:rPr lang="en-US" sz="1600" dirty="0"/>
              <a:t>“802.11BA topics related to ARC” (Ganesh Venkatesan) </a:t>
            </a:r>
            <a:r>
              <a:rPr lang="en-US" sz="1600" dirty="0">
                <a:hlinkClick r:id="rId6"/>
              </a:rPr>
              <a:t>11-18/0533r2</a:t>
            </a:r>
            <a:endParaRPr lang="en-US" sz="1600" dirty="0">
              <a:hlinkClick r:id="rId7"/>
            </a:endParaRPr>
          </a:p>
          <a:p>
            <a:pPr lvl="1">
              <a:defRPr/>
            </a:pPr>
            <a:r>
              <a:rPr lang="en-US" sz="1600" dirty="0"/>
              <a:t>“11BA Arch Discussion” (Mark Hamilton)</a:t>
            </a:r>
            <a:r>
              <a:rPr lang="en-US" sz="1600" dirty="0">
                <a:hlinkClick r:id="rId7"/>
              </a:rPr>
              <a:t> 11-17/1025r0</a:t>
            </a:r>
            <a:r>
              <a:rPr lang="en-US" sz="1600" dirty="0"/>
              <a:t> </a:t>
            </a:r>
          </a:p>
          <a:p>
            <a:pPr lvl="1">
              <a:defRPr/>
            </a:pPr>
            <a:r>
              <a:rPr lang="en-US" sz="1600" dirty="0"/>
              <a:t>Review of “802.11ba Architecture discussion” (Ganesh Venkatesan)</a:t>
            </a:r>
            <a:r>
              <a:rPr lang="en-US" sz="1600" dirty="0">
                <a:hlinkClick r:id="rId8"/>
              </a:rPr>
              <a:t> 11-18/0884r1</a:t>
            </a:r>
            <a:endParaRPr lang="en-US" sz="1600" dirty="0"/>
          </a:p>
          <a:p>
            <a:pPr lvl="1">
              <a:defRPr/>
            </a:pPr>
            <a:r>
              <a:rPr lang="en-US" sz="1600" dirty="0"/>
              <a:t>Review of “Definition of WUR Mode” (</a:t>
            </a:r>
            <a:r>
              <a:rPr lang="en-US" sz="1600" dirty="0">
                <a:hlinkClick r:id="rId9"/>
              </a:rPr>
              <a:t>11-17-0972r2</a:t>
            </a:r>
            <a:r>
              <a:rPr lang="en-US" sz="1600" dirty="0"/>
              <a:t>)</a:t>
            </a:r>
          </a:p>
          <a:p>
            <a:pPr lvl="1">
              <a:defRPr/>
            </a:pPr>
            <a:r>
              <a:rPr lang="en-US" sz="1600" dirty="0"/>
              <a:t>Review of Specification Framework (</a:t>
            </a:r>
            <a:r>
              <a:rPr lang="en-US" sz="1600" dirty="0">
                <a:hlinkClick r:id="rId10"/>
              </a:rPr>
              <a:t>11-17/0575r11</a:t>
            </a:r>
            <a:r>
              <a:rPr lang="en-US" sz="1600" dirty="0"/>
              <a:t>)</a:t>
            </a:r>
          </a:p>
          <a:p>
            <a:pPr lvl="1">
              <a:defRPr/>
            </a:pPr>
            <a:r>
              <a:rPr lang="en-US" sz="1600" dirty="0"/>
              <a:t>Review of inputs from ARC teleconferences: </a:t>
            </a:r>
            <a:r>
              <a:rPr lang="en-US" sz="1600" dirty="0">
                <a:hlinkClick r:id="rId11"/>
              </a:rPr>
              <a:t>11-18/1016r0</a:t>
            </a:r>
            <a:r>
              <a:rPr lang="en-US" sz="1600" dirty="0"/>
              <a:t>, </a:t>
            </a:r>
          </a:p>
          <a:p>
            <a:pPr lvl="1">
              <a:defRPr/>
            </a:pPr>
            <a:r>
              <a:rPr lang="en-US" sz="1600" dirty="0"/>
              <a:t>Also see following slides</a:t>
            </a:r>
          </a:p>
        </p:txBody>
      </p:sp>
    </p:spTree>
    <p:extLst>
      <p:ext uri="{BB962C8B-B14F-4D97-AF65-F5344CB8AC3E}">
        <p14:creationId xmlns:p14="http://schemas.microsoft.com/office/powerpoint/2010/main" val="101010630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533400" y="685800"/>
            <a:ext cx="8001000" cy="990600"/>
          </a:xfrm>
        </p:spPr>
        <p:txBody>
          <a:bodyPr/>
          <a:lstStyle/>
          <a:p>
            <a:pPr eaLnBrk="1" hangingPunct="1"/>
            <a:r>
              <a:rPr lang="en-US" altLang="en-US" dirty="0">
                <a:ea typeface="MS PGothic" panose="020B0600070205080204" pitchFamily="34" charset="-128"/>
              </a:rPr>
              <a:t>TGba architecture comments/answers to questions in 11-17/1025 (from July 10, 2017 TGba)</a:t>
            </a:r>
          </a:p>
        </p:txBody>
      </p:sp>
      <p:sp>
        <p:nvSpPr>
          <p:cNvPr id="39939" name="Rectangle 3"/>
          <p:cNvSpPr>
            <a:spLocks noGrp="1" noChangeArrowheads="1"/>
          </p:cNvSpPr>
          <p:nvPr>
            <p:ph idx="1"/>
          </p:nvPr>
        </p:nvSpPr>
        <p:spPr>
          <a:xfrm>
            <a:off x="685800" y="1905000"/>
            <a:ext cx="7772400" cy="4114800"/>
          </a:xfrm>
        </p:spPr>
        <p:txBody>
          <a:bodyPr/>
          <a:lstStyle/>
          <a:p>
            <a:pPr>
              <a:defRPr/>
            </a:pPr>
            <a:r>
              <a:rPr lang="en-US" sz="2000" dirty="0"/>
              <a:t>Yes, fully independent PHY</a:t>
            </a:r>
          </a:p>
          <a:p>
            <a:pPr>
              <a:defRPr/>
            </a:pPr>
            <a:r>
              <a:rPr lang="en-US" sz="2000" dirty="0"/>
              <a:t>Probably independent MAC?</a:t>
            </a:r>
          </a:p>
          <a:p>
            <a:pPr>
              <a:defRPr/>
            </a:pPr>
            <a:r>
              <a:rPr lang="en-US" sz="2000" dirty="0"/>
              <a:t>Always co-located with AP or non-AP STA – a “companion” radio</a:t>
            </a:r>
          </a:p>
          <a:p>
            <a:pPr>
              <a:defRPr/>
            </a:pPr>
            <a:r>
              <a:rPr lang="en-US" sz="2000" dirty="0"/>
              <a:t>No MAC Address (?)</a:t>
            </a:r>
          </a:p>
          <a:p>
            <a:pPr>
              <a:defRPr/>
            </a:pPr>
            <a:r>
              <a:rPr lang="en-US" sz="2000" dirty="0"/>
              <a:t>WUR MAC (assuming it is independent) does need to coordinate with the main MAC.  Main MAC negotiates a WUR ID on WUR’s behalf, for example.  And, power on/off needs to be coordinated between them – might be through higher layer entity, though (?)</a:t>
            </a:r>
          </a:p>
          <a:p>
            <a:pPr>
              <a:defRPr/>
            </a:pPr>
            <a:r>
              <a:rPr lang="en-US" sz="2000" dirty="0"/>
              <a:t>WUR does not associate to the BSS (it doesn’t have a MAC Address)</a:t>
            </a:r>
          </a:p>
          <a:p>
            <a:pPr>
              <a:defRPr/>
            </a:pPr>
            <a:r>
              <a:rPr lang="en-US" sz="2000" dirty="0"/>
              <a:t>WUR only runs in 2.4/5 GHz.  But, can work with all PHYs (maybe?)</a:t>
            </a:r>
          </a:p>
          <a:p>
            <a:pPr>
              <a:defRPr/>
            </a:pPr>
            <a:r>
              <a:rPr lang="en-US" sz="2000" dirty="0"/>
              <a:t>Mesh, IBSS, OCB uses are TBD in the future, not now</a:t>
            </a:r>
          </a:p>
          <a:p>
            <a:pPr>
              <a:defRPr/>
            </a:pPr>
            <a:endParaRPr lang="en-US" sz="1600" dirty="0"/>
          </a:p>
        </p:txBody>
      </p:sp>
      <p:sp>
        <p:nvSpPr>
          <p:cNvPr id="2" name="TextBox 1">
            <a:extLst>
              <a:ext uri="{FF2B5EF4-FFF2-40B4-BE49-F238E27FC236}">
                <a16:creationId xmlns:a16="http://schemas.microsoft.com/office/drawing/2014/main" id="{E958F4C9-7075-494F-8C55-F11199D2B0FC}"/>
              </a:ext>
            </a:extLst>
          </p:cNvPr>
          <p:cNvSpPr txBox="1"/>
          <p:nvPr/>
        </p:nvSpPr>
        <p:spPr>
          <a:xfrm rot="1631550">
            <a:off x="4543988" y="1788509"/>
            <a:ext cx="4398662" cy="1107996"/>
          </a:xfrm>
          <a:prstGeom prst="rect">
            <a:avLst/>
          </a:prstGeom>
          <a:noFill/>
        </p:spPr>
        <p:txBody>
          <a:bodyPr wrap="square" rtlCol="0">
            <a:spAutoFit/>
          </a:bodyPr>
          <a:lstStyle/>
          <a:p>
            <a:r>
              <a:rPr lang="en-US" sz="6600" dirty="0">
                <a:solidFill>
                  <a:schemeClr val="bg2">
                    <a:lumMod val="40000"/>
                    <a:lumOff val="60000"/>
                  </a:schemeClr>
                </a:solidFill>
              </a:rPr>
              <a:t>Background</a:t>
            </a:r>
          </a:p>
        </p:txBody>
      </p:sp>
    </p:spTree>
    <p:extLst>
      <p:ext uri="{BB962C8B-B14F-4D97-AF65-F5344CB8AC3E}">
        <p14:creationId xmlns:p14="http://schemas.microsoft.com/office/powerpoint/2010/main" val="19845141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r>
              <a:rPr lang="en-US" altLang="en-US"/>
              <a:t>Abstract</a:t>
            </a:r>
          </a:p>
        </p:txBody>
      </p:sp>
      <p:sp>
        <p:nvSpPr>
          <p:cNvPr id="17411" name="Rectangle 3"/>
          <p:cNvSpPr>
            <a:spLocks noGrp="1" noChangeArrowheads="1"/>
          </p:cNvSpPr>
          <p:nvPr>
            <p:ph idx="1"/>
          </p:nvPr>
        </p:nvSpPr>
        <p:spPr/>
        <p:txBody>
          <a:bodyPr/>
          <a:lstStyle/>
          <a:p>
            <a:pPr algn="ctr" eaLnBrk="1" hangingPunct="1">
              <a:buFontTx/>
              <a:buNone/>
            </a:pPr>
            <a:r>
              <a:rPr lang="en-US" altLang="en-US" dirty="0"/>
              <a:t>Agenda for:</a:t>
            </a:r>
          </a:p>
          <a:p>
            <a:pPr algn="ctr" eaLnBrk="1" hangingPunct="1">
              <a:buFontTx/>
              <a:buNone/>
            </a:pPr>
            <a:endParaRPr lang="en-US" altLang="en-US" dirty="0"/>
          </a:p>
          <a:p>
            <a:pPr algn="ctr" eaLnBrk="1" hangingPunct="1">
              <a:buFontTx/>
              <a:buNone/>
            </a:pPr>
            <a:r>
              <a:rPr lang="en-US" altLang="en-US" dirty="0"/>
              <a:t> ARC SC, January 2019, St. Louis, Missouri, USA</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685800" y="685800"/>
            <a:ext cx="7772400" cy="990600"/>
          </a:xfrm>
        </p:spPr>
        <p:txBody>
          <a:bodyPr/>
          <a:lstStyle/>
          <a:p>
            <a:pPr eaLnBrk="1" hangingPunct="1"/>
            <a:r>
              <a:rPr lang="en-US" altLang="en-US" dirty="0">
                <a:ea typeface="MS PGothic" panose="020B0600070205080204" pitchFamily="34" charset="-128"/>
              </a:rPr>
              <a:t>TGba architecture new questions (from July 12, 2017 ARC)</a:t>
            </a:r>
          </a:p>
        </p:txBody>
      </p:sp>
      <p:sp>
        <p:nvSpPr>
          <p:cNvPr id="39939" name="Rectangle 3"/>
          <p:cNvSpPr>
            <a:spLocks noGrp="1" noChangeArrowheads="1"/>
          </p:cNvSpPr>
          <p:nvPr>
            <p:ph idx="1"/>
          </p:nvPr>
        </p:nvSpPr>
        <p:spPr>
          <a:xfrm>
            <a:off x="381000" y="1676400"/>
            <a:ext cx="8382000" cy="4724400"/>
          </a:xfrm>
        </p:spPr>
        <p:txBody>
          <a:bodyPr/>
          <a:lstStyle/>
          <a:p>
            <a:pPr>
              <a:defRPr/>
            </a:pPr>
            <a:r>
              <a:rPr lang="en-US" sz="1800" dirty="0"/>
              <a:t>Does every WUR stack have an individual “ID” (“WUR address”)?  Or, could a given WUR stack be only addressed using a “group ID” in some scenarios?</a:t>
            </a:r>
          </a:p>
          <a:p>
            <a:pPr>
              <a:defRPr/>
            </a:pPr>
            <a:r>
              <a:rPr lang="en-US" sz="1800" dirty="0"/>
              <a:t>How are WUR ID’s made globally unique, or are they?  What about overlapping WUR coverage?  Prevented using the same solution as security protections?  Prevented through selection of different sub-carriers?</a:t>
            </a:r>
          </a:p>
          <a:p>
            <a:pPr>
              <a:defRPr/>
            </a:pPr>
            <a:r>
              <a:rPr lang="en-US" sz="1800" dirty="0"/>
              <a:t>How does the WUR stack become aware of ongoing NAV protections?  RX doesn’t need to know.  What about the </a:t>
            </a:r>
            <a:r>
              <a:rPr lang="en-US" sz="1800" dirty="0" err="1"/>
              <a:t>TXr</a:t>
            </a:r>
            <a:r>
              <a:rPr lang="en-US" sz="1800" dirty="0"/>
              <a:t>?</a:t>
            </a:r>
          </a:p>
          <a:p>
            <a:pPr>
              <a:defRPr/>
            </a:pPr>
            <a:r>
              <a:rPr lang="en-US" sz="1800" dirty="0"/>
              <a:t>For protection – how much of a legacy frame header is sent?  Just PHY header?  Some MAC header (addresses?  NAV?  </a:t>
            </a:r>
            <a:r>
              <a:rPr lang="en-US" sz="1800" dirty="0" err="1"/>
              <a:t>Etc</a:t>
            </a:r>
            <a:r>
              <a:rPr lang="en-US" sz="1800" dirty="0"/>
              <a:t>)</a:t>
            </a:r>
          </a:p>
          <a:p>
            <a:pPr>
              <a:defRPr/>
            </a:pPr>
            <a:r>
              <a:rPr lang="en-US" sz="1800" dirty="0"/>
              <a:t>Is there any sharing (necessarily, as part of the design, not implementation choice) of RF front-end?</a:t>
            </a:r>
          </a:p>
          <a:p>
            <a:pPr>
              <a:defRPr/>
            </a:pPr>
            <a:r>
              <a:rPr lang="en-US" sz="1800" dirty="0"/>
              <a:t>What happens when the Main stack wakes up?  Does it still have an association?  Is it in some power save state (which)?  </a:t>
            </a:r>
          </a:p>
          <a:p>
            <a:pPr>
              <a:defRPr/>
            </a:pPr>
            <a:r>
              <a:rPr lang="en-US" sz="1800" dirty="0"/>
              <a:t>“Yes, fully independent PHY” – is that for the RX side, or the TX side?</a:t>
            </a:r>
          </a:p>
          <a:p>
            <a:pPr>
              <a:defRPr/>
            </a:pPr>
            <a:r>
              <a:rPr lang="en-US" sz="1800" dirty="0"/>
              <a:t>What about error recovery? STA goes out of range?  What if the AP changes (DFS, ITS, </a:t>
            </a:r>
            <a:r>
              <a:rPr lang="en-US" sz="1800" dirty="0" err="1"/>
              <a:t>etc</a:t>
            </a:r>
            <a:r>
              <a:rPr lang="en-US" sz="1800" dirty="0"/>
              <a:t>)?</a:t>
            </a:r>
          </a:p>
          <a:p>
            <a:pPr>
              <a:defRPr/>
            </a:pPr>
            <a:endParaRPr lang="en-US" sz="1800" dirty="0"/>
          </a:p>
          <a:p>
            <a:pPr>
              <a:defRPr/>
            </a:pPr>
            <a:endParaRPr lang="en-US" sz="1800" dirty="0"/>
          </a:p>
          <a:p>
            <a:pPr>
              <a:defRPr/>
            </a:pPr>
            <a:endParaRPr lang="en-US" sz="1600" dirty="0"/>
          </a:p>
        </p:txBody>
      </p:sp>
      <p:sp>
        <p:nvSpPr>
          <p:cNvPr id="4" name="TextBox 3">
            <a:extLst>
              <a:ext uri="{FF2B5EF4-FFF2-40B4-BE49-F238E27FC236}">
                <a16:creationId xmlns:a16="http://schemas.microsoft.com/office/drawing/2014/main" id="{9F2369D8-DE73-4B57-A12B-9B1A098A3B86}"/>
              </a:ext>
            </a:extLst>
          </p:cNvPr>
          <p:cNvSpPr txBox="1"/>
          <p:nvPr/>
        </p:nvSpPr>
        <p:spPr>
          <a:xfrm rot="1631550">
            <a:off x="4887170" y="1933265"/>
            <a:ext cx="4393592" cy="1107996"/>
          </a:xfrm>
          <a:prstGeom prst="rect">
            <a:avLst/>
          </a:prstGeom>
          <a:noFill/>
        </p:spPr>
        <p:txBody>
          <a:bodyPr wrap="square" rtlCol="0">
            <a:spAutoFit/>
          </a:bodyPr>
          <a:lstStyle/>
          <a:p>
            <a:r>
              <a:rPr lang="en-US" sz="6600" dirty="0">
                <a:solidFill>
                  <a:schemeClr val="bg2">
                    <a:lumMod val="40000"/>
                    <a:lumOff val="60000"/>
                  </a:schemeClr>
                </a:solidFill>
              </a:rPr>
              <a:t>Background</a:t>
            </a:r>
          </a:p>
        </p:txBody>
      </p:sp>
    </p:spTree>
    <p:extLst>
      <p:ext uri="{BB962C8B-B14F-4D97-AF65-F5344CB8AC3E}">
        <p14:creationId xmlns:p14="http://schemas.microsoft.com/office/powerpoint/2010/main" val="71062059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685800" y="685800"/>
            <a:ext cx="7772400" cy="990600"/>
          </a:xfrm>
        </p:spPr>
        <p:txBody>
          <a:bodyPr/>
          <a:lstStyle/>
          <a:p>
            <a:pPr eaLnBrk="1" hangingPunct="1"/>
            <a:r>
              <a:rPr lang="en-US" altLang="en-US" dirty="0">
                <a:ea typeface="MS PGothic" panose="020B0600070205080204" pitchFamily="34" charset="-128"/>
              </a:rPr>
              <a:t>TGba architecture potential assumptions (from July 12, 2017 ARC)</a:t>
            </a:r>
          </a:p>
        </p:txBody>
      </p:sp>
      <p:sp>
        <p:nvSpPr>
          <p:cNvPr id="39939" name="Rectangle 3"/>
          <p:cNvSpPr>
            <a:spLocks noGrp="1" noChangeArrowheads="1"/>
          </p:cNvSpPr>
          <p:nvPr>
            <p:ph idx="1"/>
          </p:nvPr>
        </p:nvSpPr>
        <p:spPr>
          <a:xfrm>
            <a:off x="685800" y="1676400"/>
            <a:ext cx="7772400" cy="4724400"/>
          </a:xfrm>
        </p:spPr>
        <p:txBody>
          <a:bodyPr/>
          <a:lstStyle/>
          <a:p>
            <a:pPr>
              <a:defRPr/>
            </a:pPr>
            <a:r>
              <a:rPr lang="en-US" sz="1800" dirty="0"/>
              <a:t>How does the WUR stack become aware of ongoing NAV protections?  RX doesn’t need to know. The master’s Main stack runs the usual medium access, and wait until it has a </a:t>
            </a:r>
            <a:r>
              <a:rPr lang="en-US" sz="1800" dirty="0" err="1"/>
              <a:t>TXop</a:t>
            </a:r>
            <a:r>
              <a:rPr lang="en-US" sz="1800" dirty="0"/>
              <a:t>, then triggers the WUR to TX.</a:t>
            </a:r>
          </a:p>
          <a:p>
            <a:pPr>
              <a:defRPr/>
            </a:pPr>
            <a:r>
              <a:rPr lang="en-US" sz="1800" dirty="0"/>
              <a:t>On the </a:t>
            </a:r>
            <a:r>
              <a:rPr lang="en-US" sz="1800" dirty="0" err="1"/>
              <a:t>RXr</a:t>
            </a:r>
            <a:r>
              <a:rPr lang="en-US" sz="1800" dirty="0"/>
              <a:t>, only one stack (WUR or Main) are active at a given point in time.</a:t>
            </a:r>
          </a:p>
          <a:p>
            <a:pPr>
              <a:defRPr/>
            </a:pPr>
            <a:r>
              <a:rPr lang="en-US" sz="1800" dirty="0"/>
              <a:t>When the Main stack wakes up, it still has an association and is in a power save state (</a:t>
            </a:r>
            <a:r>
              <a:rPr lang="en-US" sz="1800" strike="sngStrike" dirty="0">
                <a:highlight>
                  <a:srgbClr val="FFFF00"/>
                </a:highlight>
              </a:rPr>
              <a:t>a new “WUR” power save state</a:t>
            </a:r>
            <a:r>
              <a:rPr lang="en-US" sz="1800" dirty="0"/>
              <a:t>).  The Main stack TXs, which is the indication that the wakeup was successful and completed. </a:t>
            </a:r>
          </a:p>
          <a:p>
            <a:pPr>
              <a:defRPr/>
            </a:pPr>
            <a:r>
              <a:rPr lang="en-US" sz="1800" dirty="0"/>
              <a:t>There are RX–only WURs, at the sleeping node.  There are TX-only WURs on the master node, and these are therefore (likely) different architecturally.</a:t>
            </a:r>
          </a:p>
          <a:p>
            <a:pPr>
              <a:defRPr/>
            </a:pPr>
            <a:r>
              <a:rPr lang="en-US" sz="1800" dirty="0"/>
              <a:t>The WUR “wakeup” frame does not NAV protect to cover the sleeping device’s Main radio waking up and </a:t>
            </a:r>
            <a:r>
              <a:rPr lang="en-US" sz="1800" dirty="0" err="1"/>
              <a:t>TXing</a:t>
            </a:r>
            <a:r>
              <a:rPr lang="en-US" sz="1800" dirty="0"/>
              <a:t>.</a:t>
            </a:r>
          </a:p>
          <a:p>
            <a:pPr>
              <a:defRPr/>
            </a:pPr>
            <a:endParaRPr lang="en-US" sz="1800" dirty="0"/>
          </a:p>
          <a:p>
            <a:pPr>
              <a:defRPr/>
            </a:pPr>
            <a:r>
              <a:rPr lang="en-US" sz="1800" i="1" dirty="0"/>
              <a:t>Review 11-17/972 to confirm/before proceeding on the above</a:t>
            </a:r>
          </a:p>
          <a:p>
            <a:pPr>
              <a:defRPr/>
            </a:pPr>
            <a:endParaRPr lang="en-US" sz="1800" dirty="0"/>
          </a:p>
          <a:p>
            <a:pPr>
              <a:defRPr/>
            </a:pPr>
            <a:endParaRPr lang="en-US" sz="1600" dirty="0"/>
          </a:p>
        </p:txBody>
      </p:sp>
      <p:sp>
        <p:nvSpPr>
          <p:cNvPr id="4" name="TextBox 3">
            <a:extLst>
              <a:ext uri="{FF2B5EF4-FFF2-40B4-BE49-F238E27FC236}">
                <a16:creationId xmlns:a16="http://schemas.microsoft.com/office/drawing/2014/main" id="{B68DA4CF-0EC6-48ED-9151-5327D0E41213}"/>
              </a:ext>
            </a:extLst>
          </p:cNvPr>
          <p:cNvSpPr txBox="1"/>
          <p:nvPr/>
        </p:nvSpPr>
        <p:spPr>
          <a:xfrm rot="1631550">
            <a:off x="4887170" y="1933265"/>
            <a:ext cx="4393592" cy="1107996"/>
          </a:xfrm>
          <a:prstGeom prst="rect">
            <a:avLst/>
          </a:prstGeom>
          <a:noFill/>
        </p:spPr>
        <p:txBody>
          <a:bodyPr wrap="square" rtlCol="0">
            <a:spAutoFit/>
          </a:bodyPr>
          <a:lstStyle/>
          <a:p>
            <a:r>
              <a:rPr lang="en-US" sz="6600" dirty="0">
                <a:solidFill>
                  <a:schemeClr val="bg2">
                    <a:lumMod val="40000"/>
                    <a:lumOff val="60000"/>
                  </a:schemeClr>
                </a:solidFill>
              </a:rPr>
              <a:t>Background</a:t>
            </a:r>
          </a:p>
        </p:txBody>
      </p:sp>
    </p:spTree>
    <p:extLst>
      <p:ext uri="{BB962C8B-B14F-4D97-AF65-F5344CB8AC3E}">
        <p14:creationId xmlns:p14="http://schemas.microsoft.com/office/powerpoint/2010/main" val="408980337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ctrTitle"/>
          </p:nvPr>
        </p:nvSpPr>
        <p:spPr/>
        <p:txBody>
          <a:bodyPr/>
          <a:lstStyle/>
          <a:p>
            <a:pPr eaLnBrk="1" hangingPunct="1"/>
            <a:r>
              <a:rPr lang="en-US" altLang="en-US" dirty="0"/>
              <a:t>Thursday, January 17</a:t>
            </a:r>
            <a:r>
              <a:rPr lang="en-US" altLang="en-US" baseline="30000" dirty="0"/>
              <a:t>th</a:t>
            </a:r>
            <a:r>
              <a:rPr lang="en-US" altLang="en-US" dirty="0"/>
              <a:t>, AM2</a:t>
            </a:r>
          </a:p>
        </p:txBody>
      </p:sp>
    </p:spTree>
    <p:extLst>
      <p:ext uri="{BB962C8B-B14F-4D97-AF65-F5344CB8AC3E}">
        <p14:creationId xmlns:p14="http://schemas.microsoft.com/office/powerpoint/2010/main" val="167486868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a:xfrm>
            <a:off x="685800" y="685800"/>
            <a:ext cx="7772400" cy="533400"/>
          </a:xfrm>
        </p:spPr>
        <p:txBody>
          <a:bodyPr/>
          <a:lstStyle/>
          <a:p>
            <a:r>
              <a:rPr lang="en-US" altLang="en-US"/>
              <a:t>ARC Future Activities &amp; sessions</a:t>
            </a:r>
          </a:p>
        </p:txBody>
      </p:sp>
      <p:sp>
        <p:nvSpPr>
          <p:cNvPr id="30723" name="Rectangle 3"/>
          <p:cNvSpPr>
            <a:spLocks noGrp="1" noChangeArrowheads="1"/>
          </p:cNvSpPr>
          <p:nvPr>
            <p:ph idx="1"/>
          </p:nvPr>
        </p:nvSpPr>
        <p:spPr>
          <a:xfrm>
            <a:off x="716797" y="1234698"/>
            <a:ext cx="7772400" cy="5029200"/>
          </a:xfrm>
        </p:spPr>
        <p:txBody>
          <a:bodyPr/>
          <a:lstStyle/>
          <a:p>
            <a:pPr>
              <a:spcBef>
                <a:spcPts val="0"/>
              </a:spcBef>
              <a:defRPr/>
            </a:pPr>
            <a:r>
              <a:rPr lang="en-US" sz="1800" dirty="0"/>
              <a:t>ARC SC meets when a specific focused task is requested of the SC for which the is sufficient volunteer interest.</a:t>
            </a:r>
          </a:p>
          <a:p>
            <a:pPr>
              <a:spcBef>
                <a:spcPts val="0"/>
              </a:spcBef>
              <a:defRPr/>
            </a:pPr>
            <a:r>
              <a:rPr lang="en-US" sz="1800" dirty="0"/>
              <a:t>Continue work on architectural models, and liaison with TGs in development of their architecture as appropriate</a:t>
            </a:r>
          </a:p>
          <a:p>
            <a:pPr>
              <a:spcBef>
                <a:spcPts val="0"/>
              </a:spcBef>
              <a:defRPr/>
            </a:pPr>
            <a:r>
              <a:rPr lang="en-US" sz="1800" dirty="0"/>
              <a:t>Investigation of WUR architecture topics; may lead into “split” PHYs (LC, 28 GHz (</a:t>
            </a:r>
            <a:r>
              <a:rPr lang="en-US" sz="1800" dirty="0" err="1"/>
              <a:t>Phazr</a:t>
            </a:r>
            <a:r>
              <a:rPr lang="en-US" sz="1800" dirty="0"/>
              <a:t>))</a:t>
            </a:r>
          </a:p>
          <a:p>
            <a:pPr>
              <a:spcBef>
                <a:spcPts val="0"/>
              </a:spcBef>
              <a:defRPr/>
            </a:pPr>
            <a:r>
              <a:rPr lang="en-US" sz="1800" dirty="0"/>
              <a:t>Investigation of 802.11 as part of a Deterministic Network</a:t>
            </a:r>
          </a:p>
          <a:p>
            <a:pPr>
              <a:spcBef>
                <a:spcPts val="0"/>
              </a:spcBef>
              <a:defRPr/>
            </a:pPr>
            <a:r>
              <a:rPr lang="en-US" sz="1800" dirty="0"/>
              <a:t>Multiple MAC Address discussion (IPv6) – perhaps “multiple radios” too</a:t>
            </a:r>
          </a:p>
          <a:p>
            <a:pPr>
              <a:spcBef>
                <a:spcPts val="0"/>
              </a:spcBef>
              <a:defRPr/>
            </a:pPr>
            <a:r>
              <a:rPr lang="en-US" sz="1800" dirty="0"/>
              <a:t>System architecture(s) for common use scenarios</a:t>
            </a:r>
          </a:p>
          <a:p>
            <a:pPr>
              <a:spcBef>
                <a:spcPts val="0"/>
              </a:spcBef>
              <a:defRPr/>
            </a:pPr>
            <a:r>
              <a:rPr lang="en-US" sz="1800" dirty="0"/>
              <a:t>Will also follow 802.1/802.11 activities on links, bridging, and MAC Service definition – “What is an ESS?”, for example</a:t>
            </a:r>
          </a:p>
          <a:p>
            <a:pPr>
              <a:spcBef>
                <a:spcPts val="0"/>
              </a:spcBef>
              <a:defRPr/>
            </a:pPr>
            <a:r>
              <a:rPr lang="en-US" sz="1800" dirty="0"/>
              <a:t>MLME-RESET, versus MLME-JOIN and MLME-START (and MLME-SCAN?)</a:t>
            </a:r>
          </a:p>
          <a:p>
            <a:pPr>
              <a:spcBef>
                <a:spcPts val="0"/>
              </a:spcBef>
              <a:defRPr/>
            </a:pPr>
            <a:r>
              <a:rPr lang="en-US" sz="1800" dirty="0"/>
              <a:t>Monitor/report on IETF/802 activities, as needed</a:t>
            </a:r>
          </a:p>
          <a:p>
            <a:pPr>
              <a:spcBef>
                <a:spcPts val="0"/>
              </a:spcBef>
              <a:defRPr/>
            </a:pPr>
            <a:r>
              <a:rPr lang="en-US" sz="1800" dirty="0"/>
              <a:t>Monitor/report on IEEE 1588 activities and 802.1ASrev use of FTM, as needed	</a:t>
            </a:r>
          </a:p>
          <a:p>
            <a:pPr marL="0" indent="0">
              <a:buFontTx/>
              <a:buNone/>
              <a:defRPr/>
            </a:pPr>
            <a:r>
              <a:rPr lang="en-US" sz="1800" dirty="0"/>
              <a:t>If you have ANY other topic that you would like ARC SC to consider, contact the SC chair.</a:t>
            </a:r>
            <a:endParaRPr lang="en-US" sz="2000" dirty="0"/>
          </a:p>
        </p:txBody>
      </p:sp>
    </p:spTree>
    <p:extLst>
      <p:ext uri="{BB962C8B-B14F-4D97-AF65-F5344CB8AC3E}">
        <p14:creationId xmlns:p14="http://schemas.microsoft.com/office/powerpoint/2010/main" val="320806564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p:txBody>
          <a:bodyPr/>
          <a:lstStyle/>
          <a:p>
            <a:pPr eaLnBrk="1" hangingPunct="1"/>
            <a:r>
              <a:rPr lang="en-US" altLang="en-US" dirty="0"/>
              <a:t>Planning for January 2019</a:t>
            </a:r>
          </a:p>
        </p:txBody>
      </p:sp>
      <p:sp>
        <p:nvSpPr>
          <p:cNvPr id="50179" name="Rectangle 3"/>
          <p:cNvSpPr>
            <a:spLocks noGrp="1" noChangeArrowheads="1"/>
          </p:cNvSpPr>
          <p:nvPr>
            <p:ph idx="1"/>
          </p:nvPr>
        </p:nvSpPr>
        <p:spPr>
          <a:xfrm>
            <a:off x="685800" y="1676400"/>
            <a:ext cx="7772400" cy="4114800"/>
          </a:xfrm>
        </p:spPr>
        <p:txBody>
          <a:bodyPr/>
          <a:lstStyle/>
          <a:p>
            <a:pPr eaLnBrk="1" hangingPunct="1"/>
            <a:r>
              <a:rPr lang="en-US" altLang="en-US" dirty="0"/>
              <a:t>Plan for three individual meeting slots</a:t>
            </a:r>
          </a:p>
          <a:p>
            <a:pPr lvl="1" eaLnBrk="1" hangingPunct="1"/>
            <a:r>
              <a:rPr lang="en-US" altLang="en-US" dirty="0"/>
              <a:t>Usual slot on Wed AM1 </a:t>
            </a:r>
          </a:p>
          <a:p>
            <a:pPr lvl="1" eaLnBrk="1" hangingPunct="1"/>
            <a:r>
              <a:rPr lang="en-US" altLang="en-US" dirty="0"/>
              <a:t>Another 2 slots for standalone ARC work (Monday/Tuesday?)</a:t>
            </a:r>
          </a:p>
          <a:p>
            <a:pPr lvl="1" eaLnBrk="1" hangingPunct="1"/>
            <a:r>
              <a:rPr lang="en-US" altLang="en-US" dirty="0"/>
              <a:t>Plus Joint sessions: Another with </a:t>
            </a:r>
            <a:r>
              <a:rPr lang="en-US" altLang="en-US" dirty="0" err="1"/>
              <a:t>TGba</a:t>
            </a:r>
            <a:r>
              <a:rPr lang="en-US" altLang="en-US" dirty="0"/>
              <a:t>?</a:t>
            </a:r>
          </a:p>
          <a:p>
            <a:pPr eaLnBrk="1" hangingPunct="1"/>
            <a:r>
              <a:rPr lang="en-US" altLang="en-US" dirty="0"/>
              <a:t>Individuals interested in ARC work are encouraged to also attend AANI SC sessions</a:t>
            </a:r>
          </a:p>
          <a:p>
            <a:pPr eaLnBrk="1" hangingPunct="1"/>
            <a:r>
              <a:rPr lang="en-US" altLang="en-US" dirty="0"/>
              <a:t>Teleconferences:</a:t>
            </a:r>
          </a:p>
          <a:p>
            <a:pPr lvl="1" eaLnBrk="1" hangingPunct="1"/>
            <a:r>
              <a:rPr lang="en-US" altLang="en-US" dirty="0"/>
              <a:t>None planned.</a:t>
            </a:r>
          </a:p>
          <a:p>
            <a:pPr lvl="1" eaLnBrk="1" hangingPunct="1"/>
            <a:endParaRPr lang="en-US" altLang="en-US" dirty="0"/>
          </a:p>
        </p:txBody>
      </p:sp>
    </p:spTree>
    <p:extLst>
      <p:ext uri="{BB962C8B-B14F-4D97-AF65-F5344CB8AC3E}">
        <p14:creationId xmlns:p14="http://schemas.microsoft.com/office/powerpoint/2010/main" val="347679481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685800" y="685800"/>
            <a:ext cx="7772400" cy="381000"/>
          </a:xfrm>
        </p:spPr>
        <p:txBody>
          <a:bodyPr/>
          <a:lstStyle/>
          <a:p>
            <a:pPr eaLnBrk="1" hangingPunct="1"/>
            <a:r>
              <a:rPr lang="en-US" altLang="en-US">
                <a:ea typeface="MS PGothic" panose="020B0600070205080204" pitchFamily="34" charset="-128"/>
              </a:rPr>
              <a:t>IETF/802 coordination </a:t>
            </a:r>
          </a:p>
        </p:txBody>
      </p:sp>
      <p:sp>
        <p:nvSpPr>
          <p:cNvPr id="39939" name="Rectangle 3"/>
          <p:cNvSpPr>
            <a:spLocks noGrp="1" noChangeArrowheads="1"/>
          </p:cNvSpPr>
          <p:nvPr>
            <p:ph idx="1"/>
          </p:nvPr>
        </p:nvSpPr>
        <p:spPr>
          <a:xfrm>
            <a:off x="685800" y="1524000"/>
            <a:ext cx="7772400" cy="4724400"/>
          </a:xfrm>
        </p:spPr>
        <p:txBody>
          <a:bodyPr/>
          <a:lstStyle/>
          <a:p>
            <a:r>
              <a:rPr lang="en-US" altLang="en-US" dirty="0"/>
              <a:t>Peter Yee present topics of interest:</a:t>
            </a:r>
          </a:p>
          <a:p>
            <a:pPr lvl="1"/>
            <a:endParaRPr lang="en-US" dirty="0"/>
          </a:p>
          <a:p>
            <a:pPr lvl="1"/>
            <a:endParaRPr lang="en-US" altLang="en-US" dirty="0"/>
          </a:p>
          <a:p>
            <a:pPr lvl="1"/>
            <a:endParaRPr lang="en-US" altLang="en-US" sz="1600"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r>
              <a:rPr lang="en-US" altLang="en-US"/>
              <a:t>What is an ESS?</a:t>
            </a:r>
          </a:p>
        </p:txBody>
      </p:sp>
      <p:sp>
        <p:nvSpPr>
          <p:cNvPr id="44035" name="Rectangle 3"/>
          <p:cNvSpPr>
            <a:spLocks noGrp="1" noChangeArrowheads="1"/>
          </p:cNvSpPr>
          <p:nvPr>
            <p:ph idx="1"/>
          </p:nvPr>
        </p:nvSpPr>
        <p:spPr>
          <a:xfrm>
            <a:off x="609600" y="1600200"/>
            <a:ext cx="7772400" cy="4572000"/>
          </a:xfrm>
        </p:spPr>
        <p:txBody>
          <a:bodyPr/>
          <a:lstStyle/>
          <a:p>
            <a:r>
              <a:rPr lang="en-US" altLang="en-US" b="0" dirty="0"/>
              <a:t>See </a:t>
            </a:r>
            <a:r>
              <a:rPr lang="en-US" b="0" dirty="0">
                <a:hlinkClick r:id="rId2"/>
              </a:rPr>
              <a:t>11-18/1051r3</a:t>
            </a:r>
            <a:r>
              <a:rPr lang="en-US" b="0" dirty="0"/>
              <a:t>  </a:t>
            </a:r>
          </a:p>
          <a:p>
            <a:endParaRPr lang="en-US" b="0" dirty="0"/>
          </a:p>
          <a:p>
            <a:r>
              <a:rPr lang="en-US" b="0" dirty="0"/>
              <a:t>Related, new topic from </a:t>
            </a:r>
            <a:r>
              <a:rPr lang="en-US" b="0" dirty="0" err="1"/>
              <a:t>REVmd</a:t>
            </a:r>
            <a:r>
              <a:rPr lang="en-US" b="0" dirty="0"/>
              <a:t>, “What is a STA?”</a:t>
            </a:r>
          </a:p>
          <a:p>
            <a:pPr lvl="1"/>
            <a:r>
              <a:rPr lang="en-US" dirty="0"/>
              <a:t>See: </a:t>
            </a:r>
            <a:r>
              <a:rPr lang="en-US" dirty="0">
                <a:hlinkClick r:id="rId3"/>
              </a:rPr>
              <a:t>11-19/0106r0</a:t>
            </a:r>
            <a:endParaRPr lang="en-US" dirty="0"/>
          </a:p>
          <a:p>
            <a:pPr lvl="1"/>
            <a:endParaRPr lang="en-US" b="0" dirty="0"/>
          </a:p>
          <a:p>
            <a:endParaRPr lang="en-US" altLang="en-US" b="0"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685800" y="685800"/>
            <a:ext cx="7772400" cy="990600"/>
          </a:xfrm>
        </p:spPr>
        <p:txBody>
          <a:bodyPr/>
          <a:lstStyle/>
          <a:p>
            <a:pPr eaLnBrk="1" hangingPunct="1"/>
            <a:r>
              <a:rPr lang="en-US" altLang="en-US" dirty="0" err="1">
                <a:ea typeface="MS PGothic" panose="020B0600070205080204" pitchFamily="34" charset="-128"/>
              </a:rPr>
              <a:t>DetNet</a:t>
            </a:r>
            <a:r>
              <a:rPr lang="en-US" altLang="en-US" dirty="0">
                <a:ea typeface="MS PGothic" panose="020B0600070205080204" pitchFamily="34" charset="-128"/>
              </a:rPr>
              <a:t> and other time-sensitive networking, (IETF, RTA TIG, etc.)</a:t>
            </a:r>
          </a:p>
        </p:txBody>
      </p:sp>
      <p:sp>
        <p:nvSpPr>
          <p:cNvPr id="39939" name="Rectangle 3"/>
          <p:cNvSpPr>
            <a:spLocks noGrp="1" noChangeArrowheads="1"/>
          </p:cNvSpPr>
          <p:nvPr>
            <p:ph idx="1"/>
          </p:nvPr>
        </p:nvSpPr>
        <p:spPr>
          <a:xfrm>
            <a:off x="685800" y="2057400"/>
            <a:ext cx="7772400" cy="4343400"/>
          </a:xfrm>
        </p:spPr>
        <p:txBody>
          <a:bodyPr/>
          <a:lstStyle/>
          <a:p>
            <a:pPr>
              <a:defRPr/>
            </a:pPr>
            <a:r>
              <a:rPr lang="en-US" sz="1800" dirty="0"/>
              <a:t>IETF TSN paper declares 802.11 inappropriate for deterministic networking.  But, 802.15.4 TSCH appears to be appropriate.  </a:t>
            </a:r>
          </a:p>
          <a:p>
            <a:pPr>
              <a:defRPr/>
            </a:pPr>
            <a:r>
              <a:rPr lang="en-US" sz="1800" dirty="0"/>
              <a:t>Can 802.11 be used?</a:t>
            </a:r>
          </a:p>
          <a:p>
            <a:pPr>
              <a:defRPr/>
            </a:pPr>
            <a:r>
              <a:rPr lang="en-US" sz="1800" dirty="0"/>
              <a:t>If not, can/should 802.11 be “improved” so that it can be used?</a:t>
            </a:r>
          </a:p>
          <a:p>
            <a:pPr>
              <a:defRPr/>
            </a:pPr>
            <a:r>
              <a:rPr lang="en-US" sz="1800" dirty="0"/>
              <a:t>Does 11ax scheduling fit into this?</a:t>
            </a:r>
          </a:p>
          <a:p>
            <a:pPr>
              <a:defRPr/>
            </a:pPr>
            <a:r>
              <a:rPr lang="en-US" sz="1800" dirty="0"/>
              <a:t>What are the requirements coming from the RTA TIG, and do those change the above?</a:t>
            </a:r>
          </a:p>
          <a:p>
            <a:pPr>
              <a:defRPr/>
            </a:pPr>
            <a:endParaRPr lang="en-US" sz="1600" dirty="0"/>
          </a:p>
        </p:txBody>
      </p:sp>
    </p:spTree>
    <p:extLst>
      <p:ext uri="{BB962C8B-B14F-4D97-AF65-F5344CB8AC3E}">
        <p14:creationId xmlns:p14="http://schemas.microsoft.com/office/powerpoint/2010/main" val="106116111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p:txBody>
          <a:bodyPr/>
          <a:lstStyle/>
          <a:p>
            <a:pPr eaLnBrk="1" hangingPunct="1"/>
            <a:r>
              <a:rPr lang="en-US" altLang="en-US"/>
              <a:t>AP/DS/Portal architecture and 802 concepts</a:t>
            </a:r>
          </a:p>
        </p:txBody>
      </p:sp>
      <p:sp>
        <p:nvSpPr>
          <p:cNvPr id="45059" name="Rectangle 3"/>
          <p:cNvSpPr>
            <a:spLocks noGrp="1" noChangeArrowheads="1"/>
          </p:cNvSpPr>
          <p:nvPr>
            <p:ph idx="1"/>
          </p:nvPr>
        </p:nvSpPr>
        <p:spPr>
          <a:xfrm>
            <a:off x="685800" y="1600200"/>
            <a:ext cx="7772400" cy="3733800"/>
          </a:xfrm>
        </p:spPr>
        <p:txBody>
          <a:bodyPr/>
          <a:lstStyle/>
          <a:p>
            <a:pPr>
              <a:spcBef>
                <a:spcPct val="0"/>
              </a:spcBef>
            </a:pPr>
            <a:r>
              <a:rPr lang="en-US" altLang="en-US" dirty="0"/>
              <a:t>Presentations on architectural description(s)</a:t>
            </a:r>
          </a:p>
          <a:p>
            <a:pPr lvl="1"/>
            <a:r>
              <a:rPr lang="en-US" altLang="en-US" sz="1600" dirty="0">
                <a:hlinkClick r:id="rId2"/>
              </a:rPr>
              <a:t>https://mentor.ieee.org/802.11/dcn/17/11-17-0136-02-0arc-bridging-architecture-considerations.docx</a:t>
            </a:r>
            <a:r>
              <a:rPr lang="en-US" altLang="en-US" sz="1600" dirty="0"/>
              <a:t> </a:t>
            </a:r>
          </a:p>
          <a:p>
            <a:r>
              <a:rPr lang="en-US" altLang="en-US" dirty="0"/>
              <a:t>Reference presentations (previously reviewed, current status of thinking):</a:t>
            </a:r>
          </a:p>
          <a:p>
            <a:pPr lvl="1"/>
            <a:r>
              <a:rPr lang="en-US" altLang="en-US" sz="1600" dirty="0">
                <a:hlinkClick r:id="rId3"/>
              </a:rPr>
              <a:t>https://mentor.ieee.org/802.11/dcn/14/11-14-1213-01-0arc-ap-arch-concepts-and-distribution-system-access.pptx</a:t>
            </a:r>
          </a:p>
          <a:p>
            <a:pPr lvl="1"/>
            <a:r>
              <a:rPr lang="en-US" altLang="en-US" sz="1600" dirty="0">
                <a:hlinkClick r:id="rId3"/>
              </a:rPr>
              <a:t>https://mentor.ieee.org/802.11/dcn/13/11-13-0115-15-0arc-considerations-on-ap-architectural-models.doc</a:t>
            </a:r>
            <a:r>
              <a:rPr lang="en-US" altLang="en-US" sz="1600" dirty="0"/>
              <a:t> </a:t>
            </a:r>
          </a:p>
          <a:p>
            <a:pPr lvl="1"/>
            <a:r>
              <a:rPr lang="en-US" altLang="en-US" sz="1600" dirty="0">
                <a:hlinkClick r:id="rId4"/>
              </a:rPr>
              <a:t>https://mentor.ieee.org/802.11/dcn/14/11-14-0497-03-0arc-802-11-portal-and-802-1ac-convergence-function.pptx</a:t>
            </a:r>
            <a:r>
              <a:rPr lang="en-US" altLang="en-US" sz="1600" dirty="0"/>
              <a:t> </a:t>
            </a:r>
          </a:p>
          <a:p>
            <a:pPr lvl="1"/>
            <a:r>
              <a:rPr lang="en-US" altLang="en-US" sz="1600" dirty="0">
                <a:hlinkClick r:id="rId5"/>
              </a:rPr>
              <a:t>https://mentor.ieee.org/802.11/dcn/14/11-14-0562-05-00ak-802-11ak-and-802-1ac-convergence-function.pptx</a:t>
            </a:r>
            <a:r>
              <a:rPr lang="en-US" altLang="en-US" sz="1600" dirty="0"/>
              <a:t> </a:t>
            </a:r>
          </a:p>
          <a:p>
            <a:pPr lvl="1"/>
            <a:r>
              <a:rPr lang="en-US" altLang="en-US" sz="1600" dirty="0">
                <a:hlinkClick r:id="rId6"/>
              </a:rPr>
              <a:t>https://mentor.ieee.org/802.11/dcn/15/11-15-0454-00-0arc-some-more-ds-architecture-concepts.pptx</a:t>
            </a:r>
            <a:r>
              <a:rPr lang="en-US" altLang="en-US" sz="1600" dirty="0"/>
              <a:t> </a:t>
            </a:r>
          </a:p>
          <a:p>
            <a:pPr lvl="1"/>
            <a:r>
              <a:rPr lang="en-US" altLang="en-US" sz="1600" dirty="0">
                <a:hlinkClick r:id="rId7"/>
              </a:rPr>
              <a:t>https://mentor.ieee.org/802.11/dcn/16/11-16-0720-00-0arc-stacked-architecture-discussion.pptx</a:t>
            </a:r>
            <a:r>
              <a:rPr lang="en-US" altLang="en-US" sz="1600" dirty="0"/>
              <a:t> </a:t>
            </a:r>
          </a:p>
          <a:p>
            <a:pPr lvl="1"/>
            <a:endParaRPr lang="en-US" altLang="en-US" sz="1600"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692209" y="1066800"/>
            <a:ext cx="7772400" cy="381000"/>
          </a:xfrm>
        </p:spPr>
        <p:txBody>
          <a:bodyPr/>
          <a:lstStyle/>
          <a:p>
            <a:pPr eaLnBrk="1" hangingPunct="1"/>
            <a:r>
              <a:rPr lang="en-US" altLang="en-US" dirty="0">
                <a:ea typeface="MS PGothic" panose="020B0600070205080204" pitchFamily="34" charset="-128"/>
              </a:rPr>
              <a:t>MLME-RESET, versus MLME-JOIN and MLME-START</a:t>
            </a:r>
          </a:p>
        </p:txBody>
      </p:sp>
      <p:sp>
        <p:nvSpPr>
          <p:cNvPr id="39939" name="Rectangle 3"/>
          <p:cNvSpPr>
            <a:spLocks noGrp="1" noChangeArrowheads="1"/>
          </p:cNvSpPr>
          <p:nvPr>
            <p:ph idx="1"/>
          </p:nvPr>
        </p:nvSpPr>
        <p:spPr>
          <a:xfrm>
            <a:off x="685800" y="1981200"/>
            <a:ext cx="7772400" cy="4267200"/>
          </a:xfrm>
        </p:spPr>
        <p:txBody>
          <a:bodyPr/>
          <a:lstStyle/>
          <a:p>
            <a:pPr marL="0" indent="0">
              <a:buNone/>
            </a:pPr>
            <a:r>
              <a:rPr lang="en-US" altLang="en-US" sz="2000" dirty="0"/>
              <a:t>Topic out of </a:t>
            </a:r>
            <a:r>
              <a:rPr lang="en-US" altLang="en-US" sz="2000" dirty="0" err="1"/>
              <a:t>REVmd</a:t>
            </a:r>
            <a:r>
              <a:rPr lang="en-US" altLang="en-US" sz="2000" dirty="0"/>
              <a:t>:</a:t>
            </a:r>
          </a:p>
          <a:p>
            <a:r>
              <a:rPr lang="en-US" altLang="en-US" sz="2000" dirty="0"/>
              <a:t>No apparent requirement for an “initial” MLME-RESET, in 802.11.  So, what is the initial state?</a:t>
            </a:r>
          </a:p>
          <a:p>
            <a:r>
              <a:rPr lang="en-US" altLang="en-US" sz="2000" dirty="0"/>
              <a:t>Many MIB attributes describe taking effect at next MLME-JOIN or MLME-START.</a:t>
            </a:r>
          </a:p>
          <a:p>
            <a:pPr lvl="1"/>
            <a:r>
              <a:rPr lang="en-US" altLang="en-US" sz="1600" dirty="0"/>
              <a:t>MLME-JOIN occurs at each BSS transition</a:t>
            </a:r>
          </a:p>
          <a:p>
            <a:pPr lvl="1"/>
            <a:r>
              <a:rPr lang="en-US" altLang="en-US" sz="1600" dirty="0"/>
              <a:t>MLME-START occurs at less well-defined points, seems to require an MLME-RESET first</a:t>
            </a:r>
          </a:p>
          <a:p>
            <a:pPr lvl="1"/>
            <a:r>
              <a:rPr lang="en-US" altLang="en-US" sz="1600" dirty="0"/>
              <a:t>Do these attributes really take effect at these points, or at the MLME-RESET?</a:t>
            </a:r>
          </a:p>
          <a:p>
            <a:r>
              <a:rPr lang="en-US" altLang="en-US" sz="2000" dirty="0"/>
              <a:t>How about other state information, such as security association, block ack agreements, etc., etc.?</a:t>
            </a:r>
          </a:p>
        </p:txBody>
      </p:sp>
    </p:spTree>
    <p:extLst>
      <p:ext uri="{BB962C8B-B14F-4D97-AF65-F5344CB8AC3E}">
        <p14:creationId xmlns:p14="http://schemas.microsoft.com/office/powerpoint/2010/main" val="7031700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ctrTitle"/>
          </p:nvPr>
        </p:nvSpPr>
        <p:spPr>
          <a:xfrm>
            <a:off x="685800" y="1752600"/>
            <a:ext cx="7772400" cy="1470025"/>
          </a:xfrm>
        </p:spPr>
        <p:txBody>
          <a:bodyPr/>
          <a:lstStyle/>
          <a:p>
            <a:pPr eaLnBrk="1" hangingPunct="1"/>
            <a:r>
              <a:rPr lang="en-US" altLang="en-US"/>
              <a:t>IEEE 802.11  </a:t>
            </a:r>
            <a:br>
              <a:rPr lang="en-US" altLang="en-US"/>
            </a:br>
            <a:r>
              <a:rPr lang="en-US" altLang="en-US"/>
              <a:t>Architecture Standing Committee</a:t>
            </a:r>
          </a:p>
        </p:txBody>
      </p:sp>
      <p:sp>
        <p:nvSpPr>
          <p:cNvPr id="19459" name="Rectangle 3"/>
          <p:cNvSpPr>
            <a:spLocks noGrp="1" noChangeArrowheads="1"/>
          </p:cNvSpPr>
          <p:nvPr>
            <p:ph type="subTitle" idx="1"/>
          </p:nvPr>
        </p:nvSpPr>
        <p:spPr>
          <a:xfrm>
            <a:off x="1371600" y="3581400"/>
            <a:ext cx="6400800" cy="1752600"/>
          </a:xfrm>
        </p:spPr>
        <p:txBody>
          <a:bodyPr/>
          <a:lstStyle/>
          <a:p>
            <a:pPr eaLnBrk="1" hangingPunct="1"/>
            <a:r>
              <a:rPr lang="en-US" altLang="en-US" dirty="0"/>
              <a:t>Agenda</a:t>
            </a:r>
          </a:p>
          <a:p>
            <a:pPr eaLnBrk="1" hangingPunct="1"/>
            <a:r>
              <a:rPr lang="en-US" altLang="en-US" dirty="0"/>
              <a:t>January 2019 session</a:t>
            </a:r>
          </a:p>
          <a:p>
            <a:pPr eaLnBrk="1" hangingPunct="1"/>
            <a:endParaRPr lang="en-US" altLang="en-US" sz="2000" dirty="0"/>
          </a:p>
          <a:p>
            <a:pPr eaLnBrk="1" hangingPunct="1"/>
            <a:r>
              <a:rPr lang="en-US" altLang="en-US" sz="2000" dirty="0"/>
              <a:t>Chair: Mark Hamilton (Ruckus/ARRIS)</a:t>
            </a:r>
          </a:p>
          <a:p>
            <a:pPr eaLnBrk="1" hangingPunct="1"/>
            <a:r>
              <a:rPr lang="en-US" altLang="en-US" sz="2000" dirty="0"/>
              <a:t>Vice Chair: Joe Levy (</a:t>
            </a:r>
            <a:r>
              <a:rPr lang="en-US" altLang="en-US" sz="2000" dirty="0" err="1"/>
              <a:t>InterDigital</a:t>
            </a:r>
            <a:r>
              <a:rPr lang="en-US" altLang="en-US" sz="2000" dirty="0"/>
              <a:t>)</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ctrTitle"/>
          </p:nvPr>
        </p:nvSpPr>
        <p:spPr/>
        <p:txBody>
          <a:bodyPr/>
          <a:lstStyle/>
          <a:p>
            <a:pPr eaLnBrk="1" hangingPunct="1"/>
            <a:r>
              <a:rPr lang="en-US" altLang="en-US" dirty="0"/>
              <a:t>Tuesday, January 15</a:t>
            </a:r>
            <a:r>
              <a:rPr lang="en-US" altLang="en-US" baseline="30000" dirty="0"/>
              <a:t>th</a:t>
            </a:r>
            <a:r>
              <a:rPr lang="en-US" altLang="en-US" dirty="0"/>
              <a:t>, PM2</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pPr eaLnBrk="1" hangingPunct="1"/>
            <a:r>
              <a:rPr lang="en-US" altLang="en-US"/>
              <a:t>Attendance, etc.</a:t>
            </a:r>
          </a:p>
        </p:txBody>
      </p:sp>
      <p:sp>
        <p:nvSpPr>
          <p:cNvPr id="23555" name="Rectangle 3"/>
          <p:cNvSpPr>
            <a:spLocks noGrp="1" noChangeArrowheads="1"/>
          </p:cNvSpPr>
          <p:nvPr>
            <p:ph idx="1"/>
          </p:nvPr>
        </p:nvSpPr>
        <p:spPr/>
        <p:txBody>
          <a:bodyPr/>
          <a:lstStyle/>
          <a:p>
            <a:pPr eaLnBrk="1" hangingPunct="1"/>
            <a:r>
              <a:rPr lang="en-US" altLang="en-US" sz="2800"/>
              <a:t>Reminders to attendees:</a:t>
            </a:r>
          </a:p>
          <a:p>
            <a:pPr lvl="1" eaLnBrk="1" hangingPunct="1"/>
            <a:r>
              <a:rPr lang="en-US" altLang="en-US" sz="2400"/>
              <a:t>Sign in for .11 attendance credit</a:t>
            </a:r>
          </a:p>
          <a:p>
            <a:pPr lvl="1" eaLnBrk="1" hangingPunct="1"/>
            <a:r>
              <a:rPr lang="en-US" altLang="en-US" sz="2400"/>
              <a:t>Noises off</a:t>
            </a:r>
          </a:p>
          <a:p>
            <a:pPr lvl="1" eaLnBrk="1" hangingPunct="1"/>
            <a:r>
              <a:rPr lang="en-US" altLang="en-US" sz="2400"/>
              <a:t>No recordings</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1026"/>
          <p:cNvSpPr>
            <a:spLocks noGrp="1" noChangeArrowheads="1"/>
          </p:cNvSpPr>
          <p:nvPr>
            <p:ph type="title"/>
          </p:nvPr>
        </p:nvSpPr>
        <p:spPr>
          <a:xfrm>
            <a:off x="304800" y="609600"/>
            <a:ext cx="8839200" cy="838200"/>
          </a:xfrm>
        </p:spPr>
        <p:txBody>
          <a:bodyPr/>
          <a:lstStyle/>
          <a:p>
            <a:r>
              <a:rPr lang="en-US" altLang="en-US" u="sng"/>
              <a:t>Participants, Patents, and Duty to Inform</a:t>
            </a:r>
            <a:endParaRPr lang="en-US" altLang="en-US"/>
          </a:p>
        </p:txBody>
      </p:sp>
      <p:sp>
        <p:nvSpPr>
          <p:cNvPr id="25603" name="Rectangle 1027"/>
          <p:cNvSpPr>
            <a:spLocks noGrp="1" noChangeArrowheads="1"/>
          </p:cNvSpPr>
          <p:nvPr>
            <p:ph type="body" idx="1"/>
          </p:nvPr>
        </p:nvSpPr>
        <p:spPr>
          <a:xfrm>
            <a:off x="0" y="1524000"/>
            <a:ext cx="9144000" cy="4876800"/>
          </a:xfrm>
        </p:spPr>
        <p:txBody>
          <a:bodyPr/>
          <a:lstStyle/>
          <a:p>
            <a:pPr algn="ctr">
              <a:buFont typeface="Monotype Sorts" charset="2"/>
              <a:buNone/>
            </a:pPr>
            <a:r>
              <a:rPr lang="en-US" altLang="en-US" sz="1600"/>
              <a:t>All participants in this meeting have certain obligations under the IEEE-SA Patent Policy. </a:t>
            </a:r>
          </a:p>
          <a:p>
            <a:pPr lvl="1">
              <a:buFont typeface="Arial" panose="020B0604020202020204" pitchFamily="34" charset="0"/>
              <a:buChar char="•"/>
            </a:pPr>
            <a:r>
              <a:rPr lang="en-US" altLang="en-US" sz="1600" b="1">
                <a:solidFill>
                  <a:srgbClr val="003399"/>
                </a:solidFill>
              </a:rPr>
              <a:t>Participants [Note: </a:t>
            </a:r>
            <a:r>
              <a:rPr lang="en-GB" altLang="en-US" sz="1600" b="1">
                <a:solidFill>
                  <a:srgbClr val="003399"/>
                </a:solidFill>
              </a:rPr>
              <a:t>Quoted text excerpted from IEEE-SA Standards Board Bylaws subclause 6.2</a:t>
            </a:r>
            <a:r>
              <a:rPr lang="en-US" altLang="en-US" sz="1600" b="1">
                <a:solidFill>
                  <a:srgbClr val="003399"/>
                </a:solidFill>
              </a:rPr>
              <a:t>]:</a:t>
            </a:r>
          </a:p>
          <a:p>
            <a:pPr lvl="2"/>
            <a:r>
              <a:rPr lang="en-US" altLang="en-US" sz="1600" b="1">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600"/>
          </a:p>
          <a:p>
            <a:pPr lvl="2"/>
            <a:r>
              <a:rPr lang="en-US" altLang="en-US" sz="1600" b="1">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anose="020B0604020202020204" pitchFamily="34" charset="0"/>
              <a:buChar char="•"/>
            </a:pPr>
            <a:r>
              <a:rPr lang="en-US" altLang="en-US" sz="1600" b="1">
                <a:solidFill>
                  <a:srgbClr val="003399"/>
                </a:solidFill>
              </a:rPr>
              <a:t>The above does not apply if the patent claim is already the subject of an Accepted Letter of Assurance that applies to the proposed standard(s) under consideration by this group</a:t>
            </a:r>
          </a:p>
          <a:p>
            <a:pPr lvl="1">
              <a:buFont typeface="Arial" panose="020B0604020202020204" pitchFamily="34" charset="0"/>
              <a:buChar char="•"/>
            </a:pPr>
            <a:r>
              <a:rPr lang="en-US" altLang="en-US" sz="1600" b="1">
                <a:solidFill>
                  <a:srgbClr val="003399"/>
                </a:solidFill>
              </a:rPr>
              <a:t>Early identification of holders of potential Essential Patent Claims is strongly encouraged</a:t>
            </a:r>
          </a:p>
          <a:p>
            <a:pPr lvl="1">
              <a:buFont typeface="Arial" panose="020B0604020202020204" pitchFamily="34" charset="0"/>
              <a:buChar char="•"/>
            </a:pPr>
            <a:r>
              <a:rPr lang="en-US" altLang="en-US" sz="1600" b="1">
                <a:solidFill>
                  <a:srgbClr val="003399"/>
                </a:solidFill>
              </a:rPr>
              <a:t>No duty to perform a patent search</a:t>
            </a:r>
            <a:endParaRPr lang="en-US" altLang="en-US" sz="160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xfrm>
            <a:off x="685800" y="533400"/>
            <a:ext cx="7772400" cy="762000"/>
          </a:xfrm>
        </p:spPr>
        <p:txBody>
          <a:bodyPr/>
          <a:lstStyle/>
          <a:p>
            <a:r>
              <a:rPr lang="en-GB" altLang="en-US" u="sng"/>
              <a:t>Patent Related Links</a:t>
            </a:r>
            <a:endParaRPr lang="en-US" altLang="en-US" u="sng"/>
          </a:p>
        </p:txBody>
      </p:sp>
      <p:sp>
        <p:nvSpPr>
          <p:cNvPr id="27651" name="Rectangle 3"/>
          <p:cNvSpPr>
            <a:spLocks noGrp="1" noChangeArrowheads="1"/>
          </p:cNvSpPr>
          <p:nvPr>
            <p:ph type="body" idx="1"/>
          </p:nvPr>
        </p:nvSpPr>
        <p:spPr>
          <a:xfrm>
            <a:off x="0" y="1524000"/>
            <a:ext cx="8991600" cy="3581400"/>
          </a:xfrm>
        </p:spPr>
        <p:txBody>
          <a:bodyPr/>
          <a:lstStyle/>
          <a:p>
            <a:pPr lvl="1">
              <a:lnSpc>
                <a:spcPct val="90000"/>
              </a:lnSpc>
              <a:buFont typeface="Monotype Sorts" charset="2"/>
              <a:buNone/>
            </a:pPr>
            <a:r>
              <a:rPr lang="en-US" altLang="en-US" sz="2400">
                <a:cs typeface="Times New Roman" panose="02020603050405020304" pitchFamily="18" charset="0"/>
              </a:rPr>
              <a:t>	All participants should be familiar with their obligations under the IEEE-SA Policies &amp; Procedures for standards development.</a:t>
            </a:r>
          </a:p>
          <a:p>
            <a:pPr lvl="1">
              <a:lnSpc>
                <a:spcPct val="90000"/>
              </a:lnSpc>
              <a:buFont typeface="Monotype Sorts" charset="2"/>
              <a:buNone/>
            </a:pPr>
            <a:r>
              <a:rPr lang="en-US" altLang="en-US" sz="2400">
                <a:cs typeface="Times New Roman" panose="02020603050405020304" pitchFamily="18" charset="0"/>
              </a:rPr>
              <a:t>	Patent Policy is stated in these sources:</a:t>
            </a:r>
          </a:p>
          <a:p>
            <a:pPr lvl="1">
              <a:lnSpc>
                <a:spcPct val="90000"/>
              </a:lnSpc>
              <a:buFont typeface="Monotype Sorts" charset="2"/>
              <a:buNone/>
            </a:pPr>
            <a:r>
              <a:rPr lang="en-GB" altLang="en-US" sz="2400"/>
              <a:t>		IEEE-SA Standards Boards Bylaws</a:t>
            </a:r>
          </a:p>
          <a:p>
            <a:pPr lvl="1">
              <a:lnSpc>
                <a:spcPct val="90000"/>
              </a:lnSpc>
              <a:buFont typeface="Monotype Sorts" charset="2"/>
              <a:buNone/>
            </a:pPr>
            <a:r>
              <a:rPr lang="en-US" altLang="en-US" sz="2100"/>
              <a:t>		</a:t>
            </a:r>
            <a:r>
              <a:rPr lang="en-US" altLang="en-US" sz="2100" i="1"/>
              <a:t>http://standards.ieee.org/develop/policies/bylaws/sect6-7.html#6</a:t>
            </a:r>
          </a:p>
          <a:p>
            <a:pPr lvl="1">
              <a:lnSpc>
                <a:spcPct val="90000"/>
              </a:lnSpc>
              <a:buFont typeface="Monotype Sorts" charset="2"/>
              <a:buNone/>
            </a:pPr>
            <a:r>
              <a:rPr lang="en-GB" altLang="en-US" sz="2400"/>
              <a:t>		IEEE-SA Standards Board Operations Manual</a:t>
            </a:r>
          </a:p>
          <a:p>
            <a:pPr lvl="1">
              <a:lnSpc>
                <a:spcPct val="90000"/>
              </a:lnSpc>
              <a:buFont typeface="Monotype Sorts" charset="2"/>
              <a:buNone/>
            </a:pPr>
            <a:r>
              <a:rPr lang="en-US" altLang="en-US" sz="2400"/>
              <a:t>		</a:t>
            </a:r>
            <a:r>
              <a:rPr lang="en-US" altLang="en-US" sz="2100" i="1"/>
              <a:t>http://standards.ieee.org/develop/policies/opman/sect6.html#6.3</a:t>
            </a:r>
            <a:endParaRPr lang="en-US" altLang="en-US" sz="2400"/>
          </a:p>
          <a:p>
            <a:pPr lvl="1">
              <a:lnSpc>
                <a:spcPct val="90000"/>
              </a:lnSpc>
              <a:buFont typeface="Monotype Sorts" charset="2"/>
              <a:buNone/>
            </a:pPr>
            <a:r>
              <a:rPr lang="en-US" altLang="en-US" sz="2400">
                <a:cs typeface="Times New Roman" panose="02020603050405020304" pitchFamily="18" charset="0"/>
              </a:rPr>
              <a:t>	Material about the patent policy is available at</a:t>
            </a:r>
            <a:r>
              <a:rPr lang="en-US" altLang="en-US" sz="2400"/>
              <a:t> </a:t>
            </a:r>
          </a:p>
          <a:p>
            <a:pPr lvl="1">
              <a:lnSpc>
                <a:spcPct val="90000"/>
              </a:lnSpc>
              <a:buFont typeface="Monotype Sorts" charset="2"/>
              <a:buNone/>
            </a:pPr>
            <a:r>
              <a:rPr lang="en-US" altLang="en-US" sz="2400"/>
              <a:t>		</a:t>
            </a:r>
            <a:r>
              <a:rPr lang="en-US" altLang="en-US" sz="2100" i="1"/>
              <a:t>http://standards.ieee.org/about/sasb/patcom/materials.html</a:t>
            </a:r>
          </a:p>
        </p:txBody>
      </p:sp>
      <p:sp>
        <p:nvSpPr>
          <p:cNvPr id="27652" name="Rectangle 7"/>
          <p:cNvSpPr>
            <a:spLocks noChangeArrowheads="1"/>
          </p:cNvSpPr>
          <p:nvPr/>
        </p:nvSpPr>
        <p:spPr bwMode="auto">
          <a:xfrm>
            <a:off x="1295400" y="5181600"/>
            <a:ext cx="6781800" cy="1163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a:solidFill>
                  <a:srgbClr val="000099"/>
                </a:solidFill>
                <a:latin typeface="Arial" panose="020B0604020202020204" pitchFamily="34" charset="0"/>
              </a:rPr>
              <a:t>If you have questions, contact the IEEE-SA Standards Board Patent Committee Administrator at patcom@ieee.org or visit http://standards.ieee.org/about/sasb/patcom/index.html</a:t>
            </a:r>
          </a:p>
          <a:p>
            <a:pPr algn="ctr">
              <a:lnSpc>
                <a:spcPct val="80000"/>
              </a:lnSpc>
              <a:buClr>
                <a:srgbClr val="CC3300"/>
              </a:buClr>
              <a:buSzPct val="50000"/>
              <a:buFont typeface="Monotype Sorts" charset="2"/>
              <a:buNone/>
            </a:pPr>
            <a:endParaRPr lang="en-US" altLang="en-US" sz="1200">
              <a:solidFill>
                <a:srgbClr val="000099"/>
              </a:solidFill>
              <a:latin typeface="Arial" panose="020B0604020202020204" pitchFamily="34" charset="0"/>
            </a:endParaRPr>
          </a:p>
          <a:p>
            <a:pPr algn="ctr">
              <a:lnSpc>
                <a:spcPct val="80000"/>
              </a:lnSpc>
              <a:buClr>
                <a:srgbClr val="CC3300"/>
              </a:buClr>
              <a:buSzPct val="50000"/>
              <a:buFont typeface="Monotype Sorts" charset="2"/>
              <a:buNone/>
            </a:pPr>
            <a:r>
              <a:rPr lang="en-US" altLang="en-US" sz="1200">
                <a:solidFill>
                  <a:srgbClr val="000099"/>
                </a:solidFill>
                <a:latin typeface="Arial" panose="020B0604020202020204" pitchFamily="34" charset="0"/>
              </a:rPr>
              <a:t>This slide set is available at https://development.standards.ieee.org/myproject/Public/mytools/mob/slideset.ppt</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1026"/>
          <p:cNvSpPr>
            <a:spLocks noGrp="1" noChangeArrowheads="1"/>
          </p:cNvSpPr>
          <p:nvPr>
            <p:ph type="title"/>
          </p:nvPr>
        </p:nvSpPr>
        <p:spPr>
          <a:xfrm>
            <a:off x="304800" y="381000"/>
            <a:ext cx="8686800" cy="1143000"/>
          </a:xfrm>
        </p:spPr>
        <p:txBody>
          <a:bodyPr/>
          <a:lstStyle/>
          <a:p>
            <a:r>
              <a:rPr lang="en-US" altLang="en-US"/>
              <a:t>Call for Potentially Essential Patents</a:t>
            </a:r>
          </a:p>
        </p:txBody>
      </p:sp>
      <p:sp>
        <p:nvSpPr>
          <p:cNvPr id="29699" name="Rectangle 1027"/>
          <p:cNvSpPr>
            <a:spLocks noGrp="1" noChangeArrowheads="1"/>
          </p:cNvSpPr>
          <p:nvPr>
            <p:ph type="body" idx="1"/>
          </p:nvPr>
        </p:nvSpPr>
        <p:spPr/>
        <p:txBody>
          <a:bodyPr/>
          <a:lstStyle/>
          <a:p>
            <a:r>
              <a:rPr lang="en-US" altLang="en-US" sz="280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panose="020B0604020202020204" pitchFamily="34" charset="0"/>
              <a:buChar char="•"/>
            </a:pPr>
            <a:r>
              <a:rPr lang="en-US" altLang="en-US"/>
              <a:t>Either speak up now or</a:t>
            </a:r>
          </a:p>
          <a:p>
            <a:pPr lvl="1">
              <a:buFont typeface="Arial" panose="020B0604020202020204" pitchFamily="34" charset="0"/>
              <a:buChar char="•"/>
            </a:pPr>
            <a:r>
              <a:rPr lang="en-US" altLang="en-US"/>
              <a:t>Provide the chair of this group with the identity of the holder(s) of any and all such claims as soon as possible or</a:t>
            </a:r>
          </a:p>
          <a:p>
            <a:pPr lvl="1">
              <a:buFont typeface="Arial" panose="020B0604020202020204" pitchFamily="34" charset="0"/>
              <a:buChar char="•"/>
            </a:pPr>
            <a:r>
              <a:rPr lang="en-US" altLang="en-US"/>
              <a:t>Cause an LOA to be submitted</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Rectangle 1"/>
          <p:cNvSpPr>
            <a:spLocks noGrp="1" noChangeArrowheads="1"/>
          </p:cNvSpPr>
          <p:nvPr>
            <p:ph type="title"/>
          </p:nvPr>
        </p:nvSpPr>
        <p:spPr>
          <a:xfrm>
            <a:off x="685800" y="609600"/>
            <a:ext cx="7772400" cy="1160462"/>
          </a:xfrm>
          <a:ln/>
        </p:spPr>
        <p:txBody>
          <a:bodyPr lIns="90000" tIns="46800" rIns="90000" bIns="46800"/>
          <a:lstStyle/>
          <a:p>
            <a:r>
              <a:rPr lang="en-US" dirty="0"/>
              <a:t>Participation in IEEE 802 Meetings</a:t>
            </a:r>
          </a:p>
        </p:txBody>
      </p:sp>
      <p:sp>
        <p:nvSpPr>
          <p:cNvPr id="5" name="Text Box 5"/>
          <p:cNvSpPr txBox="1">
            <a:spLocks noGrp="1" noChangeArrowheads="1"/>
          </p:cNvSpPr>
          <p:nvPr>
            <p:ph idx="1"/>
          </p:nvPr>
        </p:nvSpPr>
        <p:spPr bwMode="auto">
          <a:xfrm>
            <a:off x="609600" y="1524000"/>
            <a:ext cx="7924800" cy="4953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160" tIns="46080" rIns="92160" bIns="46080"/>
          <a:lstStyle>
            <a:lvl1pPr marL="342900" indent="-339725">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9pPr>
          </a:lstStyle>
          <a:p>
            <a:pPr>
              <a:spcBef>
                <a:spcPts val="600"/>
              </a:spcBef>
              <a:buClrTx/>
              <a:buFontTx/>
              <a:buNone/>
            </a:pPr>
            <a:r>
              <a:rPr lang="en-US" altLang="en-US" sz="1600" dirty="0">
                <a:ea typeface="MS Gothic" panose="020B0609070205080204" pitchFamily="49" charset="-128"/>
              </a:rPr>
              <a:t>Participation in any IEEE 802 meeting (Sponsor, Sponsor subgroup, Working Group, Working Group subgroup, etc.) </a:t>
            </a:r>
            <a:r>
              <a:rPr lang="en-GB" altLang="en-US" sz="1600" b="1" dirty="0">
                <a:ea typeface="MS Gothic" panose="020B0609070205080204" pitchFamily="49" charset="-128"/>
              </a:rPr>
              <a:t>is on an individual basis</a:t>
            </a:r>
          </a:p>
          <a:p>
            <a:pPr>
              <a:spcBef>
                <a:spcPts val="600"/>
              </a:spcBef>
              <a:buClrTx/>
              <a:buFontTx/>
              <a:buNone/>
            </a:pPr>
            <a:r>
              <a:rPr lang="en-GB" altLang="en-US" sz="1400" b="1" i="1" dirty="0">
                <a:ea typeface="MS Gothic" panose="020B0609070205080204" pitchFamily="49" charset="-128"/>
              </a:rPr>
              <a:t>•     </a:t>
            </a:r>
            <a:r>
              <a:rPr lang="en-GB" altLang="en-US" sz="1400" b="1" dirty="0">
                <a:ea typeface="MS Gothic" panose="020B0609070205080204" pitchFamily="49" charset="-128"/>
              </a:rPr>
              <a:t>Participants in the IEEE standards development individual process shall act based on their qualifications and experience. (</a:t>
            </a:r>
            <a:r>
              <a:rPr lang="en-GB" altLang="en-US" sz="1400" b="1" u="sng" dirty="0">
                <a:solidFill>
                  <a:srgbClr val="CCCCFF"/>
                </a:solidFill>
                <a:ea typeface="MS Gothic" panose="020B0609070205080204" pitchFamily="49" charset="-128"/>
                <a:hlinkClick r:id="rId3"/>
              </a:rPr>
              <a:t>https://standards.ieee.org/develop/policies/bylaws/sb_bylaws.pdf</a:t>
            </a:r>
            <a:r>
              <a:rPr lang="en-GB" altLang="en-US" sz="1400" b="1" u="sng" dirty="0">
                <a:solidFill>
                  <a:srgbClr val="CCCCFF"/>
                </a:solidFill>
                <a:ea typeface="MS Gothic" panose="020B0609070205080204" pitchFamily="49" charset="-128"/>
              </a:rPr>
              <a:t> </a:t>
            </a:r>
            <a:r>
              <a:rPr lang="en-GB" altLang="en-US" sz="1400" b="1" dirty="0">
                <a:ea typeface="MS Gothic" panose="020B0609070205080204" pitchFamily="49" charset="-128"/>
              </a:rPr>
              <a:t>section 5.2.1)</a:t>
            </a:r>
          </a:p>
          <a:p>
            <a:pPr>
              <a:spcBef>
                <a:spcPts val="600"/>
              </a:spcBef>
              <a:buClrTx/>
              <a:buFontTx/>
              <a:buNone/>
            </a:pPr>
            <a:r>
              <a:rPr lang="en-GB" altLang="en-US" sz="1400" b="1"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a:spcBef>
                <a:spcPts val="600"/>
              </a:spcBef>
              <a:buNone/>
            </a:pPr>
            <a:r>
              <a:rPr lang="en-GB" altLang="en-US" sz="1400" dirty="0">
                <a:ea typeface="MS Gothic" panose="020B0609070205080204" pitchFamily="49" charset="-128"/>
              </a:rPr>
              <a:t>•    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a:spcBef>
                <a:spcPts val="600"/>
              </a:spcBef>
              <a:buNone/>
            </a:pPr>
            <a:r>
              <a:rPr lang="en-GB" altLang="en-US" sz="1400" dirty="0">
                <a:ea typeface="MS Gothic" panose="020B0609070205080204" pitchFamily="49" charset="-128"/>
              </a:rPr>
              <a:t>•    Participants shall not direct the actions or votes of any other member of an IEEE 802 Working Group or retaliate against any other member for their actions or votes within IEEE 802 Working Group meetings, see </a:t>
            </a:r>
            <a:r>
              <a:rPr lang="en-GB" altLang="en-US" sz="1400" dirty="0">
                <a:ea typeface="MS Gothic" panose="020B0609070205080204" pitchFamily="49" charset="-128"/>
                <a:hlinkClick r:id="rId4"/>
              </a:rPr>
              <a:t>https://standards.ieee.org/develop/policies/bylaws/sb_bylaws.pdf </a:t>
            </a:r>
            <a:r>
              <a:rPr lang="en-GB" altLang="en-US" sz="1400" dirty="0">
                <a:ea typeface="MS Gothic" panose="020B0609070205080204" pitchFamily="49" charset="-128"/>
              </a:rPr>
              <a:t>section 5.2.1.3 and the IEEE 802 LMSC Working Group Policies and Procedures, subclause 3.4.1 “Chair”, list item x.</a:t>
            </a:r>
          </a:p>
          <a:p>
            <a:pPr>
              <a:spcBef>
                <a:spcPts val="600"/>
              </a:spcBef>
              <a:buClrTx/>
              <a:buFontTx/>
              <a:buNone/>
            </a:pPr>
            <a:r>
              <a:rPr lang="en-GB" altLang="en-US" sz="1600" b="1" dirty="0">
                <a:ea typeface="MS Gothic" panose="020B0609070205080204" pitchFamily="49" charset="-128"/>
              </a:rPr>
              <a:t>By participating in IEEE 802 meetings, you accept these requirements.  If you do not agree to these policies then you shall not participate.</a:t>
            </a:r>
          </a:p>
          <a:p>
            <a:pPr algn="ctr">
              <a:spcBef>
                <a:spcPts val="600"/>
              </a:spcBef>
              <a:buClrTx/>
              <a:buFontTx/>
              <a:buNone/>
            </a:pPr>
            <a:r>
              <a:rPr lang="en-GB" altLang="en-US" dirty="0">
                <a:ea typeface="MS Gothic" panose="020B0609070205080204" pitchFamily="49" charset="-128"/>
              </a:rPr>
              <a:t>(Latest revision of IEEE 802 LMSC Working Group Policies and Procedures: </a:t>
            </a:r>
            <a:r>
              <a:rPr lang="en-GB" altLang="en-US" dirty="0">
                <a:ea typeface="MS Gothic" panose="020B0609070205080204" pitchFamily="49" charset="-128"/>
                <a:hlinkClick r:id="rId5"/>
              </a:rPr>
              <a:t>http://www.ieee802.org/devdocs.shtml</a:t>
            </a:r>
            <a:r>
              <a:rPr lang="en-GB" altLang="en-US" dirty="0">
                <a:ea typeface="MS Gothic" panose="020B0609070205080204" pitchFamily="49" charset="-128"/>
              </a:rPr>
              <a:t>)</a:t>
            </a:r>
          </a:p>
          <a:p>
            <a:pPr>
              <a:spcBef>
                <a:spcPts val="600"/>
              </a:spcBef>
              <a:buClrTx/>
              <a:buFontTx/>
              <a:buNone/>
            </a:pPr>
            <a:endParaRPr lang="en-GB" altLang="en-US" sz="1600" b="1" dirty="0">
              <a:ea typeface="MS Gothic" panose="020B0609070205080204" pitchFamily="49" charset="-128"/>
            </a:endParaRPr>
          </a:p>
        </p:txBody>
      </p:sp>
    </p:spTree>
    <p:extLst>
      <p:ext uri="{BB962C8B-B14F-4D97-AF65-F5344CB8AC3E}">
        <p14:creationId xmlns:p14="http://schemas.microsoft.com/office/powerpoint/2010/main" val="366175028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52353</TotalTime>
  <Words>2450</Words>
  <Application>Microsoft Office PowerPoint</Application>
  <PresentationFormat>On-screen Show (4:3)</PresentationFormat>
  <Paragraphs>261</Paragraphs>
  <Slides>29</Slides>
  <Notes>12</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29</vt:i4>
      </vt:variant>
    </vt:vector>
  </HeadingPairs>
  <TitlesOfParts>
    <vt:vector size="37" baseType="lpstr">
      <vt:lpstr>MS Gothic</vt:lpstr>
      <vt:lpstr>MS PGothic</vt:lpstr>
      <vt:lpstr>Arial</vt:lpstr>
      <vt:lpstr>Helvetica</vt:lpstr>
      <vt:lpstr>Monotype Sorts</vt:lpstr>
      <vt:lpstr>Times New Roman</vt:lpstr>
      <vt:lpstr>802-11-Submission</vt:lpstr>
      <vt:lpstr>Document</vt:lpstr>
      <vt:lpstr>ARC-SC-agenda-Jan-2019</vt:lpstr>
      <vt:lpstr>Abstract</vt:lpstr>
      <vt:lpstr>IEEE 802.11   Architecture Standing Committee</vt:lpstr>
      <vt:lpstr>Tuesday, January 15th, PM2</vt:lpstr>
      <vt:lpstr>Attendance, etc.</vt:lpstr>
      <vt:lpstr>Participants, Patents, and Duty to Inform</vt:lpstr>
      <vt:lpstr>Patent Related Links</vt:lpstr>
      <vt:lpstr>Call for Potentially Essential Patents</vt:lpstr>
      <vt:lpstr>Participation in IEEE 802 Meetings</vt:lpstr>
      <vt:lpstr>Other Guidelines for IEEE WG Meetings</vt:lpstr>
      <vt:lpstr>ARC Agenda – January 2019 (1 of 2)</vt:lpstr>
      <vt:lpstr>ARC Agenda – September 2018 (2 of 2)</vt:lpstr>
      <vt:lpstr>Prior ARC Minutes</vt:lpstr>
      <vt:lpstr>IEEE 1588 mapping to IEEE 802.11/ 802.1ASrev use of FTM update </vt:lpstr>
      <vt:lpstr>WBA liaison on MAC Address randomization</vt:lpstr>
      <vt:lpstr>IEEE 802 activities directly related to IEEE 802.11 ARC</vt:lpstr>
      <vt:lpstr>Wednesday, January 16th, AM1</vt:lpstr>
      <vt:lpstr>TGba architecture topics</vt:lpstr>
      <vt:lpstr>TGba architecture comments/answers to questions in 11-17/1025 (from July 10, 2017 TGba)</vt:lpstr>
      <vt:lpstr>TGba architecture new questions (from July 12, 2017 ARC)</vt:lpstr>
      <vt:lpstr>TGba architecture potential assumptions (from July 12, 2017 ARC)</vt:lpstr>
      <vt:lpstr>Thursday, January 17th, AM2</vt:lpstr>
      <vt:lpstr>ARC Future Activities &amp; sessions</vt:lpstr>
      <vt:lpstr>Planning for January 2019</vt:lpstr>
      <vt:lpstr>IETF/802 coordination </vt:lpstr>
      <vt:lpstr>What is an ESS?</vt:lpstr>
      <vt:lpstr>DetNet and other time-sensitive networking, (IETF, RTA TIG, etc.)</vt:lpstr>
      <vt:lpstr>AP/DS/Portal architecture and 802 concepts</vt:lpstr>
      <vt:lpstr>MLME-RESET, versus MLME-JOIN and MLME-START</vt:lpstr>
    </vt:vector>
  </TitlesOfParts>
  <Company>Calypso Ventures,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ARC-agenda-minutes-november-2012</dc:title>
  <dc:creator>Mark Hamilton</dc:creator>
  <cp:lastModifiedBy>Mark</cp:lastModifiedBy>
  <cp:revision>693</cp:revision>
  <cp:lastPrinted>1998-02-10T13:28:06Z</cp:lastPrinted>
  <dcterms:created xsi:type="dcterms:W3CDTF">2009-07-15T16:38:20Z</dcterms:created>
  <dcterms:modified xsi:type="dcterms:W3CDTF">2019-01-15T21:56:59Z</dcterms:modified>
</cp:coreProperties>
</file>