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92" r:id="rId16"/>
    <p:sldId id="356" r:id="rId17"/>
    <p:sldId id="359" r:id="rId18"/>
    <p:sldId id="372" r:id="rId19"/>
    <p:sldId id="373" r:id="rId20"/>
    <p:sldId id="391" r:id="rId21"/>
    <p:sldId id="375" r:id="rId22"/>
    <p:sldId id="366" r:id="rId23"/>
    <p:sldId id="379" r:id="rId24"/>
    <p:sldId id="360" r:id="rId25"/>
    <p:sldId id="314" r:id="rId26"/>
    <p:sldId id="351" r:id="rId27"/>
    <p:sldId id="390" r:id="rId28"/>
    <p:sldId id="320" r:id="rId29"/>
    <p:sldId id="37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0" d="100"/>
          <a:sy n="130" d="100"/>
        </p:scale>
        <p:origin x="138" y="22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59830" y="332601"/>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802.11-18/2115r0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494-02-00ba-overview-of-802-11-ba-power-management-in-d0-4.pptx" TargetMode="External"/><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8/11-18-1020-05-0arc-discussion-on-wur-802-11ba-state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920-02-0wng-proxy-nd-discovery-in-802-11.pptx" TargetMode="External"/><Relationship Id="rId4" Type="http://schemas.openxmlformats.org/officeDocument/2006/relationships/hyperlink" Target="https://mentor.ieee.org/802.11/dcn/18/11-18-2022-00-0arc-local-administrator-advertisements.ppt" TargetMode="External"/><Relationship Id="rId9" Type="http://schemas.openxmlformats.org/officeDocument/2006/relationships/hyperlink" Target="https://mentor.ieee.org/802.11/dcn/18/11-18-1641-00-0arc-discussion-on-wur-802-11ba-nomenclature.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051-03-0arc-what-is-an-ess.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725-03-0arc-arc-sc-agenda-nov-2018.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2022-00-0arc-local-administrator-advertisements.ppt" TargetMode="External"/><Relationship Id="rId2" Type="http://schemas.openxmlformats.org/officeDocument/2006/relationships/hyperlink" Target="https://mentor.ieee.org/802.11/dcn/18/11-18-1934-00-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920-02-0wng-proxy-nd-discovery-in-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8/11-18-0884-01-0arc-802-11ba-architecture-discussion.pptx" TargetMode="External"/><Relationship Id="rId3" Type="http://schemas.openxmlformats.org/officeDocument/2006/relationships/hyperlink" Target="https://mentor.ieee.org/802.11/dcn/18/11-18-1494-04-00ba-overview-of-802-11-ba-power-management-in-d0-4.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hyperlink" Target="https://mentor.ieee.org/802.11/dcn/18/11-18-1020-05-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533-02-0arc-802-11ba-topics-related-to-arc.pptx" TargetMode="External"/><Relationship Id="rId11" Type="http://schemas.openxmlformats.org/officeDocument/2006/relationships/hyperlink" Target="https://mentor.ieee.org/802.11/dcn/18/11-18-1016-00-0arc-wur-state-diagram-proposal-hamilton.vsdx" TargetMode="External"/><Relationship Id="rId5" Type="http://schemas.openxmlformats.org/officeDocument/2006/relationships/hyperlink" Target="https://mentor.ieee.org/802.11/dcn/18/11-18-1017-01-0arc-wur-multi-ap-reference-model.vsd" TargetMode="External"/><Relationship Id="rId10" Type="http://schemas.openxmlformats.org/officeDocument/2006/relationships/hyperlink" Target="https://mentor.ieee.org/802.11/dcn/17/11-17-0575-11-00ba-spec-framework.docx" TargetMode="External"/><Relationship Id="rId4" Type="http://schemas.openxmlformats.org/officeDocument/2006/relationships/hyperlink" Target="https://mentor.ieee.org/802.11/dcn/18/11-18-1641-00-0arc-discussion-on-wur-802-11ba-nomenclature.pptx" TargetMode="External"/><Relationship Id="rId9" Type="http://schemas.openxmlformats.org/officeDocument/2006/relationships/hyperlink" Target="https://mentor.ieee.org/802.11/dcn/17/11-17-0972-02-00ba-definition-of-wur-mode.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2019-01-14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2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2019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January 15, PM2</a:t>
            </a:r>
            <a:endParaRPr lang="en-US" sz="28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and use of FTM</a:t>
            </a:r>
          </a:p>
          <a:p>
            <a:pPr marL="342900" lvl="1" indent="-342900" eaLnBrk="1" hangingPunct="1">
              <a:lnSpc>
                <a:spcPct val="90000"/>
              </a:lnSpc>
              <a:buFontTx/>
              <a:buChar char="•"/>
              <a:defRPr/>
            </a:pPr>
            <a:r>
              <a:rPr lang="en-US" b="1" dirty="0"/>
              <a:t>WBA liaison on MAC randomization – follow-ups for 802.11?</a:t>
            </a:r>
            <a:endParaRPr lang="en-US" dirty="0"/>
          </a:p>
          <a:p>
            <a:pPr marL="342900" lvl="1" indent="-342900" eaLnBrk="1" hangingPunct="1">
              <a:lnSpc>
                <a:spcPct val="90000"/>
              </a:lnSpc>
              <a:buFontTx/>
              <a:buChar char="•"/>
              <a:defRPr/>
            </a:pPr>
            <a:r>
              <a:rPr lang="en-US" b="1" dirty="0"/>
              <a:t>802 (and 802.1) activities: </a:t>
            </a:r>
          </a:p>
          <a:p>
            <a:pPr marL="685800" lvl="2" indent="-342900" eaLnBrk="1" hangingPunct="1">
              <a:lnSpc>
                <a:spcPct val="90000"/>
              </a:lnSpc>
              <a:defRPr/>
            </a:pPr>
            <a:r>
              <a:rPr lang="en-US" b="1" dirty="0"/>
              <a:t>802.11aq, 802.1CQ and LAAP:</a:t>
            </a:r>
            <a:r>
              <a:rPr lang="en-US" dirty="0"/>
              <a:t> </a:t>
            </a:r>
            <a:r>
              <a:rPr lang="en-GB" u="sng" dirty="0">
                <a:hlinkClick r:id="rId3"/>
              </a:rPr>
              <a:t>11-18/1934r0</a:t>
            </a:r>
            <a:endParaRPr lang="en-US" b="1" dirty="0"/>
          </a:p>
          <a:p>
            <a:pPr marL="685800" lvl="2" indent="-342900" eaLnBrk="1" hangingPunct="1">
              <a:lnSpc>
                <a:spcPct val="90000"/>
              </a:lnSpc>
              <a:defRPr/>
            </a:pPr>
            <a:r>
              <a:rPr lang="en-US" b="1" dirty="0"/>
              <a:t>Local Administrator Advertisements: </a:t>
            </a:r>
            <a:r>
              <a:rPr lang="en-US" dirty="0">
                <a:hlinkClick r:id="rId4"/>
              </a:rPr>
              <a:t>11-18/2022r0</a:t>
            </a:r>
            <a:r>
              <a:rPr lang="en-US" dirty="0"/>
              <a:t> </a:t>
            </a:r>
          </a:p>
          <a:p>
            <a:pPr marL="685800" lvl="2" indent="-342900" eaLnBrk="1" hangingPunct="1">
              <a:lnSpc>
                <a:spcPct val="90000"/>
              </a:lnSpc>
              <a:defRPr/>
            </a:pPr>
            <a:r>
              <a:rPr lang="en-US" b="1" dirty="0"/>
              <a:t>Proxy IPv6 Neighbor Discovery: </a:t>
            </a:r>
            <a:r>
              <a:rPr lang="en-US" dirty="0">
                <a:hlinkClick r:id="rId5"/>
              </a:rPr>
              <a:t>11-18/1920r2</a:t>
            </a:r>
            <a:r>
              <a:rPr lang="en-US" dirty="0"/>
              <a:t> </a:t>
            </a:r>
          </a:p>
          <a:p>
            <a:pPr marL="0" indent="0" eaLnBrk="1" hangingPunct="1">
              <a:lnSpc>
                <a:spcPct val="90000"/>
              </a:lnSpc>
              <a:buNone/>
              <a:defRPr/>
            </a:pPr>
            <a:r>
              <a:rPr lang="en-US" sz="2800" dirty="0">
                <a:solidFill>
                  <a:srgbClr val="000000"/>
                </a:solidFill>
              </a:rPr>
              <a:t>Wednesday, January 16, AM1</a:t>
            </a:r>
          </a:p>
          <a:p>
            <a:pPr marL="342900" lvl="1" indent="-342900" eaLnBrk="1" hangingPunct="1">
              <a:lnSpc>
                <a:spcPct val="90000"/>
              </a:lnSpc>
              <a:buFont typeface="Arial" pitchFamily="34" charset="0"/>
              <a:buChar char="•"/>
              <a:defRPr/>
            </a:pPr>
            <a:r>
              <a:rPr lang="en-US" b="1" dirty="0" err="1"/>
              <a:t>TGba</a:t>
            </a:r>
            <a:r>
              <a:rPr lang="en-US" b="1" dirty="0"/>
              <a:t> (WUR) continued discussion:</a:t>
            </a:r>
            <a:r>
              <a:rPr lang="en-US" dirty="0"/>
              <a:t> </a:t>
            </a:r>
            <a:r>
              <a:rPr lang="en-US" dirty="0">
                <a:hlinkClick r:id="rId6"/>
              </a:rPr>
              <a:t>11-18/1017r0</a:t>
            </a:r>
            <a:r>
              <a:rPr lang="en-US" dirty="0"/>
              <a:t>, </a:t>
            </a:r>
            <a:r>
              <a:rPr lang="en-US" dirty="0">
                <a:hlinkClick r:id="rId7"/>
              </a:rPr>
              <a:t>11-18/1020r5</a:t>
            </a:r>
            <a:r>
              <a:rPr lang="en-US" dirty="0"/>
              <a:t>, </a:t>
            </a:r>
            <a:r>
              <a:rPr lang="en-US" dirty="0">
                <a:hlinkClick r:id="rId8"/>
              </a:rPr>
              <a:t>11-18/1494r2</a:t>
            </a:r>
            <a:r>
              <a:rPr lang="en-US" dirty="0"/>
              <a:t>, </a:t>
            </a:r>
            <a:r>
              <a:rPr lang="en-US" dirty="0">
                <a:hlinkClick r:id="rId9"/>
              </a:rPr>
              <a:t>11-18/1641r0</a:t>
            </a:r>
            <a:r>
              <a:rPr lang="en-US" dirty="0"/>
              <a:t> </a:t>
            </a:r>
          </a:p>
          <a:p>
            <a:pPr lvl="1">
              <a:spcBef>
                <a:spcPts val="0"/>
              </a:spcBef>
            </a:pPr>
            <a:r>
              <a:rPr lang="en-US" dirty="0"/>
              <a:t>11ba is a “capability” of a STA</a:t>
            </a:r>
          </a:p>
          <a:p>
            <a:pPr lvl="1">
              <a:spcBef>
                <a:spcPts val="0"/>
              </a:spcBef>
            </a:pPr>
            <a:r>
              <a:rPr lang="en-US" dirty="0"/>
              <a:t>11ba is a separate entity on the same device as the STA</a:t>
            </a:r>
            <a:endParaRPr lang="en-US" b="1" dirty="0"/>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228600" y="1219200"/>
            <a:ext cx="8610600" cy="5334000"/>
          </a:xfrm>
        </p:spPr>
        <p:txBody>
          <a:bodyPr/>
          <a:lstStyle/>
          <a:p>
            <a:pPr marL="0" indent="0" eaLnBrk="1" hangingPunct="1">
              <a:lnSpc>
                <a:spcPct val="90000"/>
              </a:lnSpc>
              <a:buNone/>
              <a:defRPr/>
            </a:pPr>
            <a:r>
              <a:rPr lang="en-US" sz="2800" dirty="0">
                <a:solidFill>
                  <a:srgbClr val="000000"/>
                </a:solidFill>
              </a:rPr>
              <a:t>Thursday, January 17,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Multiple MAC Addresses (and IPv6), “Multiple radios” (any contributions?)</a:t>
            </a:r>
          </a:p>
          <a:p>
            <a:pPr marL="342900" lvl="1" indent="-342900" eaLnBrk="1" hangingPunct="1">
              <a:lnSpc>
                <a:spcPct val="90000"/>
              </a:lnSpc>
              <a:buFont typeface="Arial" pitchFamily="34" charset="0"/>
              <a:buChar char="•"/>
              <a:defRPr/>
            </a:pPr>
            <a:r>
              <a:rPr lang="en-US" b="1" dirty="0"/>
              <a:t>System architecture views for common use scenarios (any contributions?)</a:t>
            </a:r>
          </a:p>
          <a:p>
            <a:pPr marL="342900" lvl="1" indent="-342900" eaLnBrk="1" hangingPunct="1">
              <a:lnSpc>
                <a:spcPct val="90000"/>
              </a:lnSpc>
              <a:buFont typeface="Arial" pitchFamily="34" charset="0"/>
              <a:buChar char="•"/>
              <a:defRPr/>
            </a:pPr>
            <a:r>
              <a:rPr lang="en-US" b="1" dirty="0"/>
              <a:t>“What is an ESS?”: </a:t>
            </a:r>
            <a:r>
              <a:rPr lang="en-US" dirty="0">
                <a:hlinkClick r:id="rId3"/>
              </a:rPr>
              <a:t>11-18/1051r3</a:t>
            </a:r>
            <a:r>
              <a:rPr lang="en-US" dirty="0"/>
              <a:t> </a:t>
            </a:r>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eaLnBrk="1" hangingPunct="1">
              <a:lnSpc>
                <a:spcPct val="90000"/>
              </a:lnSpc>
              <a:defRPr/>
            </a:pPr>
            <a:r>
              <a:rPr lang="en-US" sz="2000" dirty="0"/>
              <a:t>MLME-RESET, versus MLME-JOIN and MLME-START (and MLME-SCAN?)</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(above/previous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https://mentor.ieee.org/802.11/dcn/18/11-18-1725-03-0arc-arc-sc-agenda-nov-2018.pptx</a:t>
            </a:r>
            <a:r>
              <a:rPr lang="en-US" altLang="en-US" dirty="0"/>
              <a:t> </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 Sept 17 – Oct 28?</a:t>
            </a:r>
          </a:p>
          <a:p>
            <a:r>
              <a:rPr lang="en-US" altLang="en-US" dirty="0"/>
              <a:t>802.1ASrev use of 802.11 FTM:</a:t>
            </a:r>
          </a:p>
          <a:p>
            <a:pPr lvl="1"/>
            <a:r>
              <a:rPr lang="en-US" altLang="en-US" dirty="0"/>
              <a:t>Results of D7.4 WG recirculation, Nov 30 – Dec 15</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WBA liaison on 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Incoming liaison is here: </a:t>
            </a:r>
            <a:r>
              <a:rPr lang="en-US" dirty="0">
                <a:hlinkClick r:id="rId2"/>
              </a:rPr>
              <a:t>11-18/1579r1</a:t>
            </a:r>
            <a:endParaRPr lang="en-US" dirty="0"/>
          </a:p>
          <a:p>
            <a:r>
              <a:rPr lang="en-US" dirty="0"/>
              <a:t>802.11 response: </a:t>
            </a:r>
            <a:r>
              <a:rPr lang="en-US" dirty="0">
                <a:hlinkClick r:id="rId3"/>
              </a:rPr>
              <a:t>11-18/1988r2</a:t>
            </a:r>
            <a:endParaRPr lang="en-US" dirty="0"/>
          </a:p>
          <a:p>
            <a:r>
              <a:rPr lang="en-US" altLang="en-US" dirty="0"/>
              <a:t>Any updates/response?</a:t>
            </a:r>
          </a:p>
          <a:p>
            <a:r>
              <a:rPr lang="en-US" altLang="en-US" dirty="0"/>
              <a:t>Follow-up actions recommended for 802.11 (from our response)?</a:t>
            </a:r>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11-18/1934r0</a:t>
            </a:r>
            <a:endParaRPr lang="en-GB" sz="2400" u="sng" dirty="0"/>
          </a:p>
          <a:p>
            <a:pPr marL="685800" lvl="2" indent="-342900" eaLnBrk="1" hangingPunct="1">
              <a:lnSpc>
                <a:spcPct val="90000"/>
              </a:lnSpc>
              <a:buFont typeface="Arial" panose="020B0604020202020204" pitchFamily="34" charset="0"/>
              <a:buChar char="•"/>
              <a:defRPr/>
            </a:pPr>
            <a:r>
              <a:rPr lang="en-GB" sz="2200" dirty="0"/>
              <a:t>Clear(</a:t>
            </a:r>
            <a:r>
              <a:rPr lang="en-GB" sz="2200" dirty="0" err="1"/>
              <a:t>er</a:t>
            </a:r>
            <a:r>
              <a:rPr lang="en-GB" sz="2200" dirty="0"/>
              <a:t>)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Local Administrator Advertisements: </a:t>
            </a:r>
            <a:r>
              <a:rPr lang="en-US" sz="2400" dirty="0">
                <a:hlinkClick r:id="rId3"/>
              </a:rPr>
              <a:t>11-18/2022r0</a:t>
            </a:r>
            <a:r>
              <a:rPr lang="en-US" sz="2400" dirty="0"/>
              <a:t> </a:t>
            </a:r>
          </a:p>
          <a:p>
            <a:pPr marL="685800" lvl="2" indent="-342900" eaLnBrk="1" hangingPunct="1">
              <a:lnSpc>
                <a:spcPct val="90000"/>
              </a:lnSpc>
              <a:buFont typeface="Arial" panose="020B0604020202020204" pitchFamily="34" charset="0"/>
              <a:buChar char="•"/>
              <a:defRPr/>
            </a:pPr>
            <a:r>
              <a:rPr lang="en-US" sz="2200" dirty="0"/>
              <a:t>Any follow-up from 802.1, yet?</a:t>
            </a:r>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4"/>
              </a:rPr>
              <a:t>11-18/1920r2</a:t>
            </a:r>
            <a:r>
              <a:rPr lang="en-US" sz="2400" dirty="0"/>
              <a:t> </a:t>
            </a:r>
          </a:p>
          <a:p>
            <a:pPr marL="685800" lvl="2" indent="-342900" eaLnBrk="1" hangingPunct="1">
              <a:lnSpc>
                <a:spcPct val="90000"/>
              </a:lnSpc>
              <a:buFont typeface="Arial" panose="020B0604020202020204" pitchFamily="34" charset="0"/>
              <a:buChar char="•"/>
              <a:defRPr/>
            </a:pPr>
            <a:r>
              <a:rPr lang="en-US" sz="2200" dirty="0"/>
              <a:t>Updates?</a:t>
            </a:r>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16</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 - Thursday</a:t>
            </a:r>
          </a:p>
          <a:p>
            <a:pPr>
              <a:defRPr/>
            </a:pPr>
            <a:r>
              <a:rPr lang="en-US" sz="2000" dirty="0"/>
              <a:t>Latest Presentations:</a:t>
            </a:r>
          </a:p>
          <a:p>
            <a:pPr lvl="1">
              <a:defRPr/>
            </a:pPr>
            <a:r>
              <a:rPr lang="en-US" sz="1600" dirty="0"/>
              <a:t>State machine view: </a:t>
            </a:r>
            <a:r>
              <a:rPr lang="en-US" sz="1600" dirty="0">
                <a:hlinkClick r:id="rId2"/>
              </a:rPr>
              <a:t>11-18/1020r5</a:t>
            </a:r>
            <a:endParaRPr lang="en-US" sz="1600" dirty="0"/>
          </a:p>
          <a:p>
            <a:pPr lvl="1">
              <a:defRPr/>
            </a:pPr>
            <a:r>
              <a:rPr lang="en-US" sz="1600" dirty="0"/>
              <a:t>Power Saving overview (WUR experts): </a:t>
            </a:r>
            <a:r>
              <a:rPr lang="en-US" sz="1600" dirty="0">
                <a:hlinkClick r:id="rId3"/>
              </a:rPr>
              <a:t>11-18/1494r4</a:t>
            </a:r>
            <a:r>
              <a:rPr lang="en-US" sz="1600" dirty="0"/>
              <a:t> </a:t>
            </a:r>
          </a:p>
          <a:p>
            <a:pPr lvl="1">
              <a:defRPr/>
            </a:pPr>
            <a:r>
              <a:rPr lang="en-US" sz="1600" dirty="0"/>
              <a:t>Nomenclature proposal: </a:t>
            </a:r>
            <a:r>
              <a:rPr lang="en-US" sz="1600" dirty="0">
                <a:hlinkClick r:id="rId4"/>
              </a:rPr>
              <a:t>11-18/1641r0</a:t>
            </a:r>
            <a:endParaRPr lang="en-US" sz="1600" dirty="0"/>
          </a:p>
          <a:p>
            <a:pPr lvl="1">
              <a:defRPr/>
            </a:pPr>
            <a:r>
              <a:rPr lang="en-US" sz="1600" dirty="0"/>
              <a:t>Architecture: </a:t>
            </a:r>
            <a:r>
              <a:rPr lang="en-US" sz="1600" dirty="0">
                <a:hlinkClick r:id="rId5"/>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6"/>
              </a:rPr>
              <a:t>11-18/0533r2</a:t>
            </a:r>
            <a:endParaRPr lang="en-US" sz="1600" dirty="0">
              <a:hlinkClick r:id="rId7"/>
            </a:endParaRPr>
          </a:p>
          <a:p>
            <a:pPr lvl="1">
              <a:defRPr/>
            </a:pPr>
            <a:r>
              <a:rPr lang="en-US" sz="1600" dirty="0"/>
              <a:t>“11BA Arch Discussion” (Mark Hamilton)</a:t>
            </a:r>
            <a:r>
              <a:rPr lang="en-US" sz="1600" dirty="0">
                <a:hlinkClick r:id="rId7"/>
              </a:rPr>
              <a:t> 11-17/1025r0</a:t>
            </a:r>
            <a:r>
              <a:rPr lang="en-US" sz="1600" dirty="0"/>
              <a:t> </a:t>
            </a:r>
          </a:p>
          <a:p>
            <a:pPr lvl="1">
              <a:defRPr/>
            </a:pPr>
            <a:r>
              <a:rPr lang="en-US" sz="1600" dirty="0"/>
              <a:t>Review of “802.11ba Architecture discussion” (Ganesh Venkatesan)</a:t>
            </a:r>
            <a:r>
              <a:rPr lang="en-US" sz="1600" dirty="0">
                <a:hlinkClick r:id="rId8"/>
              </a:rPr>
              <a:t> 11-18/0884r1</a:t>
            </a:r>
            <a:endParaRPr lang="en-US" sz="1600" dirty="0"/>
          </a:p>
          <a:p>
            <a:pPr lvl="1">
              <a:defRPr/>
            </a:pPr>
            <a:r>
              <a:rPr lang="en-US" sz="1600" dirty="0"/>
              <a:t>Review of “Definition of WUR Mode” (</a:t>
            </a:r>
            <a:r>
              <a:rPr lang="en-US" sz="1600" dirty="0">
                <a:hlinkClick r:id="rId9"/>
              </a:rPr>
              <a:t>11-17-0972r2</a:t>
            </a:r>
            <a:r>
              <a:rPr lang="en-US" sz="1600" dirty="0"/>
              <a:t>)</a:t>
            </a:r>
          </a:p>
          <a:p>
            <a:pPr lvl="1">
              <a:defRPr/>
            </a:pPr>
            <a:r>
              <a:rPr lang="en-US" sz="1600" dirty="0"/>
              <a:t>Review of Specification Framework (</a:t>
            </a:r>
            <a:r>
              <a:rPr lang="en-US" sz="1600" dirty="0">
                <a:hlinkClick r:id="rId10"/>
              </a:rPr>
              <a:t>11-17/0575r11</a:t>
            </a:r>
            <a:r>
              <a:rPr lang="en-US" sz="1600" dirty="0"/>
              <a:t>)</a:t>
            </a:r>
          </a:p>
          <a:p>
            <a:pPr lvl="1">
              <a:defRPr/>
            </a:pPr>
            <a:r>
              <a:rPr lang="en-US" sz="1600" dirty="0"/>
              <a:t>Review of inputs from ARC teleconferences: </a:t>
            </a:r>
            <a:r>
              <a:rPr lang="en-US" sz="1600" dirty="0">
                <a:hlinkClick r:id="rId11"/>
              </a:rPr>
              <a:t>11-18/1016r0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2019, St. Louis, Missouri,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January 17</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WUR architecture topics; may lead into “split” PHYs (LC, 28 GHz (</a:t>
            </a:r>
            <a:r>
              <a:rPr lang="en-US" sz="1800" dirty="0" err="1"/>
              <a:t>Phazr</a:t>
            </a:r>
            <a:r>
              <a:rPr lang="en-US" sz="1800" dirty="0"/>
              <a:t>))</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altLang="en-US"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15</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52007</TotalTime>
  <Words>2418</Words>
  <Application>Microsoft Office PowerPoint</Application>
  <PresentationFormat>On-screen Show (4:3)</PresentationFormat>
  <Paragraphs>257</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ARC-SC-agenda-Jan-2019</vt:lpstr>
      <vt:lpstr>Abstract</vt:lpstr>
      <vt:lpstr>IEEE 802.11   Architecture Standing Committee</vt:lpstr>
      <vt:lpstr>Tuesday, January 15th,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2019 (1 of 2)</vt:lpstr>
      <vt:lpstr>ARC Agenda – September 2018 (2 of 2)</vt:lpstr>
      <vt:lpstr>Prior ARC Minutes</vt:lpstr>
      <vt:lpstr>IEEE 1588 mapping to IEEE 802.11/ 802.1ASrev use of FTM update </vt:lpstr>
      <vt:lpstr>WBA liaison on MAC Address randomization</vt:lpstr>
      <vt:lpstr>IEEE 802 activities directly related to IEEE 802.11 ARC</vt:lpstr>
      <vt:lpstr>Wednesday, January 16th, AM1</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Thursday, January 17th, AM2</vt:lpstr>
      <vt:lpstr>ARC Future Activities &amp; sessions</vt:lpstr>
      <vt:lpstr>Planning for January 2019</vt:lpstr>
      <vt:lpstr>IETF/802 coordination </vt:lpstr>
      <vt:lpstr>What is an ESS?</vt:lpstr>
      <vt:lpstr>DetNet and other time-sensitive networking, (IETF, RTA TIG, etc.)</vt:lpstr>
      <vt:lpstr>AP/DS/Portal architecture and 802 concepts</vt:lpstr>
      <vt:lpstr>MLME-RESET, versus MLME-JOIN and MLME-START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692</cp:revision>
  <cp:lastPrinted>1998-02-10T13:28:06Z</cp:lastPrinted>
  <dcterms:created xsi:type="dcterms:W3CDTF">2009-07-15T16:38:20Z</dcterms:created>
  <dcterms:modified xsi:type="dcterms:W3CDTF">2018-12-10T05:29:43Z</dcterms:modified>
</cp:coreProperties>
</file>