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4"/>
  </p:notesMasterIdLst>
  <p:handoutMasterIdLst>
    <p:handoutMasterId r:id="rId13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306" r:id="rId17"/>
    <p:sldId id="272" r:id="rId18"/>
    <p:sldId id="274" r:id="rId19"/>
    <p:sldId id="303" r:id="rId20"/>
    <p:sldId id="275" r:id="rId21"/>
    <p:sldId id="307" r:id="rId22"/>
    <p:sldId id="308" r:id="rId23"/>
    <p:sldId id="309" r:id="rId24"/>
    <p:sldId id="310" r:id="rId25"/>
    <p:sldId id="295" r:id="rId26"/>
    <p:sldId id="311" r:id="rId27"/>
    <p:sldId id="312" r:id="rId28"/>
    <p:sldId id="313" r:id="rId29"/>
    <p:sldId id="314" r:id="rId30"/>
    <p:sldId id="315" r:id="rId31"/>
    <p:sldId id="316" r:id="rId32"/>
    <p:sldId id="293" r:id="rId33"/>
    <p:sldId id="327" r:id="rId34"/>
    <p:sldId id="328" r:id="rId35"/>
    <p:sldId id="329" r:id="rId36"/>
    <p:sldId id="330" r:id="rId37"/>
    <p:sldId id="331" r:id="rId38"/>
    <p:sldId id="292" r:id="rId39"/>
    <p:sldId id="340" r:id="rId40"/>
    <p:sldId id="341" r:id="rId41"/>
    <p:sldId id="342" r:id="rId42"/>
    <p:sldId id="343" r:id="rId43"/>
    <p:sldId id="361" r:id="rId44"/>
    <p:sldId id="290" r:id="rId45"/>
    <p:sldId id="344" r:id="rId46"/>
    <p:sldId id="345" r:id="rId47"/>
    <p:sldId id="346" r:id="rId48"/>
    <p:sldId id="347" r:id="rId49"/>
    <p:sldId id="349" r:id="rId50"/>
    <p:sldId id="350" r:id="rId51"/>
    <p:sldId id="351" r:id="rId52"/>
    <p:sldId id="278" r:id="rId53"/>
    <p:sldId id="362" r:id="rId54"/>
    <p:sldId id="363" r:id="rId55"/>
    <p:sldId id="364" r:id="rId56"/>
    <p:sldId id="365" r:id="rId57"/>
    <p:sldId id="366" r:id="rId58"/>
    <p:sldId id="367" r:id="rId59"/>
    <p:sldId id="296" r:id="rId60"/>
    <p:sldId id="368" r:id="rId61"/>
    <p:sldId id="371" r:id="rId62"/>
    <p:sldId id="372" r:id="rId63"/>
    <p:sldId id="369" r:id="rId64"/>
    <p:sldId id="370" r:id="rId65"/>
    <p:sldId id="373" r:id="rId66"/>
    <p:sldId id="281" r:id="rId67"/>
    <p:sldId id="386" r:id="rId68"/>
    <p:sldId id="387" r:id="rId69"/>
    <p:sldId id="388" r:id="rId70"/>
    <p:sldId id="390" r:id="rId71"/>
    <p:sldId id="389" r:id="rId72"/>
    <p:sldId id="283" r:id="rId73"/>
    <p:sldId id="394" r:id="rId74"/>
    <p:sldId id="393" r:id="rId75"/>
    <p:sldId id="395" r:id="rId76"/>
    <p:sldId id="396" r:id="rId77"/>
    <p:sldId id="397" r:id="rId78"/>
    <p:sldId id="398" r:id="rId79"/>
    <p:sldId id="284" r:id="rId80"/>
    <p:sldId id="421" r:id="rId81"/>
    <p:sldId id="422" r:id="rId82"/>
    <p:sldId id="424" r:id="rId83"/>
    <p:sldId id="423" r:id="rId84"/>
    <p:sldId id="425" r:id="rId85"/>
    <p:sldId id="426" r:id="rId86"/>
    <p:sldId id="427" r:id="rId87"/>
    <p:sldId id="434" r:id="rId88"/>
    <p:sldId id="428" r:id="rId89"/>
    <p:sldId id="285" r:id="rId90"/>
    <p:sldId id="445" r:id="rId91"/>
    <p:sldId id="297" r:id="rId92"/>
    <p:sldId id="304" r:id="rId93"/>
    <p:sldId id="402" r:id="rId94"/>
    <p:sldId id="403" r:id="rId95"/>
    <p:sldId id="404" r:id="rId96"/>
    <p:sldId id="405" r:id="rId97"/>
    <p:sldId id="406" r:id="rId98"/>
    <p:sldId id="407" r:id="rId99"/>
    <p:sldId id="408" r:id="rId100"/>
    <p:sldId id="409" r:id="rId101"/>
    <p:sldId id="410" r:id="rId102"/>
    <p:sldId id="411" r:id="rId103"/>
    <p:sldId id="412" r:id="rId104"/>
    <p:sldId id="413" r:id="rId105"/>
    <p:sldId id="414" r:id="rId106"/>
    <p:sldId id="356" r:id="rId107"/>
    <p:sldId id="357" r:id="rId108"/>
    <p:sldId id="399" r:id="rId109"/>
    <p:sldId id="430" r:id="rId110"/>
    <p:sldId id="431" r:id="rId111"/>
    <p:sldId id="432" r:id="rId112"/>
    <p:sldId id="433" r:id="rId113"/>
    <p:sldId id="444" r:id="rId114"/>
    <p:sldId id="446" r:id="rId115"/>
    <p:sldId id="437" r:id="rId116"/>
    <p:sldId id="447" r:id="rId117"/>
    <p:sldId id="448" r:id="rId118"/>
    <p:sldId id="450" r:id="rId119"/>
    <p:sldId id="451" r:id="rId120"/>
    <p:sldId id="452" r:id="rId121"/>
    <p:sldId id="453" r:id="rId122"/>
    <p:sldId id="415" r:id="rId123"/>
    <p:sldId id="417" r:id="rId124"/>
    <p:sldId id="418" r:id="rId125"/>
    <p:sldId id="419" r:id="rId126"/>
    <p:sldId id="435" r:id="rId127"/>
    <p:sldId id="443" r:id="rId128"/>
    <p:sldId id="449" r:id="rId129"/>
    <p:sldId id="420" r:id="rId130"/>
    <p:sldId id="440" r:id="rId131"/>
    <p:sldId id="441" r:id="rId132"/>
    <p:sldId id="442" r:id="rId1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7121" autoAdjust="0"/>
    <p:restoredTop sz="99169" autoAdjust="0"/>
  </p:normalViewPr>
  <p:slideViewPr>
    <p:cSldViewPr>
      <p:cViewPr>
        <p:scale>
          <a:sx n="99" d="100"/>
          <a:sy n="99" d="100"/>
        </p:scale>
        <p:origin x="-1248" y="3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4616"/>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00" Type="http://schemas.openxmlformats.org/officeDocument/2006/relationships/slide" Target="slides/slide9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notesMaster" Target="notesMasters/notesMaster1.xml"/><Relationship Id="rId135" Type="http://schemas.openxmlformats.org/officeDocument/2006/relationships/handoutMaster" Target="handoutMasters/handoutMaster1.xml"/><Relationship Id="rId136" Type="http://schemas.openxmlformats.org/officeDocument/2006/relationships/printerSettings" Target="printerSettings/printerSettings1.bin"/><Relationship Id="rId137" Type="http://schemas.openxmlformats.org/officeDocument/2006/relationships/presProps" Target="presProps.xml"/><Relationship Id="rId138" Type="http://schemas.openxmlformats.org/officeDocument/2006/relationships/viewProps" Target="viewProps.xml"/><Relationship Id="rId13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4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2114r10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2008-01-00ax-minutes-of-tgax-ad-hoc-mac-mu-sr-november-2018-in-bangkok.docx" TargetMode="External"/><Relationship Id="rId4" Type="http://schemas.openxmlformats.org/officeDocument/2006/relationships/hyperlink" Target="https://mentor.ieee.org/802.11/dcn/18/11-18-2137-00-00ax-minutes-of-tgax-teleconferences-from-nov-2018-to-jan-2019.docx" TargetMode="External"/><Relationship Id="rId5" Type="http://schemas.openxmlformats.org/officeDocument/2006/relationships/hyperlink" Target="https://mentor.ieee.org/802.11/dcn/18/11-18-1871-01-00ax-minutes-of-tgax-ad-hoc-november-2018-in-shenzhen.docx" TargetMode="External"/><Relationship Id="rId6" Type="http://schemas.openxmlformats.org/officeDocument/2006/relationships/hyperlink" Target="https://mentor.ieee.org/802.11/dcn/18/11-18-2024-00-00ax-bangkok-phy-ad-hoc-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933-01-00ax-tgax-november-2018-bangkok-meeting-minute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1/Reports/802.11_Timelines.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5" Type="http://schemas.openxmlformats.org/officeDocument/2006/relationships/package" Target="../embeddings/Microsoft_Excel_Sheet2.xlsx"/><Relationship Id="rId6"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1348-04-00ax-coexistence-assurance.docx" TargetMode="Externa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January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2018-12-07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42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#786</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a:t>Po-Kai 18/2085 MU </a:t>
            </a:r>
            <a:r>
              <a:rPr lang="en-US" sz="2000" dirty="0" smtClean="0"/>
              <a:t>Capability </a:t>
            </a:r>
            <a:r>
              <a:rPr lang="en-US" sz="2000" dirty="0" smtClean="0">
                <a:sym typeface="Wingdings"/>
              </a:rPr>
              <a:t> r1</a:t>
            </a:r>
            <a:endParaRPr lang="en-US" sz="2000" dirty="0" smtClean="0"/>
          </a:p>
          <a:p>
            <a:pPr>
              <a:buFontTx/>
              <a:buChar char="-"/>
            </a:pPr>
            <a:endParaRPr lang="en-US" sz="2000" dirty="0"/>
          </a:p>
          <a:p>
            <a:pPr marL="0" indent="0"/>
            <a:r>
              <a:rPr lang="en-US" sz="2000" dirty="0"/>
              <a:t>In doc 11-18/</a:t>
            </a:r>
            <a:r>
              <a:rPr lang="en-US" sz="2000" dirty="0" smtClean="0"/>
              <a:t>1123r20</a:t>
            </a:r>
            <a:endParaRPr lang="en-US" sz="2000" dirty="0"/>
          </a:p>
          <a:p>
            <a:pPr marL="0" indent="0"/>
            <a:endParaRPr lang="en-US" sz="2000" dirty="0"/>
          </a:p>
          <a:p>
            <a:pPr marL="0" indent="0"/>
            <a:r>
              <a:rPr lang="en-US" sz="2000" dirty="0"/>
              <a:t>Move:	</a:t>
            </a:r>
            <a:r>
              <a:rPr lang="en-US" sz="2000" dirty="0" smtClean="0"/>
              <a:t>Po-Kai Huang</a:t>
            </a:r>
            <a:r>
              <a:rPr lang="en-US" sz="2000" dirty="0"/>
              <a:t>	Second:	</a:t>
            </a:r>
            <a:r>
              <a:rPr lang="en-US" sz="2000" dirty="0" smtClean="0"/>
              <a:t> Alfred </a:t>
            </a:r>
            <a:r>
              <a:rPr lang="en-US" sz="2000" dirty="0" err="1" smtClean="0"/>
              <a:t>Asterjadhi</a:t>
            </a:r>
            <a:endParaRPr lang="en-US" sz="2000" dirty="0" smtClean="0"/>
          </a:p>
          <a:p>
            <a:pPr marL="0" indent="0"/>
            <a:r>
              <a:rPr lang="en-US" sz="2000" dirty="0" smtClean="0"/>
              <a:t>Approved with unanimous consent</a:t>
            </a:r>
            <a:endParaRPr lang="en-US" sz="2000" dirty="0"/>
          </a:p>
          <a:p>
            <a:pPr marL="0" indent="0"/>
            <a:r>
              <a:rPr lang="en-US" sz="2000" dirty="0"/>
              <a:t>SP Result: </a:t>
            </a:r>
            <a:r>
              <a:rPr lang="en-US" sz="2000" dirty="0" smtClean="0"/>
              <a:t>16/0/4</a:t>
            </a:r>
            <a:endParaRPr lang="en-US" sz="20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4183274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#787</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smtClean="0"/>
              <a:t>Yongho</a:t>
            </a:r>
            <a:r>
              <a:rPr lang="en-US" sz="2000" dirty="0" smtClean="0"/>
              <a:t> 1505 </a:t>
            </a:r>
            <a:r>
              <a:rPr lang="en-US" sz="2000" dirty="0"/>
              <a:t>MAC </a:t>
            </a:r>
            <a:r>
              <a:rPr lang="en-US" sz="2000" dirty="0" smtClean="0"/>
              <a:t>TXVECTOR </a:t>
            </a:r>
            <a:r>
              <a:rPr lang="en-US" sz="2000" dirty="0" smtClean="0">
                <a:sym typeface="Wingdings"/>
              </a:rPr>
              <a:t> r1</a:t>
            </a:r>
            <a:endParaRPr lang="en-US" sz="2000" dirty="0" smtClean="0"/>
          </a:p>
          <a:p>
            <a:pPr>
              <a:buFontTx/>
              <a:buChar char="-"/>
            </a:pPr>
            <a:endParaRPr lang="en-US" sz="2000" dirty="0"/>
          </a:p>
          <a:p>
            <a:pPr marL="0" indent="0"/>
            <a:r>
              <a:rPr lang="en-US" sz="2000" dirty="0"/>
              <a:t>In doc 11-18/</a:t>
            </a:r>
            <a:r>
              <a:rPr lang="en-US" sz="2000" dirty="0" smtClean="0"/>
              <a:t>1123r20</a:t>
            </a:r>
            <a:endParaRPr lang="en-US" sz="2000" dirty="0"/>
          </a:p>
          <a:p>
            <a:pPr marL="0" indent="0"/>
            <a:endParaRPr lang="en-US" sz="2000" dirty="0"/>
          </a:p>
          <a:p>
            <a:pPr marL="0" indent="0"/>
            <a:r>
              <a:rPr lang="en-US" sz="2000" dirty="0"/>
              <a:t>Move:	</a:t>
            </a:r>
            <a:r>
              <a:rPr lang="en-US" sz="2000" dirty="0" err="1" smtClean="0"/>
              <a:t>Yongho</a:t>
            </a:r>
            <a:r>
              <a:rPr lang="en-US" sz="2000" dirty="0" smtClean="0"/>
              <a:t> </a:t>
            </a:r>
            <a:r>
              <a:rPr lang="en-US" sz="2000" dirty="0" err="1" smtClean="0"/>
              <a:t>Seok</a:t>
            </a:r>
            <a:r>
              <a:rPr lang="en-US" sz="2000" dirty="0" smtClean="0"/>
              <a:t>	</a:t>
            </a:r>
            <a:r>
              <a:rPr lang="en-US" sz="2000" dirty="0"/>
              <a:t>	Second:	</a:t>
            </a:r>
            <a:r>
              <a:rPr lang="en-US" sz="2000" dirty="0" smtClean="0"/>
              <a:t> James Yee</a:t>
            </a:r>
          </a:p>
          <a:p>
            <a:pPr marL="0" indent="0"/>
            <a:r>
              <a:rPr lang="en-US" sz="2000" dirty="0" smtClean="0"/>
              <a:t>Approved with unanimous consent</a:t>
            </a:r>
            <a:endParaRPr lang="en-US" sz="2000" dirty="0"/>
          </a:p>
          <a:p>
            <a:pPr marL="0" indent="0"/>
            <a:r>
              <a:rPr lang="en-US" sz="2000" dirty="0"/>
              <a:t>SP Result: </a:t>
            </a:r>
            <a:r>
              <a:rPr lang="en-US" sz="2000" dirty="0" smtClean="0"/>
              <a:t>7/1/3</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3196884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#788</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a:t>Yongho</a:t>
            </a:r>
            <a:r>
              <a:rPr lang="en-US" sz="2000" dirty="0"/>
              <a:t> 18/1506 ER </a:t>
            </a:r>
            <a:r>
              <a:rPr lang="en-US" sz="2000" dirty="0" smtClean="0"/>
              <a:t>Beacon </a:t>
            </a:r>
            <a:r>
              <a:rPr lang="en-US" sz="2000" dirty="0" smtClean="0">
                <a:sym typeface="Wingdings"/>
              </a:rPr>
              <a:t> r2</a:t>
            </a:r>
            <a:endParaRPr lang="en-US" sz="2000" dirty="0" smtClean="0"/>
          </a:p>
          <a:p>
            <a:pPr>
              <a:buFontTx/>
              <a:buChar char="-"/>
            </a:pPr>
            <a:endParaRPr lang="en-US" sz="2000" dirty="0"/>
          </a:p>
          <a:p>
            <a:pPr marL="0" indent="0"/>
            <a:r>
              <a:rPr lang="en-US" sz="2000" dirty="0"/>
              <a:t>In doc 11-18/</a:t>
            </a:r>
            <a:r>
              <a:rPr lang="en-US" sz="2000" dirty="0" smtClean="0"/>
              <a:t>1123r20</a:t>
            </a:r>
            <a:endParaRPr lang="en-US" sz="2000" dirty="0"/>
          </a:p>
          <a:p>
            <a:pPr marL="0" indent="0"/>
            <a:endParaRPr lang="en-US" sz="2000" dirty="0"/>
          </a:p>
          <a:p>
            <a:pPr marL="0" indent="0"/>
            <a:r>
              <a:rPr lang="en-US" sz="2000" dirty="0"/>
              <a:t>Move:	</a:t>
            </a:r>
            <a:r>
              <a:rPr lang="en-US" sz="2000" dirty="0" err="1"/>
              <a:t>Yongho</a:t>
            </a:r>
            <a:r>
              <a:rPr lang="en-US" sz="2000" dirty="0"/>
              <a:t> </a:t>
            </a:r>
            <a:r>
              <a:rPr lang="en-US" sz="2000" dirty="0" err="1"/>
              <a:t>Seok</a:t>
            </a:r>
            <a:r>
              <a:rPr lang="en-US" sz="2000" dirty="0"/>
              <a:t>		Second:	</a:t>
            </a:r>
            <a:r>
              <a:rPr lang="en-US" sz="2000" dirty="0" smtClean="0"/>
              <a:t> James Yee</a:t>
            </a:r>
          </a:p>
          <a:p>
            <a:pPr marL="0" indent="0"/>
            <a:r>
              <a:rPr lang="en-US" sz="2000" dirty="0" smtClean="0"/>
              <a:t>Approved with unanimous consent</a:t>
            </a:r>
            <a:endParaRPr lang="en-US" sz="2000" dirty="0"/>
          </a:p>
          <a:p>
            <a:pPr marL="0" indent="0"/>
            <a:r>
              <a:rPr lang="en-US" sz="2000" dirty="0"/>
              <a:t>SP Result: </a:t>
            </a:r>
            <a:r>
              <a:rPr lang="en-US" sz="2000" dirty="0" smtClean="0"/>
              <a:t>15/</a:t>
            </a:r>
            <a:r>
              <a:rPr lang="en-US" sz="2000" dirty="0"/>
              <a:t>1</a:t>
            </a:r>
            <a:r>
              <a:rPr lang="en-US" sz="2000" dirty="0" smtClean="0"/>
              <a:t>/2</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06052503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#789</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smtClean="0"/>
              <a:t>Yongho</a:t>
            </a:r>
            <a:r>
              <a:rPr lang="en-US" sz="2000" dirty="0" smtClean="0"/>
              <a:t> </a:t>
            </a:r>
            <a:r>
              <a:rPr lang="en-US" sz="2000" dirty="0"/>
              <a:t>18/1779 </a:t>
            </a:r>
            <a:r>
              <a:rPr lang="en-US" sz="2000" dirty="0" err="1"/>
              <a:t>Tx</a:t>
            </a:r>
            <a:r>
              <a:rPr lang="en-US" sz="2000" dirty="0"/>
              <a:t> Power </a:t>
            </a:r>
            <a:r>
              <a:rPr lang="en-US" sz="2000" dirty="0" smtClean="0"/>
              <a:t>Control </a:t>
            </a:r>
            <a:r>
              <a:rPr lang="en-US" sz="2000" dirty="0" smtClean="0">
                <a:sym typeface="Wingdings"/>
              </a:rPr>
              <a:t> r6</a:t>
            </a:r>
            <a:endParaRPr lang="en-US" sz="2000" dirty="0" smtClean="0"/>
          </a:p>
          <a:p>
            <a:pPr>
              <a:buFontTx/>
              <a:buChar char="-"/>
            </a:pPr>
            <a:endParaRPr lang="en-US" sz="2000" dirty="0"/>
          </a:p>
          <a:p>
            <a:pPr marL="0" indent="0"/>
            <a:r>
              <a:rPr lang="en-US" sz="2000" dirty="0"/>
              <a:t>In doc 11-18/</a:t>
            </a:r>
            <a:r>
              <a:rPr lang="en-US" sz="2000" dirty="0" smtClean="0"/>
              <a:t>1123r21</a:t>
            </a:r>
            <a:endParaRPr lang="en-US" sz="2000" dirty="0"/>
          </a:p>
          <a:p>
            <a:pPr marL="0" indent="0"/>
            <a:endParaRPr lang="en-US" sz="2000" dirty="0"/>
          </a:p>
          <a:p>
            <a:pPr marL="0" indent="0"/>
            <a:r>
              <a:rPr lang="en-US" sz="2000" dirty="0"/>
              <a:t>Move:	</a:t>
            </a:r>
            <a:r>
              <a:rPr lang="en-US" sz="2000" dirty="0" err="1"/>
              <a:t>Yongho</a:t>
            </a:r>
            <a:r>
              <a:rPr lang="en-US" sz="2000" dirty="0"/>
              <a:t> </a:t>
            </a:r>
            <a:r>
              <a:rPr lang="en-US" sz="2000" dirty="0" err="1"/>
              <a:t>Seok</a:t>
            </a:r>
            <a:r>
              <a:rPr lang="en-US" sz="2000" dirty="0"/>
              <a:t>		Second:	</a:t>
            </a:r>
            <a:r>
              <a:rPr lang="en-US" sz="2000" dirty="0" smtClean="0"/>
              <a:t> James Yee</a:t>
            </a:r>
          </a:p>
          <a:p>
            <a:pPr marL="0" indent="0"/>
            <a:r>
              <a:rPr lang="en-US" sz="2000" dirty="0" smtClean="0"/>
              <a:t>Y/N/A: 27/4/11 </a:t>
            </a:r>
            <a:r>
              <a:rPr lang="en-US" sz="2000" dirty="0" smtClean="0">
                <a:sym typeface="Wingdings"/>
              </a:rPr>
              <a:t> motion passes</a:t>
            </a:r>
            <a:endParaRPr lang="en-US" sz="2000" dirty="0"/>
          </a:p>
          <a:p>
            <a:pPr marL="0" indent="0"/>
            <a:r>
              <a:rPr lang="en-US" sz="2000" dirty="0"/>
              <a:t>SP Result: </a:t>
            </a:r>
            <a:r>
              <a:rPr lang="en-US" sz="2000" dirty="0" smtClean="0"/>
              <a:t>20/2/15</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8694530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#790</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smtClean="0"/>
              <a:t>Yongho</a:t>
            </a:r>
            <a:r>
              <a:rPr lang="en-US" sz="2000" dirty="0" smtClean="0"/>
              <a:t> </a:t>
            </a:r>
            <a:r>
              <a:rPr lang="en-US" sz="2000" dirty="0"/>
              <a:t>19/0085 MAC </a:t>
            </a:r>
            <a:r>
              <a:rPr lang="en-US" sz="2000" dirty="0" err="1"/>
              <a:t>Misc</a:t>
            </a:r>
            <a:r>
              <a:rPr lang="en-US" sz="2000" dirty="0"/>
              <a:t> Part </a:t>
            </a:r>
            <a:r>
              <a:rPr lang="en-US" sz="2000" dirty="0" smtClean="0"/>
              <a:t>2 </a:t>
            </a:r>
            <a:r>
              <a:rPr lang="en-US" sz="2000" dirty="0" smtClean="0">
                <a:sym typeface="Wingdings"/>
              </a:rPr>
              <a:t> r3</a:t>
            </a:r>
            <a:endParaRPr lang="en-US" sz="2000" dirty="0" smtClean="0"/>
          </a:p>
          <a:p>
            <a:pPr>
              <a:buFontTx/>
              <a:buChar char="-"/>
            </a:pPr>
            <a:endParaRPr lang="en-US" sz="2000" dirty="0"/>
          </a:p>
          <a:p>
            <a:pPr marL="0" indent="0"/>
            <a:r>
              <a:rPr lang="en-US" sz="2000" dirty="0"/>
              <a:t>In doc 11-18/</a:t>
            </a:r>
            <a:r>
              <a:rPr lang="en-US" sz="2000" dirty="0" smtClean="0"/>
              <a:t>1123r21</a:t>
            </a:r>
            <a:endParaRPr lang="en-US" sz="2000" dirty="0"/>
          </a:p>
          <a:p>
            <a:pPr marL="0" indent="0"/>
            <a:endParaRPr lang="en-US" sz="2000" dirty="0"/>
          </a:p>
          <a:p>
            <a:pPr marL="0" indent="0"/>
            <a:r>
              <a:rPr lang="en-US" sz="2000" dirty="0"/>
              <a:t>Move:	</a:t>
            </a:r>
            <a:r>
              <a:rPr lang="en-US" sz="2000" dirty="0" err="1"/>
              <a:t>Yongho</a:t>
            </a:r>
            <a:r>
              <a:rPr lang="en-US" sz="2000" dirty="0"/>
              <a:t> </a:t>
            </a:r>
            <a:r>
              <a:rPr lang="en-US" sz="2000" dirty="0" err="1"/>
              <a:t>Seok</a:t>
            </a:r>
            <a:r>
              <a:rPr lang="en-US" sz="2000" dirty="0"/>
              <a:t>		Second:	</a:t>
            </a:r>
            <a:r>
              <a:rPr lang="en-US" sz="2000" dirty="0" smtClean="0"/>
              <a:t> James Yee</a:t>
            </a:r>
          </a:p>
          <a:p>
            <a:pPr marL="0" indent="0"/>
            <a:r>
              <a:rPr lang="en-US" sz="2000" dirty="0" smtClean="0"/>
              <a:t>Approved with unanimous consent</a:t>
            </a:r>
            <a:endParaRPr lang="en-US" sz="2000" dirty="0"/>
          </a:p>
          <a:p>
            <a:pPr marL="0" indent="0"/>
            <a:r>
              <a:rPr lang="en-US" sz="2000" dirty="0"/>
              <a:t>SP Result: </a:t>
            </a:r>
            <a:r>
              <a:rPr lang="en-US" sz="2000" dirty="0" smtClean="0"/>
              <a:t>17/</a:t>
            </a:r>
            <a:r>
              <a:rPr lang="en-US" sz="2000" dirty="0"/>
              <a:t>2/15</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0136705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#791</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a:t>
            </a:r>
            <a:r>
              <a:rPr lang="en-US" sz="2000" dirty="0" smtClean="0"/>
              <a:t>groups</a:t>
            </a:r>
            <a:endParaRPr lang="en-US" sz="2000" dirty="0"/>
          </a:p>
          <a:p>
            <a:endParaRPr lang="en-US" sz="2000" dirty="0"/>
          </a:p>
          <a:p>
            <a:pPr>
              <a:buFontTx/>
              <a:buChar char="-"/>
            </a:pPr>
            <a:r>
              <a:rPr lang="en-US" sz="2000" dirty="0" smtClean="0"/>
              <a:t>Osama November 2018</a:t>
            </a:r>
          </a:p>
          <a:p>
            <a:pPr>
              <a:buFontTx/>
              <a:buChar char="-"/>
            </a:pPr>
            <a:r>
              <a:rPr lang="en-US" sz="2000" dirty="0" smtClean="0"/>
              <a:t>Editor November 2018</a:t>
            </a:r>
          </a:p>
          <a:p>
            <a:pPr>
              <a:buFontTx/>
              <a:buChar char="-"/>
            </a:pPr>
            <a:endParaRPr lang="en-US" sz="2000" dirty="0" smtClean="0"/>
          </a:p>
          <a:p>
            <a:pPr marL="0" indent="0"/>
            <a:r>
              <a:rPr lang="en-US" sz="2000" dirty="0" smtClean="0"/>
              <a:t>In </a:t>
            </a:r>
            <a:r>
              <a:rPr lang="en-US" sz="2000" dirty="0"/>
              <a:t>doc 11-18/</a:t>
            </a:r>
            <a:r>
              <a:rPr lang="en-US" sz="2000" dirty="0" smtClean="0"/>
              <a:t>1123r20</a:t>
            </a:r>
            <a:endParaRPr lang="en-US" sz="2000" dirty="0"/>
          </a:p>
          <a:p>
            <a:pPr marL="0" indent="0"/>
            <a:endParaRPr lang="en-US" sz="2000" dirty="0"/>
          </a:p>
          <a:p>
            <a:pPr marL="0" indent="0"/>
            <a:r>
              <a:rPr lang="en-US" sz="2000" dirty="0"/>
              <a:t>Move:	</a:t>
            </a:r>
            <a:r>
              <a:rPr lang="en-US" sz="2000" dirty="0" smtClean="0"/>
              <a:t>Robert Stacey</a:t>
            </a:r>
            <a:r>
              <a:rPr lang="en-US" sz="2000" dirty="0"/>
              <a:t>		Second:	</a:t>
            </a:r>
            <a:r>
              <a:rPr lang="en-US" sz="2000" dirty="0" smtClean="0"/>
              <a:t> Alfred </a:t>
            </a:r>
            <a:r>
              <a:rPr lang="en-US" sz="2000" dirty="0" err="1" smtClean="0"/>
              <a:t>Asterjadhi</a:t>
            </a:r>
            <a:endParaRPr lang="en-US" sz="2000" dirty="0" smtClean="0"/>
          </a:p>
          <a:p>
            <a:pPr marL="0" indent="0"/>
            <a:r>
              <a:rPr lang="en-US" sz="2000" dirty="0" smtClean="0"/>
              <a:t>Approved with unanimous consent</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5519864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#792</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GB" dirty="0" smtClean="0"/>
              <a:t> </a:t>
            </a:r>
            <a:r>
              <a:rPr lang="en-GB" dirty="0"/>
              <a:t>16165, 16260, 16272 and 16743 </a:t>
            </a:r>
            <a:r>
              <a:rPr lang="en-GB" dirty="0" smtClean="0"/>
              <a:t>in doc 11-19/0002r0</a:t>
            </a:r>
          </a:p>
          <a:p>
            <a:endParaRPr lang="en-GB" dirty="0"/>
          </a:p>
          <a:p>
            <a:r>
              <a:rPr lang="en-GB" dirty="0" smtClean="0"/>
              <a:t>Move: Mark Rison		Second: Alfred </a:t>
            </a:r>
            <a:r>
              <a:rPr lang="en-GB" dirty="0" err="1" smtClean="0"/>
              <a:t>Asterjadhi</a:t>
            </a:r>
            <a:endParaRPr lang="en-GB" dirty="0" smtClean="0"/>
          </a:p>
          <a:p>
            <a:r>
              <a:rPr lang="en-GB"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017555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#793</a:t>
            </a:r>
            <a:endParaRPr lang="en-US" dirty="0"/>
          </a:p>
        </p:txBody>
      </p:sp>
      <p:sp>
        <p:nvSpPr>
          <p:cNvPr id="3" name="Content Placeholder 2"/>
          <p:cNvSpPr>
            <a:spLocks noGrp="1"/>
          </p:cNvSpPr>
          <p:nvPr>
            <p:ph idx="1"/>
          </p:nvPr>
        </p:nvSpPr>
        <p:spPr>
          <a:xfrm>
            <a:off x="685800" y="1752600"/>
            <a:ext cx="7770813" cy="4113213"/>
          </a:xfrm>
        </p:spPr>
        <p:txBody>
          <a:bodyPr/>
          <a:lstStyle/>
          <a:p>
            <a:r>
              <a:rPr lang="en-US" dirty="0"/>
              <a:t>Move to accept resolutions to CIDs in the following comment </a:t>
            </a:r>
            <a:r>
              <a:rPr lang="en-US" dirty="0" smtClean="0"/>
              <a:t>group</a:t>
            </a:r>
            <a:endParaRPr lang="en-US" dirty="0"/>
          </a:p>
          <a:p>
            <a:pPr>
              <a:buFontTx/>
              <a:buChar char="-"/>
            </a:pPr>
            <a:r>
              <a:rPr lang="en-US" dirty="0" smtClean="0"/>
              <a:t>Laurent </a:t>
            </a:r>
            <a:r>
              <a:rPr lang="en-US" dirty="0"/>
              <a:t>18/1227 6 GHz </a:t>
            </a:r>
            <a:r>
              <a:rPr lang="en-US" dirty="0" smtClean="0"/>
              <a:t>Discovery </a:t>
            </a:r>
            <a:r>
              <a:rPr lang="en-US" dirty="0" smtClean="0">
                <a:sym typeface="Wingdings"/>
              </a:rPr>
              <a:t> r14</a:t>
            </a:r>
            <a:endParaRPr lang="en-US" dirty="0" smtClean="0"/>
          </a:p>
          <a:p>
            <a:pPr marL="0" indent="0"/>
            <a:endParaRPr lang="en-US" dirty="0" smtClean="0"/>
          </a:p>
          <a:p>
            <a:pPr marL="0" indent="0"/>
            <a:r>
              <a:rPr lang="en-US" dirty="0" smtClean="0"/>
              <a:t>In </a:t>
            </a:r>
            <a:r>
              <a:rPr lang="en-US" dirty="0"/>
              <a:t>doc 11-18/</a:t>
            </a:r>
            <a:r>
              <a:rPr lang="en-US" dirty="0" smtClean="0"/>
              <a:t>1123r21</a:t>
            </a:r>
          </a:p>
          <a:p>
            <a:pPr marL="0" indent="0"/>
            <a:endParaRPr lang="en-US" dirty="0"/>
          </a:p>
          <a:p>
            <a:r>
              <a:rPr lang="en-GB" dirty="0" smtClean="0"/>
              <a:t>Move: Laurent </a:t>
            </a:r>
            <a:r>
              <a:rPr lang="en-GB" dirty="0" err="1" smtClean="0"/>
              <a:t>Cariou</a:t>
            </a:r>
            <a:r>
              <a:rPr lang="en-GB" dirty="0" smtClean="0"/>
              <a:t>		Second:  Alfred </a:t>
            </a:r>
            <a:r>
              <a:rPr lang="en-GB" dirty="0" err="1" smtClean="0"/>
              <a:t>Asterjadhi</a:t>
            </a:r>
            <a:endParaRPr lang="en-GB" dirty="0" smtClean="0"/>
          </a:p>
          <a:p>
            <a:r>
              <a:rPr lang="en-GB" dirty="0" smtClean="0"/>
              <a:t>Approved with unanimous consent</a:t>
            </a:r>
          </a:p>
          <a:p>
            <a:r>
              <a:rPr lang="en-GB" dirty="0" smtClean="0"/>
              <a:t>SP Result: Y/N/A: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54353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#794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15588, 15826, 15833, 15834, 15838, 16151, 16442, 16594, </a:t>
            </a:r>
            <a:r>
              <a:rPr lang="en-GB" dirty="0" smtClean="0"/>
              <a:t>16739</a:t>
            </a:r>
            <a:r>
              <a:rPr lang="en-US" dirty="0" smtClean="0"/>
              <a:t> in doc 11-19/0177r1</a:t>
            </a:r>
          </a:p>
          <a:p>
            <a:endParaRPr lang="en-US" dirty="0" smtClean="0"/>
          </a:p>
          <a:p>
            <a:r>
              <a:rPr lang="en-US" dirty="0" smtClean="0"/>
              <a:t>Move:		Laurent </a:t>
            </a:r>
            <a:r>
              <a:rPr lang="en-US" dirty="0" err="1" smtClean="0"/>
              <a:t>Cariou</a:t>
            </a:r>
            <a:r>
              <a:rPr lang="en-US" dirty="0" smtClean="0"/>
              <a:t>	Second: Alfred </a:t>
            </a:r>
            <a:r>
              <a:rPr lang="en-US" dirty="0" err="1" smtClean="0"/>
              <a:t>Asterjadhi</a:t>
            </a:r>
            <a:endParaRPr lang="en-US" dirty="0" smtClean="0"/>
          </a:p>
          <a:p>
            <a:r>
              <a:rPr lang="en-US" dirty="0" smtClean="0"/>
              <a:t>Approved with unanimous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354209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#795</a:t>
            </a:r>
            <a:endParaRPr lang="en-US" dirty="0"/>
          </a:p>
        </p:txBody>
      </p:sp>
      <p:sp>
        <p:nvSpPr>
          <p:cNvPr id="3" name="Content Placeholder 2"/>
          <p:cNvSpPr>
            <a:spLocks noGrp="1"/>
          </p:cNvSpPr>
          <p:nvPr>
            <p:ph idx="1"/>
          </p:nvPr>
        </p:nvSpPr>
        <p:spPr>
          <a:xfrm>
            <a:off x="685800" y="1676400"/>
            <a:ext cx="7770813" cy="4113213"/>
          </a:xfrm>
        </p:spPr>
        <p:txBody>
          <a:bodyPr/>
          <a:lstStyle/>
          <a:p>
            <a:r>
              <a:rPr lang="en-US" sz="2000" dirty="0" smtClean="0">
                <a:solidFill>
                  <a:schemeClr val="tx1"/>
                </a:solidFill>
              </a:rPr>
              <a:t>Move to accept </a:t>
            </a:r>
            <a:r>
              <a:rPr lang="en-US" sz="2000" dirty="0">
                <a:solidFill>
                  <a:schemeClr val="tx1"/>
                </a:solidFill>
              </a:rPr>
              <a:t>“Rejected” as the resolution to the CIDs 16444 and 15178. A proposal was made in doc 11-18/1828 to add a new mode of operation in response to the CIDs. Effort was made to reach consensus. It was felt that a new mode is not needed and the 11ax draft already has enough mechanisms to address the comments. After debating the issues a straw poll indicated that a technical consensus of 75% would not be achieved in an equivalent motion”</a:t>
            </a:r>
          </a:p>
          <a:p>
            <a:endParaRPr lang="en-US" dirty="0" smtClean="0">
              <a:solidFill>
                <a:srgbClr val="FF0000"/>
              </a:solidFill>
            </a:endParaRPr>
          </a:p>
          <a:p>
            <a:r>
              <a:rPr lang="en-US" dirty="0" smtClean="0"/>
              <a:t>Move: Osama Aboul-Magd		Second: </a:t>
            </a:r>
            <a:r>
              <a:rPr lang="en-US" dirty="0" err="1" smtClean="0"/>
              <a:t>Guoqing</a:t>
            </a:r>
            <a:r>
              <a:rPr lang="en-US" dirty="0" smtClean="0"/>
              <a:t> Li</a:t>
            </a:r>
          </a:p>
          <a:p>
            <a:r>
              <a:rPr lang="en-US" dirty="0" smtClean="0"/>
              <a:t>Approved with unanimous consent</a:t>
            </a:r>
            <a:endParaRPr lang="en-US" dirty="0"/>
          </a:p>
          <a:p>
            <a:r>
              <a:rPr lang="en-US" dirty="0" smtClean="0"/>
              <a:t>SP Result: </a:t>
            </a:r>
            <a:r>
              <a:rPr lang="en-US" dirty="0"/>
              <a:t>Y/N/A: 22/5/7</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698527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#796</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16838, 15850, 15098, 15104, 15668, 15757, 15832, 16450 in doc 11-19/</a:t>
            </a:r>
            <a:r>
              <a:rPr lang="en-GB" dirty="0" smtClean="0"/>
              <a:t>0192r1</a:t>
            </a:r>
            <a:endParaRPr lang="en-GB" dirty="0"/>
          </a:p>
          <a:p>
            <a:pPr lvl="0"/>
            <a:endParaRPr lang="en-GB" dirty="0"/>
          </a:p>
          <a:p>
            <a:pPr lvl="0"/>
            <a:r>
              <a:rPr lang="en-GB" dirty="0" smtClean="0"/>
              <a:t>Move: Alfred </a:t>
            </a:r>
            <a:r>
              <a:rPr lang="en-GB" dirty="0" err="1" smtClean="0"/>
              <a:t>Asterjadhi</a:t>
            </a:r>
            <a:r>
              <a:rPr lang="en-GB" dirty="0" smtClean="0"/>
              <a:t>		Second: </a:t>
            </a:r>
            <a:r>
              <a:rPr lang="en-GB" dirty="0" err="1" smtClean="0"/>
              <a:t>Abhishek</a:t>
            </a:r>
            <a:r>
              <a:rPr lang="en-GB" dirty="0" smtClean="0"/>
              <a:t> </a:t>
            </a:r>
            <a:r>
              <a:rPr lang="en-GB" dirty="0" err="1" smtClean="0"/>
              <a:t>Patil</a:t>
            </a:r>
            <a:endParaRPr lang="en-GB" dirty="0" smtClean="0"/>
          </a:p>
          <a:p>
            <a:pPr lvl="0"/>
            <a:r>
              <a:rPr lang="en-GB" dirty="0" smtClean="0"/>
              <a:t>Approved with unanimous consent</a:t>
            </a:r>
          </a:p>
          <a:p>
            <a:pPr lvl="0"/>
            <a:r>
              <a:rPr lang="en-GB" dirty="0" smtClean="0"/>
              <a:t>SP Results: Y</a:t>
            </a:r>
            <a:r>
              <a:rPr lang="en-GB" dirty="0"/>
              <a:t>/N/A: 12/0/12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905886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#797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smtClean="0"/>
              <a:t>15763</a:t>
            </a:r>
            <a:r>
              <a:rPr lang="en-US" dirty="0" smtClean="0"/>
              <a:t>, </a:t>
            </a:r>
            <a:r>
              <a:rPr lang="en-GB" dirty="0" smtClean="0"/>
              <a:t>15764</a:t>
            </a:r>
            <a:r>
              <a:rPr lang="en-US" dirty="0" smtClean="0"/>
              <a:t>, </a:t>
            </a:r>
            <a:r>
              <a:rPr lang="en-GB" dirty="0" smtClean="0"/>
              <a:t>17052</a:t>
            </a:r>
            <a:endParaRPr lang="en-US" dirty="0"/>
          </a:p>
          <a:p>
            <a:r>
              <a:rPr lang="en-US" dirty="0"/>
              <a:t>In doc 11-19/</a:t>
            </a:r>
            <a:r>
              <a:rPr lang="en-US" dirty="0" smtClean="0"/>
              <a:t>0140r1</a:t>
            </a:r>
          </a:p>
          <a:p>
            <a:endParaRPr lang="en-US" dirty="0"/>
          </a:p>
          <a:p>
            <a:r>
              <a:rPr lang="en-US" dirty="0" smtClean="0"/>
              <a:t>Move: Alfred </a:t>
            </a:r>
            <a:r>
              <a:rPr lang="en-US" dirty="0" err="1" smtClean="0"/>
              <a:t>Asterjadhi</a:t>
            </a:r>
            <a:r>
              <a:rPr lang="en-US" dirty="0" smtClean="0"/>
              <a:t>			Second: Zhou </a:t>
            </a:r>
            <a:r>
              <a:rPr lang="en-US" dirty="0" err="1" smtClean="0"/>
              <a:t>Lan</a:t>
            </a:r>
            <a:endParaRPr lang="en-US" dirty="0" smtClean="0"/>
          </a:p>
          <a:p>
            <a:r>
              <a:rPr lang="en-US" dirty="0" smtClean="0"/>
              <a:t>Approved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8183856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#798</a:t>
            </a:r>
            <a:endParaRPr lang="en-US" dirty="0"/>
          </a:p>
        </p:txBody>
      </p:sp>
      <p:sp>
        <p:nvSpPr>
          <p:cNvPr id="3" name="Content Placeholder 2"/>
          <p:cNvSpPr>
            <a:spLocks noGrp="1"/>
          </p:cNvSpPr>
          <p:nvPr>
            <p:ph idx="1"/>
          </p:nvPr>
        </p:nvSpPr>
        <p:spPr/>
        <p:txBody>
          <a:bodyPr/>
          <a:lstStyle/>
          <a:p>
            <a:r>
              <a:rPr lang="en-US" dirty="0" smtClean="0"/>
              <a:t>Move to accept resolution to CID 17129 in doc 11-19/0148r2</a:t>
            </a:r>
          </a:p>
          <a:p>
            <a:endParaRPr lang="en-US" dirty="0"/>
          </a:p>
          <a:p>
            <a:r>
              <a:rPr lang="en-US" dirty="0" smtClean="0"/>
              <a:t>Move: </a:t>
            </a:r>
            <a:r>
              <a:rPr lang="en-US" dirty="0" err="1" smtClean="0"/>
              <a:t>Yunbo</a:t>
            </a:r>
            <a:r>
              <a:rPr lang="en-US" dirty="0" smtClean="0"/>
              <a:t> Li		Second: Alfred </a:t>
            </a:r>
            <a:r>
              <a:rPr lang="en-US" dirty="0" err="1" smtClean="0"/>
              <a:t>Asterjadhi</a:t>
            </a:r>
            <a:endParaRPr lang="en-US" dirty="0" smtClean="0"/>
          </a:p>
          <a:p>
            <a:r>
              <a:rPr lang="en-US"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73943480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#799</a:t>
            </a:r>
            <a:endParaRPr lang="en-US" dirty="0"/>
          </a:p>
        </p:txBody>
      </p:sp>
      <p:sp>
        <p:nvSpPr>
          <p:cNvPr id="3" name="Content Placeholder 2"/>
          <p:cNvSpPr>
            <a:spLocks noGrp="1"/>
          </p:cNvSpPr>
          <p:nvPr>
            <p:ph idx="1"/>
          </p:nvPr>
        </p:nvSpPr>
        <p:spPr/>
        <p:txBody>
          <a:bodyPr/>
          <a:lstStyle/>
          <a:p>
            <a:r>
              <a:rPr lang="en-US" dirty="0" smtClean="0"/>
              <a:t>Move to accept resolutions to CIDs 16451 and 16585 in doc 11-19/0006r6</a:t>
            </a:r>
          </a:p>
          <a:p>
            <a:endParaRPr lang="en-US" dirty="0"/>
          </a:p>
          <a:p>
            <a:r>
              <a:rPr lang="en-US" dirty="0" smtClean="0"/>
              <a:t>Move: Matt Fischer		Second: Mark Rison</a:t>
            </a:r>
          </a:p>
          <a:p>
            <a:r>
              <a:rPr lang="en-US" dirty="0" smtClean="0"/>
              <a:t>Y/N/A: 17/3/13 </a:t>
            </a:r>
            <a:r>
              <a:rPr lang="en-US" dirty="0" smtClean="0">
                <a:sym typeface="Wingdings"/>
              </a:rPr>
              <a:t> Motion passes</a:t>
            </a:r>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78797922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15210, 15875, 16581, 16582, 16583, 16556, 16558, </a:t>
            </a:r>
            <a:r>
              <a:rPr lang="en-GB" dirty="0">
                <a:solidFill>
                  <a:schemeClr val="tx1"/>
                </a:solidFill>
              </a:rPr>
              <a:t>15064 and 15065 </a:t>
            </a:r>
            <a:r>
              <a:rPr lang="en-GB" dirty="0"/>
              <a:t>in doc 11-18/</a:t>
            </a:r>
            <a:r>
              <a:rPr lang="en-GB" dirty="0" smtClean="0"/>
              <a:t>1987r3</a:t>
            </a:r>
          </a:p>
          <a:p>
            <a:endParaRPr lang="en-GB" dirty="0"/>
          </a:p>
          <a:p>
            <a:r>
              <a:rPr lang="en-GB" dirty="0" smtClean="0"/>
              <a:t>Move: Alfred </a:t>
            </a:r>
            <a:r>
              <a:rPr lang="en-GB" dirty="0" err="1" smtClean="0"/>
              <a:t>Asterjadhi</a:t>
            </a:r>
            <a:r>
              <a:rPr lang="en-GB" dirty="0" smtClean="0"/>
              <a:t>	Second:  </a:t>
            </a:r>
            <a:r>
              <a:rPr lang="en-GB" dirty="0" err="1" smtClean="0"/>
              <a:t>Abhishek</a:t>
            </a:r>
            <a:r>
              <a:rPr lang="en-GB" dirty="0" smtClean="0"/>
              <a:t> </a:t>
            </a:r>
            <a:r>
              <a:rPr lang="en-GB" dirty="0" err="1" smtClean="0"/>
              <a:t>Patil</a:t>
            </a:r>
            <a:endParaRPr lang="en-GB" dirty="0" smtClean="0"/>
          </a:p>
          <a:p>
            <a:r>
              <a:rPr lang="en-GB" dirty="0" smtClean="0"/>
              <a:t>Approved with unanimous consent</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2533858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#801</a:t>
            </a:r>
            <a:endParaRPr lang="en-US" dirty="0"/>
          </a:p>
        </p:txBody>
      </p:sp>
      <p:sp>
        <p:nvSpPr>
          <p:cNvPr id="3" name="Content Placeholder 2"/>
          <p:cNvSpPr>
            <a:spLocks noGrp="1"/>
          </p:cNvSpPr>
          <p:nvPr>
            <p:ph idx="1"/>
          </p:nvPr>
        </p:nvSpPr>
        <p:spPr/>
        <p:txBody>
          <a:bodyPr/>
          <a:lstStyle/>
          <a:p>
            <a:r>
              <a:rPr lang="en-US" dirty="0"/>
              <a:t>Move to accept resolutions to CIDs in the following comment </a:t>
            </a:r>
            <a:r>
              <a:rPr lang="en-US" dirty="0" smtClean="0"/>
              <a:t>group</a:t>
            </a:r>
            <a:endParaRPr lang="en-US" dirty="0"/>
          </a:p>
          <a:p>
            <a:pPr>
              <a:buFontTx/>
              <a:buChar char="-"/>
            </a:pPr>
            <a:r>
              <a:rPr lang="en-US" dirty="0"/>
              <a:t>Osama 18/1876 </a:t>
            </a:r>
            <a:r>
              <a:rPr lang="en-US" dirty="0" err="1"/>
              <a:t>Misc</a:t>
            </a:r>
            <a:r>
              <a:rPr lang="en-US" dirty="0"/>
              <a:t> </a:t>
            </a:r>
            <a:r>
              <a:rPr lang="en-US" dirty="0" smtClean="0"/>
              <a:t>MAC – r3</a:t>
            </a:r>
          </a:p>
          <a:p>
            <a:pPr>
              <a:buFontTx/>
              <a:buChar char="-"/>
            </a:pPr>
            <a:endParaRPr lang="en-US" dirty="0"/>
          </a:p>
          <a:p>
            <a:pPr marL="0" indent="0"/>
            <a:r>
              <a:rPr lang="en-US" dirty="0"/>
              <a:t>In doc 11-18/</a:t>
            </a:r>
            <a:r>
              <a:rPr lang="en-US" dirty="0" smtClean="0"/>
              <a:t>1123r21</a:t>
            </a:r>
            <a:endParaRPr lang="en-US" dirty="0"/>
          </a:p>
          <a:p>
            <a:pPr marL="0" indent="0"/>
            <a:endParaRPr lang="en-US" dirty="0"/>
          </a:p>
          <a:p>
            <a:pPr marL="0" indent="0"/>
            <a:r>
              <a:rPr lang="en-US" dirty="0"/>
              <a:t>Move:	</a:t>
            </a:r>
            <a:r>
              <a:rPr lang="en-US" dirty="0" err="1" smtClean="0"/>
              <a:t>Yasu</a:t>
            </a:r>
            <a:r>
              <a:rPr lang="en-US" dirty="0" smtClean="0"/>
              <a:t> Inoue</a:t>
            </a:r>
            <a:r>
              <a:rPr lang="en-US" dirty="0"/>
              <a:t>		</a:t>
            </a:r>
            <a:r>
              <a:rPr lang="en-US" dirty="0" smtClean="0"/>
              <a:t>Second: Alfred </a:t>
            </a:r>
            <a:r>
              <a:rPr lang="en-US" dirty="0" err="1" smtClean="0"/>
              <a:t>Asterjadhi</a:t>
            </a:r>
            <a:endParaRPr lang="en-US" dirty="0"/>
          </a:p>
          <a:p>
            <a:pPr marL="0" indent="0"/>
            <a:r>
              <a:rPr lang="en-US" dirty="0" smtClean="0"/>
              <a:t>Approved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63745529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#802</a:t>
            </a:r>
            <a:endParaRPr lang="en-US" dirty="0"/>
          </a:p>
        </p:txBody>
      </p:sp>
      <p:sp>
        <p:nvSpPr>
          <p:cNvPr id="3" name="Content Placeholder 2"/>
          <p:cNvSpPr>
            <a:spLocks noGrp="1"/>
          </p:cNvSpPr>
          <p:nvPr>
            <p:ph idx="1"/>
          </p:nvPr>
        </p:nvSpPr>
        <p:spPr/>
        <p:txBody>
          <a:bodyPr/>
          <a:lstStyle/>
          <a:p>
            <a:r>
              <a:rPr lang="en-US" dirty="0" smtClean="0"/>
              <a:t>Move to accept “Rejected” as the resolution to CIDs 15990, 17031, and 17033. A proposal was discussed in doc 11-18/1831r5. The draft includes two mechanisms for UL MU disable. After debating the issues it was decided not to include a third mechanism. </a:t>
            </a:r>
            <a:r>
              <a:rPr lang="en-US" dirty="0" smtClean="0">
                <a:solidFill>
                  <a:schemeClr val="tx1"/>
                </a:solidFill>
              </a:rPr>
              <a:t> A straw </a:t>
            </a:r>
            <a:r>
              <a:rPr lang="en-US" dirty="0">
                <a:solidFill>
                  <a:schemeClr val="tx1"/>
                </a:solidFill>
              </a:rPr>
              <a:t>poll indicated that a technical consensus of 75% would not be achieved in an equivalent </a:t>
            </a:r>
            <a:r>
              <a:rPr lang="en-US" dirty="0" smtClean="0">
                <a:solidFill>
                  <a:schemeClr val="tx1"/>
                </a:solidFill>
              </a:rPr>
              <a:t>motion.</a:t>
            </a:r>
          </a:p>
          <a:p>
            <a:endParaRPr lang="en-US" dirty="0">
              <a:solidFill>
                <a:schemeClr val="tx1"/>
              </a:solidFill>
            </a:endParaRPr>
          </a:p>
          <a:p>
            <a:r>
              <a:rPr lang="en-US" dirty="0" smtClean="0">
                <a:solidFill>
                  <a:schemeClr val="tx1"/>
                </a:solidFill>
              </a:rPr>
              <a:t>Move: Robert Stacey		Second: Laurent </a:t>
            </a:r>
            <a:r>
              <a:rPr lang="en-US" dirty="0" err="1" smtClean="0">
                <a:solidFill>
                  <a:schemeClr val="tx1"/>
                </a:solidFill>
              </a:rPr>
              <a:t>Cariou</a:t>
            </a:r>
            <a:endParaRPr lang="en-US" dirty="0" smtClean="0">
              <a:solidFill>
                <a:schemeClr val="tx1"/>
              </a:solidFill>
            </a:endParaRPr>
          </a:p>
          <a:p>
            <a:r>
              <a:rPr lang="en-US" dirty="0" smtClean="0">
                <a:solidFill>
                  <a:schemeClr val="tx1"/>
                </a:solidFill>
              </a:rPr>
              <a:t>Approved with unanimous consent.</a:t>
            </a:r>
          </a:p>
          <a:p>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1845672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#803</a:t>
            </a:r>
            <a:endParaRPr lang="en-US" dirty="0"/>
          </a:p>
        </p:txBody>
      </p:sp>
      <p:sp>
        <p:nvSpPr>
          <p:cNvPr id="3" name="Content Placeholder 2"/>
          <p:cNvSpPr>
            <a:spLocks noGrp="1"/>
          </p:cNvSpPr>
          <p:nvPr>
            <p:ph idx="1"/>
          </p:nvPr>
        </p:nvSpPr>
        <p:spPr/>
        <p:txBody>
          <a:bodyPr/>
          <a:lstStyle/>
          <a:p>
            <a:r>
              <a:rPr lang="en-US" dirty="0" smtClean="0"/>
              <a:t>Move to change the resolution to CID 16737 to “Revised” with the resolution described in doc 11-19/0096r1</a:t>
            </a:r>
          </a:p>
          <a:p>
            <a:endParaRPr lang="en-US" dirty="0"/>
          </a:p>
          <a:p>
            <a:r>
              <a:rPr lang="en-US" dirty="0" smtClean="0"/>
              <a:t>Move: Alfred </a:t>
            </a:r>
            <a:r>
              <a:rPr lang="en-US" dirty="0" err="1" smtClean="0"/>
              <a:t>Asterjadhi</a:t>
            </a:r>
            <a:r>
              <a:rPr lang="en-US" dirty="0" smtClean="0"/>
              <a:t>		Second: </a:t>
            </a:r>
            <a:r>
              <a:rPr lang="en-US" dirty="0" err="1" smtClean="0"/>
              <a:t>Abhishek</a:t>
            </a:r>
            <a:r>
              <a:rPr lang="en-US" dirty="0" smtClean="0"/>
              <a:t> </a:t>
            </a:r>
            <a:r>
              <a:rPr lang="en-US" dirty="0" err="1" smtClean="0"/>
              <a:t>Patil</a:t>
            </a:r>
            <a:r>
              <a:rPr lang="en-US" dirty="0" smtClean="0"/>
              <a:t>	</a:t>
            </a:r>
          </a:p>
          <a:p>
            <a:r>
              <a:rPr lang="en-US"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288028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#804</a:t>
            </a:r>
            <a:endParaRPr lang="en-US" dirty="0"/>
          </a:p>
        </p:txBody>
      </p:sp>
      <p:sp>
        <p:nvSpPr>
          <p:cNvPr id="3" name="Content Placeholder 2"/>
          <p:cNvSpPr>
            <a:spLocks noGrp="1"/>
          </p:cNvSpPr>
          <p:nvPr>
            <p:ph idx="1"/>
          </p:nvPr>
        </p:nvSpPr>
        <p:spPr/>
        <p:txBody>
          <a:bodyPr/>
          <a:lstStyle/>
          <a:p>
            <a:r>
              <a:rPr lang="en-US" dirty="0"/>
              <a:t>Move to accept resolutions to CIDs in the following comment </a:t>
            </a:r>
            <a:r>
              <a:rPr lang="en-US" dirty="0" smtClean="0"/>
              <a:t>group</a:t>
            </a:r>
          </a:p>
          <a:p>
            <a:endParaRPr lang="en-US" dirty="0"/>
          </a:p>
          <a:p>
            <a:pPr>
              <a:buFontTx/>
              <a:buChar char="-"/>
            </a:pPr>
            <a:r>
              <a:rPr lang="en-US" dirty="0" smtClean="0"/>
              <a:t>Editor January 2019</a:t>
            </a:r>
            <a:endParaRPr lang="en-US" dirty="0"/>
          </a:p>
          <a:p>
            <a:pPr marL="0" indent="0"/>
            <a:r>
              <a:rPr lang="en-US" dirty="0" smtClean="0"/>
              <a:t>in </a:t>
            </a:r>
            <a:r>
              <a:rPr lang="en-US" dirty="0"/>
              <a:t>doc 11-18/</a:t>
            </a:r>
            <a:r>
              <a:rPr lang="en-US" dirty="0" smtClean="0"/>
              <a:t>1123r21</a:t>
            </a:r>
          </a:p>
          <a:p>
            <a:pPr marL="0" indent="0"/>
            <a:endParaRPr lang="en-US" dirty="0"/>
          </a:p>
          <a:p>
            <a:pPr marL="0" indent="0"/>
            <a:r>
              <a:rPr lang="en-US" dirty="0" smtClean="0"/>
              <a:t>Move: Robert Stacey		Second: Bin </a:t>
            </a:r>
            <a:r>
              <a:rPr lang="en-US" dirty="0" err="1" smtClean="0"/>
              <a:t>Tian</a:t>
            </a:r>
            <a:endParaRPr lang="en-US" dirty="0" smtClean="0"/>
          </a:p>
          <a:p>
            <a:pPr marL="0" indent="0"/>
            <a:r>
              <a:rPr lang="en-US" dirty="0" smtClean="0"/>
              <a:t>Approved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7636074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#805</a:t>
            </a:r>
            <a:endParaRPr lang="en-US" dirty="0"/>
          </a:p>
        </p:txBody>
      </p:sp>
      <p:sp>
        <p:nvSpPr>
          <p:cNvPr id="3" name="Content Placeholder 2"/>
          <p:cNvSpPr>
            <a:spLocks noGrp="1"/>
          </p:cNvSpPr>
          <p:nvPr>
            <p:ph idx="1"/>
          </p:nvPr>
        </p:nvSpPr>
        <p:spPr/>
        <p:txBody>
          <a:bodyPr/>
          <a:lstStyle/>
          <a:p>
            <a:r>
              <a:rPr lang="en-US" dirty="0" smtClean="0"/>
              <a:t>Move to accept resolution to CID 16963 in doc 11-19/0177r1</a:t>
            </a:r>
          </a:p>
          <a:p>
            <a:endParaRPr lang="en-US" dirty="0"/>
          </a:p>
          <a:p>
            <a:r>
              <a:rPr lang="en-US" dirty="0" smtClean="0"/>
              <a:t>Move: Laurent </a:t>
            </a:r>
            <a:r>
              <a:rPr lang="en-US" dirty="0" err="1" smtClean="0"/>
              <a:t>Cariou</a:t>
            </a:r>
            <a:r>
              <a:rPr lang="en-US" dirty="0" smtClean="0"/>
              <a:t>			Second: Robert Stacey</a:t>
            </a:r>
          </a:p>
          <a:p>
            <a:r>
              <a:rPr lang="en-US" dirty="0" smtClean="0"/>
              <a:t>Approved with unanimous consent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37327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November 2018.</a:t>
            </a:r>
          </a:p>
          <a:p>
            <a:pPr>
              <a:buFont typeface="Arial" panose="020B0604020202020204" pitchFamily="34" charset="0"/>
              <a:buChar char="•"/>
            </a:pPr>
            <a:r>
              <a:rPr lang="en-US" dirty="0"/>
              <a:t>Complete the resolution of comments received on draft D3.0, prepare draft D4.0, and start a 15-day recirculation ballot</a:t>
            </a:r>
          </a:p>
          <a:p>
            <a:pPr>
              <a:buFont typeface="Arial" panose="020B0604020202020204" pitchFamily="34" charset="0"/>
              <a:buChar char="•"/>
            </a:pPr>
            <a:r>
              <a:rPr lang="en-US" dirty="0"/>
              <a:t>Approve the TG Coexistence Assurance document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#806</a:t>
            </a:r>
            <a:endParaRPr lang="en-US" dirty="0"/>
          </a:p>
        </p:txBody>
      </p:sp>
      <p:sp>
        <p:nvSpPr>
          <p:cNvPr id="3" name="Content Placeholder 2"/>
          <p:cNvSpPr>
            <a:spLocks noGrp="1"/>
          </p:cNvSpPr>
          <p:nvPr>
            <p:ph idx="1"/>
          </p:nvPr>
        </p:nvSpPr>
        <p:spPr>
          <a:xfrm>
            <a:off x="685800" y="1828800"/>
            <a:ext cx="7770813" cy="4113213"/>
          </a:xfrm>
        </p:spPr>
        <p:txBody>
          <a:bodyPr/>
          <a:lstStyle/>
          <a:p>
            <a:r>
              <a:rPr lang="en-US" dirty="0" smtClean="0"/>
              <a:t>Move to accept the  resolutions to CIDs in the comment group:</a:t>
            </a:r>
          </a:p>
          <a:p>
            <a:endParaRPr lang="en-US" dirty="0"/>
          </a:p>
          <a:p>
            <a:pPr>
              <a:buFontTx/>
              <a:buChar char="-"/>
            </a:pPr>
            <a:r>
              <a:rPr lang="en-US" dirty="0" smtClean="0"/>
              <a:t>Withdrawn</a:t>
            </a:r>
          </a:p>
          <a:p>
            <a:pPr>
              <a:buFontTx/>
              <a:buChar char="-"/>
            </a:pPr>
            <a:endParaRPr lang="en-US" dirty="0"/>
          </a:p>
          <a:p>
            <a:pPr marL="0" indent="0"/>
            <a:r>
              <a:rPr lang="en-US" dirty="0" smtClean="0"/>
              <a:t>In doc 11-18/1123r21</a:t>
            </a:r>
          </a:p>
          <a:p>
            <a:pPr marL="0" indent="0"/>
            <a:endParaRPr lang="en-US" dirty="0"/>
          </a:p>
          <a:p>
            <a:pPr marL="0" indent="0"/>
            <a:r>
              <a:rPr lang="en-US" dirty="0" smtClean="0"/>
              <a:t>Move: Robert Stacey		Second: </a:t>
            </a:r>
            <a:r>
              <a:rPr lang="en-US" dirty="0" err="1" smtClean="0"/>
              <a:t>Abhishek</a:t>
            </a:r>
            <a:r>
              <a:rPr lang="en-US" dirty="0" smtClean="0"/>
              <a:t> </a:t>
            </a:r>
            <a:r>
              <a:rPr lang="en-US" dirty="0" err="1" smtClean="0"/>
              <a:t>Patil</a:t>
            </a:r>
            <a:endParaRPr lang="en-US" dirty="0" smtClean="0"/>
          </a:p>
          <a:p>
            <a:pPr marL="0" indent="0"/>
            <a:r>
              <a:rPr lang="en-US"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3756097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#807</a:t>
            </a:r>
            <a:endParaRPr lang="en-US" dirty="0"/>
          </a:p>
        </p:txBody>
      </p:sp>
      <p:sp>
        <p:nvSpPr>
          <p:cNvPr id="3" name="Content Placeholder 2"/>
          <p:cNvSpPr>
            <a:spLocks noGrp="1"/>
          </p:cNvSpPr>
          <p:nvPr>
            <p:ph idx="1"/>
          </p:nvPr>
        </p:nvSpPr>
        <p:spPr/>
        <p:txBody>
          <a:bodyPr/>
          <a:lstStyle/>
          <a:p>
            <a:r>
              <a:rPr lang="en-US" dirty="0" smtClean="0"/>
              <a:t>Move to accept “Rejected” as the resolution to CID 16763.</a:t>
            </a:r>
          </a:p>
          <a:p>
            <a:r>
              <a:rPr lang="en-US" dirty="0" smtClean="0"/>
              <a:t>A safety margin value greater than 5 dB leaves almost no range remaining in the acceptable interference level.</a:t>
            </a:r>
          </a:p>
          <a:p>
            <a:endParaRPr lang="en-US" dirty="0"/>
          </a:p>
          <a:p>
            <a:r>
              <a:rPr lang="en-US" dirty="0" smtClean="0"/>
              <a:t>Move: Bin </a:t>
            </a:r>
            <a:r>
              <a:rPr lang="en-US" dirty="0" err="1" smtClean="0"/>
              <a:t>Tian</a:t>
            </a:r>
            <a:r>
              <a:rPr lang="en-US" dirty="0" smtClean="0"/>
              <a:t>		Second: Matt Fischer</a:t>
            </a:r>
          </a:p>
          <a:p>
            <a:r>
              <a:rPr lang="en-US"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34065202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#117</a:t>
            </a:r>
            <a:endParaRPr lang="en-US" dirty="0"/>
          </a:p>
        </p:txBody>
      </p:sp>
      <p:sp>
        <p:nvSpPr>
          <p:cNvPr id="3" name="Content Placeholder 2"/>
          <p:cNvSpPr>
            <a:spLocks noGrp="1"/>
          </p:cNvSpPr>
          <p:nvPr>
            <p:ph idx="1"/>
          </p:nvPr>
        </p:nvSpPr>
        <p:spPr/>
        <p:txBody>
          <a:bodyPr/>
          <a:lstStyle/>
          <a:p>
            <a:r>
              <a:rPr lang="en-US" dirty="0" smtClean="0"/>
              <a:t>Move to accept the draft text in doc 11-18/1489r4</a:t>
            </a:r>
          </a:p>
          <a:p>
            <a:endParaRPr lang="en-US" dirty="0"/>
          </a:p>
          <a:p>
            <a:r>
              <a:rPr lang="en-US" dirty="0" smtClean="0"/>
              <a:t>Move: </a:t>
            </a:r>
            <a:r>
              <a:rPr lang="en-US" dirty="0" err="1" smtClean="0"/>
              <a:t>Liwen</a:t>
            </a:r>
            <a:r>
              <a:rPr lang="en-US" dirty="0" smtClean="0"/>
              <a:t> Chu		Second: Alfred </a:t>
            </a:r>
            <a:r>
              <a:rPr lang="en-US" dirty="0" err="1" smtClean="0"/>
              <a:t>Asterjadhi</a:t>
            </a:r>
            <a:endParaRPr lang="en-US" dirty="0" smtClean="0"/>
          </a:p>
          <a:p>
            <a:r>
              <a:rPr lang="en-US" dirty="0" smtClean="0"/>
              <a:t>Approved with unanimous consent</a:t>
            </a:r>
          </a:p>
          <a:p>
            <a:endParaRPr lang="en-US" dirty="0"/>
          </a:p>
          <a:p>
            <a:r>
              <a:rPr lang="en-US" dirty="0" smtClean="0"/>
              <a:t>SP Result: 20/2/9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98735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#118</a:t>
            </a:r>
            <a:endParaRPr lang="en-US" dirty="0"/>
          </a:p>
        </p:txBody>
      </p:sp>
      <p:sp>
        <p:nvSpPr>
          <p:cNvPr id="3" name="Content Placeholder 2"/>
          <p:cNvSpPr>
            <a:spLocks noGrp="1"/>
          </p:cNvSpPr>
          <p:nvPr>
            <p:ph idx="1"/>
          </p:nvPr>
        </p:nvSpPr>
        <p:spPr/>
        <p:txBody>
          <a:bodyPr/>
          <a:lstStyle/>
          <a:p>
            <a:r>
              <a:rPr lang="en-US" dirty="0" smtClean="0"/>
              <a:t>Move to accept the draft text in doc 11-18/2128r0.</a:t>
            </a:r>
          </a:p>
          <a:p>
            <a:endParaRPr lang="en-US" dirty="0"/>
          </a:p>
          <a:p>
            <a:r>
              <a:rPr lang="en-US" dirty="0" smtClean="0"/>
              <a:t>Move: Po-Kai Huang		Second:  Alfred </a:t>
            </a:r>
            <a:r>
              <a:rPr lang="en-US" dirty="0" err="1" smtClean="0"/>
              <a:t>Asterjadhi</a:t>
            </a:r>
            <a:endParaRPr lang="en-US" dirty="0" smtClean="0"/>
          </a:p>
          <a:p>
            <a:r>
              <a:rPr lang="en-US"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13071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#119</a:t>
            </a:r>
            <a:endParaRPr lang="en-US" dirty="0"/>
          </a:p>
        </p:txBody>
      </p:sp>
      <p:sp>
        <p:nvSpPr>
          <p:cNvPr id="3" name="Content Placeholder 2"/>
          <p:cNvSpPr>
            <a:spLocks noGrp="1"/>
          </p:cNvSpPr>
          <p:nvPr>
            <p:ph idx="1"/>
          </p:nvPr>
        </p:nvSpPr>
        <p:spPr/>
        <p:txBody>
          <a:bodyPr/>
          <a:lstStyle/>
          <a:p>
            <a:r>
              <a:rPr lang="en-US" dirty="0" smtClean="0"/>
              <a:t>Move to accept the draft text in doc 11-19/0162r1</a:t>
            </a:r>
          </a:p>
          <a:p>
            <a:endParaRPr lang="en-US" dirty="0"/>
          </a:p>
          <a:p>
            <a:r>
              <a:rPr lang="en-US" dirty="0" smtClean="0"/>
              <a:t>Move: Po-Kai Huang		Second: Alfred </a:t>
            </a:r>
            <a:r>
              <a:rPr lang="en-US" dirty="0" err="1" smtClean="0"/>
              <a:t>Asterjadhi</a:t>
            </a:r>
            <a:endParaRPr lang="en-US" dirty="0" smtClean="0"/>
          </a:p>
          <a:p>
            <a:r>
              <a:rPr lang="en-US"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9411157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#120</a:t>
            </a:r>
            <a:endParaRPr lang="en-US" dirty="0"/>
          </a:p>
        </p:txBody>
      </p:sp>
      <p:sp>
        <p:nvSpPr>
          <p:cNvPr id="3" name="Content Placeholder 2"/>
          <p:cNvSpPr>
            <a:spLocks noGrp="1"/>
          </p:cNvSpPr>
          <p:nvPr>
            <p:ph idx="1"/>
          </p:nvPr>
        </p:nvSpPr>
        <p:spPr/>
        <p:txBody>
          <a:bodyPr/>
          <a:lstStyle/>
          <a:p>
            <a:r>
              <a:rPr lang="en-US" dirty="0" smtClean="0"/>
              <a:t>Move to accept the draft text in doc 11-19/0028r4</a:t>
            </a:r>
          </a:p>
          <a:p>
            <a:endParaRPr lang="en-US" dirty="0"/>
          </a:p>
          <a:p>
            <a:r>
              <a:rPr lang="en-US" dirty="0" smtClean="0"/>
              <a:t>Move: </a:t>
            </a:r>
            <a:r>
              <a:rPr lang="en-US" dirty="0" err="1" smtClean="0"/>
              <a:t>Abhishek</a:t>
            </a:r>
            <a:r>
              <a:rPr lang="en-US" dirty="0" smtClean="0"/>
              <a:t> </a:t>
            </a:r>
            <a:r>
              <a:rPr lang="en-US" dirty="0" err="1" smtClean="0"/>
              <a:t>Patil</a:t>
            </a:r>
            <a:r>
              <a:rPr lang="en-US" dirty="0" smtClean="0"/>
              <a:t>		Second: Po-Kai Huang</a:t>
            </a:r>
          </a:p>
          <a:p>
            <a:r>
              <a:rPr lang="en-US"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70919752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#121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draft text in doc 11-19/</a:t>
            </a:r>
            <a:r>
              <a:rPr lang="en-US" dirty="0" smtClean="0"/>
              <a:t>0041r2</a:t>
            </a:r>
          </a:p>
          <a:p>
            <a:endParaRPr lang="en-US" dirty="0"/>
          </a:p>
          <a:p>
            <a:r>
              <a:rPr lang="en-US" dirty="0" smtClean="0"/>
              <a:t>Move: Zhou </a:t>
            </a:r>
            <a:r>
              <a:rPr lang="en-US" dirty="0" err="1" smtClean="0"/>
              <a:t>Lan</a:t>
            </a:r>
            <a:r>
              <a:rPr lang="en-US" dirty="0" smtClean="0"/>
              <a:t>		Second: Ming </a:t>
            </a:r>
            <a:r>
              <a:rPr lang="en-US" dirty="0" err="1" smtClean="0"/>
              <a:t>Gan</a:t>
            </a:r>
            <a:endParaRPr lang="en-US" dirty="0" smtClean="0"/>
          </a:p>
          <a:p>
            <a:r>
              <a:rPr lang="en-US" dirty="0" smtClean="0"/>
              <a:t>Approved with unanimous consent</a:t>
            </a:r>
            <a:endParaRPr lang="en-US" dirty="0"/>
          </a:p>
          <a:p>
            <a:endParaRPr lang="en-US" dirty="0"/>
          </a:p>
          <a:p>
            <a:endParaRPr lang="en-US" dirty="0"/>
          </a:p>
          <a:p>
            <a:r>
              <a:rPr lang="en-US" dirty="0" smtClean="0"/>
              <a:t>SP Result: Y/N/A:22</a:t>
            </a:r>
            <a:r>
              <a:rPr lang="en-US" dirty="0"/>
              <a:t>/0/6</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16951135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#122</a:t>
            </a:r>
            <a:endParaRPr lang="en-US" dirty="0"/>
          </a:p>
        </p:txBody>
      </p:sp>
      <p:sp>
        <p:nvSpPr>
          <p:cNvPr id="3" name="Content Placeholder 2"/>
          <p:cNvSpPr>
            <a:spLocks noGrp="1"/>
          </p:cNvSpPr>
          <p:nvPr>
            <p:ph idx="1"/>
          </p:nvPr>
        </p:nvSpPr>
        <p:spPr>
          <a:xfrm>
            <a:off x="685800" y="1600200"/>
            <a:ext cx="7770813" cy="4113213"/>
          </a:xfrm>
        </p:spPr>
        <p:txBody>
          <a:bodyPr/>
          <a:lstStyle/>
          <a:p>
            <a:r>
              <a:rPr lang="en-US" sz="1800" dirty="0" smtClean="0"/>
              <a:t>Move to accept the following text and add to the next revision of the TG draft</a:t>
            </a:r>
          </a:p>
          <a:p>
            <a:endParaRPr lang="en-US" sz="1800" dirty="0"/>
          </a:p>
          <a:p>
            <a:r>
              <a:rPr lang="en-US" sz="1800" dirty="0" smtClean="0"/>
              <a:t>“</a:t>
            </a:r>
            <a:r>
              <a:rPr lang="en-GB" sz="1800" dirty="0"/>
              <a:t>Change the last two </a:t>
            </a:r>
            <a:r>
              <a:rPr lang="en-GB" sz="1800" dirty="0" err="1"/>
              <a:t>paras</a:t>
            </a:r>
            <a:r>
              <a:rPr lang="en-GB" sz="1800" dirty="0"/>
              <a:t> of 28.3.14.3 to:</a:t>
            </a:r>
            <a:endParaRPr lang="en-US" sz="1800" dirty="0"/>
          </a:p>
          <a:p>
            <a:r>
              <a:rPr lang="en-GB" sz="1800" dirty="0"/>
              <a:t> </a:t>
            </a:r>
            <a:endParaRPr lang="en-US" sz="1800" dirty="0"/>
          </a:p>
          <a:p>
            <a:r>
              <a:rPr lang="en-GB" sz="1800" dirty="0"/>
              <a:t>A STA that transmits an HE TB PPDU in response to a triggering PPDU shall ensure that the transmission start time of the HE TB PPDU is within ±0.4 + 16 µs from the end, at the STA’s antenna connector, of the last OFDM symbol of the triggering PPDU (if it contains no packet extension) or of the packet extension of the triggering PPDU (if present).</a:t>
            </a:r>
            <a:endParaRPr lang="en-US" sz="1800" dirty="0"/>
          </a:p>
          <a:p>
            <a:r>
              <a:rPr lang="en-GB" sz="1800" dirty="0"/>
              <a:t>NOTE—This end instant is before any signal extension, so this is equivalent to HE TB PPDU transmission within 0.4 µs of SIFS after the end of the triggering PPDU including signal extension</a:t>
            </a:r>
            <a:r>
              <a:rPr lang="en-GB" sz="1800" dirty="0" smtClean="0"/>
              <a:t>.”</a:t>
            </a:r>
            <a:endParaRPr lang="en-US" sz="1800" dirty="0"/>
          </a:p>
          <a:p>
            <a:endParaRPr lang="en-US" sz="1800" dirty="0"/>
          </a:p>
          <a:p>
            <a:r>
              <a:rPr lang="en-US" sz="1800" dirty="0" smtClean="0"/>
              <a:t>Move: Mark Rison		Second: Bin </a:t>
            </a:r>
            <a:r>
              <a:rPr lang="en-US" sz="1800" dirty="0" err="1" smtClean="0"/>
              <a:t>Tian</a:t>
            </a:r>
            <a:endParaRPr lang="en-US" sz="1800" dirty="0" smtClean="0"/>
          </a:p>
          <a:p>
            <a:r>
              <a:rPr lang="en-US" sz="1800" dirty="0" smtClean="0"/>
              <a:t>Approved with unanimous consent.</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16693121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#123</a:t>
            </a:r>
            <a:endParaRPr lang="en-US" dirty="0"/>
          </a:p>
        </p:txBody>
      </p:sp>
      <p:sp>
        <p:nvSpPr>
          <p:cNvPr id="3" name="Content Placeholder 2"/>
          <p:cNvSpPr>
            <a:spLocks noGrp="1"/>
          </p:cNvSpPr>
          <p:nvPr>
            <p:ph idx="1"/>
          </p:nvPr>
        </p:nvSpPr>
        <p:spPr/>
        <p:txBody>
          <a:bodyPr/>
          <a:lstStyle/>
          <a:p>
            <a:r>
              <a:rPr lang="en-US" dirty="0" smtClean="0"/>
              <a:t>Move to change the statement “A STA shall not transmit VHT PPDUs in the 6 GHz band” to “A STA shall not transmit a VHT PPDU in the 6 GHz band unless the VHT PPDU carries a Fine Timing Measurement frame”</a:t>
            </a:r>
          </a:p>
          <a:p>
            <a:r>
              <a:rPr lang="en-US" dirty="0" smtClean="0"/>
              <a:t>The reference document is 11-18/1211r6 page 6</a:t>
            </a:r>
          </a:p>
          <a:p>
            <a:endParaRPr lang="en-US" dirty="0"/>
          </a:p>
          <a:p>
            <a:r>
              <a:rPr lang="en-US" dirty="0" smtClean="0"/>
              <a:t>Move:		Robert Stacey	Second: Alfred </a:t>
            </a:r>
            <a:r>
              <a:rPr lang="en-US" dirty="0" err="1" smtClean="0"/>
              <a:t>Asterjadhi</a:t>
            </a:r>
            <a:endParaRPr lang="en-US" dirty="0" smtClean="0"/>
          </a:p>
          <a:p>
            <a:r>
              <a:rPr lang="en-US" dirty="0" smtClean="0"/>
              <a:t>Y/N/A: 23/20/7 </a:t>
            </a:r>
            <a:r>
              <a:rPr lang="en-US" dirty="0" smtClean="0">
                <a:sym typeface="Wingdings"/>
              </a:rPr>
              <a:t> motion fails</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5591382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#212</a:t>
            </a:r>
            <a:endParaRPr lang="en-US" dirty="0"/>
          </a:p>
        </p:txBody>
      </p:sp>
      <p:sp>
        <p:nvSpPr>
          <p:cNvPr id="3" name="Content Placeholder 2"/>
          <p:cNvSpPr>
            <a:spLocks noGrp="1"/>
          </p:cNvSpPr>
          <p:nvPr>
            <p:ph idx="1"/>
          </p:nvPr>
        </p:nvSpPr>
        <p:spPr/>
        <p:txBody>
          <a:bodyPr/>
          <a:lstStyle/>
          <a:p>
            <a:r>
              <a:rPr lang="en-US" dirty="0" smtClean="0"/>
              <a:t>Move to accept the draft text in doc 11-19/0121r3</a:t>
            </a:r>
          </a:p>
          <a:p>
            <a:endParaRPr lang="en-US" dirty="0"/>
          </a:p>
          <a:p>
            <a:r>
              <a:rPr lang="en-US" dirty="0" smtClean="0"/>
              <a:t>Move: </a:t>
            </a:r>
            <a:r>
              <a:rPr lang="en-US" dirty="0" err="1" smtClean="0"/>
              <a:t>Tianyu</a:t>
            </a:r>
            <a:r>
              <a:rPr lang="en-US" dirty="0" smtClean="0"/>
              <a:t> Wu		Second: </a:t>
            </a:r>
            <a:r>
              <a:rPr lang="en-US" dirty="0" err="1" smtClean="0"/>
              <a:t>Xiaogang</a:t>
            </a:r>
            <a:r>
              <a:rPr lang="en-US" dirty="0" smtClean="0"/>
              <a:t> Chen</a:t>
            </a:r>
          </a:p>
          <a:p>
            <a:endParaRPr lang="en-US" dirty="0"/>
          </a:p>
          <a:p>
            <a:r>
              <a:rPr lang="en-US" dirty="0" smtClean="0"/>
              <a:t>Approved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655234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673994" y="1219201"/>
            <a:ext cx="3808413" cy="4113213"/>
          </a:xfrm>
        </p:spPr>
        <p:txBody>
          <a:bodyPr/>
          <a:lstStyle/>
          <a:p>
            <a:pPr>
              <a:lnSpc>
                <a:spcPct val="80000"/>
              </a:lnSpc>
            </a:pPr>
            <a:endParaRPr lang="en-US" altLang="en-US" sz="1050" dirty="0"/>
          </a:p>
          <a:p>
            <a:pPr>
              <a:lnSpc>
                <a:spcPct val="80000"/>
              </a:lnSpc>
            </a:pPr>
            <a:r>
              <a:rPr lang="en-US" altLang="en-US" sz="1100" dirty="0"/>
              <a:t>Monday January 14, 10:30 – 12:30 </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Call for Submissions</a:t>
            </a:r>
          </a:p>
          <a:p>
            <a:pPr lvl="1">
              <a:lnSpc>
                <a:spcPct val="80000"/>
              </a:lnSpc>
            </a:pPr>
            <a:r>
              <a:rPr lang="en-US" altLang="en-US" sz="1050" dirty="0"/>
              <a:t>Ad hoc groups schedule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1">
              <a:lnSpc>
                <a:spcPct val="80000"/>
              </a:lnSpc>
            </a:pPr>
            <a:endParaRPr lang="en-US" altLang="en-US" sz="1050" dirty="0"/>
          </a:p>
          <a:p>
            <a:pPr lvl="1">
              <a:lnSpc>
                <a:spcPct val="80000"/>
              </a:lnSpc>
            </a:pPr>
            <a:r>
              <a:rPr lang="en-US" altLang="en-US" sz="1200" dirty="0"/>
              <a:t>	</a:t>
            </a:r>
          </a:p>
          <a:p>
            <a:pPr lvl="1">
              <a:lnSpc>
                <a:spcPct val="80000"/>
              </a:lnSpc>
            </a:pPr>
            <a:endParaRPr lang="en-US" altLang="en-US" sz="1600" dirty="0"/>
          </a:p>
          <a:p>
            <a:pPr lvl="1">
              <a:lnSpc>
                <a:spcPct val="80000"/>
              </a:lnSpc>
            </a:pPr>
            <a:endParaRPr lang="en-US" altLang="en-US" sz="1600" dirty="0"/>
          </a:p>
          <a:p>
            <a:endParaRPr lang="en-US" sz="2000" dirty="0"/>
          </a:p>
        </p:txBody>
      </p:sp>
      <p:sp>
        <p:nvSpPr>
          <p:cNvPr id="8" name="Content Placeholder 7"/>
          <p:cNvSpPr>
            <a:spLocks noGrp="1"/>
          </p:cNvSpPr>
          <p:nvPr>
            <p:ph sz="half" idx="2"/>
          </p:nvPr>
        </p:nvSpPr>
        <p:spPr>
          <a:xfrm>
            <a:off x="4563437" y="1219200"/>
            <a:ext cx="3810000" cy="4113213"/>
          </a:xfrm>
        </p:spPr>
        <p:txBody>
          <a:bodyPr/>
          <a:lstStyle/>
          <a:p>
            <a:pPr lvl="0">
              <a:lnSpc>
                <a:spcPct val="80000"/>
              </a:lnSpc>
            </a:pPr>
            <a:r>
              <a:rPr lang="en-CA" altLang="en-US" sz="1100" dirty="0"/>
              <a:t>Tuesday</a:t>
            </a:r>
            <a:r>
              <a:rPr lang="en-US" altLang="en-US" sz="1100" dirty="0"/>
              <a:t> January 15, 16:00 – 18:00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endParaRPr lang="en-US" altLang="en-US" sz="1450" dirty="0"/>
          </a:p>
          <a:p>
            <a:pPr lvl="0">
              <a:lnSpc>
                <a:spcPct val="80000"/>
              </a:lnSpc>
            </a:pPr>
            <a:r>
              <a:rPr lang="en-CA" altLang="en-US" sz="1100" dirty="0"/>
              <a:t>Tuesday</a:t>
            </a:r>
            <a:r>
              <a:rPr lang="en-US" altLang="en-US" sz="1100" dirty="0"/>
              <a:t> January 15,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	</a:t>
            </a:r>
          </a:p>
          <a:p>
            <a:pPr>
              <a:lnSpc>
                <a:spcPct val="80000"/>
              </a:lnSpc>
            </a:pPr>
            <a:r>
              <a:rPr lang="en-US" altLang="en-US" sz="1050" dirty="0"/>
              <a:t>Thursday January 17,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a:t>
            </a:r>
          </a:p>
          <a:p>
            <a:pPr lvl="1">
              <a:lnSpc>
                <a:spcPct val="80000"/>
              </a:lnSpc>
            </a:pPr>
            <a:r>
              <a:rPr lang="en-US" altLang="en-US" sz="1050" dirty="0"/>
              <a:t>Recess </a:t>
            </a:r>
            <a:endParaRPr lang="en-US" altLang="en-US" sz="1400" dirty="0"/>
          </a:p>
          <a:p>
            <a:pPr>
              <a:lnSpc>
                <a:spcPct val="80000"/>
              </a:lnSpc>
            </a:pPr>
            <a:r>
              <a:rPr lang="en-US" altLang="en-US" sz="1050" dirty="0"/>
              <a:t>Thursday January 17,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TG Motions</a:t>
            </a:r>
          </a:p>
          <a:p>
            <a:pPr lvl="1">
              <a:lnSpc>
                <a:spcPct val="80000"/>
              </a:lnSpc>
            </a:pPr>
            <a:r>
              <a:rPr lang="en-US" altLang="en-US" sz="1050" dirty="0"/>
              <a:t>Comment Resolution</a:t>
            </a:r>
          </a:p>
          <a:p>
            <a:pPr lvl="1">
              <a:lnSpc>
                <a:spcPct val="80000"/>
              </a:lnSpc>
            </a:pPr>
            <a:r>
              <a:rPr lang="en-US" altLang="en-US" sz="1050" dirty="0"/>
              <a:t>Goals for January 2018</a:t>
            </a:r>
          </a:p>
          <a:p>
            <a:pPr lvl="1">
              <a:lnSpc>
                <a:spcPct val="80000"/>
              </a:lnSpc>
            </a:pPr>
            <a:r>
              <a:rPr lang="en-US" altLang="en-US" sz="1050" dirty="0"/>
              <a:t>TG ad hoc meeting</a:t>
            </a:r>
          </a:p>
          <a:p>
            <a:pPr lvl="1">
              <a:lnSpc>
                <a:spcPct val="80000"/>
              </a:lnSpc>
            </a:pPr>
            <a:r>
              <a:rPr lang="en-US" altLang="en-US" sz="1050" dirty="0" err="1"/>
              <a:t>Telecon</a:t>
            </a:r>
            <a:r>
              <a:rPr lang="en-US" altLang="en-US" sz="1050" dirty="0"/>
              <a:t> Schedule</a:t>
            </a:r>
          </a:p>
          <a:p>
            <a:pPr lvl="1">
              <a:lnSpc>
                <a:spcPct val="80000"/>
              </a:lnSpc>
            </a:pPr>
            <a:r>
              <a:rPr lang="en-US" altLang="en-US" sz="1050" dirty="0"/>
              <a:t>Adjourn</a:t>
            </a:r>
          </a:p>
          <a:p>
            <a:endParaRPr lang="en-US" sz="1800" dirty="0"/>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F1A80C-6FDF-D944-98E3-01F96C05D6ED}"/>
              </a:ext>
            </a:extLst>
          </p:cNvPr>
          <p:cNvSpPr>
            <a:spLocks noGrp="1"/>
          </p:cNvSpPr>
          <p:nvPr>
            <p:ph type="title"/>
          </p:nvPr>
        </p:nvSpPr>
        <p:spPr/>
        <p:txBody>
          <a:bodyPr/>
          <a:lstStyle/>
          <a:p>
            <a:r>
              <a:rPr lang="en-US" dirty="0"/>
              <a:t>Motion for WG Recirculation Ballot</a:t>
            </a:r>
          </a:p>
        </p:txBody>
      </p:sp>
      <p:sp>
        <p:nvSpPr>
          <p:cNvPr id="3" name="Content Placeholder 2">
            <a:extLst>
              <a:ext uri="{FF2B5EF4-FFF2-40B4-BE49-F238E27FC236}">
                <a16:creationId xmlns:a16="http://schemas.microsoft.com/office/drawing/2014/main" xmlns="" id="{6BA12AAB-012D-8048-8AEB-D887D43D3FB9}"/>
              </a:ext>
            </a:extLst>
          </p:cNvPr>
          <p:cNvSpPr>
            <a:spLocks noGrp="1"/>
          </p:cNvSpPr>
          <p:nvPr>
            <p:ph idx="1"/>
          </p:nvPr>
        </p:nvSpPr>
        <p:spPr>
          <a:xfrm>
            <a:off x="685800" y="1676400"/>
            <a:ext cx="7770813" cy="4113213"/>
          </a:xfrm>
        </p:spPr>
        <p:txBody>
          <a:bodyPr/>
          <a:lstStyle/>
          <a:p>
            <a:pPr lvl="0"/>
            <a:r>
              <a:rPr lang="en-US" sz="2000" dirty="0"/>
              <a:t>Having approved comment resolutions for all of the comments received from </a:t>
            </a:r>
            <a:r>
              <a:rPr lang="en-US" sz="2000" dirty="0" smtClean="0"/>
              <a:t>LB 233 </a:t>
            </a:r>
            <a:r>
              <a:rPr lang="en-US" sz="2000" dirty="0"/>
              <a:t>on </a:t>
            </a:r>
            <a:r>
              <a:rPr lang="en-US" sz="2000" dirty="0" smtClean="0"/>
              <a:t>P802.11ax D3.0</a:t>
            </a:r>
            <a:endParaRPr lang="en-US" sz="2000" dirty="0"/>
          </a:p>
          <a:p>
            <a:pPr lvl="0"/>
            <a:r>
              <a:rPr lang="en-US" sz="2000" dirty="0" smtClean="0"/>
              <a:t>Instruct </a:t>
            </a:r>
            <a:r>
              <a:rPr lang="en-US" sz="2000" dirty="0"/>
              <a:t>the editor to </a:t>
            </a:r>
            <a:r>
              <a:rPr lang="en-US" sz="2000" dirty="0" smtClean="0"/>
              <a:t>prepare P802.11ax D4.0 </a:t>
            </a:r>
            <a:r>
              <a:rPr lang="en-US" sz="2000" dirty="0"/>
              <a:t>incorporating these resolutions and</a:t>
            </a:r>
            <a:r>
              <a:rPr lang="en-US" sz="2000" dirty="0" smtClean="0"/>
              <a:t>,</a:t>
            </a:r>
            <a:endParaRPr lang="en-US" sz="2000" dirty="0"/>
          </a:p>
          <a:p>
            <a:pPr lvl="0"/>
            <a:r>
              <a:rPr lang="en-US" sz="2000" dirty="0"/>
              <a:t>Approve a 15 day Working Group Recirculation Ballot asking the question “Should </a:t>
            </a:r>
            <a:r>
              <a:rPr lang="en-US" sz="2000" dirty="0" smtClean="0"/>
              <a:t>P802.11ax D4.0 </a:t>
            </a:r>
            <a:r>
              <a:rPr lang="en-US" sz="2000" dirty="0"/>
              <a:t>be forwarded to Sponsor Ballot?”</a:t>
            </a:r>
          </a:p>
          <a:p>
            <a:r>
              <a:rPr lang="en-US" sz="2000" dirty="0"/>
              <a:t> </a:t>
            </a:r>
          </a:p>
          <a:p>
            <a:pPr lvl="0"/>
            <a:r>
              <a:rPr lang="en-GB" sz="2000" dirty="0"/>
              <a:t>[Moved by &lt;name&gt; on behalf of &lt;group&gt;</a:t>
            </a:r>
            <a:endParaRPr lang="en-US" sz="2000" dirty="0"/>
          </a:p>
          <a:p>
            <a:pPr lvl="0"/>
            <a:r>
              <a:rPr lang="en-GB" sz="2000" dirty="0" err="1" smtClean="0"/>
              <a:t>TGax</a:t>
            </a:r>
            <a:r>
              <a:rPr lang="en-GB" sz="2000" dirty="0" smtClean="0"/>
              <a:t> </a:t>
            </a:r>
            <a:r>
              <a:rPr lang="en-GB" sz="2000" dirty="0"/>
              <a:t>vote:] </a:t>
            </a:r>
            <a:endParaRPr lang="en-US" sz="2000" dirty="0"/>
          </a:p>
          <a:p>
            <a:pPr lvl="0"/>
            <a:r>
              <a:rPr lang="en-GB" sz="2000" dirty="0"/>
              <a:t>[Moved: </a:t>
            </a:r>
            <a:r>
              <a:rPr lang="en-GB" sz="2000" dirty="0" smtClean="0"/>
              <a:t>Robert Stacey,  </a:t>
            </a:r>
            <a:r>
              <a:rPr lang="en-GB" sz="2000" dirty="0"/>
              <a:t>Seconded: </a:t>
            </a:r>
            <a:r>
              <a:rPr lang="en-GB" sz="2000" dirty="0" err="1" smtClean="0"/>
              <a:t>Abhishek</a:t>
            </a:r>
            <a:r>
              <a:rPr lang="en-GB" sz="2000" dirty="0" smtClean="0"/>
              <a:t> </a:t>
            </a:r>
            <a:r>
              <a:rPr lang="en-GB" sz="2000" dirty="0" err="1" smtClean="0"/>
              <a:t>Patil</a:t>
            </a:r>
            <a:r>
              <a:rPr lang="en-GB" sz="2000" dirty="0" smtClean="0"/>
              <a:t>, </a:t>
            </a:r>
            <a:r>
              <a:rPr lang="en-GB" sz="2000" dirty="0"/>
              <a:t>Result: </a:t>
            </a:r>
            <a:r>
              <a:rPr lang="en-GB" sz="2000" dirty="0" smtClean="0"/>
              <a:t>48-</a:t>
            </a:r>
            <a:r>
              <a:rPr lang="en-GB" sz="2000" dirty="0"/>
              <a:t>0</a:t>
            </a:r>
            <a:r>
              <a:rPr lang="en-GB" sz="2000" dirty="0" smtClean="0"/>
              <a:t>-</a:t>
            </a:r>
            <a:r>
              <a:rPr lang="en-GB" sz="2000" dirty="0"/>
              <a:t>0</a:t>
            </a:r>
            <a:r>
              <a:rPr lang="en-GB" sz="2000" dirty="0" smtClean="0"/>
              <a:t>]</a:t>
            </a:r>
          </a:p>
          <a:p>
            <a:pPr lvl="0"/>
            <a:r>
              <a:rPr lang="en-GB" sz="2000" dirty="0" smtClean="0"/>
              <a:t>Motion passes</a:t>
            </a:r>
            <a:endParaRPr lang="en-US" sz="2000" dirty="0"/>
          </a:p>
          <a:p>
            <a:endParaRPr lang="en-US" sz="2000" dirty="0"/>
          </a:p>
        </p:txBody>
      </p:sp>
      <p:sp>
        <p:nvSpPr>
          <p:cNvPr id="4" name="Slide Number Placeholder 3">
            <a:extLst>
              <a:ext uri="{FF2B5EF4-FFF2-40B4-BE49-F238E27FC236}">
                <a16:creationId xmlns:a16="http://schemas.microsoft.com/office/drawing/2014/main" xmlns="" id="{24C03D14-6754-114D-B62E-45DEA18C1492}"/>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xmlns="" id="{AB610161-75EF-1E4F-A07A-E8EDCE495C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D99227C-1ABA-7441-B402-49A03732A54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4708151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65284281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073827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16530603"/>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xmlns="" val="20000"/>
                    </a:ext>
                  </a:extLst>
                </a:gridCol>
                <a:gridCol w="1417320">
                  <a:extLst>
                    <a:ext uri="{9D8B030D-6E8A-4147-A177-3AD203B41FA5}">
                      <a16:colId xmlns:a16="http://schemas.microsoft.com/office/drawing/2014/main" xmlns="" val="20001"/>
                    </a:ext>
                  </a:extLst>
                </a:gridCol>
                <a:gridCol w="1417320">
                  <a:extLst>
                    <a:ext uri="{9D8B030D-6E8A-4147-A177-3AD203B41FA5}">
                      <a16:colId xmlns:a16="http://schemas.microsoft.com/office/drawing/2014/main" xmlns="" val="20002"/>
                    </a:ext>
                  </a:extLst>
                </a:gridCol>
                <a:gridCol w="1417320">
                  <a:extLst>
                    <a:ext uri="{9D8B030D-6E8A-4147-A177-3AD203B41FA5}">
                      <a16:colId xmlns:a16="http://schemas.microsoft.com/office/drawing/2014/main" xmlns="" val="20003"/>
                    </a:ext>
                  </a:extLst>
                </a:gridCol>
                <a:gridCol w="1417320">
                  <a:extLst>
                    <a:ext uri="{9D8B030D-6E8A-4147-A177-3AD203B41FA5}">
                      <a16:colId xmlns:a16="http://schemas.microsoft.com/office/drawing/2014/main" xmlns="" val="20004"/>
                    </a:ext>
                  </a:extLst>
                </a:gridCol>
              </a:tblGrid>
              <a:tr h="723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xmlns=""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err="1"/>
                        <a:t>TGax</a:t>
                      </a:r>
                      <a:endParaRPr lang="en-US" sz="1800" b="1" dirty="0"/>
                    </a:p>
                  </a:txBody>
                  <a:tcPr/>
                </a:tc>
                <a:tc>
                  <a:txBody>
                    <a:bodyPr/>
                    <a:lstStyle/>
                    <a:p>
                      <a:pPr algn="ctr"/>
                      <a:r>
                        <a:rPr lang="en-US" sz="1800" b="1" dirty="0"/>
                        <a:t>TGax</a:t>
                      </a:r>
                    </a:p>
                  </a:txBody>
                  <a:tcPr/>
                </a:tc>
                <a:tc>
                  <a:txBody>
                    <a:bodyPr/>
                    <a:lstStyle/>
                    <a:p>
                      <a:pPr algn="ctr"/>
                      <a:r>
                        <a:rPr lang="en-US" sz="1800" b="1" dirty="0"/>
                        <a:t>TGax</a:t>
                      </a:r>
                    </a:p>
                  </a:txBody>
                  <a:tcPr/>
                </a:tc>
                <a:extLst>
                  <a:ext uri="{0D108BD9-81ED-4DB2-BD59-A6C34878D82A}">
                    <a16:rowId xmlns:a16="http://schemas.microsoft.com/office/drawing/2014/main" xmlns="" val="10001"/>
                  </a:ext>
                </a:extLst>
              </a:tr>
              <a:tr h="355691">
                <a:tc>
                  <a:txBody>
                    <a:bodyPr/>
                    <a:lstStyle/>
                    <a:p>
                      <a:pPr algn="ctr"/>
                      <a:r>
                        <a:rPr lang="en-US" dirty="0"/>
                        <a:t>AM 2</a:t>
                      </a:r>
                    </a:p>
                  </a:txBody>
                  <a:tcPr/>
                </a:tc>
                <a:tc>
                  <a:txBody>
                    <a:bodyPr/>
                    <a:lstStyle/>
                    <a:p>
                      <a:pPr algn="ctr"/>
                      <a:r>
                        <a:rPr lang="en-US" sz="1800" b="1" dirty="0" err="1"/>
                        <a:t>TGax</a:t>
                      </a:r>
                      <a:endParaRPr lang="en-US" sz="1800" b="1" dirty="0"/>
                    </a:p>
                  </a:txBody>
                  <a:tcPr/>
                </a:tc>
                <a:tc>
                  <a:txBody>
                    <a:bodyPr/>
                    <a:lstStyle/>
                    <a:p>
                      <a:pPr algn="ct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xmlns="" val="10002"/>
                  </a:ext>
                </a:extLst>
              </a:tr>
              <a:tr h="365759">
                <a:tc>
                  <a:txBody>
                    <a:bodyPr/>
                    <a:lstStyle/>
                    <a:p>
                      <a:pPr algn="ctr"/>
                      <a:r>
                        <a:rPr lang="en-US" dirty="0"/>
                        <a:t>PM 1</a:t>
                      </a:r>
                    </a:p>
                  </a:txBody>
                  <a:tcPr/>
                </a:tc>
                <a:tc>
                  <a:txBody>
                    <a:bodyPr/>
                    <a:lstStyle/>
                    <a:p>
                      <a:pPr algn="ctr"/>
                      <a:r>
                        <a:rPr lang="en-US" sz="1800" b="1" dirty="0"/>
                        <a:t>TGax</a:t>
                      </a:r>
                    </a:p>
                  </a:txBody>
                  <a:tcPr/>
                </a:tc>
                <a:tc>
                  <a:txBody>
                    <a:bodyPr/>
                    <a:lstStyle/>
                    <a:p>
                      <a:pPr algn="ctr"/>
                      <a:endParaRPr lang="en-US" sz="1800" b="1" dirty="0"/>
                    </a:p>
                  </a:txBody>
                  <a:tcPr/>
                </a:tc>
                <a:tc>
                  <a:txBody>
                    <a:bodyPr/>
                    <a:lstStyle/>
                    <a:p>
                      <a:pPr algn="ctr"/>
                      <a:r>
                        <a:rPr lang="en-US" sz="1800" b="1" dirty="0" err="1"/>
                        <a:t>TGax</a:t>
                      </a:r>
                      <a:endParaRPr lang="en-US" sz="1800" b="1" dirty="0"/>
                    </a:p>
                  </a:txBody>
                  <a:tcPr/>
                </a:tc>
                <a:tc>
                  <a:txBody>
                    <a:bodyPr/>
                    <a:lstStyle/>
                    <a:p>
                      <a:pPr algn="ctr"/>
                      <a:r>
                        <a:rPr lang="en-US" b="1" dirty="0" err="1"/>
                        <a:t>TGax</a:t>
                      </a:r>
                      <a:endParaRPr lang="en-US" b="1" dirty="0"/>
                    </a:p>
                  </a:txBody>
                  <a:tcPr/>
                </a:tc>
                <a:extLst>
                  <a:ext uri="{0D108BD9-81ED-4DB2-BD59-A6C34878D82A}">
                    <a16:rowId xmlns:a16="http://schemas.microsoft.com/office/drawing/2014/main" xmlns="" val="10003"/>
                  </a:ext>
                </a:extLst>
              </a:tr>
              <a:tr h="365759">
                <a:tc>
                  <a:txBody>
                    <a:bodyPr/>
                    <a:lstStyle/>
                    <a:p>
                      <a:pPr algn="ctr"/>
                      <a:r>
                        <a:rPr lang="en-US" dirty="0"/>
                        <a:t>PM</a:t>
                      </a:r>
                      <a:r>
                        <a:rPr lang="en-US" baseline="0" dirty="0"/>
                        <a:t> 2</a:t>
                      </a:r>
                      <a:endParaRPr lang="en-US" dirty="0"/>
                    </a:p>
                  </a:txBody>
                  <a:tcPr/>
                </a:tc>
                <a:tc>
                  <a:txBody>
                    <a:bodyPr/>
                    <a:lstStyle/>
                    <a:p>
                      <a:endParaRPr lang="en-US" b="1" dirty="0"/>
                    </a:p>
                  </a:txBody>
                  <a:tcPr/>
                </a:tc>
                <a:tc>
                  <a:txBody>
                    <a:bodyPr/>
                    <a:lstStyle/>
                    <a:p>
                      <a:pPr algn="ctr"/>
                      <a:r>
                        <a:rPr lang="en-US" sz="1800" b="1" dirty="0" err="1"/>
                        <a:t>TGax</a:t>
                      </a:r>
                      <a:endParaRPr lang="en-US" sz="1800" b="1" dirty="0"/>
                    </a:p>
                  </a:txBody>
                  <a:tcPr/>
                </a:tc>
                <a:tc>
                  <a:txBody>
                    <a:bodyPr/>
                    <a:lstStyle/>
                    <a:p>
                      <a:pPr algn="ctr"/>
                      <a:endParaRPr lang="en-US" sz="1400" dirty="0"/>
                    </a:p>
                  </a:txBody>
                  <a:tcPr/>
                </a:tc>
                <a:tc>
                  <a:txBody>
                    <a:bodyPr/>
                    <a:lstStyle/>
                    <a:p>
                      <a:endParaRPr lang="en-US" dirty="0"/>
                    </a:p>
                  </a:txBody>
                  <a:tcPr/>
                </a:tc>
                <a:extLst>
                  <a:ext uri="{0D108BD9-81ED-4DB2-BD59-A6C34878D82A}">
                    <a16:rowId xmlns:a16="http://schemas.microsoft.com/office/drawing/2014/main" xmlns="" val="10004"/>
                  </a:ext>
                </a:extLst>
              </a:tr>
              <a:tr h="349405">
                <a:tc>
                  <a:txBody>
                    <a:bodyPr/>
                    <a:lstStyle/>
                    <a:p>
                      <a:pPr algn="ctr"/>
                      <a:r>
                        <a:rPr lang="en-US" dirty="0"/>
                        <a:t>EVE</a:t>
                      </a:r>
                    </a:p>
                  </a:txBody>
                  <a:tcPr/>
                </a:tc>
                <a:tc>
                  <a:txBody>
                    <a:bodyPr/>
                    <a:lstStyle/>
                    <a:p>
                      <a:pPr algn="ct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January 14,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endParaRPr lang="en-US" altLang="en-US" dirty="0"/>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November 2018 meeting.</a:t>
            </a:r>
            <a:endParaRPr lang="en-US" altLang="en-US" dirty="0"/>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Status of Comment Resolution</a:t>
            </a:r>
          </a:p>
          <a:p>
            <a:pPr lvl="0">
              <a:lnSpc>
                <a:spcPct val="80000"/>
              </a:lnSpc>
              <a:buFont typeface="Arial" panose="020B0604020202020204" pitchFamily="34" charset="0"/>
              <a:buChar char="•"/>
            </a:pPr>
            <a:r>
              <a:rPr lang="en-US" altLang="en-US" dirty="0"/>
              <a:t>Submissions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Arial"/>
              <a:buChar char="•"/>
            </a:pPr>
            <a:r>
              <a:rPr lang="en-US" dirty="0" smtClean="0"/>
              <a:t>The focus is on comment resolution</a:t>
            </a:r>
          </a:p>
          <a:p>
            <a:pPr>
              <a:buFont typeface="Arial"/>
              <a:buChar char="•"/>
            </a:pPr>
            <a:r>
              <a:rPr lang="en-US" dirty="0" smtClean="0"/>
              <a:t>CIDs passed SP during Nov meeting or on a teleconference will not be reconsidered.</a:t>
            </a:r>
          </a:p>
          <a:p>
            <a:pPr>
              <a:buFont typeface="Arial"/>
              <a:buChar char="•"/>
            </a:pPr>
            <a:r>
              <a:rPr lang="en-US" dirty="0" smtClean="0"/>
              <a:t>Any document not related to comment resolution will be discussed on a best effort basis.</a:t>
            </a:r>
          </a:p>
          <a:p>
            <a:pPr>
              <a:buFont typeface="Arial"/>
              <a:buChar char="•"/>
            </a:pPr>
            <a:r>
              <a:rPr lang="en-US" dirty="0" smtClean="0"/>
              <a:t>6 GHz related documents will be considered at the end and only if there is a consensus.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41086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(November 2018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November 2018 </a:t>
            </a:r>
            <a:r>
              <a:rPr lang="en-US" altLang="en-US" sz="2000" dirty="0" smtClean="0"/>
              <a:t>Plenary </a:t>
            </a:r>
            <a:r>
              <a:rPr lang="en-US" altLang="en-US" sz="2000" dirty="0"/>
              <a:t>meeting to today: </a:t>
            </a:r>
          </a:p>
          <a:p>
            <a:pPr lvl="1">
              <a:buFont typeface="Arial" panose="020B0604020202020204" pitchFamily="34" charset="0"/>
              <a:buChar char="•"/>
            </a:pPr>
            <a:r>
              <a:rPr lang="en-US" altLang="en-US" sz="1600" dirty="0">
                <a:hlinkClick r:id="rId2"/>
              </a:rPr>
              <a:t>https://mentor.ieee.org/802.11/dcn/18/11-18-1933-01-00ax-tgax-november-2018-bangkok-meeting-minutes.docx</a:t>
            </a:r>
            <a:r>
              <a:rPr lang="en-US" altLang="en-US" sz="1600" dirty="0"/>
              <a:t>  </a:t>
            </a:r>
          </a:p>
          <a:p>
            <a:pPr lvl="1">
              <a:buFont typeface="Arial" panose="020B0604020202020204" pitchFamily="34" charset="0"/>
              <a:buChar char="•"/>
            </a:pPr>
            <a:r>
              <a:rPr lang="en-US" altLang="en-US" sz="1600" dirty="0">
                <a:hlinkClick r:id="rId3"/>
              </a:rPr>
              <a:t>https://mentor.ieee.org/802.11/dcn/18/11-18-2008-01-00ax-minutes-of-tgax-ad-hoc-mac-mu-sr-november-2018-in-bangkok.docx</a:t>
            </a:r>
            <a:r>
              <a:rPr lang="en-US" altLang="en-US" sz="1600" dirty="0"/>
              <a:t> </a:t>
            </a:r>
            <a:endParaRPr lang="en-US" altLang="en-US" sz="1600" dirty="0" smtClean="0"/>
          </a:p>
          <a:p>
            <a:pPr lvl="1">
              <a:buFont typeface="Arial" panose="020B0604020202020204" pitchFamily="34" charset="0"/>
              <a:buChar char="•"/>
            </a:pPr>
            <a:r>
              <a:rPr lang="en-US" altLang="en-US" sz="1600" dirty="0">
                <a:hlinkClick r:id="rId4"/>
              </a:rPr>
              <a:t>https://mentor.ieee.org/802.11/dcn/18/11-18-2137-00-00ax-minutes-of-tgax-teleconferences-from-nov-2018-to-jan-2019.</a:t>
            </a:r>
            <a:r>
              <a:rPr lang="en-US" altLang="en-US" sz="1600" dirty="0" smtClean="0">
                <a:hlinkClick r:id="rId4"/>
              </a:rPr>
              <a:t>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5"/>
              </a:rPr>
              <a:t>https://mentor.ieee.org/802.11/dcn/18/11-18-1871-</a:t>
            </a:r>
            <a:r>
              <a:rPr lang="en-US" altLang="en-US" sz="1600" dirty="0" smtClean="0">
                <a:hlinkClick r:id="rId5"/>
              </a:rPr>
              <a:t>02-</a:t>
            </a:r>
            <a:r>
              <a:rPr lang="en-US" altLang="en-US" sz="1600" dirty="0">
                <a:hlinkClick r:id="rId5"/>
              </a:rPr>
              <a:t>00ax-minutes-of-tgax-ad-hoc-november-2018-in-shenzhen.docx</a:t>
            </a:r>
            <a:r>
              <a:rPr lang="en-US" altLang="en-US" sz="1600" dirty="0"/>
              <a:t> </a:t>
            </a:r>
          </a:p>
          <a:p>
            <a:pPr lvl="1">
              <a:buFont typeface="Arial" panose="020B0604020202020204" pitchFamily="34" charset="0"/>
              <a:buChar char="•"/>
            </a:pPr>
            <a:r>
              <a:rPr lang="en-US" altLang="en-US" sz="1600" dirty="0">
                <a:hlinkClick r:id="rId6"/>
              </a:rPr>
              <a:t>https://mentor.ieee.org/802.11/dcn/18/11-18-2024-00-00ax-bangkok-phy-ad-hoc-minutes.docx</a:t>
            </a:r>
            <a:r>
              <a:rPr lang="en-US" altLang="en-US" sz="1600" dirty="0"/>
              <a:t> </a:t>
            </a:r>
          </a:p>
          <a:p>
            <a:pPr>
              <a:buFont typeface="Arial" panose="020B0604020202020204" pitchFamily="34" charset="0"/>
              <a:buChar char="•"/>
            </a:pPr>
            <a:r>
              <a:rPr lang="en-US" altLang="en-US" sz="2000" dirty="0"/>
              <a:t>Move:	</a:t>
            </a:r>
            <a:r>
              <a:rPr lang="en-US" altLang="en-US" sz="2000" dirty="0" err="1" smtClean="0"/>
              <a:t>Kiseon</a:t>
            </a:r>
            <a:r>
              <a:rPr lang="en-US" altLang="en-US" sz="2000" dirty="0" smtClean="0"/>
              <a:t> </a:t>
            </a:r>
            <a:r>
              <a:rPr lang="en-US" altLang="en-US" sz="2000" dirty="0" err="1" smtClean="0"/>
              <a:t>Ryu</a:t>
            </a:r>
            <a:r>
              <a:rPr lang="en-US" altLang="en-US" sz="2000" dirty="0"/>
              <a:t>	</a:t>
            </a:r>
            <a:r>
              <a:rPr lang="en-US" altLang="en-US" sz="2000" dirty="0" smtClean="0"/>
              <a:t>	Second: </a:t>
            </a:r>
            <a:r>
              <a:rPr lang="en-US" altLang="en-US" sz="2000" dirty="0" err="1" smtClean="0"/>
              <a:t>Stephane</a:t>
            </a:r>
            <a:r>
              <a:rPr lang="en-US" altLang="en-US" sz="2000" dirty="0" smtClean="0"/>
              <a:t> Baron</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D666D7-970F-5A43-A1DE-81D88F979592}"/>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xmlns="" id="{CDEADD4B-701D-FA47-9508-1AF4DF0E33EE}"/>
              </a:ext>
            </a:extLst>
          </p:cNvPr>
          <p:cNvSpPr>
            <a:spLocks noGrp="1"/>
          </p:cNvSpPr>
          <p:nvPr>
            <p:ph idx="1"/>
          </p:nvPr>
        </p:nvSpPr>
        <p:spPr/>
        <p:txBody>
          <a:bodyPr/>
          <a:lstStyle/>
          <a:p>
            <a:r>
              <a:rPr lang="en-US" dirty="0">
                <a:hlinkClick r:id="rId2"/>
              </a:rPr>
              <a:t>http://www.ieee802.org/11/Reports/802.11_Timelines.htm</a:t>
            </a:r>
            <a:r>
              <a:rPr lang="en-US" dirty="0"/>
              <a:t> </a:t>
            </a:r>
          </a:p>
          <a:p>
            <a:endParaRPr lang="en-US" dirty="0"/>
          </a:p>
          <a:p>
            <a:pPr>
              <a:buFont typeface="Arial" panose="020B0604020202020204" pitchFamily="34" charset="0"/>
              <a:buChar char="•"/>
            </a:pPr>
            <a:r>
              <a:rPr lang="en-US" sz="2000" dirty="0"/>
              <a:t>Recirculation						Jan. 2019</a:t>
            </a:r>
          </a:p>
          <a:p>
            <a:pPr>
              <a:buFont typeface="Arial" panose="020B0604020202020204" pitchFamily="34" charset="0"/>
              <a:buChar char="•"/>
            </a:pPr>
            <a:r>
              <a:rPr lang="en-US" sz="2000" dirty="0"/>
              <a:t>MEC/MRD							Mar. 2019</a:t>
            </a:r>
          </a:p>
          <a:p>
            <a:pPr>
              <a:buFont typeface="Arial" panose="020B0604020202020204" pitchFamily="34" charset="0"/>
              <a:buChar char="•"/>
            </a:pPr>
            <a:r>
              <a:rPr lang="en-US" sz="2000" dirty="0"/>
              <a:t>Sponsor Ballot pool					Feb. 2019</a:t>
            </a:r>
          </a:p>
          <a:p>
            <a:pPr>
              <a:buFont typeface="Arial" panose="020B0604020202020204" pitchFamily="34" charset="0"/>
              <a:buChar char="•"/>
            </a:pPr>
            <a:r>
              <a:rPr lang="en-US" sz="2000" dirty="0"/>
              <a:t>Initial Sponsor Ballot					May </a:t>
            </a:r>
            <a:r>
              <a:rPr lang="en-US" sz="2000" dirty="0" smtClean="0"/>
              <a:t>2019  </a:t>
            </a:r>
            <a:r>
              <a:rPr lang="en-US" sz="2000" dirty="0" smtClean="0">
                <a:sym typeface="Wingdings"/>
              </a:rPr>
              <a:t> July 2019</a:t>
            </a:r>
            <a:endParaRPr lang="en-US" sz="2000" dirty="0"/>
          </a:p>
          <a:p>
            <a:pPr>
              <a:buFont typeface="Arial" panose="020B0604020202020204" pitchFamily="34" charset="0"/>
              <a:buChar char="•"/>
            </a:pPr>
            <a:r>
              <a:rPr lang="en-US" sz="2000" dirty="0"/>
              <a:t>Final 802.11 Approval				Nov. </a:t>
            </a:r>
            <a:r>
              <a:rPr lang="en-US" sz="2000" dirty="0" smtClean="0"/>
              <a:t>2019  </a:t>
            </a:r>
            <a:r>
              <a:rPr lang="en-US" sz="2000" dirty="0" smtClean="0">
                <a:sym typeface="Wingdings"/>
              </a:rPr>
              <a:t> January 2020</a:t>
            </a:r>
            <a:endParaRPr lang="en-US" sz="2000" dirty="0"/>
          </a:p>
          <a:p>
            <a:pPr>
              <a:buFont typeface="Arial" panose="020B0604020202020204" pitchFamily="34" charset="0"/>
              <a:buChar char="•"/>
            </a:pPr>
            <a:r>
              <a:rPr lang="en-US" sz="2000" dirty="0"/>
              <a:t>Final Conditional EC approval		Nov. </a:t>
            </a:r>
            <a:r>
              <a:rPr lang="en-US" sz="2000" dirty="0" smtClean="0"/>
              <a:t>2019  </a:t>
            </a:r>
            <a:r>
              <a:rPr lang="en-US" sz="2000" dirty="0" smtClean="0">
                <a:sym typeface="Wingdings"/>
              </a:rPr>
              <a:t> March 2020</a:t>
            </a:r>
            <a:endParaRPr lang="en-US" sz="2000" dirty="0"/>
          </a:p>
          <a:p>
            <a:pPr>
              <a:buFont typeface="Arial" panose="020B0604020202020204" pitchFamily="34" charset="0"/>
              <a:buChar char="•"/>
            </a:pPr>
            <a:r>
              <a:rPr lang="en-US" sz="2000" dirty="0" err="1"/>
              <a:t>RevCom</a:t>
            </a:r>
            <a:r>
              <a:rPr lang="en-US" sz="2000" dirty="0"/>
              <a:t>								Dec. </a:t>
            </a:r>
            <a:r>
              <a:rPr lang="en-US" sz="2000" dirty="0" smtClean="0"/>
              <a:t>2019 </a:t>
            </a:r>
            <a:r>
              <a:rPr lang="en-US" sz="2000" smtClean="0">
                <a:sym typeface="Wingdings"/>
              </a:rPr>
              <a:t> June </a:t>
            </a:r>
            <a:r>
              <a:rPr lang="en-US" sz="2000" dirty="0" smtClean="0">
                <a:sym typeface="Wingdings"/>
              </a:rPr>
              <a:t>2020</a:t>
            </a:r>
            <a:endParaRPr lang="en-US" dirty="0"/>
          </a:p>
        </p:txBody>
      </p:sp>
      <p:sp>
        <p:nvSpPr>
          <p:cNvPr id="4" name="Slide Number Placeholder 3">
            <a:extLst>
              <a:ext uri="{FF2B5EF4-FFF2-40B4-BE49-F238E27FC236}">
                <a16:creationId xmlns:a16="http://schemas.microsoft.com/office/drawing/2014/main" xmlns="" id="{E31996B8-0545-8942-94F4-6986351E396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xmlns="" id="{CED219F8-B866-7543-8DCD-7C90C5FD96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C4BDE86-7397-7B41-BE7D-DCB9DA5EE57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70104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January 13-18, 2019</a:t>
            </a:r>
          </a:p>
          <a:p>
            <a:pPr algn="ctr">
              <a:lnSpc>
                <a:spcPct val="90000"/>
              </a:lnSpc>
              <a:buFontTx/>
              <a:buNone/>
            </a:pPr>
            <a:r>
              <a:rPr lang="en-US" sz="4000" dirty="0">
                <a:latin typeface="Arial" panose="020B0604020202020204" pitchFamily="34" charset="0"/>
              </a:rPr>
              <a:t>St. Louis, MO,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January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Comment Resolution </a:t>
            </a:r>
          </a:p>
        </p:txBody>
      </p:sp>
      <p:sp>
        <p:nvSpPr>
          <p:cNvPr id="3" name="Content Placeholder 2"/>
          <p:cNvSpPr>
            <a:spLocks noGrp="1"/>
          </p:cNvSpPr>
          <p:nvPr>
            <p:ph idx="1"/>
          </p:nvPr>
        </p:nvSpPr>
        <p:spPr/>
        <p:txBody>
          <a:bodyPr/>
          <a:lstStyle/>
          <a:p>
            <a:r>
              <a:rPr lang="en-US" dirty="0"/>
              <a:t>See the embedded spreadsheets.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graphicFrame>
        <p:nvGraphicFramePr>
          <p:cNvPr id="10" name="Object 9"/>
          <p:cNvGraphicFramePr>
            <a:graphicFrameLocks noChangeAspect="1"/>
          </p:cNvGraphicFramePr>
          <p:nvPr>
            <p:extLst>
              <p:ext uri="{D42A27DB-BD31-4B8C-83A1-F6EECF244321}">
                <p14:modId xmlns:p14="http://schemas.microsoft.com/office/powerpoint/2010/main" val="645216822"/>
              </p:ext>
            </p:extLst>
          </p:nvPr>
        </p:nvGraphicFramePr>
        <p:xfrm>
          <a:off x="4953000" y="2971800"/>
          <a:ext cx="1600200" cy="1408176"/>
        </p:xfrm>
        <a:graphic>
          <a:graphicData uri="http://schemas.openxmlformats.org/presentationml/2006/ole">
            <mc:AlternateContent xmlns:mc="http://schemas.openxmlformats.org/markup-compatibility/2006">
              <mc:Choice xmlns:v="urn:schemas-microsoft-com:vml" Requires="v">
                <p:oleObj spid="_x0000_s4564"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953000" y="2971800"/>
                        <a:ext cx="1600200" cy="1408176"/>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93827998"/>
              </p:ext>
            </p:extLst>
          </p:nvPr>
        </p:nvGraphicFramePr>
        <p:xfrm>
          <a:off x="1752600" y="2819400"/>
          <a:ext cx="1731818" cy="1524000"/>
        </p:xfrm>
        <a:graphic>
          <a:graphicData uri="http://schemas.openxmlformats.org/presentationml/2006/ole">
            <mc:AlternateContent xmlns:mc="http://schemas.openxmlformats.org/markup-compatibility/2006">
              <mc:Choice xmlns:v="urn:schemas-microsoft-com:vml" Requires="v">
                <p:oleObj spid="_x0000_s4565" name="Worksheet" showAsIcon="1" r:id="rId5" imgW="635000" imgH="558800" progId="Excel.Sheet.12">
                  <p:embed/>
                </p:oleObj>
              </mc:Choice>
              <mc:Fallback>
                <p:oleObj name="Worksheet" showAsIcon="1" r:id="rId5" imgW="635000" imgH="558800" progId="Excel.Sheet.12">
                  <p:embed/>
                  <p:pic>
                    <p:nvPicPr>
                      <p:cNvPr id="0" name=""/>
                      <p:cNvPicPr/>
                      <p:nvPr/>
                    </p:nvPicPr>
                    <p:blipFill>
                      <a:blip r:embed="rId6"/>
                      <a:stretch>
                        <a:fillRect/>
                      </a:stretch>
                    </p:blipFill>
                    <p:spPr>
                      <a:xfrm>
                        <a:off x="1752600" y="2819400"/>
                        <a:ext cx="1731818" cy="1524000"/>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11-18/1995 (</a:t>
            </a:r>
            <a:r>
              <a:rPr lang="en-US" dirty="0" err="1" smtClean="0"/>
              <a:t>Huizhao</a:t>
            </a:r>
            <a:r>
              <a:rPr lang="en-US" dirty="0"/>
              <a:t> </a:t>
            </a:r>
            <a:r>
              <a:rPr lang="en-US" dirty="0" smtClean="0"/>
              <a:t>Wang)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15302, 15906, 16750 </a:t>
            </a:r>
            <a:r>
              <a:rPr lang="en-US" dirty="0" smtClean="0"/>
              <a:t>in doc 11-18/1995r2?</a:t>
            </a:r>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78848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11-19/0120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r>
              <a:rPr lang="en-US" dirty="0" smtClean="0"/>
              <a:t>Do you accept resolution to CID 15153 in doc 11-19/0120r0?</a:t>
            </a:r>
          </a:p>
          <a:p>
            <a:r>
              <a:rPr lang="en-US" dirty="0" smtClean="0"/>
              <a:t>No objection</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9846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15175, 15652, 16411, 17077, 17001, 16124, </a:t>
            </a:r>
            <a:r>
              <a:rPr lang="en-GB" dirty="0" smtClean="0"/>
              <a:t>15716</a:t>
            </a:r>
            <a:r>
              <a:rPr lang="en-US" dirty="0"/>
              <a:t> </a:t>
            </a:r>
            <a:r>
              <a:rPr lang="en-US" dirty="0" smtClean="0"/>
              <a:t>in doc 11-18/1866r5?</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72024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11-18/2040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15090, 16168, 16282, 15606, and 15934 in doc 11-18/2040r6?</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04673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55086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11-18/2085 (Po-Kai)</a:t>
            </a:r>
            <a:endParaRPr lang="en-US" dirty="0"/>
          </a:p>
        </p:txBody>
      </p:sp>
      <p:sp>
        <p:nvSpPr>
          <p:cNvPr id="3" name="Content Placeholder 2"/>
          <p:cNvSpPr>
            <a:spLocks noGrp="1"/>
          </p:cNvSpPr>
          <p:nvPr>
            <p:ph idx="1"/>
          </p:nvPr>
        </p:nvSpPr>
        <p:spPr/>
        <p:txBody>
          <a:bodyPr/>
          <a:lstStyle/>
          <a:p>
            <a:r>
              <a:rPr lang="en-US" dirty="0" smtClean="0"/>
              <a:t>Do you accept resolutions to CID 16487 in doc 11-18/2085r1?</a:t>
            </a:r>
          </a:p>
          <a:p>
            <a:endParaRPr lang="en-US" dirty="0"/>
          </a:p>
          <a:p>
            <a:r>
              <a:rPr lang="en-US" dirty="0" smtClean="0"/>
              <a:t>Accepted with no objection </a:t>
            </a:r>
            <a:r>
              <a:rPr lang="en-US" dirty="0" smtClean="0">
                <a:sym typeface="Wingdings"/>
              </a:rPr>
              <a:t> on r0</a:t>
            </a:r>
            <a:endParaRPr lang="en-US" dirty="0" smtClean="0"/>
          </a:p>
          <a:p>
            <a:r>
              <a:rPr lang="en-US" dirty="0" smtClean="0"/>
              <a:t>SP: Y/N/A 16/0/4 </a:t>
            </a:r>
            <a:r>
              <a:rPr lang="en-US" dirty="0" smtClean="0">
                <a:sym typeface="Wingdings"/>
              </a:rPr>
              <a:t> on r1</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11255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27603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15157, 16283.16293, 16494</a:t>
            </a:r>
            <a:r>
              <a:rPr lang="en-US" dirty="0"/>
              <a:t> </a:t>
            </a:r>
            <a:r>
              <a:rPr lang="en-US" dirty="0" smtClean="0"/>
              <a:t>in doc 11-19/0098r2?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65383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11-18/1853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16907, </a:t>
            </a:r>
            <a:r>
              <a:rPr lang="en-GB" dirty="0" smtClean="0"/>
              <a:t>16909, </a:t>
            </a:r>
            <a:r>
              <a:rPr lang="en-GB" dirty="0" smtClean="0">
                <a:solidFill>
                  <a:srgbClr val="FF0000"/>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r>
              <a:rPr lang="en-GB" dirty="0" smtClean="0"/>
              <a:t>Resolutions to CIDs written in black approved with no objection.</a:t>
            </a:r>
          </a:p>
          <a:p>
            <a:pPr lvl="0"/>
            <a:r>
              <a:rPr lang="en-GB" dirty="0" smtClean="0"/>
              <a:t>CID 16918 is transferred to </a:t>
            </a:r>
            <a:r>
              <a:rPr lang="en-GB" dirty="0" err="1" smtClean="0"/>
              <a:t>Yasu</a:t>
            </a:r>
            <a:endParaRPr lang="en-GB" dirty="0" smtClean="0"/>
          </a:p>
          <a:p>
            <a:pPr lvl="0"/>
            <a:r>
              <a:rPr lang="en-GB" dirty="0" smtClean="0"/>
              <a:t>CID 16910 is now ok after checking out the PPDU definition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3147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16737 in doc 11-19/0096r0?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2195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a:t>)</a:t>
            </a:r>
          </a:p>
        </p:txBody>
      </p:sp>
      <p:sp>
        <p:nvSpPr>
          <p:cNvPr id="3" name="Content Placeholder 2"/>
          <p:cNvSpPr>
            <a:spLocks noGrp="1"/>
          </p:cNvSpPr>
          <p:nvPr>
            <p:ph idx="1"/>
          </p:nvPr>
        </p:nvSpPr>
        <p:spPr/>
        <p:txBody>
          <a:bodyPr/>
          <a:lstStyle/>
          <a:p>
            <a:pPr lvl="0"/>
            <a:r>
              <a:rPr lang="en-US" dirty="0" smtClean="0"/>
              <a:t>Do you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Accepted with </a:t>
            </a:r>
            <a:r>
              <a:rPr lang="en-GB"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032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68404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a:t>
            </a:r>
            <a:r>
              <a:rPr lang="en-GB" dirty="0"/>
              <a:t>16486 </a:t>
            </a:r>
            <a:r>
              <a:rPr lang="en-US" dirty="0" smtClean="0"/>
              <a:t>in doc 11-19/0076r0?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463436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11-18/1779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16448 in doc 11-18/1779r5?</a:t>
            </a:r>
          </a:p>
          <a:p>
            <a:endParaRPr lang="en-US" dirty="0"/>
          </a:p>
          <a:p>
            <a:r>
              <a:rPr lang="en-US" dirty="0" smtClean="0"/>
              <a:t>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03057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59097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Do you accept resolution to CID 16440 in doc 11-18/1851r3?</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0160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16970, 16969, 16974, 16975, </a:t>
            </a:r>
            <a:r>
              <a:rPr lang="en-US" dirty="0" smtClean="0"/>
              <a:t>16055</a:t>
            </a:r>
            <a:r>
              <a:rPr lang="en-GB" dirty="0"/>
              <a:t> </a:t>
            </a:r>
            <a:r>
              <a:rPr lang="en-GB" dirty="0" smtClean="0"/>
              <a:t>in doc 11-18/2033r3?</a:t>
            </a:r>
          </a:p>
          <a:p>
            <a:endParaRPr lang="en-GB" dirty="0"/>
          </a:p>
          <a:p>
            <a:r>
              <a:rPr lang="en-GB" dirty="0" smtClean="0"/>
              <a:t>Accepted.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73100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4213" cy="1065213"/>
          </a:xfrm>
        </p:spPr>
        <p:txBody>
          <a:bodyPr/>
          <a:lstStyle/>
          <a:p>
            <a:r>
              <a:rPr lang="en-US" altLang="en-US" dirty="0"/>
              <a:t>Agenda for Tuesday January 15,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Status Update</a:t>
            </a:r>
            <a:endParaRPr lang="en-US" altLang="en-US" dirty="0"/>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7296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11-18/1855 (Chao Chun)</a:t>
            </a:r>
            <a:endParaRPr lang="en-US" dirty="0"/>
          </a:p>
        </p:txBody>
      </p:sp>
      <p:sp>
        <p:nvSpPr>
          <p:cNvPr id="3" name="Content Placeholder 2"/>
          <p:cNvSpPr>
            <a:spLocks noGrp="1"/>
          </p:cNvSpPr>
          <p:nvPr>
            <p:ph idx="1"/>
          </p:nvPr>
        </p:nvSpPr>
        <p:spPr/>
        <p:txBody>
          <a:bodyPr/>
          <a:lstStyle/>
          <a:p>
            <a:r>
              <a:rPr lang="en-US" dirty="0" smtClean="0"/>
              <a:t>Do you accept the resolution to CID 16561 in doc 11-18/1855r4?</a:t>
            </a:r>
          </a:p>
          <a:p>
            <a:endParaRPr lang="en-US" dirty="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99492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11-19/0099 (</a:t>
            </a:r>
            <a:r>
              <a:rPr lang="en-US" dirty="0" err="1" smtClean="0"/>
              <a:t>Huizhao</a:t>
            </a:r>
            <a:r>
              <a:rPr lang="en-US" dirty="0" smtClean="0"/>
              <a:t> Wang)</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15687, 15689, 15690, 15692, 15693, </a:t>
            </a:r>
            <a:r>
              <a:rPr lang="en-GB" dirty="0" smtClean="0"/>
              <a:t>16756 in doc 11-19/0099r2? </a:t>
            </a:r>
          </a:p>
          <a:p>
            <a:pPr lvl="0"/>
            <a:endParaRPr lang="en-GB" dirty="0"/>
          </a:p>
          <a:p>
            <a:pPr lvl="0"/>
            <a:r>
              <a:rPr lang="en-GB" dirty="0" smtClean="0"/>
              <a:t>Y/N/A: 3/18/10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55878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11-18/1921 (Sounding)</a:t>
            </a:r>
            <a:endParaRPr lang="en-US" dirty="0"/>
          </a:p>
        </p:txBody>
      </p:sp>
      <p:sp>
        <p:nvSpPr>
          <p:cNvPr id="3" name="Content Placeholder 2"/>
          <p:cNvSpPr>
            <a:spLocks noGrp="1"/>
          </p:cNvSpPr>
          <p:nvPr>
            <p:ph idx="1"/>
          </p:nvPr>
        </p:nvSpPr>
        <p:spPr/>
        <p:txBody>
          <a:bodyPr/>
          <a:lstStyle/>
          <a:p>
            <a:pPr lvl="0"/>
            <a:r>
              <a:rPr lang="en-US" dirty="0"/>
              <a:t>Do you accept resolutions to CIDs </a:t>
            </a:r>
            <a:r>
              <a:rPr lang="en-GB" dirty="0"/>
              <a:t>15687, 15689, 15690, 15692, 15693, 16756 in doc 11-</a:t>
            </a:r>
            <a:r>
              <a:rPr lang="en-GB" dirty="0" smtClean="0"/>
              <a:t>18/1921r4? </a:t>
            </a:r>
          </a:p>
          <a:p>
            <a:pPr lvl="0"/>
            <a:endParaRPr lang="en-GB" dirty="0"/>
          </a:p>
          <a:p>
            <a:pPr lvl="0"/>
            <a:r>
              <a:rPr lang="en-GB" dirty="0" smtClean="0"/>
              <a:t>No objectio</a:t>
            </a:r>
            <a:r>
              <a:rPr lang="en-GB" dirty="0"/>
              <a:t>n</a:t>
            </a:r>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651427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11-18/1887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chemeClr val="tx1"/>
                </a:solidFill>
              </a:rPr>
              <a:t>16605, 15679, 15718, 15071 </a:t>
            </a:r>
            <a:r>
              <a:rPr lang="en-US" dirty="0" smtClean="0"/>
              <a:t>in doc 11-1887r2?</a:t>
            </a:r>
          </a:p>
          <a:p>
            <a:endParaRPr lang="en-US" dirty="0"/>
          </a:p>
          <a:p>
            <a:r>
              <a:rPr lang="en-US" dirty="0" smtClean="0"/>
              <a:t>No objection to resolutions to CIDs written in black</a:t>
            </a:r>
          </a:p>
          <a:p>
            <a:r>
              <a:rPr lang="en-US" dirty="0" smtClean="0"/>
              <a:t>Resolutions to 16605 and 15071 are approved in r3 – Tuesday PM2.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473465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a:t>
            </a:r>
            <a:r>
              <a:rPr lang="en-GB" strike="sngStrike" dirty="0">
                <a:solidFill>
                  <a:srgbClr val="FF0000"/>
                </a:solidFill>
              </a:rPr>
              <a:t>16493</a:t>
            </a:r>
            <a:r>
              <a:rPr lang="en-GB" dirty="0"/>
              <a:t>, , 16684, 17041, 17042, </a:t>
            </a:r>
            <a:r>
              <a:rPr lang="en-GB" dirty="0" smtClean="0"/>
              <a:t>17066, 17067,</a:t>
            </a:r>
            <a:r>
              <a:rPr lang="en-US" dirty="0"/>
              <a:t> </a:t>
            </a:r>
            <a:r>
              <a:rPr lang="en-GB" dirty="0" smtClean="0"/>
              <a:t>17068</a:t>
            </a:r>
            <a:r>
              <a:rPr lang="en-GB" dirty="0"/>
              <a:t>, </a:t>
            </a:r>
            <a:r>
              <a:rPr lang="en-GB" dirty="0" smtClean="0"/>
              <a:t>17147 in doc 11-18/1859r2?</a:t>
            </a:r>
          </a:p>
          <a:p>
            <a:pPr lvl="0"/>
            <a:endParaRPr lang="en-GB" dirty="0"/>
          </a:p>
          <a:p>
            <a:pPr lvl="0"/>
            <a:r>
              <a:rPr lang="en-GB" dirty="0" smtClean="0"/>
              <a:t>Deferred.</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398930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January 15,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11-19/0140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15708</a:t>
            </a:r>
            <a:endParaRPr lang="en-US" dirty="0">
              <a:solidFill>
                <a:srgbClr val="FF0000"/>
              </a:solidFill>
            </a:endParaRPr>
          </a:p>
          <a:p>
            <a:r>
              <a:rPr lang="en-GB" dirty="0"/>
              <a:t>15763</a:t>
            </a:r>
            <a:endParaRPr lang="en-US" dirty="0"/>
          </a:p>
          <a:p>
            <a:r>
              <a:rPr lang="en-GB" dirty="0"/>
              <a:t>15764</a:t>
            </a:r>
            <a:endParaRPr lang="en-US" dirty="0"/>
          </a:p>
          <a:p>
            <a:r>
              <a:rPr lang="en-GB" dirty="0">
                <a:solidFill>
                  <a:srgbClr val="FF0000"/>
                </a:solidFill>
              </a:rPr>
              <a:t>16411</a:t>
            </a:r>
            <a:endParaRPr lang="en-US" dirty="0">
              <a:solidFill>
                <a:srgbClr val="FF0000"/>
              </a:solidFill>
            </a:endParaRPr>
          </a:p>
          <a:p>
            <a:r>
              <a:rPr lang="en-GB" dirty="0">
                <a:solidFill>
                  <a:srgbClr val="FF0000"/>
                </a:solidFill>
              </a:rPr>
              <a:t>16444</a:t>
            </a:r>
            <a:endParaRPr lang="en-US" dirty="0">
              <a:solidFill>
                <a:srgbClr val="FF0000"/>
              </a:solidFill>
            </a:endParaRPr>
          </a:p>
          <a:p>
            <a:r>
              <a:rPr lang="en-GB" dirty="0" smtClean="0"/>
              <a:t>17052</a:t>
            </a:r>
            <a:endParaRPr lang="en-US" dirty="0"/>
          </a:p>
          <a:p>
            <a:r>
              <a:rPr lang="en-US" dirty="0" smtClean="0"/>
              <a:t>In doc 11-19/0140r1?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099470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Which option do you prefer as the resolution to CID 16411?</a:t>
            </a:r>
          </a:p>
          <a:p>
            <a:endParaRPr lang="en-US" dirty="0"/>
          </a:p>
          <a:p>
            <a:pPr>
              <a:buFont typeface="Arial"/>
              <a:buChar char="•"/>
            </a:pPr>
            <a:r>
              <a:rPr lang="en-US" dirty="0" smtClean="0"/>
              <a:t>Rejected - 13</a:t>
            </a:r>
          </a:p>
          <a:p>
            <a:pPr>
              <a:buFont typeface="Arial"/>
              <a:buChar char="•"/>
            </a:pPr>
            <a:r>
              <a:rPr lang="en-US" dirty="0" smtClean="0"/>
              <a:t>Resolution in 11-19/0140r1 -15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39408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11-19/0002 (Mark Rison)</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11-19/0002r0?</a:t>
            </a:r>
          </a:p>
          <a:p>
            <a:endParaRPr lang="en-GB" dirty="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372326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11-18/1227 (Laurent)</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11-18/1227r13?</a:t>
            </a:r>
          </a:p>
          <a:p>
            <a:endParaRPr lang="en-GB" dirty="0"/>
          </a:p>
          <a:p>
            <a:r>
              <a:rPr lang="en-GB" dirty="0" smtClean="0"/>
              <a:t>Y/N/A: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581994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15122, </a:t>
            </a:r>
            <a:r>
              <a:rPr lang="en-GB" dirty="0" smtClean="0"/>
              <a:t>15829 in doc 11-18/1471r4?</a:t>
            </a:r>
          </a:p>
          <a:p>
            <a:pPr lvl="0"/>
            <a:endParaRPr lang="en-GB" dirty="0"/>
          </a:p>
          <a:p>
            <a:pPr lvl="0"/>
            <a:r>
              <a:rPr lang="en-GB" dirty="0" smtClean="0"/>
              <a:t>Y/N/A: 32/3/9</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04270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11-18/1211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15120, 15166, 16446, 15177, 15647, 15154, 15831, 16396, 16447, </a:t>
            </a:r>
            <a:r>
              <a:rPr lang="en-GB" dirty="0" smtClean="0"/>
              <a:t>15161,</a:t>
            </a:r>
            <a:r>
              <a:rPr lang="en-US" dirty="0"/>
              <a:t> </a:t>
            </a:r>
            <a:r>
              <a:rPr lang="en-GB" dirty="0" smtClean="0"/>
              <a:t>15824</a:t>
            </a:r>
            <a:r>
              <a:rPr lang="en-GB" dirty="0"/>
              <a:t>, 15827, </a:t>
            </a:r>
            <a:r>
              <a:rPr lang="en-GB" dirty="0" smtClean="0"/>
              <a:t>15828 in doc  11-18/1211r5?</a:t>
            </a:r>
          </a:p>
          <a:p>
            <a:pPr lvl="0"/>
            <a:endParaRPr lang="en-GB" dirty="0"/>
          </a:p>
          <a:p>
            <a:pPr lvl="0"/>
            <a:r>
              <a:rPr lang="en-GB" dirty="0" smtClean="0"/>
              <a:t>Y/N/A: 46/0/5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176705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11-18/1489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the draft text in doc 11-18/1489r3?</a:t>
            </a:r>
          </a:p>
          <a:p>
            <a:endParaRPr lang="en-US" dirty="0"/>
          </a:p>
          <a:p>
            <a:r>
              <a:rPr lang="en-US" smtClean="0"/>
              <a:t>Y/N/A:20/2/9</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001785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11-18/1506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16123, 16091, 16925, and 16152 in doc 11-18/1506r3?</a:t>
            </a:r>
          </a:p>
          <a:p>
            <a:endParaRPr lang="en-US" dirty="0"/>
          </a:p>
          <a:p>
            <a:r>
              <a:rPr lang="en-US" dirty="0" smtClean="0"/>
              <a:t>Y/N/A:15/1/2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150232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11-19/0166r0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16542 in doc 11-19/0166r0?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283346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11-19/0160 (Po-Kai Huang)</a:t>
            </a:r>
            <a:endParaRPr lang="en-US" dirty="0"/>
          </a:p>
        </p:txBody>
      </p:sp>
      <p:sp>
        <p:nvSpPr>
          <p:cNvPr id="3" name="Content Placeholder 2"/>
          <p:cNvSpPr>
            <a:spLocks noGrp="1"/>
          </p:cNvSpPr>
          <p:nvPr>
            <p:ph idx="1"/>
          </p:nvPr>
        </p:nvSpPr>
        <p:spPr/>
        <p:txBody>
          <a:bodyPr/>
          <a:lstStyle/>
          <a:p>
            <a:r>
              <a:rPr lang="en-US" dirty="0" smtClean="0"/>
              <a:t>Do you accept resolution to CID 16586 in doc 11-19/0160r0?</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915989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11-19/0162 (Po-Kai Huang)</a:t>
            </a:r>
            <a:endParaRPr lang="en-US" dirty="0"/>
          </a:p>
        </p:txBody>
      </p:sp>
      <p:sp>
        <p:nvSpPr>
          <p:cNvPr id="3" name="Content Placeholder 2"/>
          <p:cNvSpPr>
            <a:spLocks noGrp="1"/>
          </p:cNvSpPr>
          <p:nvPr>
            <p:ph idx="1"/>
          </p:nvPr>
        </p:nvSpPr>
        <p:spPr/>
        <p:txBody>
          <a:bodyPr/>
          <a:lstStyle/>
          <a:p>
            <a:r>
              <a:rPr lang="en-US" dirty="0" smtClean="0"/>
              <a:t>Do you accept the draft text in doc 11-19/0162r1?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00560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16588, </a:t>
            </a:r>
            <a:r>
              <a:rPr lang="en-GB" dirty="0" smtClean="0"/>
              <a:t>15650 in doc 11-19/0097r1?</a:t>
            </a:r>
          </a:p>
          <a:p>
            <a:pPr lvl="0"/>
            <a:endParaRPr lang="en-GB" dirty="0"/>
          </a:p>
          <a:p>
            <a:pPr lvl="0"/>
            <a:r>
              <a:rPr lang="en-GB" dirty="0" smtClean="0"/>
              <a:t>SP deferred – SP was considered during Wednesday PM1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55369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11-19/0161 (Sean)</a:t>
            </a:r>
            <a:endParaRPr lang="en-US" dirty="0"/>
          </a:p>
        </p:txBody>
      </p:sp>
      <p:sp>
        <p:nvSpPr>
          <p:cNvPr id="3" name="Content Placeholder 2"/>
          <p:cNvSpPr>
            <a:spLocks noGrp="1"/>
          </p:cNvSpPr>
          <p:nvPr>
            <p:ph idx="1"/>
          </p:nvPr>
        </p:nvSpPr>
        <p:spPr/>
        <p:txBody>
          <a:bodyPr/>
          <a:lstStyle/>
          <a:p>
            <a:r>
              <a:rPr lang="en-US" dirty="0" smtClean="0"/>
              <a:t>Do you accept resolution to CID 16535 in doc 11-19/0161r)?</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960687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a:t>
            </a:r>
            <a:r>
              <a:rPr lang="en-US" altLang="en-US"/>
              <a:t>, 19:</a:t>
            </a:r>
            <a:r>
              <a:rPr lang="en-US" altLang="en-US" dirty="0"/>
              <a:t>3</a:t>
            </a:r>
            <a:r>
              <a:rPr lang="en-US" altLang="en-US"/>
              <a:t>0 – 21:</a:t>
            </a:r>
            <a:r>
              <a:rPr lang="en-US" altLang="en-US" dirty="0"/>
              <a:t>3</a:t>
            </a:r>
            <a:r>
              <a:rPr lang="en-US" altLang="en-US"/>
              <a:t>0</a:t>
            </a:r>
            <a:r>
              <a:rPr lang="en-US" altLang="en-US">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536675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15990, </a:t>
            </a:r>
            <a:r>
              <a:rPr lang="en-US" dirty="0" smtClean="0"/>
              <a:t>17031 </a:t>
            </a:r>
            <a:r>
              <a:rPr lang="en-US" dirty="0"/>
              <a:t>and </a:t>
            </a:r>
            <a:r>
              <a:rPr lang="en-US" dirty="0" smtClean="0"/>
              <a:t>17033 in doc 11-18/1831r4?</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147211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11-18/1821 (Matt Fischer)</a:t>
            </a:r>
            <a:endParaRPr lang="en-US" dirty="0"/>
          </a:p>
        </p:txBody>
      </p:sp>
      <p:sp>
        <p:nvSpPr>
          <p:cNvPr id="3" name="Content Placeholder 2"/>
          <p:cNvSpPr>
            <a:spLocks noGrp="1"/>
          </p:cNvSpPr>
          <p:nvPr>
            <p:ph idx="1"/>
          </p:nvPr>
        </p:nvSpPr>
        <p:spPr/>
        <p:txBody>
          <a:bodyPr/>
          <a:lstStyle/>
          <a:p>
            <a:r>
              <a:rPr lang="en-US" dirty="0" smtClean="0"/>
              <a:t>Do you accept resolution to CID 15757 in doc 11-18/1821r4?</a:t>
            </a:r>
          </a:p>
          <a:p>
            <a:endParaRPr lang="en-US" dirty="0"/>
          </a:p>
          <a:p>
            <a:r>
              <a:rPr lang="en-US" dirty="0" smtClean="0">
                <a:solidFill>
                  <a:srgbClr val="FF0000"/>
                </a:solidFill>
              </a:rPr>
              <a:t>Y/N/A: 11/22/12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427216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11-18/1822 (Matt Fischer)</a:t>
            </a:r>
            <a:endParaRPr lang="en-US" dirty="0"/>
          </a:p>
        </p:txBody>
      </p:sp>
      <p:sp>
        <p:nvSpPr>
          <p:cNvPr id="3" name="Content Placeholder 2"/>
          <p:cNvSpPr>
            <a:spLocks noGrp="1"/>
          </p:cNvSpPr>
          <p:nvPr>
            <p:ph idx="1"/>
          </p:nvPr>
        </p:nvSpPr>
        <p:spPr/>
        <p:txBody>
          <a:bodyPr/>
          <a:lstStyle/>
          <a:p>
            <a:r>
              <a:rPr lang="en-US" dirty="0" smtClean="0"/>
              <a:t>Do you accept resolutions to CID 16441 and 16440 in doc 11-18/1822r2?</a:t>
            </a:r>
          </a:p>
          <a:p>
            <a:endParaRPr lang="en-US" dirty="0"/>
          </a:p>
          <a:p>
            <a:r>
              <a:rPr lang="en-US" dirty="0" smtClean="0">
                <a:solidFill>
                  <a:srgbClr val="FF0000"/>
                </a:solidFill>
              </a:rPr>
              <a:t>Y/N/A: 11/18/6</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47028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11-19/0170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16352, 16353, </a:t>
            </a:r>
            <a:r>
              <a:rPr lang="en-GB" dirty="0" smtClean="0"/>
              <a:t>16927</a:t>
            </a:r>
            <a:r>
              <a:rPr lang="en-US" dirty="0" smtClean="0"/>
              <a:t> in doc 11-19/170r0?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48930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11-19/0061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15651 in doc 11-19/0061r5?</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813291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11-19/0028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draft text in doc 11-19/0028?</a:t>
            </a:r>
          </a:p>
          <a:p>
            <a:endParaRPr lang="en-US" dirty="0"/>
          </a:p>
          <a:p>
            <a:r>
              <a:rPr lang="en-US" dirty="0" smtClean="0"/>
              <a:t>SP deferred </a:t>
            </a:r>
            <a:r>
              <a:rPr lang="en-US" dirty="0" smtClean="0">
                <a:sym typeface="Wingdings"/>
              </a:rPr>
              <a:t> Tuesday PM3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548005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January 16,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16493, , 16684, 17041, 17042, </a:t>
            </a:r>
            <a:r>
              <a:rPr lang="en-GB" dirty="0" smtClean="0"/>
              <a:t>17066, 17067,</a:t>
            </a:r>
            <a:r>
              <a:rPr lang="en-US" dirty="0"/>
              <a:t> </a:t>
            </a:r>
            <a:r>
              <a:rPr lang="en-GB" dirty="0" smtClean="0"/>
              <a:t>17068, 17147 in doc 11-18/1859r5?</a:t>
            </a:r>
          </a:p>
          <a:p>
            <a:pPr lvl="0"/>
            <a:endParaRPr lang="en-GB" dirty="0"/>
          </a:p>
          <a:p>
            <a:pPr lvl="0"/>
            <a:r>
              <a:rPr lang="en-GB" dirty="0" smtClean="0"/>
              <a:t>Y/N/A: 22/0/4</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828369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11-18/1807 (</a:t>
            </a:r>
            <a:r>
              <a:rPr lang="en-US" dirty="0" err="1" smtClean="0"/>
              <a:t>Yasu</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15000, </a:t>
            </a:r>
            <a:r>
              <a:rPr lang="en-GB" dirty="0" smtClean="0"/>
              <a:t>16130</a:t>
            </a:r>
            <a:r>
              <a:rPr lang="en-US" dirty="0" smtClean="0"/>
              <a:t>, </a:t>
            </a:r>
            <a:r>
              <a:rPr lang="en-GB" dirty="0" smtClean="0"/>
              <a:t>15001</a:t>
            </a:r>
            <a:r>
              <a:rPr lang="en-GB" dirty="0"/>
              <a:t>, 16100, 16101, 16102, </a:t>
            </a:r>
            <a:r>
              <a:rPr lang="en-GB" dirty="0" smtClean="0"/>
              <a:t>16918</a:t>
            </a:r>
            <a:r>
              <a:rPr lang="en-US" dirty="0" smtClean="0"/>
              <a:t>, </a:t>
            </a:r>
            <a:r>
              <a:rPr lang="en-GB" dirty="0" smtClean="0"/>
              <a:t>15929</a:t>
            </a:r>
            <a:r>
              <a:rPr lang="en-GB" dirty="0"/>
              <a:t>, </a:t>
            </a:r>
            <a:r>
              <a:rPr lang="en-GB" dirty="0" smtClean="0"/>
              <a:t>16170</a:t>
            </a:r>
            <a:r>
              <a:rPr lang="en-US" dirty="0"/>
              <a:t> </a:t>
            </a:r>
            <a:r>
              <a:rPr lang="en-US" dirty="0" smtClean="0"/>
              <a:t>in doc 11-18/1807r7?</a:t>
            </a:r>
          </a:p>
          <a:p>
            <a:pPr lvl="0"/>
            <a:endParaRPr lang="en-US" dirty="0"/>
          </a:p>
          <a:p>
            <a:pPr lvl="0"/>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481996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11-19/0095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CIDs 15121 and 15825 in doc 11-19/0095r2?</a:t>
            </a:r>
          </a:p>
          <a:p>
            <a:endParaRPr lang="en-US" dirty="0"/>
          </a:p>
          <a:p>
            <a:r>
              <a:rPr lang="en-US" dirty="0" smtClean="0"/>
              <a:t>No SP.</a:t>
            </a:r>
          </a:p>
          <a:p>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97331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which option do you support?</a:t>
            </a:r>
          </a:p>
          <a:p>
            <a:endParaRPr lang="en-US" dirty="0"/>
          </a:p>
          <a:p>
            <a:pPr>
              <a:buFontTx/>
              <a:buChar char="-"/>
            </a:pPr>
            <a:r>
              <a:rPr lang="en-US" dirty="0" smtClean="0"/>
              <a:t>Option 1 in doc 11-18/0180r1 - 14</a:t>
            </a:r>
          </a:p>
          <a:p>
            <a:pPr>
              <a:buFontTx/>
              <a:buChar char="-"/>
            </a:pPr>
            <a:r>
              <a:rPr lang="en-US" dirty="0" smtClean="0"/>
              <a:t>Option 2 in doc 11-18/0180r1 - 13</a:t>
            </a:r>
          </a:p>
          <a:p>
            <a:pPr>
              <a:buFontTx/>
              <a:buChar char="-"/>
            </a:pPr>
            <a:r>
              <a:rPr lang="en-US" dirty="0" smtClean="0"/>
              <a:t>Do nothing in 11ax (leave it for 11az) </a:t>
            </a:r>
            <a:r>
              <a:rPr lang="en-US" smtClean="0"/>
              <a:t>- 24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6042332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11-19/0180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 15824 in doc 11-19/180r1?</a:t>
            </a:r>
          </a:p>
          <a:p>
            <a:endParaRPr lang="en-US" dirty="0"/>
          </a:p>
          <a:p>
            <a:r>
              <a:rPr lang="en-US" dirty="0" smtClean="0"/>
              <a:t>No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295380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January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In doc 11-19/0121r2, which option do you prefer</a:t>
            </a:r>
          </a:p>
          <a:p>
            <a:endParaRPr lang="en-US" dirty="0"/>
          </a:p>
          <a:p>
            <a:pPr>
              <a:buFontTx/>
              <a:buChar char="-"/>
            </a:pPr>
            <a:r>
              <a:rPr lang="en-US" dirty="0" smtClean="0"/>
              <a:t>Option 1 - 25</a:t>
            </a:r>
          </a:p>
          <a:p>
            <a:pPr>
              <a:buFontTx/>
              <a:buChar char="-"/>
            </a:pPr>
            <a:r>
              <a:rPr lang="en-US" dirty="0" smtClean="0"/>
              <a:t>Option 2 - 43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280200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11-19/0121 (</a:t>
            </a:r>
            <a:r>
              <a:rPr lang="en-US" dirty="0" err="1" smtClean="0"/>
              <a:t>Tianyu</a:t>
            </a:r>
            <a:r>
              <a:rPr lang="en-US" dirty="0" smtClean="0"/>
              <a:t> Wu)</a:t>
            </a:r>
            <a:endParaRPr lang="en-US" dirty="0"/>
          </a:p>
        </p:txBody>
      </p:sp>
      <p:sp>
        <p:nvSpPr>
          <p:cNvPr id="3" name="Content Placeholder 2"/>
          <p:cNvSpPr>
            <a:spLocks noGrp="1"/>
          </p:cNvSpPr>
          <p:nvPr>
            <p:ph idx="1"/>
          </p:nvPr>
        </p:nvSpPr>
        <p:spPr/>
        <p:txBody>
          <a:bodyPr/>
          <a:lstStyle/>
          <a:p>
            <a:r>
              <a:rPr lang="en-US" dirty="0" smtClean="0"/>
              <a:t>Do you accept the draft text for option 2 in doc 11-19/0121r2?</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545646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11-19/0028 (</a:t>
            </a:r>
            <a:r>
              <a:rPr lang="en-US" dirty="0" err="1" smtClean="0"/>
              <a:t>Abhishek</a:t>
            </a:r>
            <a:r>
              <a:rPr lang="en-US" dirty="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accept the draft text in doc 11-19/0028r2?</a:t>
            </a:r>
          </a:p>
          <a:p>
            <a:endParaRPr lang="en-US" dirty="0"/>
          </a:p>
          <a:p>
            <a:r>
              <a:rPr lang="en-US" dirty="0" smtClean="0"/>
              <a:t>Y/N/A: 32/13/8</a:t>
            </a:r>
          </a:p>
          <a:p>
            <a:endParaRPr lang="en-US" dirty="0" smtClean="0"/>
          </a:p>
          <a:p>
            <a:r>
              <a:rPr lang="en-US" dirty="0"/>
              <a:t>Do you agree to accept the draft text in doc 11-19/</a:t>
            </a:r>
            <a:r>
              <a:rPr lang="en-US" dirty="0" smtClean="0"/>
              <a:t>0028r3?</a:t>
            </a:r>
            <a:endParaRPr lang="en-US" dirty="0"/>
          </a:p>
          <a:p>
            <a:endParaRPr lang="en-US" dirty="0"/>
          </a:p>
          <a:p>
            <a:r>
              <a:rPr lang="en-US" dirty="0" smtClean="0"/>
              <a:t>Accepted with no objection.</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238422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11-18/1828 (</a:t>
            </a:r>
            <a:r>
              <a:rPr lang="en-US" dirty="0" err="1" smtClean="0"/>
              <a:t>Wookbong</a:t>
            </a:r>
            <a:r>
              <a:rPr lang="en-US" dirty="0" smtClean="0"/>
              <a:t>)</a:t>
            </a:r>
            <a:endParaRPr lang="en-US" dirty="0"/>
          </a:p>
        </p:txBody>
      </p:sp>
      <p:sp>
        <p:nvSpPr>
          <p:cNvPr id="3" name="Content Placeholder 2"/>
          <p:cNvSpPr>
            <a:spLocks noGrp="1"/>
          </p:cNvSpPr>
          <p:nvPr>
            <p:ph idx="1"/>
          </p:nvPr>
        </p:nvSpPr>
        <p:spPr>
          <a:xfrm>
            <a:off x="685800" y="1752600"/>
            <a:ext cx="7770813" cy="4113213"/>
          </a:xfrm>
        </p:spPr>
        <p:txBody>
          <a:bodyPr/>
          <a:lstStyle/>
          <a:p>
            <a:r>
              <a:rPr lang="en-US" sz="2000" dirty="0" smtClean="0"/>
              <a:t>Do you accept resolutions to CIDs 16444 and 15178 in doc 11-18/1828r4?</a:t>
            </a:r>
            <a:endParaRPr lang="en-US" sz="2000" dirty="0"/>
          </a:p>
          <a:p>
            <a:r>
              <a:rPr lang="en-US" sz="2000" dirty="0" smtClean="0"/>
              <a:t>Y/N/A: 26/46/2</a:t>
            </a:r>
          </a:p>
          <a:p>
            <a:r>
              <a:rPr lang="en-US" sz="2000" dirty="0" smtClean="0">
                <a:solidFill>
                  <a:srgbClr val="FF0000"/>
                </a:solidFill>
              </a:rPr>
              <a:t>Do you accept “Rejected” as the resolution to the CIDs 16444 and 15178. A proposal was made in doc 11-18/1828 to add a new mode of operation in response to the CIDs. Effort was made to reach consensus. It was felt that a new mode is not needed and the 11ax draft already has enough mechanisms to address the comments. After debating the issues a straw poll indicated that a technical consensus of 75% would not be achieved in an equivalent motion”</a:t>
            </a:r>
          </a:p>
          <a:p>
            <a:r>
              <a:rPr lang="en-US" sz="2000" dirty="0" smtClean="0">
                <a:solidFill>
                  <a:srgbClr val="FF0000"/>
                </a:solidFill>
              </a:rPr>
              <a:t>SP: Y/N/A: 22/5/7</a:t>
            </a:r>
            <a:endParaRPr lang="en-US" sz="2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8368629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15588, 15826, 15833, 15834, 15838, </a:t>
            </a:r>
            <a:r>
              <a:rPr lang="en-GB" dirty="0">
                <a:solidFill>
                  <a:srgbClr val="FF0000"/>
                </a:solidFill>
              </a:rPr>
              <a:t>16151,</a:t>
            </a:r>
            <a:r>
              <a:rPr lang="en-GB" dirty="0"/>
              <a:t> 16442, 16594, </a:t>
            </a:r>
            <a:r>
              <a:rPr lang="en-GB" dirty="0" smtClean="0"/>
              <a:t>16739</a:t>
            </a:r>
            <a:r>
              <a:rPr lang="en-US" dirty="0" smtClean="0"/>
              <a:t> in doc 11-19/0177r0?</a:t>
            </a:r>
          </a:p>
          <a:p>
            <a:endParaRPr lang="en-US" dirty="0" smtClean="0"/>
          </a:p>
          <a:p>
            <a:r>
              <a:rPr lang="en-US" dirty="0" smtClean="0"/>
              <a:t>Passed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763733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16588, </a:t>
            </a:r>
            <a:r>
              <a:rPr lang="en-GB" dirty="0" smtClean="0"/>
              <a:t>15650</a:t>
            </a:r>
            <a:r>
              <a:rPr lang="en-US" dirty="0" smtClean="0"/>
              <a:t> in doc 11-19/0097r3?</a:t>
            </a:r>
          </a:p>
          <a:p>
            <a:pPr lvl="0"/>
            <a:endParaRPr lang="en-US" dirty="0"/>
          </a:p>
          <a:p>
            <a:pPr lvl="0"/>
            <a:r>
              <a:rPr lang="en-US" dirty="0" smtClean="0"/>
              <a:t>Passed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952458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January 17,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a:t>
            </a:r>
            <a:br>
              <a:rPr lang="en-US" dirty="0" smtClean="0"/>
            </a:br>
            <a:r>
              <a:rPr lang="en-US" dirty="0" smtClean="0"/>
              <a:t>1987 (Jae </a:t>
            </a:r>
            <a:r>
              <a:rPr lang="en-US" dirty="0" err="1" smtClean="0"/>
              <a:t>Seung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15210, 15875, 16581, 16582, 16583, 16556, 16558, </a:t>
            </a:r>
            <a:r>
              <a:rPr lang="en-GB" dirty="0">
                <a:solidFill>
                  <a:schemeClr val="tx1"/>
                </a:solidFill>
              </a:rPr>
              <a:t>15064 and </a:t>
            </a:r>
            <a:r>
              <a:rPr lang="en-GB" dirty="0" smtClean="0">
                <a:solidFill>
                  <a:schemeClr val="tx1"/>
                </a:solidFill>
              </a:rPr>
              <a:t>15065</a:t>
            </a:r>
            <a:r>
              <a:rPr lang="en-GB" dirty="0">
                <a:solidFill>
                  <a:schemeClr val="tx1"/>
                </a:solidFill>
              </a:rPr>
              <a:t> </a:t>
            </a:r>
            <a:r>
              <a:rPr lang="en-GB" dirty="0" smtClean="0"/>
              <a:t>in doc 11-18/1987r3?</a:t>
            </a:r>
          </a:p>
          <a:p>
            <a:endParaRPr lang="en-GB" dirty="0"/>
          </a:p>
          <a:p>
            <a:r>
              <a:rPr lang="en-GB" dirty="0" smtClean="0">
                <a:solidFill>
                  <a:srgbClr val="FF6600"/>
                </a:solidFill>
              </a:rPr>
              <a:t>Y:N:A:3/6/8</a:t>
            </a:r>
          </a:p>
          <a:p>
            <a:endParaRPr lang="en-GB" dirty="0"/>
          </a:p>
          <a:p>
            <a:r>
              <a:rPr lang="en-US" dirty="0"/>
              <a:t>Do you accept resolutions to CIDs </a:t>
            </a:r>
            <a:r>
              <a:rPr lang="en-GB" dirty="0"/>
              <a:t>15210, 15875, 16581, 16582, 16583, 16556, 16558, </a:t>
            </a:r>
            <a:r>
              <a:rPr lang="en-GB" strike="sngStrike" dirty="0">
                <a:solidFill>
                  <a:srgbClr val="FF0000"/>
                </a:solidFill>
              </a:rPr>
              <a:t>15064</a:t>
            </a:r>
            <a:r>
              <a:rPr lang="en-GB" dirty="0"/>
              <a:t> and </a:t>
            </a:r>
            <a:r>
              <a:rPr lang="en-GB" strike="sngStrike" dirty="0">
                <a:solidFill>
                  <a:srgbClr val="FF0000"/>
                </a:solidFill>
              </a:rPr>
              <a:t>15065</a:t>
            </a:r>
            <a:r>
              <a:rPr lang="en-GB" dirty="0"/>
              <a:t> in doc 11-18/1987r3</a:t>
            </a:r>
            <a:r>
              <a:rPr lang="en-GB" dirty="0" smtClean="0"/>
              <a:t>?</a:t>
            </a:r>
          </a:p>
          <a:p>
            <a:r>
              <a:rPr lang="en-GB" dirty="0" smtClean="0">
                <a:solidFill>
                  <a:srgbClr val="008000"/>
                </a:solidFill>
              </a:rPr>
              <a:t>Accepted with unanimous consent</a:t>
            </a:r>
            <a:r>
              <a:rPr lang="en-GB" dirty="0" smtClean="0"/>
              <a:t>.</a:t>
            </a:r>
            <a:endParaRPr lang="en-GB" dirty="0"/>
          </a:p>
          <a:p>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421914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11-18/1987 (Jae </a:t>
            </a:r>
            <a:r>
              <a:rPr lang="en-US" dirty="0" err="1" smtClean="0"/>
              <a:t>Seung</a:t>
            </a:r>
            <a:r>
              <a:rPr lang="en-US" dirty="0" smtClean="0"/>
              <a:t>)</a:t>
            </a:r>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t>15210, 15875, 16581, 16582, 16583, 16556, 16558, </a:t>
            </a:r>
            <a:r>
              <a:rPr lang="en-GB" dirty="0">
                <a:solidFill>
                  <a:schemeClr val="tx1"/>
                </a:solidFill>
              </a:rPr>
              <a:t>15064 and 15065 </a:t>
            </a:r>
            <a:r>
              <a:rPr lang="en-GB" dirty="0"/>
              <a:t>in doc 11-18/1987r3?</a:t>
            </a:r>
          </a:p>
          <a:p>
            <a:endParaRPr lang="en-GB" dirty="0"/>
          </a:p>
          <a:p>
            <a:r>
              <a:rPr lang="en-GB" dirty="0" smtClean="0">
                <a:solidFill>
                  <a:schemeClr val="tx1"/>
                </a:solidFill>
              </a:rPr>
              <a:t>Passed with unanimous consent</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840909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0A82EB-DA93-2844-B6A2-712B40B9CA34}"/>
              </a:ext>
            </a:extLst>
          </p:cNvPr>
          <p:cNvSpPr>
            <a:spLocks noGrp="1"/>
          </p:cNvSpPr>
          <p:nvPr>
            <p:ph type="title"/>
          </p:nvPr>
        </p:nvSpPr>
        <p:spPr/>
        <p:txBody>
          <a:bodyPr/>
          <a:lstStyle/>
          <a:p>
            <a:r>
              <a:rPr lang="en-US" dirty="0"/>
              <a:t>Straw poll </a:t>
            </a:r>
          </a:p>
        </p:txBody>
      </p:sp>
      <p:sp>
        <p:nvSpPr>
          <p:cNvPr id="3" name="Content Placeholder 2">
            <a:extLst>
              <a:ext uri="{FF2B5EF4-FFF2-40B4-BE49-F238E27FC236}">
                <a16:creationId xmlns:a16="http://schemas.microsoft.com/office/drawing/2014/main" xmlns="" id="{B5229D43-9CE5-C64D-9245-3FF86339ACD3}"/>
              </a:ext>
            </a:extLst>
          </p:cNvPr>
          <p:cNvSpPr>
            <a:spLocks noGrp="1"/>
          </p:cNvSpPr>
          <p:nvPr>
            <p:ph idx="1"/>
          </p:nvPr>
        </p:nvSpPr>
        <p:spPr>
          <a:xfrm>
            <a:off x="685800" y="1600200"/>
            <a:ext cx="7770813" cy="1052837"/>
          </a:xfrm>
        </p:spPr>
        <p:txBody>
          <a:bodyPr/>
          <a:lstStyle/>
          <a:p>
            <a:pPr>
              <a:buFont typeface="Arial" panose="020B0604020202020204" pitchFamily="34" charset="0"/>
              <a:buChar char="•"/>
            </a:pPr>
            <a:r>
              <a:rPr lang="en-US" dirty="0"/>
              <a:t>Do you agree to delete the highlighted text from the 802.11ax specification? </a:t>
            </a:r>
            <a:endParaRPr lang="en-US" dirty="0" smtClean="0"/>
          </a:p>
          <a:p>
            <a:pPr>
              <a:buFont typeface="Arial" panose="020B0604020202020204" pitchFamily="34" charset="0"/>
              <a:buChar char="•"/>
            </a:pPr>
            <a:r>
              <a:rPr lang="en-US" dirty="0" smtClean="0">
                <a:solidFill>
                  <a:srgbClr val="FF6600"/>
                </a:solidFill>
              </a:rPr>
              <a:t>Y/N/A: 3/13/13</a:t>
            </a:r>
            <a:endParaRPr lang="en-US" dirty="0">
              <a:solidFill>
                <a:srgbClr val="FF6600"/>
              </a:solidFill>
            </a:endParaRPr>
          </a:p>
        </p:txBody>
      </p:sp>
      <p:sp>
        <p:nvSpPr>
          <p:cNvPr id="4" name="Slide Number Placeholder 3">
            <a:extLst>
              <a:ext uri="{FF2B5EF4-FFF2-40B4-BE49-F238E27FC236}">
                <a16:creationId xmlns:a16="http://schemas.microsoft.com/office/drawing/2014/main" xmlns="" id="{F359E7AB-221F-0D41-80BA-00494E3438D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xmlns="" id="{67B1E38F-2DAD-4D44-8EC3-D9AE0BE7DC9E}"/>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xmlns="" id="{FE0CF5BD-B068-864C-956B-02668EE9A777}"/>
              </a:ext>
            </a:extLst>
          </p:cNvPr>
          <p:cNvSpPr>
            <a:spLocks noGrp="1"/>
          </p:cNvSpPr>
          <p:nvPr>
            <p:ph type="dt" idx="15"/>
          </p:nvPr>
        </p:nvSpPr>
        <p:spPr/>
        <p:txBody>
          <a:bodyPr/>
          <a:lstStyle/>
          <a:p>
            <a:r>
              <a:rPr lang="en-US"/>
              <a:t>November 2018</a:t>
            </a:r>
            <a:endParaRPr lang="en-GB" dirty="0"/>
          </a:p>
        </p:txBody>
      </p:sp>
      <p:pic>
        <p:nvPicPr>
          <p:cNvPr id="13" name="Picture 12" descr="A close up of a piece of paper&#10;&#10;Description automatically generated">
            <a:extLst>
              <a:ext uri="{FF2B5EF4-FFF2-40B4-BE49-F238E27FC236}">
                <a16:creationId xmlns:a16="http://schemas.microsoft.com/office/drawing/2014/main" xmlns="" id="{1BD91CE8-0330-144B-B5BA-8462415CAE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123" y="4648200"/>
            <a:ext cx="8489319" cy="1457204"/>
          </a:xfrm>
          <a:prstGeom prst="rect">
            <a:avLst/>
          </a:prstGeom>
        </p:spPr>
      </p:pic>
      <p:pic>
        <p:nvPicPr>
          <p:cNvPr id="8" name="Picture 7" descr="A screenshot of a cell phone&#10;&#10;Description automatically generated">
            <a:extLst>
              <a:ext uri="{FF2B5EF4-FFF2-40B4-BE49-F238E27FC236}">
                <a16:creationId xmlns:a16="http://schemas.microsoft.com/office/drawing/2014/main" xmlns="" id="{A039F19B-AA2B-2C43-BB4D-39EBB98A51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06" y="2895600"/>
            <a:ext cx="9144000" cy="1404404"/>
          </a:xfrm>
          <a:prstGeom prst="rect">
            <a:avLst/>
          </a:prstGeom>
        </p:spPr>
      </p:pic>
    </p:spTree>
    <p:extLst>
      <p:ext uri="{BB962C8B-B14F-4D97-AF65-F5344CB8AC3E}">
        <p14:creationId xmlns:p14="http://schemas.microsoft.com/office/powerpoint/2010/main" val="18885929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11-18/0028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the draft text in doc 11-19/0028r4?</a:t>
            </a:r>
          </a:p>
          <a:p>
            <a:endParaRPr lang="en-US" dirty="0" smtClean="0"/>
          </a:p>
          <a:p>
            <a:r>
              <a:rPr lang="en-US" dirty="0" smtClean="0">
                <a:solidFill>
                  <a:srgbClr val="008000"/>
                </a:solidFill>
              </a:rPr>
              <a:t>Y/N/A:25/0/6</a:t>
            </a:r>
            <a:endParaRPr lang="en-US" dirty="0">
              <a:solidFill>
                <a:srgbClr val="008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154587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9787"/>
            <a:ext cx="7770813" cy="1065213"/>
          </a:xfrm>
        </p:spPr>
        <p:txBody>
          <a:bodyPr/>
          <a:lstStyle/>
          <a:p>
            <a:r>
              <a:rPr lang="en-US" dirty="0" smtClean="0"/>
              <a:t>11-19/0192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16838, 15850, 15098, </a:t>
            </a:r>
            <a:r>
              <a:rPr lang="en-GB" dirty="0" smtClean="0"/>
              <a:t>15104, </a:t>
            </a:r>
            <a:r>
              <a:rPr lang="en-GB" dirty="0"/>
              <a:t>15668, 15757, 15832, </a:t>
            </a:r>
            <a:r>
              <a:rPr lang="en-GB" dirty="0" smtClean="0"/>
              <a:t>16450 in doc 11-19/0192r1?</a:t>
            </a:r>
          </a:p>
          <a:p>
            <a:pPr lvl="0"/>
            <a:endParaRPr lang="en-GB" dirty="0"/>
          </a:p>
          <a:p>
            <a:pPr lvl="0"/>
            <a:r>
              <a:rPr lang="en-GB" dirty="0" smtClean="0">
                <a:solidFill>
                  <a:srgbClr val="008000"/>
                </a:solidFill>
              </a:rPr>
              <a:t>Y/N/A: 12/0/12</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501039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11-19/0006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16451</a:t>
            </a:r>
            <a:r>
              <a:rPr lang="en-GB" dirty="0"/>
              <a:t>, </a:t>
            </a:r>
            <a:r>
              <a:rPr lang="en-GB" dirty="0" smtClean="0"/>
              <a:t>16584 in doc 11-19/006r3?</a:t>
            </a:r>
          </a:p>
          <a:p>
            <a:r>
              <a:rPr lang="en-GB" dirty="0" smtClean="0"/>
              <a:t> SP deferred – Thursday AM1</a:t>
            </a:r>
          </a:p>
          <a:p>
            <a:r>
              <a:rPr lang="en-GB" dirty="0" smtClean="0"/>
              <a:t>Y/N/A: </a:t>
            </a:r>
            <a:endParaRPr lang="en-GB" dirty="0"/>
          </a:p>
          <a:p>
            <a:r>
              <a:rPr lang="en-GB"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651565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11-18/0218 (Matt Fischer)</a:t>
            </a:r>
            <a:endParaRPr lang="en-US" dirty="0"/>
          </a:p>
        </p:txBody>
      </p:sp>
      <p:sp>
        <p:nvSpPr>
          <p:cNvPr id="3" name="Content Placeholder 2"/>
          <p:cNvSpPr>
            <a:spLocks noGrp="1"/>
          </p:cNvSpPr>
          <p:nvPr>
            <p:ph idx="1"/>
          </p:nvPr>
        </p:nvSpPr>
        <p:spPr/>
        <p:txBody>
          <a:bodyPr/>
          <a:lstStyle/>
          <a:p>
            <a:r>
              <a:rPr lang="en-US" sz="2000" dirty="0" smtClean="0"/>
              <a:t>Do you accept resolutions to CIDs 17140 and 16449 in doc 11-18/0218r3?</a:t>
            </a:r>
          </a:p>
          <a:p>
            <a:endParaRPr lang="en-US" sz="2000" dirty="0"/>
          </a:p>
          <a:p>
            <a:r>
              <a:rPr lang="en-US" sz="2000" dirty="0" smtClean="0"/>
              <a:t>These two CIDs are to be rejected.</a:t>
            </a:r>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6893295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11-19/0041 (Matt Fischer)</a:t>
            </a:r>
            <a:endParaRPr lang="en-US" dirty="0"/>
          </a:p>
        </p:txBody>
      </p:sp>
      <p:sp>
        <p:nvSpPr>
          <p:cNvPr id="3" name="Content Placeholder 2"/>
          <p:cNvSpPr>
            <a:spLocks noGrp="1"/>
          </p:cNvSpPr>
          <p:nvPr>
            <p:ph idx="1"/>
          </p:nvPr>
        </p:nvSpPr>
        <p:spPr/>
        <p:txBody>
          <a:bodyPr/>
          <a:lstStyle/>
          <a:p>
            <a:r>
              <a:rPr lang="en-US" dirty="0" smtClean="0"/>
              <a:t>Do you accept draft text in doc 11-19/0041r2?</a:t>
            </a:r>
          </a:p>
          <a:p>
            <a:endParaRPr lang="en-US" dirty="0"/>
          </a:p>
          <a:p>
            <a:r>
              <a:rPr lang="en-US" dirty="0" smtClean="0"/>
              <a:t>Y/N/A:</a:t>
            </a:r>
          </a:p>
          <a:p>
            <a:r>
              <a:rPr lang="en-US" dirty="0" smtClean="0"/>
              <a:t>22/0/6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6263926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11-19/0041</a:t>
            </a:r>
            <a:endParaRPr lang="en-US" dirty="0"/>
          </a:p>
        </p:txBody>
      </p:sp>
      <p:sp>
        <p:nvSpPr>
          <p:cNvPr id="3" name="Content Placeholder 2"/>
          <p:cNvSpPr>
            <a:spLocks noGrp="1"/>
          </p:cNvSpPr>
          <p:nvPr>
            <p:ph idx="1"/>
          </p:nvPr>
        </p:nvSpPr>
        <p:spPr/>
        <p:txBody>
          <a:bodyPr/>
          <a:lstStyle/>
          <a:p>
            <a:r>
              <a:rPr lang="en-US" dirty="0" smtClean="0"/>
              <a:t>Do you accept draft text in doc 11-19/0041r</a:t>
            </a:r>
          </a:p>
          <a:p>
            <a:endParaRPr lang="en-US" dirty="0"/>
          </a:p>
          <a:p>
            <a:r>
              <a:rPr lang="en-US" dirty="0" smtClean="0"/>
              <a:t>No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73981716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January 17, </a:t>
            </a:r>
            <a:r>
              <a:rPr lang="en-US" altLang="en-US" dirty="0" smtClean="0"/>
              <a:t>PM1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smtClean="0"/>
              <a:t>Call </a:t>
            </a:r>
            <a:r>
              <a:rPr lang="en-US" altLang="en-US" dirty="0"/>
              <a:t>Meeting to order</a:t>
            </a:r>
          </a:p>
          <a:p>
            <a:pPr>
              <a:lnSpc>
                <a:spcPct val="80000"/>
              </a:lnSpc>
              <a:buFont typeface="Arial" panose="020B0604020202020204" pitchFamily="34" charset="0"/>
              <a:buChar char="•"/>
            </a:pPr>
            <a:r>
              <a:rPr lang="en-US" altLang="en-US" dirty="0"/>
              <a:t>IEEE-SA IPR policy and Procedure</a:t>
            </a:r>
            <a:r>
              <a:rPr lang="en-US" altLang="en-US" dirty="0" smtClean="0"/>
              <a:t>.</a:t>
            </a:r>
          </a:p>
          <a:p>
            <a:pPr>
              <a:lnSpc>
                <a:spcPct val="80000"/>
              </a:lnSpc>
              <a:buFont typeface="Arial" panose="020B0604020202020204" pitchFamily="34" charset="0"/>
              <a:buChar char="•"/>
            </a:pPr>
            <a:r>
              <a:rPr lang="en-US" altLang="en-US" dirty="0" smtClean="0"/>
              <a:t>Resolution of the outstanding comments</a:t>
            </a:r>
            <a:endParaRPr lang="en-US" altLang="en-US" dirty="0"/>
          </a:p>
          <a:p>
            <a:pPr>
              <a:lnSpc>
                <a:spcPct val="80000"/>
              </a:lnSpc>
              <a:buFont typeface="Arial" panose="020B0604020202020204" pitchFamily="34" charset="0"/>
              <a:buChar char="•"/>
            </a:pPr>
            <a:r>
              <a:rPr lang="en-US" altLang="en-US" dirty="0"/>
              <a:t>TG </a:t>
            </a:r>
            <a:r>
              <a:rPr lang="en-US" altLang="en-US" dirty="0" smtClean="0"/>
              <a:t>Motions</a:t>
            </a:r>
            <a:endParaRPr lang="en-US" altLang="en-US" dirty="0"/>
          </a:p>
          <a:p>
            <a:pPr>
              <a:lnSpc>
                <a:spcPct val="80000"/>
              </a:lnSpc>
              <a:buFont typeface="Arial" panose="020B0604020202020204" pitchFamily="34" charset="0"/>
              <a:buChar char="•"/>
            </a:pPr>
            <a:r>
              <a:rPr lang="en-US" altLang="en-US" dirty="0"/>
              <a:t>Goals for </a:t>
            </a:r>
            <a:r>
              <a:rPr lang="en-US" altLang="en-US" dirty="0" smtClean="0"/>
              <a:t>March </a:t>
            </a:r>
            <a:r>
              <a:rPr lang="en-US" altLang="en-US" dirty="0"/>
              <a:t>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15990, 17031, and 17033 in doc 11-18/1831r5?</a:t>
            </a:r>
          </a:p>
          <a:p>
            <a:endParaRPr lang="en-US" dirty="0"/>
          </a:p>
          <a:p>
            <a:r>
              <a:rPr lang="en-US" dirty="0" smtClean="0"/>
              <a:t>Y/N/A: 14/19/4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76175448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5020284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7B82A0-5A11-D545-AC2C-CACD8D6A116C}"/>
              </a:ext>
            </a:extLst>
          </p:cNvPr>
          <p:cNvSpPr>
            <a:spLocks noGrp="1"/>
          </p:cNvSpPr>
          <p:nvPr>
            <p:ph type="title"/>
          </p:nvPr>
        </p:nvSpPr>
        <p:spPr/>
        <p:txBody>
          <a:bodyPr/>
          <a:lstStyle/>
          <a:p>
            <a:r>
              <a:rPr lang="en-US" dirty="0"/>
              <a:t>Motion to Approve 802.11ax Coexistence Assurance </a:t>
            </a:r>
            <a:r>
              <a:rPr lang="en-US" dirty="0" smtClean="0"/>
              <a:t>document</a:t>
            </a:r>
            <a:endParaRPr lang="en-US" dirty="0"/>
          </a:p>
        </p:txBody>
      </p:sp>
      <p:sp>
        <p:nvSpPr>
          <p:cNvPr id="3" name="Content Placeholder 2">
            <a:extLst>
              <a:ext uri="{FF2B5EF4-FFF2-40B4-BE49-F238E27FC236}">
                <a16:creationId xmlns:a16="http://schemas.microsoft.com/office/drawing/2014/main" xmlns="" id="{1C5CA752-612D-074B-A13E-7A5267385AEC}"/>
              </a:ext>
            </a:extLst>
          </p:cNvPr>
          <p:cNvSpPr>
            <a:spLocks noGrp="1"/>
          </p:cNvSpPr>
          <p:nvPr>
            <p:ph idx="1"/>
          </p:nvPr>
        </p:nvSpPr>
        <p:spPr/>
        <p:txBody>
          <a:bodyPr/>
          <a:lstStyle/>
          <a:p>
            <a:r>
              <a:rPr lang="en-US" dirty="0" smtClean="0"/>
              <a:t>Move to accept document 11-16/1348r4</a:t>
            </a:r>
          </a:p>
          <a:p>
            <a:r>
              <a:rPr lang="en-US" dirty="0">
                <a:hlinkClick r:id="rId2"/>
              </a:rPr>
              <a:t>https://mentor.ieee.org/802.11/dcn/16/11-16-1348-04-00ax-coexistence-</a:t>
            </a:r>
            <a:r>
              <a:rPr lang="en-US" dirty="0" smtClean="0">
                <a:hlinkClick r:id="rId2"/>
              </a:rPr>
              <a:t>assurance.docx</a:t>
            </a:r>
            <a:r>
              <a:rPr lang="en-US" dirty="0" smtClean="0"/>
              <a:t> </a:t>
            </a:r>
          </a:p>
          <a:p>
            <a:r>
              <a:rPr lang="en-US" dirty="0"/>
              <a:t>a</a:t>
            </a:r>
            <a:r>
              <a:rPr lang="en-US" dirty="0" smtClean="0"/>
              <a:t>s the </a:t>
            </a:r>
            <a:r>
              <a:rPr lang="en-US" dirty="0" err="1" smtClean="0"/>
              <a:t>TGax</a:t>
            </a:r>
            <a:r>
              <a:rPr lang="en-US" dirty="0" smtClean="0"/>
              <a:t> Coexistence Assurance document.</a:t>
            </a:r>
          </a:p>
          <a:p>
            <a:endParaRPr lang="en-US" dirty="0"/>
          </a:p>
          <a:p>
            <a:r>
              <a:rPr lang="en-US" dirty="0" smtClean="0"/>
              <a:t>Move: Robert Stacey	 	Second: Alfred </a:t>
            </a:r>
            <a:r>
              <a:rPr lang="en-US" dirty="0" err="1" smtClean="0"/>
              <a:t>Asterjadhi</a:t>
            </a:r>
            <a:endParaRPr lang="en-US" dirty="0" smtClean="0"/>
          </a:p>
          <a:p>
            <a:r>
              <a:rPr lang="en-US" dirty="0" smtClean="0"/>
              <a:t>Y/N/A: 44/0/1</a:t>
            </a:r>
          </a:p>
          <a:p>
            <a:r>
              <a:rPr lang="en-US" dirty="0" smtClean="0"/>
              <a:t>Motion passes</a:t>
            </a:r>
            <a:endParaRPr lang="en-US" dirty="0"/>
          </a:p>
        </p:txBody>
      </p:sp>
      <p:sp>
        <p:nvSpPr>
          <p:cNvPr id="4" name="Slide Number Placeholder 3">
            <a:extLst>
              <a:ext uri="{FF2B5EF4-FFF2-40B4-BE49-F238E27FC236}">
                <a16:creationId xmlns:a16="http://schemas.microsoft.com/office/drawing/2014/main" xmlns="" id="{EF913C72-9DE8-E744-A66A-BA2EC59211B2}"/>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xmlns="" id="{4FB94A1A-87F8-4A4E-A6BB-9A0BB90FE6C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2D42532D-110B-474A-8B3D-0DEB1A71382E}"/>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7355447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#781</a:t>
            </a:r>
            <a:endParaRPr lang="en-US" dirty="0"/>
          </a:p>
        </p:txBody>
      </p:sp>
      <p:sp>
        <p:nvSpPr>
          <p:cNvPr id="3" name="Content Placeholder 2"/>
          <p:cNvSpPr>
            <a:spLocks noGrp="1"/>
          </p:cNvSpPr>
          <p:nvPr>
            <p:ph idx="1"/>
          </p:nvPr>
        </p:nvSpPr>
        <p:spPr>
          <a:xfrm>
            <a:off x="685800" y="1600200"/>
            <a:ext cx="7770813" cy="4113213"/>
          </a:xfrm>
        </p:spPr>
        <p:txBody>
          <a:bodyPr/>
          <a:lstStyle/>
          <a:p>
            <a:r>
              <a:rPr lang="en-US" sz="2000" dirty="0" smtClean="0"/>
              <a:t>Move to accept resolutions to CIDs in the following comment groups:</a:t>
            </a:r>
          </a:p>
          <a:p>
            <a:pPr>
              <a:buFontTx/>
              <a:buChar char="-"/>
            </a:pPr>
            <a:r>
              <a:rPr lang="en-US" sz="2000" dirty="0" smtClean="0"/>
              <a:t>Approved Edits in D3.1		-  Approved Edits in D3.2</a:t>
            </a:r>
          </a:p>
          <a:p>
            <a:pPr>
              <a:buFontTx/>
              <a:buChar char="-"/>
            </a:pPr>
            <a:r>
              <a:rPr lang="en-US" sz="2000" dirty="0" smtClean="0"/>
              <a:t>Approved Edits in D3.3		- Editorials </a:t>
            </a:r>
          </a:p>
          <a:p>
            <a:pPr>
              <a:buFontTx/>
              <a:buChar char="-"/>
            </a:pPr>
            <a:r>
              <a:rPr lang="en-US" sz="2000" dirty="0" smtClean="0"/>
              <a:t>Editorials in D3.1			- Editorials in D3.2</a:t>
            </a:r>
          </a:p>
          <a:p>
            <a:pPr>
              <a:buFontTx/>
              <a:buChar char="-"/>
            </a:pPr>
            <a:endParaRPr lang="en-US" sz="2000" dirty="0" smtClean="0"/>
          </a:p>
          <a:p>
            <a:pPr marL="0" indent="0"/>
            <a:r>
              <a:rPr lang="en-US" sz="2000" dirty="0" smtClean="0"/>
              <a:t>in doc 11-18/1123r19</a:t>
            </a:r>
          </a:p>
          <a:p>
            <a:pPr marL="0" indent="0"/>
            <a:endParaRPr lang="en-US" sz="2000" dirty="0"/>
          </a:p>
          <a:p>
            <a:pPr marL="0" indent="0"/>
            <a:r>
              <a:rPr lang="en-US" sz="2000" dirty="0" smtClean="0"/>
              <a:t>Move: Robert Stacey		Second: Po-Kai Huang</a:t>
            </a:r>
          </a:p>
          <a:p>
            <a:pPr marL="0" indent="0"/>
            <a:r>
              <a:rPr lang="en-US" sz="2000" dirty="0" smtClean="0"/>
              <a:t>Passed with unanimous consent</a:t>
            </a:r>
          </a:p>
          <a:p>
            <a:pPr marL="0" indent="0"/>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0176109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#782</a:t>
            </a:r>
            <a:endParaRPr lang="en-US" dirty="0"/>
          </a:p>
        </p:txBody>
      </p:sp>
      <p:sp>
        <p:nvSpPr>
          <p:cNvPr id="3" name="Content Placeholder 2"/>
          <p:cNvSpPr>
            <a:spLocks noGrp="1"/>
          </p:cNvSpPr>
          <p:nvPr>
            <p:ph idx="1"/>
          </p:nvPr>
        </p:nvSpPr>
        <p:spPr>
          <a:xfrm>
            <a:off x="685800" y="1600200"/>
            <a:ext cx="7770813" cy="4113213"/>
          </a:xfrm>
        </p:spPr>
        <p:txBody>
          <a:bodyPr/>
          <a:lstStyle/>
          <a:p>
            <a:r>
              <a:rPr lang="en-US" sz="2000" dirty="0" smtClean="0"/>
              <a:t>Move to accept resolutions to CIDs in the following comment groups:</a:t>
            </a:r>
          </a:p>
          <a:p>
            <a:pPr>
              <a:buFontTx/>
              <a:buChar char="-"/>
            </a:pPr>
            <a:r>
              <a:rPr lang="en-US" sz="2000" dirty="0" smtClean="0"/>
              <a:t>Alfred </a:t>
            </a:r>
            <a:r>
              <a:rPr lang="en-US" sz="2000" dirty="0"/>
              <a:t>18/1472 27-7-</a:t>
            </a:r>
            <a:r>
              <a:rPr lang="en-US" sz="2000" dirty="0" smtClean="0"/>
              <a:t>4 </a:t>
            </a:r>
            <a:r>
              <a:rPr lang="en-US" sz="2000" dirty="0" smtClean="0">
                <a:sym typeface="Wingdings"/>
              </a:rPr>
              <a:t> r2</a:t>
            </a:r>
            <a:endParaRPr lang="en-US" sz="2000" dirty="0" smtClean="0"/>
          </a:p>
          <a:p>
            <a:pPr>
              <a:buFontTx/>
              <a:buChar char="-"/>
            </a:pPr>
            <a:r>
              <a:rPr lang="en-US" sz="2000" dirty="0"/>
              <a:t>Alfred 18/1697 </a:t>
            </a:r>
            <a:r>
              <a:rPr lang="en-US" sz="2000" dirty="0" smtClean="0"/>
              <a:t>27.7.3 </a:t>
            </a:r>
            <a:r>
              <a:rPr lang="en-US" sz="2000" dirty="0" smtClean="0">
                <a:sym typeface="Wingdings"/>
              </a:rPr>
              <a:t> r1</a:t>
            </a:r>
            <a:endParaRPr lang="en-US" sz="2000" dirty="0" smtClean="0"/>
          </a:p>
          <a:p>
            <a:pPr>
              <a:buFontTx/>
              <a:buChar char="-"/>
            </a:pPr>
            <a:r>
              <a:rPr lang="en-US" sz="2000" dirty="0"/>
              <a:t>Alfred 18/1698 </a:t>
            </a:r>
            <a:r>
              <a:rPr lang="en-US" sz="2000" dirty="0" err="1"/>
              <a:t>Misc</a:t>
            </a:r>
            <a:r>
              <a:rPr lang="en-US" sz="2000" dirty="0"/>
              <a:t> Part </a:t>
            </a:r>
            <a:r>
              <a:rPr lang="en-US" sz="2000" dirty="0" smtClean="0"/>
              <a:t>2 </a:t>
            </a:r>
            <a:r>
              <a:rPr lang="en-US" sz="2000" dirty="0" smtClean="0">
                <a:sym typeface="Wingdings"/>
              </a:rPr>
              <a:t> r1</a:t>
            </a:r>
            <a:endParaRPr lang="en-US" sz="2000" dirty="0" smtClean="0"/>
          </a:p>
          <a:p>
            <a:pPr>
              <a:buFontTx/>
              <a:buChar char="-"/>
            </a:pPr>
            <a:r>
              <a:rPr lang="en-US" sz="2000" dirty="0" err="1"/>
              <a:t>ChaoChun</a:t>
            </a:r>
            <a:r>
              <a:rPr lang="en-US" sz="2000" dirty="0"/>
              <a:t> 18/1855 </a:t>
            </a:r>
            <a:r>
              <a:rPr lang="en-US" sz="2000" dirty="0" smtClean="0"/>
              <a:t>QTP </a:t>
            </a:r>
            <a:r>
              <a:rPr lang="en-US" sz="2000" dirty="0" smtClean="0">
                <a:sym typeface="Wingdings"/>
              </a:rPr>
              <a:t> r4</a:t>
            </a:r>
            <a:endParaRPr lang="en-US" sz="2000" dirty="0" smtClean="0"/>
          </a:p>
          <a:p>
            <a:pPr>
              <a:buFontTx/>
              <a:buChar char="-"/>
            </a:pPr>
            <a:r>
              <a:rPr lang="en-US" sz="2000" dirty="0"/>
              <a:t>George 19/0170 </a:t>
            </a:r>
            <a:r>
              <a:rPr lang="en-US" sz="2000" dirty="0" err="1"/>
              <a:t>Ack</a:t>
            </a:r>
            <a:r>
              <a:rPr lang="en-US" sz="2000" dirty="0"/>
              <a:t> </a:t>
            </a:r>
            <a:r>
              <a:rPr lang="en-US" sz="2000" dirty="0" smtClean="0"/>
              <a:t>related </a:t>
            </a:r>
            <a:r>
              <a:rPr lang="en-US" sz="2000" dirty="0" smtClean="0">
                <a:sym typeface="Wingdings"/>
              </a:rPr>
              <a:t> r0</a:t>
            </a:r>
            <a:endParaRPr lang="en-US" sz="2000" dirty="0" smtClean="0"/>
          </a:p>
          <a:p>
            <a:pPr>
              <a:buFontTx/>
              <a:buChar char="-"/>
            </a:pPr>
            <a:r>
              <a:rPr lang="en-US" sz="2000" dirty="0" err="1"/>
              <a:t>Guoqing</a:t>
            </a:r>
            <a:r>
              <a:rPr lang="en-US" sz="2000" dirty="0"/>
              <a:t> 18/1868 Clause </a:t>
            </a:r>
            <a:r>
              <a:rPr lang="en-US" sz="2000" dirty="0" smtClean="0"/>
              <a:t>4 </a:t>
            </a:r>
            <a:r>
              <a:rPr lang="en-US" sz="2000" dirty="0" smtClean="0">
                <a:sym typeface="Wingdings"/>
              </a:rPr>
              <a:t> r9</a:t>
            </a:r>
            <a:endParaRPr lang="en-US" sz="2000" dirty="0" smtClean="0"/>
          </a:p>
          <a:p>
            <a:pPr>
              <a:buFontTx/>
              <a:buChar char="-"/>
            </a:pPr>
            <a:r>
              <a:rPr lang="en-US" sz="2000" dirty="0" err="1" smtClean="0"/>
              <a:t>Guoqing</a:t>
            </a:r>
            <a:r>
              <a:rPr lang="en-US" sz="2000" dirty="0" smtClean="0"/>
              <a:t> </a:t>
            </a:r>
            <a:r>
              <a:rPr lang="en-US" sz="2000" dirty="0"/>
              <a:t>19/0120 </a:t>
            </a:r>
            <a:r>
              <a:rPr lang="en-US" sz="2000" dirty="0" smtClean="0"/>
              <a:t>Definitions  </a:t>
            </a:r>
            <a:r>
              <a:rPr lang="en-US" sz="2000" dirty="0" smtClean="0">
                <a:sym typeface="Wingdings"/>
              </a:rPr>
              <a:t> r1</a:t>
            </a:r>
            <a:endParaRPr lang="en-US" sz="2000" dirty="0" smtClean="0"/>
          </a:p>
          <a:p>
            <a:pPr>
              <a:buFontTx/>
              <a:buChar char="-"/>
            </a:pPr>
            <a:r>
              <a:rPr lang="en-US" sz="2000" dirty="0" err="1"/>
              <a:t>Huizhao</a:t>
            </a:r>
            <a:r>
              <a:rPr lang="en-US" sz="2000" dirty="0"/>
              <a:t> 18/1995 Duration based </a:t>
            </a:r>
            <a:r>
              <a:rPr lang="en-US" sz="2000" dirty="0" smtClean="0"/>
              <a:t>RTS </a:t>
            </a:r>
            <a:r>
              <a:rPr lang="en-US" sz="2000" dirty="0" smtClean="0">
                <a:sym typeface="Wingdings"/>
              </a:rPr>
              <a:t> r3</a:t>
            </a:r>
            <a:endParaRPr lang="en-US" sz="2000" dirty="0" smtClean="0"/>
          </a:p>
          <a:p>
            <a:pPr>
              <a:buFontTx/>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3021670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0813" cy="4113213"/>
          </a:xfrm>
        </p:spPr>
        <p:txBody>
          <a:bodyPr/>
          <a:lstStyle/>
          <a:p>
            <a:pPr>
              <a:buFontTx/>
              <a:buChar char="-"/>
            </a:pPr>
            <a:r>
              <a:rPr lang="en-US" sz="2000" dirty="0" err="1" smtClean="0"/>
              <a:t>Jarkko</a:t>
            </a:r>
            <a:r>
              <a:rPr lang="en-US" sz="2000" dirty="0" smtClean="0"/>
              <a:t> </a:t>
            </a:r>
            <a:r>
              <a:rPr lang="en-US" sz="2000" dirty="0"/>
              <a:t>19/0061 6 GHz </a:t>
            </a:r>
            <a:r>
              <a:rPr lang="en-US" sz="2000" dirty="0" smtClean="0"/>
              <a:t>Discovery </a:t>
            </a:r>
            <a:r>
              <a:rPr lang="en-US" sz="2000" dirty="0" smtClean="0">
                <a:sym typeface="Wingdings"/>
              </a:rPr>
              <a:t> r7</a:t>
            </a:r>
            <a:endParaRPr lang="en-US" sz="2000" dirty="0" smtClean="0"/>
          </a:p>
          <a:p>
            <a:pPr>
              <a:buFontTx/>
              <a:buChar char="-"/>
            </a:pPr>
            <a:r>
              <a:rPr lang="en-US" sz="2000" dirty="0"/>
              <a:t>Laurent 18/</a:t>
            </a:r>
            <a:r>
              <a:rPr lang="en-US" sz="2000" dirty="0" smtClean="0"/>
              <a:t>1866 </a:t>
            </a:r>
            <a:r>
              <a:rPr lang="en-US" sz="2000" dirty="0"/>
              <a:t>OBSS </a:t>
            </a:r>
            <a:r>
              <a:rPr lang="en-US" sz="2000" dirty="0" smtClean="0"/>
              <a:t>PD </a:t>
            </a:r>
            <a:r>
              <a:rPr lang="en-US" sz="2000" dirty="0" smtClean="0">
                <a:sym typeface="Wingdings"/>
              </a:rPr>
              <a:t>r5</a:t>
            </a:r>
            <a:endParaRPr lang="en-US" sz="2000" dirty="0" smtClean="0"/>
          </a:p>
          <a:p>
            <a:pPr>
              <a:buFontTx/>
              <a:buChar char="-"/>
            </a:pPr>
            <a:r>
              <a:rPr lang="pl-PL" sz="2000" dirty="0" err="1"/>
              <a:t>Liwen</a:t>
            </a:r>
            <a:r>
              <a:rPr lang="pl-PL" sz="2000" dirty="0"/>
              <a:t> 18/1487 </a:t>
            </a:r>
            <a:r>
              <a:rPr lang="pl-PL" sz="2000" dirty="0" smtClean="0"/>
              <a:t>27.5.3.2.3 </a:t>
            </a:r>
            <a:r>
              <a:rPr lang="pl-PL" sz="2000" dirty="0" smtClean="0">
                <a:sym typeface="Wingdings"/>
              </a:rPr>
              <a:t> r3</a:t>
            </a:r>
            <a:endParaRPr lang="pl-PL" sz="2000" dirty="0" smtClean="0"/>
          </a:p>
          <a:p>
            <a:pPr>
              <a:buFontTx/>
              <a:buChar char="-"/>
            </a:pPr>
            <a:r>
              <a:rPr lang="pl-PL" sz="2000" dirty="0" err="1"/>
              <a:t>Liwen</a:t>
            </a:r>
            <a:r>
              <a:rPr lang="pl-PL" sz="2000" dirty="0"/>
              <a:t> 18/1975 </a:t>
            </a:r>
            <a:r>
              <a:rPr lang="pl-PL" sz="2000" dirty="0" smtClean="0"/>
              <a:t>27.5.3.4 </a:t>
            </a:r>
            <a:r>
              <a:rPr lang="pl-PL" sz="2000" dirty="0" smtClean="0">
                <a:sym typeface="Wingdings"/>
              </a:rPr>
              <a:t> r4</a:t>
            </a:r>
            <a:endParaRPr lang="pl-PL" sz="2000" dirty="0" smtClean="0"/>
          </a:p>
          <a:p>
            <a:pPr>
              <a:buFontTx/>
              <a:buChar char="-"/>
            </a:pPr>
            <a:r>
              <a:rPr lang="nl-NL" sz="2000" dirty="0" err="1"/>
              <a:t>Liwen</a:t>
            </a:r>
            <a:r>
              <a:rPr lang="nl-NL" sz="2000" dirty="0"/>
              <a:t> 18/2040 </a:t>
            </a:r>
            <a:r>
              <a:rPr lang="nl-NL" sz="2000" dirty="0" err="1" smtClean="0"/>
              <a:t>Misc</a:t>
            </a:r>
            <a:r>
              <a:rPr lang="nl-NL" sz="2000" dirty="0" smtClean="0"/>
              <a:t> </a:t>
            </a:r>
            <a:r>
              <a:rPr lang="nl-NL" sz="2000" dirty="0" smtClean="0">
                <a:sym typeface="Wingdings"/>
              </a:rPr>
              <a:t> r6</a:t>
            </a:r>
            <a:endParaRPr lang="nl-NL" sz="2000" dirty="0" smtClean="0"/>
          </a:p>
          <a:p>
            <a:pPr>
              <a:buFontTx/>
              <a:buChar char="-"/>
            </a:pPr>
            <a:r>
              <a:rPr lang="nl-NL" sz="2000" dirty="0" err="1"/>
              <a:t>Liwen</a:t>
            </a:r>
            <a:r>
              <a:rPr lang="nl-NL" sz="2000" dirty="0"/>
              <a:t> 19/0098 </a:t>
            </a:r>
            <a:r>
              <a:rPr lang="nl-NL" sz="2000" dirty="0" err="1" smtClean="0"/>
              <a:t>Misc</a:t>
            </a:r>
            <a:r>
              <a:rPr lang="nl-NL" sz="2000" dirty="0" smtClean="0"/>
              <a:t> </a:t>
            </a:r>
            <a:r>
              <a:rPr lang="nl-NL" sz="2000" dirty="0" smtClean="0">
                <a:sym typeface="Wingdings"/>
              </a:rPr>
              <a:t> r1</a:t>
            </a:r>
            <a:endParaRPr lang="nl-NL" sz="2000" dirty="0" smtClean="0"/>
          </a:p>
          <a:p>
            <a:pPr>
              <a:buFontTx/>
              <a:buChar char="-"/>
            </a:pPr>
            <a:r>
              <a:rPr lang="sv-SE" sz="2000" dirty="0"/>
              <a:t>Matt 19/0140 MAC </a:t>
            </a:r>
            <a:r>
              <a:rPr lang="sv-SE" sz="2000" dirty="0" err="1" smtClean="0"/>
              <a:t>Misc</a:t>
            </a:r>
            <a:r>
              <a:rPr lang="sv-SE" sz="2000" dirty="0" smtClean="0"/>
              <a:t> </a:t>
            </a:r>
            <a:r>
              <a:rPr lang="sv-SE" sz="2000" dirty="0" smtClean="0">
                <a:sym typeface="Wingdings"/>
              </a:rPr>
              <a:t> r1</a:t>
            </a:r>
            <a:endParaRPr lang="sv-SE" sz="2000" dirty="0" smtClean="0"/>
          </a:p>
          <a:p>
            <a:pPr>
              <a:buFontTx/>
              <a:buChar char="-"/>
            </a:pPr>
            <a:r>
              <a:rPr lang="en-US" sz="2000" dirty="0" err="1"/>
              <a:t>Menzo</a:t>
            </a:r>
            <a:r>
              <a:rPr lang="en-US" sz="2000" dirty="0"/>
              <a:t> 18/1921 </a:t>
            </a:r>
            <a:r>
              <a:rPr lang="en-US" sz="2000" dirty="0" smtClean="0"/>
              <a:t>Sounding </a:t>
            </a:r>
            <a:r>
              <a:rPr lang="en-US" sz="2000" dirty="0" smtClean="0">
                <a:sym typeface="Wingdings"/>
              </a:rPr>
              <a:t>  r4</a:t>
            </a:r>
            <a:endParaRPr lang="en-US" sz="2000" dirty="0" smtClean="0"/>
          </a:p>
          <a:p>
            <a:pPr>
              <a:buFontTx/>
              <a:buChar char="-"/>
            </a:pPr>
            <a:r>
              <a:rPr lang="en-US" sz="2000" dirty="0"/>
              <a:t>Ming 19/0076 </a:t>
            </a:r>
            <a:r>
              <a:rPr lang="en-US" sz="2000" dirty="0" smtClean="0"/>
              <a:t>Fragmentation </a:t>
            </a:r>
            <a:r>
              <a:rPr lang="en-US" sz="2000" dirty="0" smtClean="0">
                <a:sym typeface="Wingdings"/>
              </a:rPr>
              <a:t> r1</a:t>
            </a:r>
            <a:endParaRPr lang="en-US" sz="2000" dirty="0" smtClean="0"/>
          </a:p>
          <a:p>
            <a:pPr>
              <a:buFontTx/>
              <a:buChar char="-"/>
            </a:pPr>
            <a:r>
              <a:rPr lang="de-DE" sz="2000" dirty="0" smtClean="0"/>
              <a:t>Peter </a:t>
            </a:r>
            <a:r>
              <a:rPr lang="de-DE" sz="2000" dirty="0"/>
              <a:t>18/1932 </a:t>
            </a:r>
            <a:r>
              <a:rPr lang="de-DE" sz="2000" dirty="0" err="1" smtClean="0"/>
              <a:t>Misc</a:t>
            </a:r>
            <a:r>
              <a:rPr lang="de-DE" sz="2000" dirty="0" smtClean="0"/>
              <a:t> </a:t>
            </a:r>
            <a:r>
              <a:rPr lang="de-DE" sz="2000" dirty="0" smtClean="0">
                <a:sym typeface="Wingdings"/>
              </a:rPr>
              <a:t> r5</a:t>
            </a:r>
            <a:endParaRPr lang="de-DE" sz="2000" dirty="0" smtClean="0"/>
          </a:p>
          <a:p>
            <a:pPr>
              <a:buFontTx/>
              <a:buChar char="-"/>
            </a:pPr>
            <a:r>
              <a:rPr lang="en-US" sz="2000" dirty="0"/>
              <a:t>Sean 19/0161 Spatial </a:t>
            </a:r>
            <a:r>
              <a:rPr lang="en-US" sz="2000" dirty="0" smtClean="0"/>
              <a:t>Reuse </a:t>
            </a:r>
            <a:r>
              <a:rPr lang="en-US" sz="2000" dirty="0" smtClean="0">
                <a:sym typeface="Wingdings"/>
              </a:rPr>
              <a:t> r0</a:t>
            </a:r>
            <a:endParaRPr lang="en-US" sz="2000" dirty="0" smtClean="0"/>
          </a:p>
          <a:p>
            <a:pPr>
              <a:buFontTx/>
              <a:buChar char="-"/>
            </a:pPr>
            <a:endParaRPr lang="en-US" sz="2000" dirty="0" smtClean="0"/>
          </a:p>
          <a:p>
            <a:pPr>
              <a:buFontTx/>
              <a:buChar char="-"/>
            </a:pPr>
            <a:endParaRPr lang="sv-SE" sz="2000" dirty="0" smtClean="0"/>
          </a:p>
          <a:p>
            <a:pPr>
              <a:buFontTx/>
              <a:buChar char="-"/>
            </a:pPr>
            <a:endParaRPr lang="nl-NL" sz="2000" dirty="0" smtClean="0"/>
          </a:p>
          <a:p>
            <a:pPr>
              <a:buFontTx/>
              <a:buChar char="-"/>
            </a:pPr>
            <a:endParaRPr lang="nl-NL" sz="2000" dirty="0" smtClean="0"/>
          </a:p>
          <a:p>
            <a:pPr>
              <a:buFontTx/>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0725955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90600"/>
            <a:ext cx="7770813" cy="4113213"/>
          </a:xfrm>
        </p:spPr>
        <p:txBody>
          <a:bodyPr/>
          <a:lstStyle/>
          <a:p>
            <a:pPr>
              <a:buFontTx/>
              <a:buChar char="-"/>
            </a:pPr>
            <a:r>
              <a:rPr lang="es-ES_tradnl" sz="2000" dirty="0" smtClean="0"/>
              <a:t>Tomo </a:t>
            </a:r>
            <a:r>
              <a:rPr lang="es-ES_tradnl" sz="2000" dirty="0"/>
              <a:t>18/1851 </a:t>
            </a:r>
            <a:r>
              <a:rPr lang="es-ES_tradnl" sz="2000" dirty="0" smtClean="0"/>
              <a:t>9.3.1.9 </a:t>
            </a:r>
            <a:r>
              <a:rPr lang="es-ES_tradnl" sz="2000" dirty="0" smtClean="0">
                <a:sym typeface="Wingdings"/>
              </a:rPr>
              <a:t> r3</a:t>
            </a:r>
            <a:endParaRPr lang="es-ES_tradnl" sz="2000" dirty="0" smtClean="0"/>
          </a:p>
          <a:p>
            <a:pPr>
              <a:buFontTx/>
              <a:buChar char="-"/>
            </a:pPr>
            <a:r>
              <a:rPr lang="es-ES_tradnl" sz="2000" dirty="0" smtClean="0"/>
              <a:t> T</a:t>
            </a:r>
            <a:r>
              <a:rPr lang="en-US" sz="2000" dirty="0" err="1" smtClean="0"/>
              <a:t>omo</a:t>
            </a:r>
            <a:r>
              <a:rPr lang="en-US" sz="2000" dirty="0" smtClean="0"/>
              <a:t> </a:t>
            </a:r>
            <a:r>
              <a:rPr lang="en-US" sz="2000" dirty="0"/>
              <a:t>18/1853 10.3.7, 3.1, 3.2, and </a:t>
            </a:r>
            <a:r>
              <a:rPr lang="en-US" sz="2000" dirty="0" smtClean="0"/>
              <a:t>27.5.1.1 </a:t>
            </a:r>
            <a:r>
              <a:rPr lang="en-US" sz="2000" dirty="0" smtClean="0">
                <a:sym typeface="Wingdings"/>
              </a:rPr>
              <a:t> r2</a:t>
            </a:r>
            <a:endParaRPr lang="en-US" sz="2000" dirty="0" smtClean="0"/>
          </a:p>
          <a:p>
            <a:pPr>
              <a:buFontTx/>
              <a:buChar char="-"/>
            </a:pPr>
            <a:r>
              <a:rPr lang="es-ES_tradnl" sz="2000" dirty="0" err="1"/>
              <a:t>Yasu</a:t>
            </a:r>
            <a:r>
              <a:rPr lang="es-ES_tradnl" sz="2000" dirty="0"/>
              <a:t> 18/1807 </a:t>
            </a:r>
            <a:r>
              <a:rPr lang="es-ES_tradnl" sz="2000" dirty="0" err="1" smtClean="0"/>
              <a:t>Misc</a:t>
            </a:r>
            <a:r>
              <a:rPr lang="es-ES_tradnl" sz="2000" dirty="0" smtClean="0"/>
              <a:t> </a:t>
            </a:r>
            <a:r>
              <a:rPr lang="es-ES_tradnl" sz="2000" dirty="0" smtClean="0">
                <a:sym typeface="Wingdings"/>
              </a:rPr>
              <a:t> r7</a:t>
            </a:r>
            <a:endParaRPr lang="es-ES_tradnl" sz="2000" dirty="0" smtClean="0"/>
          </a:p>
          <a:p>
            <a:pPr>
              <a:buFontTx/>
              <a:buChar char="-"/>
            </a:pPr>
            <a:r>
              <a:rPr lang="cs-CZ" sz="2000" dirty="0" err="1"/>
              <a:t>Zhou</a:t>
            </a:r>
            <a:r>
              <a:rPr lang="cs-CZ" sz="2000" dirty="0"/>
              <a:t> 18/1887 </a:t>
            </a:r>
            <a:r>
              <a:rPr lang="cs-CZ" sz="2000" dirty="0" smtClean="0"/>
              <a:t>27.5 </a:t>
            </a:r>
            <a:r>
              <a:rPr lang="cs-CZ" sz="2000" dirty="0" smtClean="0">
                <a:sym typeface="Wingdings"/>
              </a:rPr>
              <a:t> r3</a:t>
            </a:r>
            <a:endParaRPr lang="cs-CZ" sz="2000" dirty="0" smtClean="0"/>
          </a:p>
          <a:p>
            <a:pPr>
              <a:buFontTx/>
              <a:buChar char="-"/>
            </a:pPr>
            <a:r>
              <a:rPr lang="cs-CZ" sz="2000" dirty="0" err="1"/>
              <a:t>Zhou</a:t>
            </a:r>
            <a:r>
              <a:rPr lang="cs-CZ" sz="2000" dirty="0"/>
              <a:t> 19/0166 </a:t>
            </a:r>
            <a:r>
              <a:rPr lang="cs-CZ" sz="2000" dirty="0" smtClean="0"/>
              <a:t>BQR </a:t>
            </a:r>
            <a:r>
              <a:rPr lang="cs-CZ" sz="2000" dirty="0" smtClean="0">
                <a:sym typeface="Wingdings"/>
              </a:rPr>
              <a:t> r0</a:t>
            </a:r>
            <a:endParaRPr lang="cs-CZ" sz="2000" dirty="0" smtClean="0"/>
          </a:p>
          <a:p>
            <a:pPr>
              <a:buFontTx/>
              <a:buChar char="-"/>
            </a:pPr>
            <a:r>
              <a:rPr lang="en-US" sz="2000" dirty="0" err="1"/>
              <a:t>Xiaogang</a:t>
            </a:r>
            <a:r>
              <a:rPr lang="en-US" sz="2000" dirty="0"/>
              <a:t> 18/2033 </a:t>
            </a:r>
            <a:r>
              <a:rPr lang="en-US" sz="2000" dirty="0" smtClean="0"/>
              <a:t>Sounding </a:t>
            </a:r>
            <a:r>
              <a:rPr lang="en-US" sz="2000" dirty="0" smtClean="0">
                <a:sym typeface="Wingdings"/>
              </a:rPr>
              <a:t> r3</a:t>
            </a:r>
            <a:endParaRPr lang="en-US" sz="2000" dirty="0" smtClean="0"/>
          </a:p>
          <a:p>
            <a:pPr>
              <a:buFontTx/>
              <a:buChar char="-"/>
            </a:pPr>
            <a:r>
              <a:rPr lang="en-US" sz="2000" dirty="0"/>
              <a:t>Po-Kai 19/0160 Co-hosted </a:t>
            </a:r>
            <a:r>
              <a:rPr lang="en-US" sz="2000" dirty="0" smtClean="0"/>
              <a:t>BSS </a:t>
            </a:r>
            <a:r>
              <a:rPr lang="en-US" sz="2000" dirty="0" smtClean="0">
                <a:sym typeface="Wingdings"/>
              </a:rPr>
              <a:t> r2</a:t>
            </a:r>
            <a:endParaRPr lang="en-US" sz="2000" dirty="0" smtClean="0"/>
          </a:p>
          <a:p>
            <a:pPr marL="0" indent="0"/>
            <a:endParaRPr lang="cs-CZ" sz="2000" dirty="0"/>
          </a:p>
          <a:p>
            <a:pPr>
              <a:buFontTx/>
              <a:buChar char="-"/>
            </a:pPr>
            <a:r>
              <a:rPr lang="cs-CZ" sz="2000" dirty="0" smtClean="0"/>
              <a:t>In doc 11-18/1123r20</a:t>
            </a:r>
            <a:endParaRPr lang="cs-CZ" sz="2000" dirty="0"/>
          </a:p>
          <a:p>
            <a:pPr>
              <a:buFontTx/>
              <a:buChar char="-"/>
            </a:pPr>
            <a:r>
              <a:rPr lang="cs-CZ" sz="2000" dirty="0" err="1" smtClean="0"/>
              <a:t>Move</a:t>
            </a:r>
            <a:r>
              <a:rPr lang="cs-CZ" sz="2000" dirty="0" smtClean="0"/>
              <a:t>:	Robert </a:t>
            </a:r>
            <a:r>
              <a:rPr lang="cs-CZ" sz="2000" dirty="0" err="1" smtClean="0"/>
              <a:t>Stacey</a:t>
            </a:r>
            <a:r>
              <a:rPr lang="cs-CZ" sz="2000" dirty="0" smtClean="0"/>
              <a:t>	Second: Alfred </a:t>
            </a:r>
            <a:r>
              <a:rPr lang="cs-CZ" sz="2000" dirty="0" err="1" smtClean="0"/>
              <a:t>Asterjadhi</a:t>
            </a:r>
            <a:endParaRPr lang="cs-CZ" sz="2000" dirty="0" smtClean="0"/>
          </a:p>
          <a:p>
            <a:pPr>
              <a:buFontTx/>
              <a:buChar char="-"/>
            </a:pPr>
            <a:r>
              <a:rPr lang="cs-CZ" sz="2000" dirty="0" err="1" smtClean="0"/>
              <a:t>Approved</a:t>
            </a:r>
            <a:r>
              <a:rPr lang="cs-CZ" sz="2000" dirty="0" smtClean="0"/>
              <a:t> </a:t>
            </a:r>
            <a:r>
              <a:rPr lang="cs-CZ" sz="2000" dirty="0" err="1" smtClean="0"/>
              <a:t>with</a:t>
            </a:r>
            <a:r>
              <a:rPr lang="cs-CZ" sz="2000" dirty="0" smtClean="0"/>
              <a:t> </a:t>
            </a:r>
            <a:r>
              <a:rPr lang="cs-CZ" sz="2000" dirty="0" err="1" smtClean="0"/>
              <a:t>unanimous</a:t>
            </a:r>
            <a:r>
              <a:rPr lang="cs-CZ" sz="2000" dirty="0" smtClean="0"/>
              <a:t> </a:t>
            </a:r>
            <a:r>
              <a:rPr lang="cs-CZ" sz="2000" dirty="0" err="1" smtClean="0"/>
              <a:t>consent</a:t>
            </a:r>
            <a:endParaRPr lang="cs-CZ" sz="2000" dirty="0" smtClean="0"/>
          </a:p>
          <a:p>
            <a:pPr>
              <a:buFontTx/>
              <a:buChar char="-"/>
            </a:pPr>
            <a:endParaRPr lang="es-ES_tradnl" sz="2000" dirty="0" smtClean="0"/>
          </a:p>
          <a:p>
            <a:pPr>
              <a:buFontTx/>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614020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#783</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a:t>
            </a:r>
            <a:r>
              <a:rPr lang="en-US" sz="2000" dirty="0" smtClean="0"/>
              <a:t>group</a:t>
            </a:r>
          </a:p>
          <a:p>
            <a:endParaRPr lang="en-US" sz="2000" dirty="0"/>
          </a:p>
          <a:p>
            <a:pPr>
              <a:buFontTx/>
              <a:buChar char="-"/>
            </a:pPr>
            <a:r>
              <a:rPr lang="en-US" sz="2000" dirty="0" smtClean="0"/>
              <a:t>Alfred </a:t>
            </a:r>
            <a:r>
              <a:rPr lang="en-US" sz="2000" dirty="0"/>
              <a:t>18/1471 27.16.1 6 </a:t>
            </a:r>
            <a:r>
              <a:rPr lang="en-US" sz="2000" dirty="0" smtClean="0"/>
              <a:t>GHz </a:t>
            </a:r>
            <a:r>
              <a:rPr lang="en-US" sz="2000" dirty="0" smtClean="0">
                <a:sym typeface="Wingdings"/>
              </a:rPr>
              <a:t> r4</a:t>
            </a:r>
            <a:endParaRPr lang="en-US" sz="2000" dirty="0" smtClean="0"/>
          </a:p>
          <a:p>
            <a:pPr marL="0" indent="0"/>
            <a:endParaRPr lang="en-US" sz="2000" dirty="0" smtClean="0"/>
          </a:p>
          <a:p>
            <a:pPr marL="0" indent="0"/>
            <a:r>
              <a:rPr lang="en-US" sz="2000" dirty="0" smtClean="0"/>
              <a:t>In doc 11-18/1123r20</a:t>
            </a:r>
          </a:p>
          <a:p>
            <a:pPr marL="0" indent="0"/>
            <a:endParaRPr lang="en-US" sz="2000" dirty="0"/>
          </a:p>
          <a:p>
            <a:pPr marL="0" indent="0"/>
            <a:r>
              <a:rPr lang="en-US" sz="2000" dirty="0" smtClean="0"/>
              <a:t>Move: Alfred </a:t>
            </a:r>
            <a:r>
              <a:rPr lang="en-US" sz="2000" dirty="0" err="1" smtClean="0"/>
              <a:t>Asterjadhi</a:t>
            </a:r>
            <a:r>
              <a:rPr lang="en-US" sz="2000" dirty="0" smtClean="0"/>
              <a:t>			Second: </a:t>
            </a:r>
            <a:r>
              <a:rPr lang="en-US" sz="2000" dirty="0" err="1" smtClean="0"/>
              <a:t>Abhishek</a:t>
            </a:r>
            <a:r>
              <a:rPr lang="en-US" sz="2000" dirty="0" smtClean="0"/>
              <a:t> </a:t>
            </a:r>
            <a:r>
              <a:rPr lang="en-US" sz="2000" dirty="0" err="1" smtClean="0"/>
              <a:t>Patil</a:t>
            </a:r>
            <a:endParaRPr lang="en-US" sz="2000" dirty="0" smtClean="0"/>
          </a:p>
          <a:p>
            <a:pPr marL="0" indent="0"/>
            <a:r>
              <a:rPr lang="en-US" sz="2000" dirty="0" smtClean="0"/>
              <a:t>Approved with unanimous consent</a:t>
            </a:r>
          </a:p>
          <a:p>
            <a:pPr marL="0" indent="0"/>
            <a:r>
              <a:rPr lang="en-US" sz="2000" dirty="0" smtClean="0"/>
              <a:t>SP result: 32/3/9</a:t>
            </a:r>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43645704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#784</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a:t>
            </a:r>
            <a:r>
              <a:rPr lang="en-US" sz="2000" dirty="0" smtClean="0"/>
              <a:t>group</a:t>
            </a:r>
          </a:p>
          <a:p>
            <a:endParaRPr lang="en-US" sz="2000" dirty="0"/>
          </a:p>
          <a:p>
            <a:pPr>
              <a:buFontTx/>
              <a:buChar char="-"/>
            </a:pPr>
            <a:r>
              <a:rPr lang="en-US" sz="2000" dirty="0" smtClean="0"/>
              <a:t>Alfred </a:t>
            </a:r>
            <a:r>
              <a:rPr lang="en-US" sz="2000" dirty="0"/>
              <a:t>18/1211 27.16.1 6 </a:t>
            </a:r>
            <a:r>
              <a:rPr lang="en-US" sz="2000" dirty="0" smtClean="0"/>
              <a:t>GHz </a:t>
            </a:r>
            <a:r>
              <a:rPr lang="en-US" sz="2000" dirty="0" smtClean="0">
                <a:sym typeface="Wingdings"/>
              </a:rPr>
              <a:t> r6</a:t>
            </a:r>
            <a:endParaRPr lang="en-US" sz="2000" dirty="0" smtClean="0"/>
          </a:p>
          <a:p>
            <a:pPr marL="0" indent="0"/>
            <a:endParaRPr lang="en-US" sz="2000" dirty="0"/>
          </a:p>
          <a:p>
            <a:pPr marL="0" indent="0"/>
            <a:r>
              <a:rPr lang="en-US" sz="2000" dirty="0" smtClean="0"/>
              <a:t>In doc 11-18/1123r21</a:t>
            </a:r>
          </a:p>
          <a:p>
            <a:pPr marL="0" indent="0"/>
            <a:endParaRPr lang="en-US" sz="2000" dirty="0"/>
          </a:p>
          <a:p>
            <a:pPr marL="0" indent="0"/>
            <a:r>
              <a:rPr lang="en-US" sz="2000" dirty="0" smtClean="0"/>
              <a:t>Move:	Alfred </a:t>
            </a:r>
            <a:r>
              <a:rPr lang="en-US" sz="2000" dirty="0" err="1" smtClean="0"/>
              <a:t>Asterjadhi</a:t>
            </a:r>
            <a:r>
              <a:rPr lang="en-US" sz="2000" dirty="0" smtClean="0"/>
              <a:t>		Second:	</a:t>
            </a:r>
            <a:r>
              <a:rPr lang="en-US" sz="2000" dirty="0" err="1" smtClean="0"/>
              <a:t>Abhishek</a:t>
            </a:r>
            <a:r>
              <a:rPr lang="en-US" sz="2000" dirty="0" smtClean="0"/>
              <a:t> </a:t>
            </a:r>
            <a:r>
              <a:rPr lang="en-US" sz="2000" dirty="0" err="1" smtClean="0"/>
              <a:t>Patil</a:t>
            </a:r>
            <a:endParaRPr lang="en-US" sz="2000" dirty="0" smtClean="0"/>
          </a:p>
          <a:p>
            <a:pPr marL="0" indent="0"/>
            <a:r>
              <a:rPr lang="en-US" sz="2000" dirty="0" smtClean="0"/>
              <a:t>Approved with unanimous consent </a:t>
            </a:r>
          </a:p>
          <a:p>
            <a:pPr marL="0" indent="0"/>
            <a:r>
              <a:rPr lang="en-US" sz="2000" dirty="0" smtClean="0"/>
              <a:t>SP Result: 46/0/5</a:t>
            </a:r>
          </a:p>
          <a:p>
            <a:pPr marL="0" indent="0"/>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5428802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#785</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pl-PL" sz="2000" dirty="0" err="1"/>
              <a:t>Liwen</a:t>
            </a:r>
            <a:r>
              <a:rPr lang="pl-PL" sz="2000" dirty="0"/>
              <a:t> 18/1859 </a:t>
            </a:r>
            <a:r>
              <a:rPr lang="pl-PL" sz="2000" dirty="0" smtClean="0"/>
              <a:t>27.10.4 </a:t>
            </a:r>
            <a:r>
              <a:rPr lang="pl-PL" sz="2000" dirty="0" smtClean="0">
                <a:sym typeface="Wingdings"/>
              </a:rPr>
              <a:t> r7</a:t>
            </a:r>
            <a:endParaRPr lang="pl-PL" sz="2000" dirty="0" smtClean="0"/>
          </a:p>
          <a:p>
            <a:pPr marL="0" indent="0"/>
            <a:endParaRPr lang="en-US" sz="2000" dirty="0"/>
          </a:p>
          <a:p>
            <a:pPr marL="0" indent="0"/>
            <a:r>
              <a:rPr lang="en-US" sz="2000" dirty="0"/>
              <a:t>In doc 11-18/</a:t>
            </a:r>
            <a:r>
              <a:rPr lang="en-US" sz="2000" dirty="0" smtClean="0"/>
              <a:t>1123r20</a:t>
            </a:r>
            <a:endParaRPr lang="en-US" sz="2000" dirty="0"/>
          </a:p>
          <a:p>
            <a:pPr marL="0" indent="0"/>
            <a:endParaRPr lang="en-US" sz="2000" dirty="0"/>
          </a:p>
          <a:p>
            <a:pPr marL="0" indent="0"/>
            <a:r>
              <a:rPr lang="en-US" sz="2000" dirty="0"/>
              <a:t>Move:	</a:t>
            </a:r>
            <a:r>
              <a:rPr lang="en-US" sz="2000" dirty="0" err="1" smtClean="0"/>
              <a:t>Liwen</a:t>
            </a:r>
            <a:r>
              <a:rPr lang="en-US" sz="2000" dirty="0" smtClean="0"/>
              <a:t> Chu</a:t>
            </a:r>
            <a:r>
              <a:rPr lang="en-US" sz="2000" dirty="0"/>
              <a:t>		Second:	</a:t>
            </a:r>
            <a:r>
              <a:rPr lang="en-US" sz="2000" dirty="0" smtClean="0"/>
              <a:t> Alfred </a:t>
            </a:r>
            <a:r>
              <a:rPr lang="en-US" sz="2000" dirty="0" err="1" smtClean="0"/>
              <a:t>Asterjadhi</a:t>
            </a:r>
            <a:endParaRPr lang="en-US" sz="2000" dirty="0" smtClean="0"/>
          </a:p>
          <a:p>
            <a:pPr marL="0" indent="0"/>
            <a:r>
              <a:rPr lang="en-US" sz="2000" dirty="0" smtClean="0"/>
              <a:t>Approved with unanimous consent</a:t>
            </a:r>
            <a:endParaRPr lang="en-US" sz="2000" dirty="0"/>
          </a:p>
          <a:p>
            <a:pPr marL="0" indent="0"/>
            <a:r>
              <a:rPr lang="en-US" sz="2000" dirty="0"/>
              <a:t>SP Result: </a:t>
            </a:r>
            <a:r>
              <a:rPr lang="en-US" sz="2000" dirty="0" smtClean="0"/>
              <a:t>22/0/4</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12195541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3370</TotalTime>
  <Words>7102</Words>
  <Application>Microsoft Macintosh PowerPoint</Application>
  <PresentationFormat>On-screen Show (4:3)</PresentationFormat>
  <Paragraphs>1247</Paragraphs>
  <Slides>132</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132</vt:i4>
      </vt:variant>
    </vt:vector>
  </HeadingPairs>
  <TitlesOfParts>
    <vt:vector size="135" baseType="lpstr">
      <vt:lpstr>Office Theme</vt:lpstr>
      <vt:lpstr>Document</vt:lpstr>
      <vt:lpstr>Worksheet</vt:lpstr>
      <vt:lpstr>TGax January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14, 10:30 – 12:30 </vt:lpstr>
      <vt:lpstr>PowerPoint Presentation</vt:lpstr>
      <vt:lpstr>Submissions</vt:lpstr>
      <vt:lpstr>Approval of  TG Minutes (November 2018 Meeting and Telecon Minutes) </vt:lpstr>
      <vt:lpstr>Timeline</vt:lpstr>
      <vt:lpstr>Status of Comment Resolution </vt:lpstr>
      <vt:lpstr>11-18/1995 (Huizhao Wang)</vt:lpstr>
      <vt:lpstr>11-19/0120 (Guoqing Li)</vt:lpstr>
      <vt:lpstr>11-18/1866 (Laurent Cariou)</vt:lpstr>
      <vt:lpstr>11-18/2040 (Liwen Chu)</vt:lpstr>
      <vt:lpstr>Agenda for Monday January 14, 13:30 – 15:30 </vt:lpstr>
      <vt:lpstr>11-18/2085 (Po-Kai)</vt:lpstr>
      <vt:lpstr>11-18/1697 (Alfred Asterjadhi)</vt:lpstr>
      <vt:lpstr>11-19/0098 (Liwen Chu)</vt:lpstr>
      <vt:lpstr>11-18/1853 (Tomo Adachi)</vt:lpstr>
      <vt:lpstr>11-19/0096 (Alfred Asterjadhi)</vt:lpstr>
      <vt:lpstr>11-18/1472 (Alfred Asterjadhi)</vt:lpstr>
      <vt:lpstr>Agenda for Monday January 14, 19:30 – 21:30 </vt:lpstr>
      <vt:lpstr>11/19/0076 (Ming Gan)</vt:lpstr>
      <vt:lpstr>11-18/1779 (Yongho)</vt:lpstr>
      <vt:lpstr>11-19/0085 (Yongho)</vt:lpstr>
      <vt:lpstr>11-18/1851 (Tomo Adachi)</vt:lpstr>
      <vt:lpstr>11-18/2033 (Xiaogang)</vt:lpstr>
      <vt:lpstr>Agenda for Tuesday January 15, 08:00 – 10:00 </vt:lpstr>
      <vt:lpstr>11-18/1855 (Chao Chun)</vt:lpstr>
      <vt:lpstr>11-19/0099 (Huizhao Wang)</vt:lpstr>
      <vt:lpstr>11-18/1921 (Sounding)</vt:lpstr>
      <vt:lpstr>11-18/1887 (Zhou Lan)</vt:lpstr>
      <vt:lpstr>11-18/1859 (Liwen Chu)</vt:lpstr>
      <vt:lpstr>Agenda for Tuesday January 15, 10:30 – 12:30 </vt:lpstr>
      <vt:lpstr>11-19/0140 (Matt Fischer)</vt:lpstr>
      <vt:lpstr>SP</vt:lpstr>
      <vt:lpstr>11-19/0002 (Mark Rison)</vt:lpstr>
      <vt:lpstr>11-18/1227 (Laurent)</vt:lpstr>
      <vt:lpstr>11-18/1471 (Alfred Asterjadhi)</vt:lpstr>
      <vt:lpstr>11-18/1211 (Alfred Asterjadhi)</vt:lpstr>
      <vt:lpstr>11-18/1489 (Liwen Chu)</vt:lpstr>
      <vt:lpstr>Agenda for Tuesday January 15, 16:00 – 18:00 </vt:lpstr>
      <vt:lpstr>11-18/1506 (Yongho)</vt:lpstr>
      <vt:lpstr>11-19/0166r0 (Zhou Lan)</vt:lpstr>
      <vt:lpstr>11-19/0160 (Po-Kai Huang)</vt:lpstr>
      <vt:lpstr>11-19/0162 (Po-Kai Huang)</vt:lpstr>
      <vt:lpstr>11-19/0097 (Alfred Asterjadhi)</vt:lpstr>
      <vt:lpstr>11-19/0161 (Sean)</vt:lpstr>
      <vt:lpstr>Agenda for Tuesday January 15, 19:30 – 21:30 </vt:lpstr>
      <vt:lpstr>11-18/1831 (Jarkko)</vt:lpstr>
      <vt:lpstr>11-18/1821 (Matt Fischer)</vt:lpstr>
      <vt:lpstr>11-18/1822 (Matt Fischer)</vt:lpstr>
      <vt:lpstr>11-19/0170 (George Cherian)</vt:lpstr>
      <vt:lpstr>11-19/0061 (Jarkko)</vt:lpstr>
      <vt:lpstr>11-19/0028 (Abhishek Patil)</vt:lpstr>
      <vt:lpstr>Agenda for Wednesday January 16, 08:00 – 10:00 </vt:lpstr>
      <vt:lpstr>11-18/1859 (liwen Chu)</vt:lpstr>
      <vt:lpstr>11-18/1807 (Yasu)</vt:lpstr>
      <vt:lpstr>11-19/0095 (Jarkko)</vt:lpstr>
      <vt:lpstr>SP</vt:lpstr>
      <vt:lpstr>11-19/0180 (Alfred Asterjadhi)</vt:lpstr>
      <vt:lpstr>Agenda for Wednesday January 16, 13:30 – 15:30 </vt:lpstr>
      <vt:lpstr>SP</vt:lpstr>
      <vt:lpstr>11-19/0121 (Tianyu Wu)</vt:lpstr>
      <vt:lpstr>11-19/0028 (Abhishek Patil)</vt:lpstr>
      <vt:lpstr>11-18/1828 (Wookbong)</vt:lpstr>
      <vt:lpstr>11-19/0177 (Laurent Cariou)</vt:lpstr>
      <vt:lpstr>11-19/0097 (Alfred)</vt:lpstr>
      <vt:lpstr>Agenda for Thursday January 17, 08:00 – 10:00</vt:lpstr>
      <vt:lpstr>11-18/ 1987 (Jae Seung)</vt:lpstr>
      <vt:lpstr>11-18/1987 (Jae Seung)</vt:lpstr>
      <vt:lpstr>Straw poll </vt:lpstr>
      <vt:lpstr>11-18/0028 (Abhishek Patil)</vt:lpstr>
      <vt:lpstr>11-19/0192 (Alfred Asterjadhi)</vt:lpstr>
      <vt:lpstr>11-19/0006 (Matt Fischer)</vt:lpstr>
      <vt:lpstr>11-18/0218 (Matt Fischer)</vt:lpstr>
      <vt:lpstr>11-19/0041 (Matt Fischer)</vt:lpstr>
      <vt:lpstr>11-19/0041</vt:lpstr>
      <vt:lpstr>Agenda for Thursday January 17, PM1 and PM2</vt:lpstr>
      <vt:lpstr>11-18/1831 (Jarkko)</vt:lpstr>
      <vt:lpstr>Motions</vt:lpstr>
      <vt:lpstr>Motion to Approve 802.11ax Coexistence Assurance document</vt:lpstr>
      <vt:lpstr>CR Motion #781</vt:lpstr>
      <vt:lpstr>CR Motion #782</vt:lpstr>
      <vt:lpstr>PowerPoint Presentation</vt:lpstr>
      <vt:lpstr>PowerPoint Presentation</vt:lpstr>
      <vt:lpstr>CR Motion #783</vt:lpstr>
      <vt:lpstr>CR Motion #784</vt:lpstr>
      <vt:lpstr>CR Motion #785</vt:lpstr>
      <vt:lpstr>CR Motion #786</vt:lpstr>
      <vt:lpstr>CR Motion #787</vt:lpstr>
      <vt:lpstr>CR Motion #788</vt:lpstr>
      <vt:lpstr>CR Motion #789</vt:lpstr>
      <vt:lpstr>CR Motion #790</vt:lpstr>
      <vt:lpstr>CR Motion #791</vt:lpstr>
      <vt:lpstr>CR Motion #792</vt:lpstr>
      <vt:lpstr>CR Motion #793</vt:lpstr>
      <vt:lpstr>CR Motion #794</vt:lpstr>
      <vt:lpstr>CR Motion #795</vt:lpstr>
      <vt:lpstr>CR Motion #796</vt:lpstr>
      <vt:lpstr>CR Motion #797</vt:lpstr>
      <vt:lpstr>CR Motion #798</vt:lpstr>
      <vt:lpstr>CR Motion #799</vt:lpstr>
      <vt:lpstr>CR Motion #800</vt:lpstr>
      <vt:lpstr>CR Motion #801</vt:lpstr>
      <vt:lpstr>CR Motion #802</vt:lpstr>
      <vt:lpstr>CR Motion #803</vt:lpstr>
      <vt:lpstr>CR Motion #804</vt:lpstr>
      <vt:lpstr>CR Motion #805</vt:lpstr>
      <vt:lpstr>CR Motion #806</vt:lpstr>
      <vt:lpstr>CR Motion #807</vt:lpstr>
      <vt:lpstr>MAC Motion #117</vt:lpstr>
      <vt:lpstr>MAC Motion #118</vt:lpstr>
      <vt:lpstr>MAC Motion #119</vt:lpstr>
      <vt:lpstr>MAC Motion #120</vt:lpstr>
      <vt:lpstr>MAC Motion #121</vt:lpstr>
      <vt:lpstr>MAC Motion #122</vt:lpstr>
      <vt:lpstr>MAC Motion #123</vt:lpstr>
      <vt:lpstr>PHY Motion #212</vt:lpstr>
      <vt:lpstr>Motion for WG Recirculation Ballot</vt:lpstr>
      <vt:lpstr>Ad Hoc Meeting</vt:lpstr>
      <vt:lpstr>Teleconference Times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296</cp:revision>
  <cp:lastPrinted>1601-01-01T00:00:00Z</cp:lastPrinted>
  <dcterms:created xsi:type="dcterms:W3CDTF">2017-01-26T15:28:16Z</dcterms:created>
  <dcterms:modified xsi:type="dcterms:W3CDTF">2019-01-18T00:17:34Z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1538576291</vt:lpwstr>
  </property>
</Properties>
</file>