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4"/>
  </p:notesMasterIdLst>
  <p:handoutMasterIdLst>
    <p:handoutMasterId r:id="rId16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362" r:id="rId54"/>
    <p:sldId id="363" r:id="rId55"/>
    <p:sldId id="364" r:id="rId56"/>
    <p:sldId id="365" r:id="rId57"/>
    <p:sldId id="366" r:id="rId58"/>
    <p:sldId id="367" r:id="rId59"/>
    <p:sldId id="296" r:id="rId60"/>
    <p:sldId id="368" r:id="rId61"/>
    <p:sldId id="371" r:id="rId62"/>
    <p:sldId id="372" r:id="rId63"/>
    <p:sldId id="369" r:id="rId64"/>
    <p:sldId id="370" r:id="rId65"/>
    <p:sldId id="373" r:id="rId66"/>
    <p:sldId id="281" r:id="rId67"/>
    <p:sldId id="386" r:id="rId68"/>
    <p:sldId id="387" r:id="rId69"/>
    <p:sldId id="388" r:id="rId70"/>
    <p:sldId id="390" r:id="rId71"/>
    <p:sldId id="389" r:id="rId72"/>
    <p:sldId id="283" r:id="rId73"/>
    <p:sldId id="394" r:id="rId74"/>
    <p:sldId id="393" r:id="rId75"/>
    <p:sldId id="395" r:id="rId76"/>
    <p:sldId id="396" r:id="rId77"/>
    <p:sldId id="397" r:id="rId78"/>
    <p:sldId id="398" r:id="rId79"/>
    <p:sldId id="284" r:id="rId80"/>
    <p:sldId id="421" r:id="rId81"/>
    <p:sldId id="422" r:id="rId82"/>
    <p:sldId id="424" r:id="rId83"/>
    <p:sldId id="423" r:id="rId84"/>
    <p:sldId id="425" r:id="rId85"/>
    <p:sldId id="426" r:id="rId86"/>
    <p:sldId id="427" r:id="rId87"/>
    <p:sldId id="434" r:id="rId88"/>
    <p:sldId id="428" r:id="rId89"/>
    <p:sldId id="285" r:id="rId90"/>
    <p:sldId id="297" r:id="rId91"/>
    <p:sldId id="304" r:id="rId92"/>
    <p:sldId id="402" r:id="rId93"/>
    <p:sldId id="403" r:id="rId94"/>
    <p:sldId id="404" r:id="rId95"/>
    <p:sldId id="405" r:id="rId96"/>
    <p:sldId id="406" r:id="rId97"/>
    <p:sldId id="407" r:id="rId98"/>
    <p:sldId id="408" r:id="rId99"/>
    <p:sldId id="409" r:id="rId100"/>
    <p:sldId id="410" r:id="rId101"/>
    <p:sldId id="411" r:id="rId102"/>
    <p:sldId id="412" r:id="rId103"/>
    <p:sldId id="413" r:id="rId104"/>
    <p:sldId id="414" r:id="rId105"/>
    <p:sldId id="356" r:id="rId106"/>
    <p:sldId id="357" r:id="rId107"/>
    <p:sldId id="399" r:id="rId108"/>
    <p:sldId id="430" r:id="rId109"/>
    <p:sldId id="431" r:id="rId110"/>
    <p:sldId id="432" r:id="rId111"/>
    <p:sldId id="433" r:id="rId112"/>
    <p:sldId id="415" r:id="rId113"/>
    <p:sldId id="417" r:id="rId114"/>
    <p:sldId id="418" r:id="rId115"/>
    <p:sldId id="419" r:id="rId116"/>
    <p:sldId id="435" r:id="rId117"/>
    <p:sldId id="420" r:id="rId118"/>
    <p:sldId id="416" r:id="rId119"/>
    <p:sldId id="298" r:id="rId120"/>
    <p:sldId id="299" r:id="rId121"/>
    <p:sldId id="400" r:id="rId122"/>
    <p:sldId id="300" r:id="rId123"/>
    <p:sldId id="339" r:id="rId124"/>
    <p:sldId id="380" r:id="rId125"/>
    <p:sldId id="302" r:id="rId126"/>
    <p:sldId id="320" r:id="rId127"/>
    <p:sldId id="317" r:id="rId128"/>
    <p:sldId id="301" r:id="rId129"/>
    <p:sldId id="318" r:id="rId130"/>
    <p:sldId id="321" r:id="rId131"/>
    <p:sldId id="322" r:id="rId132"/>
    <p:sldId id="323" r:id="rId133"/>
    <p:sldId id="324" r:id="rId134"/>
    <p:sldId id="325" r:id="rId135"/>
    <p:sldId id="326" r:id="rId136"/>
    <p:sldId id="332" r:id="rId137"/>
    <p:sldId id="333" r:id="rId138"/>
    <p:sldId id="334" r:id="rId139"/>
    <p:sldId id="335" r:id="rId140"/>
    <p:sldId id="336" r:id="rId141"/>
    <p:sldId id="352" r:id="rId142"/>
    <p:sldId id="338" r:id="rId143"/>
    <p:sldId id="348" r:id="rId144"/>
    <p:sldId id="353" r:id="rId145"/>
    <p:sldId id="355" r:id="rId146"/>
    <p:sldId id="358" r:id="rId147"/>
    <p:sldId id="359" r:id="rId148"/>
    <p:sldId id="360" r:id="rId149"/>
    <p:sldId id="385" r:id="rId150"/>
    <p:sldId id="374" r:id="rId151"/>
    <p:sldId id="375" r:id="rId152"/>
    <p:sldId id="376" r:id="rId153"/>
    <p:sldId id="377" r:id="rId154"/>
    <p:sldId id="379" r:id="rId155"/>
    <p:sldId id="383" r:id="rId156"/>
    <p:sldId id="384" r:id="rId157"/>
    <p:sldId id="391" r:id="rId158"/>
    <p:sldId id="392" r:id="rId159"/>
    <p:sldId id="401" r:id="rId160"/>
    <p:sldId id="305" r:id="rId161"/>
    <p:sldId id="287" r:id="rId162"/>
    <p:sldId id="286" r:id="rId1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21" autoAdjust="0"/>
    <p:restoredTop sz="99169" autoAdjust="0"/>
  </p:normalViewPr>
  <p:slideViewPr>
    <p:cSldViewPr>
      <p:cViewPr>
        <p:scale>
          <a:sx n="99" d="100"/>
          <a:sy n="99" d="100"/>
        </p:scale>
        <p:origin x="-20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461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notesMaster" Target="notesMasters/notesMaster1.xml"/><Relationship Id="rId165" Type="http://schemas.openxmlformats.org/officeDocument/2006/relationships/handoutMaster" Target="handoutMasters/handoutMaster1.xml"/><Relationship Id="rId166" Type="http://schemas.openxmlformats.org/officeDocument/2006/relationships/printerSettings" Target="printerSettings/printerSettings1.bin"/><Relationship Id="rId167" Type="http://schemas.openxmlformats.org/officeDocument/2006/relationships/presProps" Target="presProps.xml"/><Relationship Id="rId168" Type="http://schemas.openxmlformats.org/officeDocument/2006/relationships/viewProps" Target="viewProps.xml"/><Relationship Id="rId169" Type="http://schemas.openxmlformats.org/officeDocument/2006/relationships/theme" Target="theme/theme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tableStyles" Target="tableStyles.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8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#787</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1505 </a:t>
            </a:r>
            <a:r>
              <a:rPr lang="en-US" sz="2000" dirty="0"/>
              <a:t>MAC </a:t>
            </a:r>
            <a:r>
              <a:rPr lang="en-US" sz="2000" dirty="0" smtClean="0"/>
              <a:t>TXVECTOR </a:t>
            </a:r>
            <a:r>
              <a:rPr lang="en-US" sz="2000" dirty="0" smtClean="0">
                <a:sym typeface="Wingdings"/>
              </a:rPr>
              <a:t> r1</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smtClean="0"/>
              <a:t>Yongho</a:t>
            </a:r>
            <a:r>
              <a:rPr lang="en-US" sz="2000" dirty="0" smtClean="0"/>
              <a:t> </a:t>
            </a:r>
            <a:r>
              <a:rPr lang="en-US" sz="2000" dirty="0" err="1" smtClean="0"/>
              <a:t>Seok</a:t>
            </a:r>
            <a:r>
              <a:rPr lang="en-US" sz="2000" dirty="0" smtClean="0"/>
              <a:t>	</a:t>
            </a:r>
            <a:r>
              <a:rPr lang="en-US" sz="2000" dirty="0"/>
              <a:t>	Second:	</a:t>
            </a:r>
            <a:r>
              <a:rPr lang="en-US" sz="2000" dirty="0" smtClean="0"/>
              <a:t> James Yee</a:t>
            </a:r>
          </a:p>
          <a:p>
            <a:pPr marL="0" indent="0"/>
            <a:r>
              <a:rPr lang="en-US" sz="2000" dirty="0" smtClean="0"/>
              <a:t>Approved with unanimous consent</a:t>
            </a:r>
            <a:endParaRPr lang="en-US" sz="2000" dirty="0"/>
          </a:p>
          <a:p>
            <a:pPr marL="0" indent="0"/>
            <a:r>
              <a:rPr lang="en-US" sz="2000" dirty="0"/>
              <a:t>SP Result: </a:t>
            </a:r>
            <a:r>
              <a:rPr lang="en-US" sz="2000" dirty="0" smtClean="0"/>
              <a:t>7/1/3</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196884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#788</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a:t>Yongho</a:t>
            </a:r>
            <a:r>
              <a:rPr lang="en-US" sz="2000" dirty="0"/>
              <a:t> 18/1506 ER </a:t>
            </a:r>
            <a:r>
              <a:rPr lang="en-US" sz="2000" dirty="0" smtClean="0"/>
              <a:t>Beacon </a:t>
            </a:r>
            <a:r>
              <a:rPr lang="en-US" sz="2000" dirty="0" smtClean="0">
                <a:sym typeface="Wingdings"/>
              </a:rPr>
              <a:t> r2</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r>
              <a:rPr lang="en-US" sz="2000" dirty="0" smtClean="0"/>
              <a:t> James Yee</a:t>
            </a:r>
          </a:p>
          <a:p>
            <a:pPr marL="0" indent="0"/>
            <a:r>
              <a:rPr lang="en-US" sz="2000" dirty="0" smtClean="0"/>
              <a:t>Approved with unanimous consent</a:t>
            </a:r>
            <a:endParaRPr lang="en-US" sz="2000" dirty="0"/>
          </a:p>
          <a:p>
            <a:pPr marL="0" indent="0"/>
            <a:r>
              <a:rPr lang="en-US" sz="2000" dirty="0"/>
              <a:t>SP Result: </a:t>
            </a:r>
            <a:r>
              <a:rPr lang="en-US" sz="2000" dirty="0" smtClean="0"/>
              <a:t>15/</a:t>
            </a:r>
            <a:r>
              <a:rPr lang="en-US" sz="2000" dirty="0"/>
              <a:t>1</a:t>
            </a:r>
            <a:r>
              <a:rPr lang="en-US" sz="2000" dirty="0" smtClean="0"/>
              <a:t>/2</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605250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#789</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18/1779 </a:t>
            </a:r>
            <a:r>
              <a:rPr lang="en-US" sz="2000" dirty="0" err="1"/>
              <a:t>Tx</a:t>
            </a:r>
            <a:r>
              <a:rPr lang="en-US" sz="2000" dirty="0"/>
              <a:t> Power </a:t>
            </a:r>
            <a:r>
              <a:rPr lang="en-US" sz="2000" dirty="0" smtClean="0"/>
              <a:t>Control </a:t>
            </a:r>
            <a:r>
              <a:rPr lang="en-US" sz="2000" dirty="0" smtClean="0">
                <a:sym typeface="Wingdings"/>
              </a:rPr>
              <a:t> r6</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r>
              <a:rPr lang="en-US" sz="2000" dirty="0" smtClean="0"/>
              <a:t> James Yee</a:t>
            </a:r>
          </a:p>
          <a:p>
            <a:pPr marL="0" indent="0"/>
            <a:r>
              <a:rPr lang="en-US" sz="2000" dirty="0" smtClean="0"/>
              <a:t>Y/N/A: 27/4/11 </a:t>
            </a:r>
            <a:r>
              <a:rPr lang="en-US" sz="2000" dirty="0" smtClean="0">
                <a:sym typeface="Wingdings"/>
              </a:rPr>
              <a:t> motion passes</a:t>
            </a:r>
            <a:endParaRPr lang="en-US" sz="2000" dirty="0"/>
          </a:p>
          <a:p>
            <a:pPr marL="0" indent="0"/>
            <a:r>
              <a:rPr lang="en-US" sz="2000" dirty="0"/>
              <a:t>SP Result: </a:t>
            </a:r>
            <a:r>
              <a:rPr lang="en-US" sz="2000" dirty="0" smtClean="0"/>
              <a:t>20/2/15</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8694530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#790</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19/0085 MAC </a:t>
            </a:r>
            <a:r>
              <a:rPr lang="en-US" sz="2000" dirty="0" err="1"/>
              <a:t>Misc</a:t>
            </a:r>
            <a:r>
              <a:rPr lang="en-US" sz="2000" dirty="0"/>
              <a:t> Part </a:t>
            </a:r>
            <a:r>
              <a:rPr lang="en-US" sz="2000" dirty="0" smtClean="0"/>
              <a:t>2 </a:t>
            </a:r>
            <a:r>
              <a:rPr lang="en-US" sz="2000" dirty="0" smtClean="0">
                <a:sym typeface="Wingdings"/>
              </a:rPr>
              <a:t> r3</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r>
              <a:rPr lang="en-US" sz="2000" dirty="0" smtClean="0"/>
              <a:t> James Yee</a:t>
            </a:r>
            <a:endParaRPr lang="en-US" sz="2000" dirty="0"/>
          </a:p>
          <a:p>
            <a:pPr marL="0" indent="0"/>
            <a:r>
              <a:rPr lang="en-US" sz="2000" dirty="0"/>
              <a:t>SP Result: </a:t>
            </a:r>
            <a:r>
              <a:rPr lang="en-US" sz="2000" dirty="0" smtClean="0"/>
              <a:t>17/</a:t>
            </a:r>
            <a:r>
              <a:rPr lang="en-US" sz="2000" dirty="0"/>
              <a:t>2/15</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136705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#791</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groups</a:t>
            </a:r>
            <a:endParaRPr lang="en-US" sz="2000" dirty="0"/>
          </a:p>
          <a:p>
            <a:endParaRPr lang="en-US" sz="2000" dirty="0"/>
          </a:p>
          <a:p>
            <a:pPr>
              <a:buFontTx/>
              <a:buChar char="-"/>
            </a:pPr>
            <a:r>
              <a:rPr lang="en-US" sz="2000" dirty="0" smtClean="0"/>
              <a:t>Osama November 2018</a:t>
            </a:r>
          </a:p>
          <a:p>
            <a:pPr>
              <a:buFontTx/>
              <a:buChar char="-"/>
            </a:pPr>
            <a:r>
              <a:rPr lang="en-US" sz="2000" dirty="0" smtClean="0"/>
              <a:t>Editor November 2018</a:t>
            </a:r>
          </a:p>
          <a:p>
            <a:pPr>
              <a:buFontTx/>
              <a:buChar char="-"/>
            </a:pPr>
            <a:endParaRPr lang="en-US" sz="2000" dirty="0" smtClean="0"/>
          </a:p>
          <a:p>
            <a:pPr marL="0" indent="0"/>
            <a:r>
              <a:rPr lang="en-US" sz="2000" dirty="0" smtClean="0"/>
              <a:t>In </a:t>
            </a:r>
            <a:r>
              <a:rPr lang="en-US" sz="2000" dirty="0"/>
              <a:t>doc 11-18/</a:t>
            </a:r>
            <a:r>
              <a:rPr lang="en-US" sz="2000" dirty="0" smtClean="0"/>
              <a:t>1123r20</a:t>
            </a:r>
            <a:endParaRPr lang="en-US" sz="2000" dirty="0"/>
          </a:p>
          <a:p>
            <a:pPr marL="0" indent="0"/>
            <a:endParaRPr lang="en-US" sz="2000" dirty="0"/>
          </a:p>
          <a:p>
            <a:pPr marL="0" indent="0"/>
            <a:r>
              <a:rPr lang="en-US" sz="2000" dirty="0"/>
              <a:t>Move:	</a:t>
            </a:r>
            <a:r>
              <a:rPr lang="en-US" sz="2000" dirty="0" smtClean="0"/>
              <a:t>Robert Stacey</a:t>
            </a:r>
            <a:r>
              <a:rPr lang="en-US" sz="2000" dirty="0"/>
              <a:t>		Second:	</a:t>
            </a:r>
            <a:r>
              <a:rPr lang="en-US" sz="2000" dirty="0" smtClean="0"/>
              <a:t> Alfred </a:t>
            </a:r>
            <a:r>
              <a:rPr lang="en-US" sz="2000" dirty="0" err="1" smtClean="0"/>
              <a:t>Asterjadhi</a:t>
            </a:r>
            <a:endParaRPr lang="en-US" sz="2000" dirty="0" smtClean="0"/>
          </a:p>
          <a:p>
            <a:pPr marL="0" indent="0"/>
            <a:r>
              <a:rPr lang="en-US" sz="2000" dirty="0" smtClean="0"/>
              <a:t>Approved with unanimous consent</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551986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#792</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a:t>
            </a:r>
            <a:r>
              <a:rPr lang="en-GB" dirty="0" smtClean="0"/>
              <a:t>: Alfred </a:t>
            </a:r>
            <a:r>
              <a:rPr lang="en-GB" dirty="0" err="1" smtClean="0"/>
              <a:t>Asterjadhi</a:t>
            </a:r>
            <a:endParaRPr lang="en-GB" dirty="0" smtClean="0"/>
          </a:p>
          <a:p>
            <a:r>
              <a:rPr lang="en-GB"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#793</a:t>
            </a:r>
            <a:endParaRPr lang="en-US" dirty="0"/>
          </a:p>
        </p:txBody>
      </p:sp>
      <p:sp>
        <p:nvSpPr>
          <p:cNvPr id="3" name="Content Placeholder 2"/>
          <p:cNvSpPr>
            <a:spLocks noGrp="1"/>
          </p:cNvSpPr>
          <p:nvPr>
            <p:ph idx="1"/>
          </p:nvPr>
        </p:nvSpPr>
        <p:spPr>
          <a:xfrm>
            <a:off x="685800" y="1752600"/>
            <a:ext cx="7770813" cy="4113213"/>
          </a:xfrm>
        </p:spPr>
        <p:txBody>
          <a:bodyPr/>
          <a:lstStyle/>
          <a:p>
            <a:r>
              <a:rPr lang="en-US" dirty="0"/>
              <a:t>Move to accept resolutions to CIDs in the following comment </a:t>
            </a:r>
            <a:r>
              <a:rPr lang="en-US" dirty="0" smtClean="0"/>
              <a:t>groups</a:t>
            </a:r>
            <a:endParaRPr lang="en-US" dirty="0"/>
          </a:p>
          <a:p>
            <a:pPr>
              <a:buFontTx/>
              <a:buChar char="-"/>
            </a:pPr>
            <a:r>
              <a:rPr lang="en-US" dirty="0" smtClean="0"/>
              <a:t>Laurent </a:t>
            </a:r>
            <a:r>
              <a:rPr lang="en-US" dirty="0"/>
              <a:t>18/1227 6 GHz </a:t>
            </a:r>
            <a:r>
              <a:rPr lang="en-US" dirty="0" smtClean="0"/>
              <a:t>Discovery </a:t>
            </a:r>
            <a:r>
              <a:rPr lang="en-US" dirty="0" smtClean="0">
                <a:sym typeface="Wingdings"/>
              </a:rPr>
              <a:t> r14</a:t>
            </a:r>
            <a:endParaRPr lang="en-US" dirty="0" smtClean="0"/>
          </a:p>
          <a:p>
            <a:pPr marL="0" indent="0"/>
            <a:endParaRPr lang="en-US" dirty="0" smtClean="0"/>
          </a:p>
          <a:p>
            <a:pPr marL="0" indent="0"/>
            <a:r>
              <a:rPr lang="en-US" dirty="0" smtClean="0"/>
              <a:t>In </a:t>
            </a:r>
            <a:r>
              <a:rPr lang="en-US" dirty="0"/>
              <a:t>doc 11-18/</a:t>
            </a:r>
            <a:r>
              <a:rPr lang="en-US" dirty="0" smtClean="0"/>
              <a:t>1123r20</a:t>
            </a:r>
            <a:endParaRPr lang="en-US" dirty="0" smtClean="0"/>
          </a:p>
          <a:p>
            <a:pPr marL="0" indent="0"/>
            <a:endParaRPr lang="en-US" dirty="0"/>
          </a:p>
          <a:p>
            <a:r>
              <a:rPr lang="en-GB" dirty="0" smtClean="0"/>
              <a:t>Move: Laurent </a:t>
            </a:r>
            <a:r>
              <a:rPr lang="en-GB" dirty="0" err="1" smtClean="0"/>
              <a:t>Cariou</a:t>
            </a:r>
            <a:r>
              <a:rPr lang="en-GB" dirty="0" smtClean="0"/>
              <a:t>		Second</a:t>
            </a:r>
            <a:r>
              <a:rPr lang="en-GB" dirty="0" smtClean="0"/>
              <a:t>: </a:t>
            </a:r>
            <a:endParaRPr lang="en-GB" dirty="0" smtClean="0"/>
          </a:p>
          <a:p>
            <a:r>
              <a:rPr lang="en-GB" dirty="0" smtClean="0"/>
              <a:t>SP Result: 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15588, 15826, 15833, 15834, 15838, 16151, 16442, 16594, </a:t>
            </a:r>
            <a:r>
              <a:rPr lang="en-GB" dirty="0" smtClean="0"/>
              <a:t>16739</a:t>
            </a:r>
            <a:r>
              <a:rPr lang="en-US" dirty="0" smtClean="0"/>
              <a:t> in doc 11-19/</a:t>
            </a:r>
            <a:r>
              <a:rPr lang="en-US" dirty="0" smtClean="0"/>
              <a:t>0177r1</a:t>
            </a:r>
            <a:endParaRPr lang="en-US" dirty="0" smtClean="0"/>
          </a:p>
          <a:p>
            <a:endParaRPr lang="en-US" dirty="0" smtClean="0"/>
          </a:p>
          <a:p>
            <a:r>
              <a:rPr lang="en-US" dirty="0" smtClean="0"/>
              <a:t>Move:		</a:t>
            </a:r>
            <a:r>
              <a:rPr lang="en-US" dirty="0" smtClean="0"/>
              <a:t>Laurent </a:t>
            </a:r>
            <a:r>
              <a:rPr lang="en-US" dirty="0" err="1" smtClean="0"/>
              <a:t>Cariou</a:t>
            </a:r>
            <a:r>
              <a:rPr lang="en-US" dirty="0" smtClean="0"/>
              <a:t>	</a:t>
            </a:r>
            <a:r>
              <a:rPr lang="en-US" dirty="0" smtClean="0"/>
              <a:t>Second: Alfred </a:t>
            </a:r>
            <a:r>
              <a:rPr lang="en-US" dirty="0" err="1" smtClean="0"/>
              <a:t>Asterjadhi</a:t>
            </a:r>
            <a:endParaRPr lang="en-US" dirty="0" smtClean="0"/>
          </a:p>
          <a:p>
            <a:r>
              <a:rPr lang="en-US" dirty="0" smtClean="0"/>
              <a:t>Approved with unanimous</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3542090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#795</a:t>
            </a:r>
            <a:endParaRPr lang="en-US" dirty="0"/>
          </a:p>
        </p:txBody>
      </p:sp>
      <p:sp>
        <p:nvSpPr>
          <p:cNvPr id="3" name="Content Placeholder 2"/>
          <p:cNvSpPr>
            <a:spLocks noGrp="1"/>
          </p:cNvSpPr>
          <p:nvPr>
            <p:ph idx="1"/>
          </p:nvPr>
        </p:nvSpPr>
        <p:spPr>
          <a:xfrm>
            <a:off x="685800" y="1676400"/>
            <a:ext cx="7770813" cy="4113213"/>
          </a:xfrm>
        </p:spPr>
        <p:txBody>
          <a:bodyPr/>
          <a:lstStyle/>
          <a:p>
            <a:r>
              <a:rPr lang="en-US" sz="2000" dirty="0" smtClean="0">
                <a:solidFill>
                  <a:schemeClr val="tx1"/>
                </a:solidFill>
              </a:rPr>
              <a:t>Move to accept </a:t>
            </a:r>
            <a:r>
              <a:rPr lang="en-US" sz="2000" dirty="0">
                <a:solidFill>
                  <a:schemeClr val="tx1"/>
                </a:solidFill>
              </a:rPr>
              <a:t>“Rejected” as the resolution to the CIDs 16444 and 15178. A proposal was made in doc 11-18/1828 to add a new mode of operation in response to the CIDs. Effort was made to reach consensus. It was felt that a new mode is not needed and the 11ax draft already has enough mechanisms to address the comments. After debating the issues a straw poll indicated that a technical consensus of 75% would not be achieved in an equivalent motion”</a:t>
            </a:r>
          </a:p>
          <a:p>
            <a:endParaRPr lang="en-US" dirty="0" smtClean="0">
              <a:solidFill>
                <a:srgbClr val="FF0000"/>
              </a:solidFill>
            </a:endParaRPr>
          </a:p>
          <a:p>
            <a:r>
              <a:rPr lang="en-US" dirty="0" smtClean="0"/>
              <a:t>Move: Osama Aboul-Magd		Second</a:t>
            </a:r>
            <a:r>
              <a:rPr lang="en-US" dirty="0" smtClean="0"/>
              <a:t>: </a:t>
            </a:r>
            <a:r>
              <a:rPr lang="en-US" dirty="0" err="1" smtClean="0"/>
              <a:t>Guoqing</a:t>
            </a:r>
            <a:r>
              <a:rPr lang="en-US" dirty="0" smtClean="0"/>
              <a:t> Li</a:t>
            </a:r>
          </a:p>
          <a:p>
            <a:r>
              <a:rPr lang="en-US" dirty="0" smtClean="0"/>
              <a:t>Approved with unanimous consent</a:t>
            </a:r>
            <a:endParaRPr lang="en-US" dirty="0"/>
          </a:p>
          <a:p>
            <a:r>
              <a:rPr lang="en-US" dirty="0" smtClean="0"/>
              <a:t>SP Result: </a:t>
            </a:r>
            <a:r>
              <a:rPr lang="en-US" dirty="0"/>
              <a:t>Y/N/A: 22/5/7</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9852717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#796</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16838, 15850, 15098, 15104, 15668, 15757, 15832, 16450 in doc 11-19/</a:t>
            </a:r>
            <a:r>
              <a:rPr lang="en-GB" dirty="0" smtClean="0"/>
              <a:t>0192r1</a:t>
            </a:r>
            <a:endParaRPr lang="en-GB" dirty="0"/>
          </a:p>
          <a:p>
            <a:pPr lvl="0"/>
            <a:endParaRPr lang="en-GB" dirty="0"/>
          </a:p>
          <a:p>
            <a:pPr lvl="0"/>
            <a:r>
              <a:rPr lang="en-GB" dirty="0" smtClean="0"/>
              <a:t>Move: Alfred </a:t>
            </a:r>
            <a:r>
              <a:rPr lang="en-GB" dirty="0" err="1" smtClean="0"/>
              <a:t>Asterjadhi</a:t>
            </a:r>
            <a:r>
              <a:rPr lang="en-GB" dirty="0" smtClean="0"/>
              <a:t>		Second</a:t>
            </a:r>
            <a:r>
              <a:rPr lang="en-GB" dirty="0" smtClean="0"/>
              <a:t>: </a:t>
            </a:r>
            <a:r>
              <a:rPr lang="en-GB" dirty="0" err="1" smtClean="0"/>
              <a:t>Abhishek</a:t>
            </a:r>
            <a:r>
              <a:rPr lang="en-GB" dirty="0" smtClean="0"/>
              <a:t> </a:t>
            </a:r>
            <a:r>
              <a:rPr lang="en-GB" dirty="0" err="1" smtClean="0"/>
              <a:t>Patil</a:t>
            </a:r>
            <a:endParaRPr lang="en-GB" dirty="0" smtClean="0"/>
          </a:p>
          <a:p>
            <a:pPr lvl="0"/>
            <a:r>
              <a:rPr lang="en-GB" dirty="0" smtClean="0"/>
              <a:t>Approved with unanimous consent</a:t>
            </a:r>
            <a:endParaRPr lang="en-GB" dirty="0" smtClean="0"/>
          </a:p>
          <a:p>
            <a:pPr lvl="0"/>
            <a:r>
              <a:rPr lang="en-GB" dirty="0" smtClean="0"/>
              <a:t>SP Results: Y</a:t>
            </a:r>
            <a:r>
              <a:rPr lang="en-GB" dirty="0"/>
              <a:t>/N/A: 12/0/12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9058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15763</a:t>
            </a:r>
            <a:r>
              <a:rPr lang="en-US" dirty="0" smtClean="0"/>
              <a:t>, </a:t>
            </a:r>
            <a:r>
              <a:rPr lang="en-GB" dirty="0" smtClean="0"/>
              <a:t>15764</a:t>
            </a:r>
            <a:r>
              <a:rPr lang="en-US" dirty="0" smtClean="0"/>
              <a:t>, </a:t>
            </a:r>
            <a:r>
              <a:rPr lang="en-GB" dirty="0" smtClean="0"/>
              <a:t>17052</a:t>
            </a:r>
            <a:endParaRPr lang="en-US" dirty="0"/>
          </a:p>
          <a:p>
            <a:r>
              <a:rPr lang="en-US" dirty="0"/>
              <a:t>In doc 11-19/</a:t>
            </a:r>
            <a:r>
              <a:rPr lang="en-US" dirty="0" smtClean="0"/>
              <a:t>0140r1</a:t>
            </a:r>
          </a:p>
          <a:p>
            <a:endParaRPr lang="en-US" dirty="0"/>
          </a:p>
          <a:p>
            <a:r>
              <a:rPr lang="en-US" dirty="0" smtClean="0"/>
              <a:t>Move: Alfred </a:t>
            </a:r>
            <a:r>
              <a:rPr lang="en-US" dirty="0" err="1" smtClean="0"/>
              <a:t>Asterjadhi</a:t>
            </a:r>
            <a:r>
              <a:rPr lang="en-US" dirty="0" smtClean="0"/>
              <a:t>			Second: Zhou </a:t>
            </a:r>
            <a:r>
              <a:rPr lang="en-US" dirty="0" err="1" smtClean="0"/>
              <a:t>Lan</a:t>
            </a:r>
            <a:endParaRPr lang="en-US" dirty="0" smtClean="0"/>
          </a:p>
          <a:p>
            <a:r>
              <a:rPr lang="en-US" dirty="0" smtClean="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8183856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#798</a:t>
            </a:r>
            <a:endParaRPr lang="en-US" dirty="0"/>
          </a:p>
        </p:txBody>
      </p:sp>
      <p:sp>
        <p:nvSpPr>
          <p:cNvPr id="3" name="Content Placeholder 2"/>
          <p:cNvSpPr>
            <a:spLocks noGrp="1"/>
          </p:cNvSpPr>
          <p:nvPr>
            <p:ph idx="1"/>
          </p:nvPr>
        </p:nvSpPr>
        <p:spPr/>
        <p:txBody>
          <a:bodyPr/>
          <a:lstStyle/>
          <a:p>
            <a:r>
              <a:rPr lang="en-US" dirty="0" smtClean="0"/>
              <a:t>Move to accept resolution to CID 17129 in doc 11-19/0148r2</a:t>
            </a:r>
          </a:p>
          <a:p>
            <a:endParaRPr lang="en-US" dirty="0"/>
          </a:p>
          <a:p>
            <a:r>
              <a:rPr lang="en-US" dirty="0" smtClean="0"/>
              <a:t>Move: </a:t>
            </a:r>
            <a:r>
              <a:rPr lang="en-US" dirty="0" err="1" smtClean="0"/>
              <a:t>Yunbo</a:t>
            </a:r>
            <a:r>
              <a:rPr lang="en-US" dirty="0" smtClean="0"/>
              <a:t> Li		Second: Alfred </a:t>
            </a:r>
            <a:r>
              <a:rPr lang="en-US" dirty="0" err="1" smtClean="0"/>
              <a:t>Asterjadhi</a:t>
            </a:r>
            <a:endParaRPr lang="en-US" dirty="0" smtClean="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3943480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#117</a:t>
            </a:r>
            <a:endParaRPr lang="en-US" dirty="0"/>
          </a:p>
        </p:txBody>
      </p:sp>
      <p:sp>
        <p:nvSpPr>
          <p:cNvPr id="3" name="Content Placeholder 2"/>
          <p:cNvSpPr>
            <a:spLocks noGrp="1"/>
          </p:cNvSpPr>
          <p:nvPr>
            <p:ph idx="1"/>
          </p:nvPr>
        </p:nvSpPr>
        <p:spPr/>
        <p:txBody>
          <a:bodyPr/>
          <a:lstStyle/>
          <a:p>
            <a:r>
              <a:rPr lang="en-US" dirty="0" smtClean="0"/>
              <a:t>Move to accept the draft text in doc 11-18/</a:t>
            </a:r>
            <a:r>
              <a:rPr lang="en-US" dirty="0" smtClean="0"/>
              <a:t>1489r4</a:t>
            </a:r>
            <a:endParaRPr lang="en-US" dirty="0" smtClean="0"/>
          </a:p>
          <a:p>
            <a:endParaRPr lang="en-US" dirty="0"/>
          </a:p>
          <a:p>
            <a:r>
              <a:rPr lang="en-US" dirty="0" smtClean="0"/>
              <a:t>Move: </a:t>
            </a:r>
            <a:r>
              <a:rPr lang="en-US" dirty="0" err="1" smtClean="0"/>
              <a:t>Liwen</a:t>
            </a:r>
            <a:r>
              <a:rPr lang="en-US" dirty="0" smtClean="0"/>
              <a:t> Chu		Second</a:t>
            </a:r>
            <a:r>
              <a:rPr lang="en-US" dirty="0" smtClean="0"/>
              <a:t>: Alfred </a:t>
            </a:r>
            <a:r>
              <a:rPr lang="en-US" dirty="0" err="1" smtClean="0"/>
              <a:t>Asterjadhi</a:t>
            </a:r>
            <a:endParaRPr lang="en-US" dirty="0" smtClean="0"/>
          </a:p>
          <a:p>
            <a:r>
              <a:rPr lang="en-US" dirty="0" smtClean="0"/>
              <a:t>Approved with unanimous consent</a:t>
            </a:r>
            <a:endParaRPr lang="en-US" dirty="0" smtClean="0"/>
          </a:p>
          <a:p>
            <a:endParaRPr lang="en-US" dirty="0"/>
          </a:p>
          <a:p>
            <a:r>
              <a:rPr lang="en-US" dirty="0" smtClean="0"/>
              <a:t>SP Result: 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98735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#118</a:t>
            </a:r>
            <a:endParaRPr lang="en-US" dirty="0"/>
          </a:p>
        </p:txBody>
      </p:sp>
      <p:sp>
        <p:nvSpPr>
          <p:cNvPr id="3" name="Content Placeholder 2"/>
          <p:cNvSpPr>
            <a:spLocks noGrp="1"/>
          </p:cNvSpPr>
          <p:nvPr>
            <p:ph idx="1"/>
          </p:nvPr>
        </p:nvSpPr>
        <p:spPr/>
        <p:txBody>
          <a:bodyPr/>
          <a:lstStyle/>
          <a:p>
            <a:r>
              <a:rPr lang="en-US" dirty="0" smtClean="0"/>
              <a:t>Move to accept the draft text in doc 11-18/2128r0.</a:t>
            </a:r>
          </a:p>
          <a:p>
            <a:endParaRPr lang="en-US" dirty="0"/>
          </a:p>
          <a:p>
            <a:r>
              <a:rPr lang="en-US" dirty="0" smtClean="0"/>
              <a:t>Move: Po-Kai Huang		Second</a:t>
            </a:r>
            <a:r>
              <a:rPr lang="en-US" dirty="0" smtClean="0"/>
              <a:t>:  Alfred </a:t>
            </a:r>
            <a:r>
              <a:rPr lang="en-US" dirty="0" err="1" smtClean="0"/>
              <a:t>Asterjadhi</a:t>
            </a:r>
            <a:endParaRPr lang="en-US" dirty="0" smtClean="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30717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#119</a:t>
            </a:r>
            <a:endParaRPr lang="en-US" dirty="0"/>
          </a:p>
        </p:txBody>
      </p:sp>
      <p:sp>
        <p:nvSpPr>
          <p:cNvPr id="3" name="Content Placeholder 2"/>
          <p:cNvSpPr>
            <a:spLocks noGrp="1"/>
          </p:cNvSpPr>
          <p:nvPr>
            <p:ph idx="1"/>
          </p:nvPr>
        </p:nvSpPr>
        <p:spPr/>
        <p:txBody>
          <a:bodyPr/>
          <a:lstStyle/>
          <a:p>
            <a:r>
              <a:rPr lang="en-US" dirty="0" smtClean="0"/>
              <a:t>Move to accept the draft text in doc 11-19/0162r1</a:t>
            </a:r>
          </a:p>
          <a:p>
            <a:endParaRPr lang="en-US" dirty="0"/>
          </a:p>
          <a:p>
            <a:r>
              <a:rPr lang="en-US" dirty="0" smtClean="0"/>
              <a:t>Move: Po-Kai Huang		Second</a:t>
            </a:r>
            <a:r>
              <a:rPr lang="en-US" dirty="0" smtClean="0"/>
              <a:t>: Alfred </a:t>
            </a:r>
            <a:r>
              <a:rPr lang="en-US" dirty="0" err="1" smtClean="0"/>
              <a:t>Asterjadhi</a:t>
            </a:r>
            <a:endParaRPr lang="en-US" dirty="0" smtClean="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9411157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#120</a:t>
            </a:r>
            <a:endParaRPr lang="en-US" dirty="0"/>
          </a:p>
        </p:txBody>
      </p:sp>
      <p:sp>
        <p:nvSpPr>
          <p:cNvPr id="3" name="Content Placeholder 2"/>
          <p:cNvSpPr>
            <a:spLocks noGrp="1"/>
          </p:cNvSpPr>
          <p:nvPr>
            <p:ph idx="1"/>
          </p:nvPr>
        </p:nvSpPr>
        <p:spPr/>
        <p:txBody>
          <a:bodyPr/>
          <a:lstStyle/>
          <a:p>
            <a:r>
              <a:rPr lang="en-US" dirty="0" smtClean="0"/>
              <a:t>Move to accept the draft text in doc 11-19/0028r4</a:t>
            </a:r>
          </a:p>
          <a:p>
            <a:endParaRPr lang="en-US" dirty="0"/>
          </a:p>
          <a:p>
            <a:r>
              <a:rPr lang="en-US" dirty="0" smtClean="0"/>
              <a:t>Move: </a:t>
            </a:r>
            <a:r>
              <a:rPr lang="en-US" dirty="0" err="1" smtClean="0"/>
              <a:t>Abhishek</a:t>
            </a:r>
            <a:r>
              <a:rPr lang="en-US" dirty="0" smtClean="0"/>
              <a:t> </a:t>
            </a:r>
            <a:r>
              <a:rPr lang="en-US" dirty="0" err="1" smtClean="0"/>
              <a:t>Patil</a:t>
            </a:r>
            <a:r>
              <a:rPr lang="en-US" dirty="0" smtClean="0"/>
              <a:t>		Second</a:t>
            </a:r>
            <a:r>
              <a:rPr lang="en-US" dirty="0" smtClean="0"/>
              <a:t>: Po-Kai Huang</a:t>
            </a:r>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091975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draft text in doc 11-19/</a:t>
            </a:r>
            <a:r>
              <a:rPr lang="en-US" dirty="0" smtClean="0"/>
              <a:t>0041r2</a:t>
            </a:r>
          </a:p>
          <a:p>
            <a:endParaRPr lang="en-US" dirty="0"/>
          </a:p>
          <a:p>
            <a:r>
              <a:rPr lang="en-US" dirty="0" smtClean="0"/>
              <a:t>Move: Zhou </a:t>
            </a:r>
            <a:r>
              <a:rPr lang="en-US" dirty="0" err="1" smtClean="0"/>
              <a:t>Lan</a:t>
            </a:r>
            <a:r>
              <a:rPr lang="en-US" dirty="0" smtClean="0"/>
              <a:t>		Second: Ming </a:t>
            </a:r>
            <a:r>
              <a:rPr lang="en-US" dirty="0" err="1" smtClean="0"/>
              <a:t>Gan</a:t>
            </a:r>
            <a:endParaRPr lang="en-US" dirty="0" smtClean="0"/>
          </a:p>
          <a:p>
            <a:r>
              <a:rPr lang="en-US" dirty="0" smtClean="0"/>
              <a:t>Approved with unanimous consent</a:t>
            </a:r>
            <a:endParaRPr lang="en-US" dirty="0"/>
          </a:p>
          <a:p>
            <a:endParaRPr lang="en-US" dirty="0"/>
          </a:p>
          <a:p>
            <a:endParaRPr lang="en-US" dirty="0"/>
          </a:p>
          <a:p>
            <a:r>
              <a:rPr lang="en-US" dirty="0" smtClean="0"/>
              <a:t>SP Result: Y/N/A:22</a:t>
            </a:r>
            <a:r>
              <a:rPr lang="en-US" dirty="0"/>
              <a:t>/0/6</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95113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212</a:t>
            </a:r>
            <a:endParaRPr lang="en-US" dirty="0"/>
          </a:p>
        </p:txBody>
      </p:sp>
      <p:sp>
        <p:nvSpPr>
          <p:cNvPr id="3" name="Content Placeholder 2"/>
          <p:cNvSpPr>
            <a:spLocks noGrp="1"/>
          </p:cNvSpPr>
          <p:nvPr>
            <p:ph idx="1"/>
          </p:nvPr>
        </p:nvSpPr>
        <p:spPr/>
        <p:txBody>
          <a:bodyPr/>
          <a:lstStyle/>
          <a:p>
            <a:r>
              <a:rPr lang="en-US" dirty="0" smtClean="0"/>
              <a:t>Move to accept the draft </a:t>
            </a:r>
            <a:r>
              <a:rPr lang="en-US" dirty="0" smtClean="0"/>
              <a:t>text </a:t>
            </a:r>
            <a:r>
              <a:rPr lang="en-US" dirty="0" smtClean="0"/>
              <a:t>in doc 11-19/0121r3</a:t>
            </a:r>
          </a:p>
          <a:p>
            <a:endParaRPr lang="en-US" dirty="0"/>
          </a:p>
          <a:p>
            <a:r>
              <a:rPr lang="en-US" dirty="0" smtClean="0"/>
              <a:t>Move: </a:t>
            </a:r>
            <a:r>
              <a:rPr lang="en-US" dirty="0" err="1" smtClean="0"/>
              <a:t>Tianyu</a:t>
            </a:r>
            <a:r>
              <a:rPr lang="en-US" dirty="0" smtClean="0"/>
              <a:t> Wu		Second</a:t>
            </a:r>
            <a:r>
              <a:rPr lang="en-US" dirty="0" smtClean="0"/>
              <a:t>: </a:t>
            </a:r>
            <a:r>
              <a:rPr lang="en-US" dirty="0" err="1" smtClean="0"/>
              <a:t>Xiaogang</a:t>
            </a:r>
            <a:r>
              <a:rPr lang="en-US" dirty="0" smtClean="0"/>
              <a:t> Chen</a:t>
            </a:r>
          </a:p>
          <a:p>
            <a:endParaRPr lang="en-US" dirty="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5523417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770813" cy="4113213"/>
          </a:xfrm>
        </p:spPr>
        <p:txBody>
          <a:bodyPr/>
          <a:lstStyle/>
          <a:p>
            <a:r>
              <a:rPr lang="en-US" sz="4400" dirty="0" smtClean="0"/>
              <a:t>Ignore the rest of the slides</a:t>
            </a:r>
            <a:endParaRPr lang="en-US" sz="4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177733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a:t>
            </a:r>
            <a:r>
              <a:rPr lang="en-GB" dirty="0" smtClean="0"/>
              <a:t>6106</a:t>
            </a:r>
            <a:r>
              <a:rPr lang="en-GB" dirty="0"/>
              <a:t>,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16588, </a:t>
            </a:r>
            <a:r>
              <a:rPr lang="en-GB" dirty="0" smtClean="0"/>
              <a:t>15650</a:t>
            </a:r>
            <a:r>
              <a:rPr lang="en-US" dirty="0" smtClean="0"/>
              <a:t> in doc 11-19/0097r3?</a:t>
            </a:r>
          </a:p>
          <a:p>
            <a:pPr lvl="0"/>
            <a:endParaRPr lang="en-US" dirty="0"/>
          </a:p>
          <a:p>
            <a:pPr lvl="0"/>
            <a:r>
              <a:rPr lang="en-US" dirty="0" smtClean="0"/>
              <a:t>Move: Alfred </a:t>
            </a:r>
            <a:r>
              <a:rPr lang="en-US" dirty="0" err="1" smtClean="0"/>
              <a:t>Asterjadhi</a:t>
            </a:r>
            <a:r>
              <a:rPr lang="en-US" dirty="0" smtClean="0"/>
              <a:t>		Second:	</a:t>
            </a:r>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676790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a:t>
            </a:r>
            <a:r>
              <a:rPr lang="en-GB" dirty="0" smtClean="0"/>
              <a:t>/1698r1</a:t>
            </a:r>
            <a:endParaRPr lang="en-GB" dirty="0"/>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Move: </a:t>
            </a:r>
            <a:r>
              <a:rPr lang="en-US" dirty="0" err="1" smtClean="0"/>
              <a:t>Jarkko</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0775385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strike="sngStrike" dirty="0">
                <a:solidFill>
                  <a:srgbClr val="FF0000"/>
                </a:solidFill>
              </a:rPr>
              <a:t>16666</a:t>
            </a:r>
            <a:r>
              <a:rPr lang="en-GB" strike="sngStrike" dirty="0"/>
              <a:t>,</a:t>
            </a:r>
            <a:r>
              <a:rPr lang="en-GB" dirty="0"/>
              <a:t> 16667, 16670, 16671 in doc 11-18/1975r2</a:t>
            </a:r>
          </a:p>
          <a:p>
            <a:endParaRPr lang="en-GB" dirty="0"/>
          </a:p>
          <a:p>
            <a:r>
              <a:rPr lang="en-GB" dirty="0"/>
              <a:t>Move: </a:t>
            </a:r>
            <a:r>
              <a:rPr lang="en-GB" dirty="0" err="1"/>
              <a:t>Liwen</a:t>
            </a:r>
            <a:r>
              <a:rPr lang="en-GB" dirty="0"/>
              <a:t> Chu			Second: </a:t>
            </a:r>
          </a:p>
          <a:p>
            <a:endParaRPr lang="en-GB" dirty="0" smtClean="0"/>
          </a:p>
          <a:p>
            <a:r>
              <a:rPr lang="en-GB" dirty="0" smtClean="0"/>
              <a:t>16666 </a:t>
            </a:r>
            <a:r>
              <a:rPr lang="en-GB" dirty="0"/>
              <a:t>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11-18/1868r7</a:t>
            </a: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smtClean="0"/>
              <a:t>. Resolved by </a:t>
            </a:r>
            <a:r>
              <a:rPr lang="en-GB" dirty="0" err="1" smtClean="0"/>
              <a:t>Yasu</a:t>
            </a:r>
            <a:r>
              <a:rPr lang="en-GB" dirty="0" smtClean="0"/>
              <a:t> in doc 11-18/1907</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xmlns="" val="20000"/>
                    </a:ext>
                  </a:extLst>
                </a:gridCol>
                <a:gridCol w="1417320">
                  <a:extLst>
                    <a:ext uri="{9D8B030D-6E8A-4147-A177-3AD203B41FA5}">
                      <a16:colId xmlns:a16="http://schemas.microsoft.com/office/drawing/2014/main" xmlns="" val="20001"/>
                    </a:ext>
                  </a:extLst>
                </a:gridCol>
                <a:gridCol w="1417320">
                  <a:extLst>
                    <a:ext uri="{9D8B030D-6E8A-4147-A177-3AD203B41FA5}">
                      <a16:colId xmlns:a16="http://schemas.microsoft.com/office/drawing/2014/main" xmlns="" val="20002"/>
                    </a:ext>
                  </a:extLst>
                </a:gridCol>
                <a:gridCol w="1417320">
                  <a:extLst>
                    <a:ext uri="{9D8B030D-6E8A-4147-A177-3AD203B41FA5}">
                      <a16:colId xmlns:a16="http://schemas.microsoft.com/office/drawing/2014/main" xmlns="" val="20003"/>
                    </a:ext>
                  </a:extLst>
                </a:gridCol>
                <a:gridCol w="1417320">
                  <a:extLst>
                    <a:ext uri="{9D8B030D-6E8A-4147-A177-3AD203B41FA5}">
                      <a16:colId xmlns:a16="http://schemas.microsoft.com/office/drawing/2014/main" xmlns=""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a16="http://schemas.microsoft.com/office/drawing/2014/main" xmlns=""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smtClean="0">
                <a:ea typeface="Lucida Grande"/>
                <a:cs typeface="Lucida Grande"/>
              </a:rPr>
              <a:t>16557, </a:t>
            </a:r>
            <a:r>
              <a:rPr lang="en-US" strike="sngStrike" dirty="0" smtClean="0">
                <a:solidFill>
                  <a:srgbClr val="FF0000"/>
                </a:solidFill>
                <a:ea typeface="Lucida Grande"/>
                <a:cs typeface="Lucida Grande"/>
              </a:rPr>
              <a:t>16570</a:t>
            </a:r>
            <a:r>
              <a:rPr lang="en-US" dirty="0" smtClean="0">
                <a:ea typeface="Lucida Grande"/>
                <a:cs typeface="Lucida Grande"/>
              </a:rPr>
              <a:t>, </a:t>
            </a:r>
            <a:r>
              <a:rPr lang="en-US" dirty="0">
                <a:ea typeface="Lucida Grande"/>
                <a:cs typeface="Lucida Grande"/>
              </a:rPr>
              <a:t>16571, 16573, 16574, 16575, 16579, </a:t>
            </a:r>
            <a:r>
              <a:rPr lang="en-US" dirty="0" smtClean="0">
                <a:ea typeface="Lucida Grande"/>
                <a:cs typeface="Lucida Grande"/>
              </a:rPr>
              <a:t>16580 in doc 11-18/1932r5.</a:t>
            </a:r>
          </a:p>
          <a:p>
            <a:endParaRPr lang="en-US" dirty="0">
              <a:ea typeface="Lucida Grande"/>
              <a:cs typeface="Lucida Grande"/>
            </a:endParaRPr>
          </a:p>
          <a:p>
            <a:r>
              <a:rPr lang="en-US" dirty="0" smtClean="0">
                <a:ea typeface="Lucida Grande"/>
                <a:cs typeface="Lucida Grande"/>
              </a:rPr>
              <a:t>Move: Peter </a:t>
            </a:r>
            <a:r>
              <a:rPr lang="en-US" dirty="0" err="1" smtClean="0">
                <a:ea typeface="Lucida Grande"/>
                <a:cs typeface="Lucida Grande"/>
              </a:rPr>
              <a:t>Loc</a:t>
            </a:r>
            <a:r>
              <a:rPr lang="en-US" dirty="0" smtClean="0">
                <a:ea typeface="Lucida Grande"/>
                <a:cs typeface="Lucida Grande"/>
              </a:rPr>
              <a:t>			Second:</a:t>
            </a:r>
          </a:p>
          <a:p>
            <a:r>
              <a:rPr lang="en-US" dirty="0" smtClean="0">
                <a:ea typeface="Lucida Grande"/>
                <a:cs typeface="Lucida Grande"/>
              </a:rPr>
              <a:t>16570 was transferred to PHY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5830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15900, 15773, 15635, 15774, 15775, 15046, 16559, 16560, 15726, 15784, </a:t>
            </a:r>
            <a:r>
              <a:rPr lang="en-US" dirty="0" smtClean="0"/>
              <a:t>15785</a:t>
            </a:r>
            <a:r>
              <a:rPr lang="en-US" dirty="0"/>
              <a:t>, 15448, 15449, 15787, 15418, 15125, 16619, 16620, </a:t>
            </a:r>
            <a:r>
              <a:rPr lang="en-US" dirty="0" smtClean="0"/>
              <a:t>15419, 15788, 15126</a:t>
            </a:r>
            <a:r>
              <a:rPr lang="en-US" dirty="0"/>
              <a:t>, 16621, 16622, 16561, 16873, 15725, 15451, 15452, </a:t>
            </a:r>
            <a:r>
              <a:rPr lang="en-US" dirty="0" smtClean="0"/>
              <a:t>15789 in doc 11-18/1855r4</a:t>
            </a:r>
          </a:p>
          <a:p>
            <a:endParaRPr lang="en-US" dirty="0" smtClean="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accept </a:t>
            </a:r>
            <a:r>
              <a:rPr lang="en-US" dirty="0"/>
              <a:t>resolutions to CIDs </a:t>
            </a:r>
            <a:r>
              <a:rPr lang="en-GB" dirty="0">
                <a:solidFill>
                  <a:schemeClr val="tx1"/>
                </a:solidFill>
              </a:rPr>
              <a:t>16605, 15679, 15718, 15071 </a:t>
            </a:r>
            <a:r>
              <a:rPr lang="en-US" dirty="0"/>
              <a:t>in doc 11-</a:t>
            </a:r>
            <a:r>
              <a:rPr lang="en-US" dirty="0" smtClean="0"/>
              <a:t>1887r3</a:t>
            </a:r>
          </a:p>
          <a:p>
            <a:endParaRPr lang="en-US" dirty="0"/>
          </a:p>
          <a:p>
            <a:r>
              <a:rPr lang="en-US" dirty="0" smtClean="0"/>
              <a:t>Move: Zhou </a:t>
            </a:r>
            <a:r>
              <a:rPr lang="en-US" dirty="0" err="1" smtClean="0"/>
              <a:t>Lan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9713545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15687, 15689, 15690, 15692, 15693, 16756 in doc 11-</a:t>
            </a:r>
            <a:r>
              <a:rPr lang="en-GB" dirty="0" smtClean="0"/>
              <a:t>18/1921r4</a:t>
            </a:r>
          </a:p>
          <a:p>
            <a:pPr lvl="0"/>
            <a:endParaRPr lang="en-GB" dirty="0"/>
          </a:p>
          <a:p>
            <a:pPr lvl="0"/>
            <a:r>
              <a:rPr lang="en-GB" dirty="0" smtClean="0"/>
              <a:t>Move: </a:t>
            </a:r>
            <a:r>
              <a:rPr lang="en-GB" dirty="0" err="1" smtClean="0"/>
              <a:t>Menzo</a:t>
            </a:r>
            <a:r>
              <a:rPr lang="en-GB" dirty="0" smtClean="0"/>
              <a:t> </a:t>
            </a:r>
            <a:r>
              <a:rPr lang="en-GB" dirty="0" err="1" smtClean="0"/>
              <a:t>Wentink</a:t>
            </a:r>
            <a:r>
              <a:rPr lang="en-GB" dirty="0" smtClean="0"/>
              <a:t>		Second:</a:t>
            </a:r>
            <a:endParaRPr lang="en-GB" dirty="0"/>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6335540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831506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15122, </a:t>
            </a:r>
            <a:r>
              <a:rPr lang="en-GB" dirty="0" smtClean="0"/>
              <a:t>15829 in doc 11-18/1471r4</a:t>
            </a:r>
          </a:p>
          <a:p>
            <a:pPr lvl="0"/>
            <a:endParaRPr lang="en-GB" dirty="0"/>
          </a:p>
          <a:p>
            <a:pPr lvl="0"/>
            <a:r>
              <a:rPr lang="en-GB" dirty="0" smtClean="0"/>
              <a:t>Move: Alfred </a:t>
            </a:r>
            <a:r>
              <a:rPr lang="en-GB" dirty="0" err="1" smtClean="0"/>
              <a:t>Asterjadhi</a:t>
            </a:r>
            <a:r>
              <a:rPr lang="en-GB" dirty="0" smtClean="0"/>
              <a:t>		Second:</a:t>
            </a:r>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6521911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 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620875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09600" y="1905000"/>
            <a:ext cx="7770813" cy="4113213"/>
          </a:xfrm>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r>
              <a:rPr lang="en-US" dirty="0" smtClean="0"/>
              <a:t>SP Result: Y/N/A:20/2/9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3076898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draft text in doc 11-18</a:t>
            </a:r>
            <a:r>
              <a:rPr lang="en-US" dirty="0" smtClean="0"/>
              <a:t>/2128r0</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23300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16123, 16091, 16925, and 16152 in doc 11-18/1506r3</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4863730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16542 in doc 11-19/0166r0</a:t>
            </a:r>
          </a:p>
          <a:p>
            <a:endParaRPr lang="en-US" dirty="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9465868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16586 in doc 11-19/0160r1</a:t>
            </a:r>
          </a:p>
          <a:p>
            <a:endParaRPr lang="en-US" dirty="0"/>
          </a:p>
          <a:p>
            <a:r>
              <a:rPr lang="en-US" dirty="0" smtClean="0"/>
              <a:t>Move: Po-Kai Huang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247582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err="1" smtClean="0"/>
              <a:t>acceptaccept</a:t>
            </a:r>
            <a:r>
              <a:rPr lang="en-US" dirty="0" smtClean="0"/>
              <a: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8898298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Move to accept resolution to CID 16535 in doc 11-19/0161r</a:t>
            </a:r>
            <a:r>
              <a:rPr lang="en-US" dirty="0"/>
              <a:t>0</a:t>
            </a:r>
            <a:endParaRPr lang="en-US" dirty="0" smtClean="0"/>
          </a:p>
          <a:p>
            <a:endParaRPr lang="en-US" dirty="0"/>
          </a:p>
          <a:p>
            <a:r>
              <a:rPr lang="en-US" dirty="0" smtClean="0"/>
              <a:t>Move: Sean Coffey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915858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16352, 16353, </a:t>
            </a:r>
            <a:r>
              <a:rPr lang="en-GB" dirty="0" smtClean="0"/>
              <a:t>16927</a:t>
            </a:r>
            <a:r>
              <a:rPr lang="en-US" dirty="0" smtClean="0"/>
              <a:t> in doc 11-19/170r0</a:t>
            </a:r>
          </a:p>
          <a:p>
            <a:endParaRPr lang="en-US" dirty="0"/>
          </a:p>
          <a:p>
            <a:r>
              <a:rPr lang="en-US" dirty="0" smtClean="0"/>
              <a:t>Move: George </a:t>
            </a:r>
            <a:r>
              <a:rPr lang="en-US" dirty="0" err="1" smtClean="0"/>
              <a:t>Cherian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383075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15651 in doc 11-19/0061r7</a:t>
            </a:r>
          </a:p>
          <a:p>
            <a:endParaRPr lang="en-US" dirty="0"/>
          </a:p>
          <a:p>
            <a:r>
              <a:rPr lang="en-US" dirty="0" smtClean="0"/>
              <a:t>Move: </a:t>
            </a:r>
            <a:r>
              <a:rPr lang="en-US" dirty="0" err="1" smtClean="0"/>
              <a:t>Jarkko</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55272529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endParaRPr lang="en-GB" dirty="0" smtClean="0"/>
          </a:p>
          <a:p>
            <a:pPr lvl="0"/>
            <a:r>
              <a:rPr lang="en-GB" dirty="0" smtClean="0"/>
              <a:t>Move: </a:t>
            </a:r>
            <a:r>
              <a:rPr lang="en-GB" dirty="0" err="1" smtClean="0"/>
              <a:t>Liwen</a:t>
            </a:r>
            <a:r>
              <a:rPr lang="en-GB" dirty="0" smtClean="0"/>
              <a:t> Chu</a:t>
            </a:r>
            <a:endParaRPr lang="en-GB" dirty="0"/>
          </a:p>
          <a:p>
            <a:pPr lvl="0"/>
            <a:r>
              <a:rPr lang="en-GB" dirty="0" smtClean="0"/>
              <a:t>SP Result:	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6041703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11-18/1907r7</a:t>
            </a:r>
          </a:p>
          <a:p>
            <a:pPr lvl="0"/>
            <a:endParaRPr lang="en-US" dirty="0"/>
          </a:p>
          <a:p>
            <a:pPr lvl="0"/>
            <a:r>
              <a:rPr lang="en-US" dirty="0" smtClean="0"/>
              <a:t>Move: </a:t>
            </a:r>
            <a:r>
              <a:rPr lang="en-US" dirty="0" err="1" smtClean="0"/>
              <a:t>Yasu</a:t>
            </a:r>
            <a:r>
              <a:rPr lang="en-US" dirty="0" smtClean="0"/>
              <a:t> Inoue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329512059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56747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a16="http://schemas.microsoft.com/office/drawing/2014/main" xmlns=""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a:extLst>
              <a:ext uri="{FF2B5EF4-FFF2-40B4-BE49-F238E27FC236}">
                <a16:creationId xmlns:a16="http://schemas.microsoft.com/office/drawing/2014/main" xmlns=""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xmlns=""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xmlns=""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a16="http://schemas.microsoft.com/office/drawing/2014/main" xmlns=""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486"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487"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dirty="0" smtClean="0"/>
              <a:t>Accepted.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16605, 15679, 15718, 15071 </a:t>
            </a:r>
            <a:r>
              <a:rPr lang="en-US" dirty="0" smtClean="0"/>
              <a:t>in doc 11-1887r2?</a:t>
            </a:r>
          </a:p>
          <a:p>
            <a:endParaRPr lang="en-US" dirty="0"/>
          </a:p>
          <a:p>
            <a:r>
              <a:rPr lang="en-US" dirty="0" smtClean="0"/>
              <a:t>No objection to resolutions to CIDs written in black</a:t>
            </a:r>
          </a:p>
          <a:p>
            <a:r>
              <a:rPr lang="en-US" dirty="0" smtClean="0"/>
              <a:t>Resolutions to 16605 and 15071 are approved in r3 – Tuesday PM2.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strike="sngStrike"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11-18/1506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16123, 16091, 16925, and 16152 in doc 11-18/1506r3?</a:t>
            </a:r>
          </a:p>
          <a:p>
            <a:endParaRPr lang="en-US" dirty="0"/>
          </a:p>
          <a:p>
            <a:r>
              <a:rPr lang="en-US" dirty="0" smtClean="0"/>
              <a:t>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5023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11-19/0166r0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16542 in doc 11-19/0166r0?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33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11-19/0160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16586 in doc 11-19/0160r0?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9159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11-19/0162 (Po-Kai Huang)</a:t>
            </a:r>
            <a:endParaRPr lang="en-US" dirty="0"/>
          </a:p>
        </p:txBody>
      </p:sp>
      <p:sp>
        <p:nvSpPr>
          <p:cNvPr id="3" name="Content Placeholder 2"/>
          <p:cNvSpPr>
            <a:spLocks noGrp="1"/>
          </p:cNvSpPr>
          <p:nvPr>
            <p:ph idx="1"/>
          </p:nvPr>
        </p:nvSpPr>
        <p:spPr/>
        <p:txBody>
          <a:bodyPr/>
          <a:lstStyle/>
          <a:p>
            <a:r>
              <a:rPr lang="en-US" dirty="0" smtClean="0"/>
              <a:t>Do you accept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005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 in doc 11-19/0097r1?</a:t>
            </a:r>
          </a:p>
          <a:p>
            <a:pPr lvl="0"/>
            <a:endParaRPr lang="en-GB" dirty="0"/>
          </a:p>
          <a:p>
            <a:pPr lvl="0"/>
            <a:r>
              <a:rPr lang="en-GB" dirty="0" smtClean="0"/>
              <a:t>SP deferred – SP was considered during Wednesday PM1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5536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Do you accept resolution to CID 16535 in doc 11-19/0161r)?</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960687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1472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11-18/1821r4?</a:t>
            </a:r>
          </a:p>
          <a:p>
            <a:endParaRPr lang="en-US" dirty="0"/>
          </a:p>
          <a:p>
            <a:r>
              <a:rPr lang="en-US" dirty="0" smtClean="0">
                <a:solidFill>
                  <a:srgbClr val="FF0000"/>
                </a:solidFill>
              </a:rPr>
              <a:t>Y/N/A: 11/22/12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2721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11-18/1822 (Matt Fischer)</a:t>
            </a:r>
            <a:endParaRPr lang="en-US" dirty="0"/>
          </a:p>
        </p:txBody>
      </p:sp>
      <p:sp>
        <p:nvSpPr>
          <p:cNvPr id="3" name="Content Placeholder 2"/>
          <p:cNvSpPr>
            <a:spLocks noGrp="1"/>
          </p:cNvSpPr>
          <p:nvPr>
            <p:ph idx="1"/>
          </p:nvPr>
        </p:nvSpPr>
        <p:spPr/>
        <p:txBody>
          <a:bodyPr/>
          <a:lstStyle/>
          <a:p>
            <a:r>
              <a:rPr lang="en-US" dirty="0" smtClean="0"/>
              <a:t>Do you accept resolutions to CID 16441 and 16440 in doc 11-18/1822r2?</a:t>
            </a:r>
          </a:p>
          <a:p>
            <a:endParaRPr lang="en-US" dirty="0"/>
          </a:p>
          <a:p>
            <a:r>
              <a:rPr lang="en-US" dirty="0" smtClean="0">
                <a:solidFill>
                  <a:srgbClr val="FF0000"/>
                </a:solidFill>
              </a:rPr>
              <a:t>Y/N/A: 11/18/6</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47028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16352, 16353, </a:t>
            </a:r>
            <a:r>
              <a:rPr lang="en-GB" dirty="0" smtClean="0"/>
              <a:t>16927</a:t>
            </a:r>
            <a:r>
              <a:rPr lang="en-US" dirty="0" smtClean="0"/>
              <a:t> in doc 11-19/170r0?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4893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15651 in doc 11-19/0061r5?</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1329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draft text in doc 11-19/0028?</a:t>
            </a:r>
          </a:p>
          <a:p>
            <a:endParaRPr lang="en-US" dirty="0"/>
          </a:p>
          <a:p>
            <a:r>
              <a:rPr lang="en-US" dirty="0" smtClean="0"/>
              <a:t>SP deferred </a:t>
            </a:r>
            <a:r>
              <a:rPr lang="en-US" dirty="0" smtClean="0">
                <a:sym typeface="Wingdings"/>
              </a:rPr>
              <a:t> Tuesday PM3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54800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r>
              <a:rPr lang="en-GB" dirty="0" smtClean="0"/>
              <a:t>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82836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11-18/1807r7?</a:t>
            </a:r>
          </a:p>
          <a:p>
            <a:pPr lvl="0"/>
            <a:endParaRPr lang="en-US" dirty="0"/>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481996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11-19/0095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CIDs 15121 and 15825 in doc 11-19/0095r2?</a:t>
            </a:r>
          </a:p>
          <a:p>
            <a:endParaRPr lang="en-US" dirty="0"/>
          </a:p>
          <a:p>
            <a:r>
              <a:rPr lang="en-US" dirty="0" smtClean="0"/>
              <a:t>No SP.</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973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pPr>
              <a:buFontTx/>
              <a:buChar char="-"/>
            </a:pPr>
            <a:r>
              <a:rPr lang="en-US" dirty="0" smtClean="0"/>
              <a:t>Option 1 in doc 11-18/0180r1 - 14</a:t>
            </a:r>
          </a:p>
          <a:p>
            <a:pPr>
              <a:buFontTx/>
              <a:buChar char="-"/>
            </a:pPr>
            <a:r>
              <a:rPr lang="en-US" dirty="0" smtClean="0"/>
              <a:t>Option 2 in doc 11-18/0180r1 - 13</a:t>
            </a:r>
          </a:p>
          <a:p>
            <a:pPr>
              <a:buFontTx/>
              <a:buChar char="-"/>
            </a:pPr>
            <a:r>
              <a:rPr lang="en-US" dirty="0" smtClean="0"/>
              <a:t>Do nothing in 11ax (leave it for 11az) </a:t>
            </a:r>
            <a:r>
              <a:rPr lang="en-US" smtClean="0"/>
              <a:t>- 24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042332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11-19/0180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 15824 in doc 11-19/180r1?</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29538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In doc 11-19/0121r2, which option do you prefer</a:t>
            </a:r>
          </a:p>
          <a:p>
            <a:endParaRPr lang="en-US" dirty="0"/>
          </a:p>
          <a:p>
            <a:pPr>
              <a:buFontTx/>
              <a:buChar char="-"/>
            </a:pPr>
            <a:r>
              <a:rPr lang="en-US" dirty="0" smtClean="0"/>
              <a:t>Option 1 - 25</a:t>
            </a:r>
          </a:p>
          <a:p>
            <a:pPr>
              <a:buFontTx/>
              <a:buChar char="-"/>
            </a:pPr>
            <a:r>
              <a:rPr lang="en-US" dirty="0" smtClean="0"/>
              <a:t>Option 2 - 43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0200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11-19/0121 (</a:t>
            </a:r>
            <a:r>
              <a:rPr lang="en-US" dirty="0" err="1" smtClean="0"/>
              <a:t>Tianyu</a:t>
            </a:r>
            <a:r>
              <a:rPr lang="en-US" dirty="0" smtClean="0"/>
              <a:t> Wu)</a:t>
            </a:r>
            <a:endParaRPr lang="en-US" dirty="0"/>
          </a:p>
        </p:txBody>
      </p:sp>
      <p:sp>
        <p:nvSpPr>
          <p:cNvPr id="3" name="Content Placeholder 2"/>
          <p:cNvSpPr>
            <a:spLocks noGrp="1"/>
          </p:cNvSpPr>
          <p:nvPr>
            <p:ph idx="1"/>
          </p:nvPr>
        </p:nvSpPr>
        <p:spPr/>
        <p:txBody>
          <a:bodyPr/>
          <a:lstStyle/>
          <a:p>
            <a:r>
              <a:rPr lang="en-US" dirty="0" smtClean="0"/>
              <a:t>Do you accept the draft text for option 2 in doc 11-19/0121r2?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54564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the draft text in doc 11-19/0028r2?</a:t>
            </a:r>
          </a:p>
          <a:p>
            <a:endParaRPr lang="en-US" dirty="0"/>
          </a:p>
          <a:p>
            <a:r>
              <a:rPr lang="en-US" dirty="0" smtClean="0"/>
              <a:t>Y/N/A: 32/13/8</a:t>
            </a:r>
          </a:p>
          <a:p>
            <a:endParaRPr lang="en-US" dirty="0" smtClean="0"/>
          </a:p>
          <a:p>
            <a:r>
              <a:rPr lang="en-US" dirty="0"/>
              <a:t>Do you agree to accept the draft text in doc 11-19/</a:t>
            </a:r>
            <a:r>
              <a:rPr lang="en-US" dirty="0" smtClean="0"/>
              <a:t>0028r3?</a:t>
            </a:r>
            <a:endParaRPr lang="en-US" dirty="0"/>
          </a:p>
          <a:p>
            <a:endParaRPr lang="en-US" dirty="0"/>
          </a:p>
          <a:p>
            <a:r>
              <a:rPr lang="en-US" dirty="0" smtClean="0"/>
              <a:t>Accepted with no objection.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238422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11-18/1828 (</a:t>
            </a:r>
            <a:r>
              <a:rPr lang="en-US" dirty="0" err="1" smtClean="0"/>
              <a:t>Wookbong</a:t>
            </a:r>
            <a:r>
              <a:rPr lang="en-US" dirty="0" smtClean="0"/>
              <a:t>)</a:t>
            </a:r>
            <a:endParaRPr lang="en-US" dirty="0"/>
          </a:p>
        </p:txBody>
      </p:sp>
      <p:sp>
        <p:nvSpPr>
          <p:cNvPr id="3" name="Content Placeholder 2"/>
          <p:cNvSpPr>
            <a:spLocks noGrp="1"/>
          </p:cNvSpPr>
          <p:nvPr>
            <p:ph idx="1"/>
          </p:nvPr>
        </p:nvSpPr>
        <p:spPr>
          <a:xfrm>
            <a:off x="685800" y="1752600"/>
            <a:ext cx="7770813" cy="4113213"/>
          </a:xfrm>
        </p:spPr>
        <p:txBody>
          <a:bodyPr/>
          <a:lstStyle/>
          <a:p>
            <a:r>
              <a:rPr lang="en-US" sz="2000" dirty="0" smtClean="0"/>
              <a:t>Do you accept resolutions to CIDs 16444 and 15178 in doc 11-18/1828r4?</a:t>
            </a:r>
            <a:endParaRPr lang="en-US" sz="2000" dirty="0"/>
          </a:p>
          <a:p>
            <a:r>
              <a:rPr lang="en-US" sz="2000" dirty="0" smtClean="0"/>
              <a:t>Y/N/A: 26/46/2</a:t>
            </a:r>
          </a:p>
          <a:p>
            <a:r>
              <a:rPr lang="en-US" sz="2000" dirty="0" smtClean="0">
                <a:solidFill>
                  <a:srgbClr val="FF0000"/>
                </a:solidFill>
              </a:rPr>
              <a:t>Do you accept “Rejected” as the resolution to the CIDs 16444 and 15178. A proposal was made in doc 11-18/1828 to add a new mode of operation in response to the CIDs. Effort was made to reach consensus. It was felt that a new mode is not needed and the 11ax draft already has enough mechanisms to address the comments. After debating the issues a straw poll indicated that a technical consensus of 75% would not be achieved in an equivalent motion”</a:t>
            </a:r>
          </a:p>
          <a:p>
            <a:r>
              <a:rPr lang="en-US" sz="2000" dirty="0" smtClean="0">
                <a:solidFill>
                  <a:srgbClr val="FF0000"/>
                </a:solidFill>
              </a:rPr>
              <a:t>SP: Y/N/A: 22/5/7</a:t>
            </a:r>
            <a:endParaRPr lang="en-US" sz="2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836862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Passed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763733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a:t>
            </a:r>
            <a:r>
              <a:rPr lang="en-US" dirty="0" smtClean="0"/>
              <a:t> in doc 11-19/0097r3?</a:t>
            </a:r>
          </a:p>
          <a:p>
            <a:pPr lvl="0"/>
            <a:endParaRPr lang="en-US" dirty="0"/>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952458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11-18/1987 (Jae </a:t>
            </a:r>
            <a:r>
              <a:rPr lang="en-US" dirty="0" err="1" smtClean="0"/>
              <a:t>Seung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15210, 15875, 16581, 16582, 16583, 16556, 16558, </a:t>
            </a:r>
            <a:r>
              <a:rPr lang="en-GB" dirty="0">
                <a:solidFill>
                  <a:schemeClr val="tx1"/>
                </a:solidFill>
              </a:rPr>
              <a:t>15064 and </a:t>
            </a:r>
            <a:r>
              <a:rPr lang="en-GB" dirty="0" smtClean="0">
                <a:solidFill>
                  <a:schemeClr val="tx1"/>
                </a:solidFill>
              </a:rPr>
              <a:t>15065</a:t>
            </a:r>
            <a:r>
              <a:rPr lang="en-GB" dirty="0">
                <a:solidFill>
                  <a:schemeClr val="tx1"/>
                </a:solidFill>
              </a:rPr>
              <a:t> </a:t>
            </a:r>
            <a:r>
              <a:rPr lang="en-GB" dirty="0" smtClean="0"/>
              <a:t>in doc 11-18/1987r3?</a:t>
            </a:r>
          </a:p>
          <a:p>
            <a:endParaRPr lang="en-GB" dirty="0"/>
          </a:p>
          <a:p>
            <a:r>
              <a:rPr lang="en-GB" dirty="0" smtClean="0">
                <a:solidFill>
                  <a:srgbClr val="FF6600"/>
                </a:solidFill>
              </a:rPr>
              <a:t>Y:N:A:3/6/8</a:t>
            </a:r>
          </a:p>
          <a:p>
            <a:endParaRPr lang="en-GB" dirty="0"/>
          </a:p>
          <a:p>
            <a:r>
              <a:rPr lang="en-US" dirty="0"/>
              <a:t>Do you accept resolutions to CIDs </a:t>
            </a:r>
            <a:r>
              <a:rPr lang="en-GB" dirty="0"/>
              <a:t>15210, 15875, 16581, 16582, 16583, 16556, 16558, </a:t>
            </a:r>
            <a:r>
              <a:rPr lang="en-GB" strike="sngStrike" dirty="0">
                <a:solidFill>
                  <a:srgbClr val="FF0000"/>
                </a:solidFill>
              </a:rPr>
              <a:t>15064</a:t>
            </a:r>
            <a:r>
              <a:rPr lang="en-GB" dirty="0"/>
              <a:t> and </a:t>
            </a:r>
            <a:r>
              <a:rPr lang="en-GB" strike="sngStrike" dirty="0">
                <a:solidFill>
                  <a:srgbClr val="FF0000"/>
                </a:solidFill>
              </a:rPr>
              <a:t>15065</a:t>
            </a:r>
            <a:r>
              <a:rPr lang="en-GB" dirty="0"/>
              <a:t> in doc 11-18/1987r3</a:t>
            </a:r>
            <a:r>
              <a:rPr lang="en-GB" dirty="0" smtClean="0"/>
              <a:t>?</a:t>
            </a:r>
          </a:p>
          <a:p>
            <a:r>
              <a:rPr lang="en-GB" dirty="0" smtClean="0">
                <a:solidFill>
                  <a:srgbClr val="008000"/>
                </a:solidFill>
              </a:rPr>
              <a:t>Accepted with unanimous consent</a:t>
            </a:r>
            <a:r>
              <a:rPr lang="en-GB" dirty="0" smtClean="0"/>
              <a:t>.</a:t>
            </a:r>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421914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11-18/1987 (Jae </a:t>
            </a:r>
            <a:r>
              <a:rPr lang="en-US" dirty="0" err="1" smtClean="0"/>
              <a:t>Seung</a:t>
            </a:r>
            <a:r>
              <a:rPr lang="en-US" dirty="0" smtClean="0"/>
              <a:t>)</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15210, 15875, 16581, 16582, 16583, 16556, 16558, </a:t>
            </a:r>
            <a:r>
              <a:rPr lang="en-GB" dirty="0">
                <a:solidFill>
                  <a:schemeClr val="tx1"/>
                </a:solidFill>
              </a:rPr>
              <a:t>15064 and 15065 </a:t>
            </a:r>
            <a:r>
              <a:rPr lang="en-GB" dirty="0"/>
              <a:t>in doc 11-18/1987r3?</a:t>
            </a:r>
          </a:p>
          <a:p>
            <a:endParaRPr lang="en-GB" dirty="0"/>
          </a:p>
          <a:p>
            <a:r>
              <a:rPr lang="en-GB" dirty="0" smtClean="0">
                <a:solidFill>
                  <a:schemeClr val="tx1"/>
                </a:solidFill>
              </a:rPr>
              <a:t>Passed with unanimous consent</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840909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0A82EB-DA93-2844-B6A2-712B40B9CA34}"/>
              </a:ext>
            </a:extLst>
          </p:cNvPr>
          <p:cNvSpPr>
            <a:spLocks noGrp="1"/>
          </p:cNvSpPr>
          <p:nvPr>
            <p:ph type="title"/>
          </p:nvPr>
        </p:nvSpPr>
        <p:spPr/>
        <p:txBody>
          <a:bodyPr/>
          <a:lstStyle/>
          <a:p>
            <a:r>
              <a:rPr lang="en-US" dirty="0"/>
              <a:t>Straw poll </a:t>
            </a:r>
          </a:p>
        </p:txBody>
      </p:sp>
      <p:sp>
        <p:nvSpPr>
          <p:cNvPr id="3" name="Content Placeholder 2">
            <a:extLst>
              <a:ext uri="{FF2B5EF4-FFF2-40B4-BE49-F238E27FC236}">
                <a16:creationId xmlns:a16="http://schemas.microsoft.com/office/drawing/2014/main" xmlns="" id="{B5229D43-9CE5-C64D-9245-3FF86339ACD3}"/>
              </a:ext>
            </a:extLst>
          </p:cNvPr>
          <p:cNvSpPr>
            <a:spLocks noGrp="1"/>
          </p:cNvSpPr>
          <p:nvPr>
            <p:ph idx="1"/>
          </p:nvPr>
        </p:nvSpPr>
        <p:spPr>
          <a:xfrm>
            <a:off x="685800" y="1600200"/>
            <a:ext cx="7770813" cy="1052837"/>
          </a:xfrm>
        </p:spPr>
        <p:txBody>
          <a:bodyPr/>
          <a:lstStyle/>
          <a:p>
            <a:pPr>
              <a:buFont typeface="Arial" panose="020B0604020202020204" pitchFamily="34" charset="0"/>
              <a:buChar char="•"/>
            </a:pPr>
            <a:r>
              <a:rPr lang="en-US" dirty="0"/>
              <a:t>Do you agree to delete the highlighted text from the 802.11ax specification? </a:t>
            </a:r>
            <a:endParaRPr lang="en-US" dirty="0" smtClean="0"/>
          </a:p>
          <a:p>
            <a:pPr>
              <a:buFont typeface="Arial" panose="020B0604020202020204" pitchFamily="34" charset="0"/>
              <a:buChar char="•"/>
            </a:pPr>
            <a:r>
              <a:rPr lang="en-US" dirty="0" smtClean="0">
                <a:solidFill>
                  <a:srgbClr val="FF6600"/>
                </a:solidFill>
              </a:rPr>
              <a:t>Y/N/A: 3/13/13</a:t>
            </a:r>
            <a:endParaRPr lang="en-US" dirty="0">
              <a:solidFill>
                <a:srgbClr val="FF6600"/>
              </a:solidFill>
            </a:endParaRPr>
          </a:p>
        </p:txBody>
      </p:sp>
      <p:sp>
        <p:nvSpPr>
          <p:cNvPr id="4" name="Slide Number Placeholder 3">
            <a:extLst>
              <a:ext uri="{FF2B5EF4-FFF2-40B4-BE49-F238E27FC236}">
                <a16:creationId xmlns:a16="http://schemas.microsoft.com/office/drawing/2014/main" xmlns="" id="{F359E7AB-221F-0D41-80BA-00494E3438D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67B1E38F-2DAD-4D44-8EC3-D9AE0BE7DC9E}"/>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xmlns="" id="{FE0CF5BD-B068-864C-956B-02668EE9A777}"/>
              </a:ext>
            </a:extLst>
          </p:cNvPr>
          <p:cNvSpPr>
            <a:spLocks noGrp="1"/>
          </p:cNvSpPr>
          <p:nvPr>
            <p:ph type="dt" idx="15"/>
          </p:nvPr>
        </p:nvSpPr>
        <p:spPr/>
        <p:txBody>
          <a:bodyPr/>
          <a:lstStyle/>
          <a:p>
            <a:r>
              <a:rPr lang="en-US"/>
              <a:t>November 2018</a:t>
            </a:r>
            <a:endParaRPr lang="en-GB" dirty="0"/>
          </a:p>
        </p:txBody>
      </p:sp>
      <p:pic>
        <p:nvPicPr>
          <p:cNvPr id="13" name="Picture 12" descr="A close up of a piece of paper&#10;&#10;Description automatically generated">
            <a:extLst>
              <a:ext uri="{FF2B5EF4-FFF2-40B4-BE49-F238E27FC236}">
                <a16:creationId xmlns:a16="http://schemas.microsoft.com/office/drawing/2014/main" xmlns="" id="{1BD91CE8-0330-144B-B5BA-8462415CAE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23" y="4648200"/>
            <a:ext cx="8489319" cy="1457204"/>
          </a:xfrm>
          <a:prstGeom prst="rect">
            <a:avLst/>
          </a:prstGeom>
        </p:spPr>
      </p:pic>
      <p:pic>
        <p:nvPicPr>
          <p:cNvPr id="8" name="Picture 7" descr="A screenshot of a cell phone&#10;&#10;Description automatically generated">
            <a:extLst>
              <a:ext uri="{FF2B5EF4-FFF2-40B4-BE49-F238E27FC236}">
                <a16:creationId xmlns:a16="http://schemas.microsoft.com/office/drawing/2014/main" xmlns="" id="{A039F19B-AA2B-2C43-BB4D-39EBB98A51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06" y="2895600"/>
            <a:ext cx="9144000" cy="1404404"/>
          </a:xfrm>
          <a:prstGeom prst="rect">
            <a:avLst/>
          </a:prstGeom>
        </p:spPr>
      </p:pic>
    </p:spTree>
    <p:extLst>
      <p:ext uri="{BB962C8B-B14F-4D97-AF65-F5344CB8AC3E}">
        <p14:creationId xmlns:p14="http://schemas.microsoft.com/office/powerpoint/2010/main" val="18885929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the draft text in doc 11-19/0028r4?</a:t>
            </a:r>
          </a:p>
          <a:p>
            <a:endParaRPr lang="en-US" dirty="0" smtClean="0"/>
          </a:p>
          <a:p>
            <a:r>
              <a:rPr lang="en-US" dirty="0" smtClean="0">
                <a:solidFill>
                  <a:srgbClr val="008000"/>
                </a:solidFill>
              </a:rPr>
              <a:t>Y/N/A:25/0/6</a:t>
            </a:r>
            <a:endParaRPr lang="en-US" dirty="0">
              <a:solidFill>
                <a:srgbClr val="008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15458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9787"/>
            <a:ext cx="7770813" cy="1065213"/>
          </a:xfrm>
        </p:spPr>
        <p:txBody>
          <a:bodyPr/>
          <a:lstStyle/>
          <a:p>
            <a:r>
              <a:rPr lang="en-US" dirty="0" smtClean="0"/>
              <a:t>11-19/0192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16838, 15850, 15098, </a:t>
            </a:r>
            <a:r>
              <a:rPr lang="en-GB" dirty="0" smtClean="0"/>
              <a:t>15104, </a:t>
            </a:r>
            <a:r>
              <a:rPr lang="en-GB" dirty="0"/>
              <a:t>15668, 15757, 15832, </a:t>
            </a:r>
            <a:r>
              <a:rPr lang="en-GB" dirty="0" smtClean="0"/>
              <a:t>16450 in doc 11-19/0192r1?</a:t>
            </a:r>
          </a:p>
          <a:p>
            <a:pPr lvl="0"/>
            <a:endParaRPr lang="en-GB" dirty="0"/>
          </a:p>
          <a:p>
            <a:pPr lvl="0"/>
            <a:r>
              <a:rPr lang="en-GB" dirty="0" smtClean="0">
                <a:solidFill>
                  <a:srgbClr val="008000"/>
                </a:solidFill>
              </a:rPr>
              <a:t>Y/N/A: 12/0/12</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5010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11-19/0006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16451</a:t>
            </a:r>
            <a:r>
              <a:rPr lang="en-GB" dirty="0"/>
              <a:t>, </a:t>
            </a:r>
            <a:r>
              <a:rPr lang="en-GB" dirty="0" smtClean="0"/>
              <a:t>16584 in doc 11-19/006r3?</a:t>
            </a:r>
          </a:p>
          <a:p>
            <a:r>
              <a:rPr lang="en-GB" dirty="0" smtClean="0"/>
              <a:t> </a:t>
            </a:r>
            <a:r>
              <a:rPr lang="en-GB" dirty="0" smtClean="0"/>
              <a:t>SP deferred – Thursday AM1</a:t>
            </a:r>
          </a:p>
          <a:p>
            <a:r>
              <a:rPr lang="en-GB" dirty="0" smtClean="0"/>
              <a:t>Y/N/A: </a:t>
            </a:r>
            <a:endParaRPr lang="en-GB" dirty="0"/>
          </a:p>
          <a:p>
            <a:r>
              <a:rPr lang="en-GB"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65156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11-18/0218 (Matt Fischer)</a:t>
            </a:r>
            <a:endParaRPr lang="en-US" dirty="0"/>
          </a:p>
        </p:txBody>
      </p:sp>
      <p:sp>
        <p:nvSpPr>
          <p:cNvPr id="3" name="Content Placeholder 2"/>
          <p:cNvSpPr>
            <a:spLocks noGrp="1"/>
          </p:cNvSpPr>
          <p:nvPr>
            <p:ph idx="1"/>
          </p:nvPr>
        </p:nvSpPr>
        <p:spPr/>
        <p:txBody>
          <a:bodyPr/>
          <a:lstStyle/>
          <a:p>
            <a:r>
              <a:rPr lang="en-US" sz="2000" dirty="0" smtClean="0"/>
              <a:t>Do you accept resolutions to CIDs 17140 and 16449 in doc 11-18/0218r3?</a:t>
            </a:r>
          </a:p>
          <a:p>
            <a:endParaRPr lang="en-US" sz="2000" dirty="0"/>
          </a:p>
          <a:p>
            <a:r>
              <a:rPr lang="en-US" sz="2000" dirty="0" smtClean="0"/>
              <a:t>These two CIDs are to be rejected.</a:t>
            </a: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689329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11-19/0041 (Matt Fischer)</a:t>
            </a:r>
            <a:endParaRPr lang="en-US" dirty="0"/>
          </a:p>
        </p:txBody>
      </p:sp>
      <p:sp>
        <p:nvSpPr>
          <p:cNvPr id="3" name="Content Placeholder 2"/>
          <p:cNvSpPr>
            <a:spLocks noGrp="1"/>
          </p:cNvSpPr>
          <p:nvPr>
            <p:ph idx="1"/>
          </p:nvPr>
        </p:nvSpPr>
        <p:spPr/>
        <p:txBody>
          <a:bodyPr/>
          <a:lstStyle/>
          <a:p>
            <a:r>
              <a:rPr lang="en-US" dirty="0" smtClean="0"/>
              <a:t>Do you accept draft text in doc 11-19/0041r2?</a:t>
            </a:r>
          </a:p>
          <a:p>
            <a:endParaRPr lang="en-US" dirty="0"/>
          </a:p>
          <a:p>
            <a:r>
              <a:rPr lang="en-US" dirty="0" smtClean="0"/>
              <a:t>Y/N/A:</a:t>
            </a:r>
          </a:p>
          <a:p>
            <a:r>
              <a:rPr lang="en-US" dirty="0" smtClean="0"/>
              <a:t>22/0/6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626392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11-19/0041</a:t>
            </a:r>
            <a:endParaRPr lang="en-US" dirty="0"/>
          </a:p>
        </p:txBody>
      </p:sp>
      <p:sp>
        <p:nvSpPr>
          <p:cNvPr id="3" name="Content Placeholder 2"/>
          <p:cNvSpPr>
            <a:spLocks noGrp="1"/>
          </p:cNvSpPr>
          <p:nvPr>
            <p:ph idx="1"/>
          </p:nvPr>
        </p:nvSpPr>
        <p:spPr/>
        <p:txBody>
          <a:bodyPr/>
          <a:lstStyle/>
          <a:p>
            <a:r>
              <a:rPr lang="en-US" dirty="0" smtClean="0"/>
              <a:t>Do you accept draft text in doc 11-19/0041r</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398171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smtClean="0"/>
              <a:t>Call </a:t>
            </a:r>
            <a:r>
              <a:rPr lang="en-US" altLang="en-US" dirty="0"/>
              <a:t>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Resolution of the outstanding comments</a:t>
            </a:r>
            <a:endParaRPr lang="en-US" altLang="en-US" dirty="0"/>
          </a:p>
          <a:p>
            <a:pPr>
              <a:lnSpc>
                <a:spcPct val="80000"/>
              </a:lnSpc>
              <a:buFont typeface="Arial" panose="020B0604020202020204" pitchFamily="34" charset="0"/>
              <a:buChar char="•"/>
            </a:pPr>
            <a:r>
              <a:rPr lang="en-US" altLang="en-US" dirty="0"/>
              <a:t>TG </a:t>
            </a:r>
            <a:r>
              <a:rPr lang="en-US" altLang="en-US" dirty="0" smtClean="0"/>
              <a:t>Motions</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March </a:t>
            </a:r>
            <a:r>
              <a:rPr lang="en-US" altLang="en-US" dirty="0"/>
              <a:t>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a16="http://schemas.microsoft.com/office/drawing/2014/main" xmlns=""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p>
          <a:p>
            <a:endParaRPr lang="en-US" dirty="0"/>
          </a:p>
          <a:p>
            <a:r>
              <a:rPr lang="en-US" dirty="0" smtClean="0"/>
              <a:t>Move</a:t>
            </a:r>
            <a:r>
              <a:rPr lang="en-US" dirty="0" smtClean="0"/>
              <a:t>: Robert Stacey	 </a:t>
            </a:r>
            <a:r>
              <a:rPr lang="en-US" dirty="0" smtClean="0"/>
              <a:t>	</a:t>
            </a:r>
            <a:r>
              <a:rPr lang="en-US" dirty="0" smtClean="0"/>
              <a:t>Second: Alfred </a:t>
            </a:r>
            <a:r>
              <a:rPr lang="en-US" dirty="0" err="1" smtClean="0"/>
              <a:t>Asterjadhi</a:t>
            </a:r>
            <a:endParaRPr lang="en-US" dirty="0" smtClean="0"/>
          </a:p>
          <a:p>
            <a:r>
              <a:rPr lang="en-US" dirty="0" smtClean="0"/>
              <a:t>Y/N/A: 44/0/1</a:t>
            </a:r>
          </a:p>
          <a:p>
            <a:r>
              <a:rPr lang="en-US" dirty="0" smtClean="0"/>
              <a:t>Motion passes</a:t>
            </a:r>
            <a:endParaRPr lang="en-US" dirty="0"/>
          </a:p>
        </p:txBody>
      </p:sp>
      <p:sp>
        <p:nvSpPr>
          <p:cNvPr id="4" name="Slide Number Placeholder 3">
            <a:extLst>
              <a:ext uri="{FF2B5EF4-FFF2-40B4-BE49-F238E27FC236}">
                <a16:creationId xmlns:a16="http://schemas.microsoft.com/office/drawing/2014/main" xmlns=""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#781</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Approved Edits in D3.1		-  Approved Edits in D3.2</a:t>
            </a:r>
          </a:p>
          <a:p>
            <a:pPr>
              <a:buFontTx/>
              <a:buChar char="-"/>
            </a:pPr>
            <a:r>
              <a:rPr lang="en-US" sz="2000" dirty="0" smtClean="0"/>
              <a:t>Approved Edits in D3.3		- Editorials </a:t>
            </a:r>
          </a:p>
          <a:p>
            <a:pPr>
              <a:buFontTx/>
              <a:buChar char="-"/>
            </a:pPr>
            <a:r>
              <a:rPr lang="en-US" sz="2000" dirty="0" smtClean="0"/>
              <a:t>Editorials in D3.1			- Editorials in D3.2</a:t>
            </a:r>
          </a:p>
          <a:p>
            <a:pPr>
              <a:buFontTx/>
              <a:buChar char="-"/>
            </a:pPr>
            <a:endParaRPr lang="en-US" sz="2000" dirty="0" smtClean="0"/>
          </a:p>
          <a:p>
            <a:pPr marL="0" indent="0"/>
            <a:r>
              <a:rPr lang="en-US" sz="2000" dirty="0" smtClean="0"/>
              <a:t>in doc 11-18/</a:t>
            </a:r>
            <a:r>
              <a:rPr lang="en-US" sz="2000" dirty="0" smtClean="0"/>
              <a:t>1123r19</a:t>
            </a:r>
            <a:endParaRPr lang="en-US" sz="2000" dirty="0" smtClean="0"/>
          </a:p>
          <a:p>
            <a:pPr marL="0" indent="0"/>
            <a:endParaRPr lang="en-US" sz="2000" dirty="0"/>
          </a:p>
          <a:p>
            <a:pPr marL="0" indent="0"/>
            <a:r>
              <a:rPr lang="en-US" sz="2000" dirty="0" smtClean="0"/>
              <a:t>Move: Robert Stacey		Second</a:t>
            </a:r>
            <a:r>
              <a:rPr lang="en-US" sz="2000" dirty="0" smtClean="0"/>
              <a:t>: Po-Kai Huang</a:t>
            </a:r>
          </a:p>
          <a:p>
            <a:pPr marL="0" indent="0"/>
            <a:r>
              <a:rPr lang="en-US" sz="2000" dirty="0" smtClean="0"/>
              <a:t>Passed with unanimous consent</a:t>
            </a: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017610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#782</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Alfred </a:t>
            </a:r>
            <a:r>
              <a:rPr lang="en-US" sz="2000" dirty="0"/>
              <a:t>18/1472 27-7-</a:t>
            </a:r>
            <a:r>
              <a:rPr lang="en-US" sz="2000" dirty="0" smtClean="0"/>
              <a:t>4 </a:t>
            </a:r>
            <a:r>
              <a:rPr lang="en-US" sz="2000" dirty="0" smtClean="0">
                <a:sym typeface="Wingdings"/>
              </a:rPr>
              <a:t> r2</a:t>
            </a:r>
            <a:endParaRPr lang="en-US" sz="2000" dirty="0" smtClean="0"/>
          </a:p>
          <a:p>
            <a:pPr>
              <a:buFontTx/>
              <a:buChar char="-"/>
            </a:pPr>
            <a:r>
              <a:rPr lang="en-US" sz="2000" dirty="0"/>
              <a:t>Alfred 18/1697 </a:t>
            </a:r>
            <a:r>
              <a:rPr lang="en-US" sz="2000" dirty="0" smtClean="0"/>
              <a:t>27.7.3 </a:t>
            </a:r>
            <a:r>
              <a:rPr lang="en-US" sz="2000" dirty="0" smtClean="0">
                <a:sym typeface="Wingdings"/>
              </a:rPr>
              <a:t> r1</a:t>
            </a:r>
            <a:endParaRPr lang="en-US" sz="2000" dirty="0" smtClean="0"/>
          </a:p>
          <a:p>
            <a:pPr>
              <a:buFontTx/>
              <a:buChar char="-"/>
            </a:pPr>
            <a:r>
              <a:rPr lang="en-US" sz="2000" dirty="0"/>
              <a:t>Alfred 18/1698 </a:t>
            </a:r>
            <a:r>
              <a:rPr lang="en-US" sz="2000" dirty="0" err="1"/>
              <a:t>Misc</a:t>
            </a:r>
            <a:r>
              <a:rPr lang="en-US" sz="2000" dirty="0"/>
              <a:t> Part </a:t>
            </a:r>
            <a:r>
              <a:rPr lang="en-US" sz="2000" dirty="0" smtClean="0"/>
              <a:t>2 </a:t>
            </a:r>
            <a:r>
              <a:rPr lang="en-US" sz="2000" dirty="0" smtClean="0">
                <a:sym typeface="Wingdings"/>
              </a:rPr>
              <a:t> r1</a:t>
            </a:r>
            <a:endParaRPr lang="en-US" sz="2000" dirty="0" smtClean="0"/>
          </a:p>
          <a:p>
            <a:pPr>
              <a:buFontTx/>
              <a:buChar char="-"/>
            </a:pPr>
            <a:r>
              <a:rPr lang="en-US" sz="2000" dirty="0" err="1"/>
              <a:t>ChaoChun</a:t>
            </a:r>
            <a:r>
              <a:rPr lang="en-US" sz="2000" dirty="0"/>
              <a:t> 18/1855 </a:t>
            </a:r>
            <a:r>
              <a:rPr lang="en-US" sz="2000" dirty="0" smtClean="0"/>
              <a:t>QTP </a:t>
            </a:r>
            <a:r>
              <a:rPr lang="en-US" sz="2000" dirty="0" smtClean="0">
                <a:sym typeface="Wingdings"/>
              </a:rPr>
              <a:t> r4</a:t>
            </a:r>
            <a:endParaRPr lang="en-US" sz="2000" dirty="0" smtClean="0"/>
          </a:p>
          <a:p>
            <a:pPr>
              <a:buFontTx/>
              <a:buChar char="-"/>
            </a:pPr>
            <a:r>
              <a:rPr lang="en-US" sz="2000" dirty="0"/>
              <a:t>George 19/0170 </a:t>
            </a:r>
            <a:r>
              <a:rPr lang="en-US" sz="2000" dirty="0" err="1"/>
              <a:t>Ack</a:t>
            </a:r>
            <a:r>
              <a:rPr lang="en-US" sz="2000" dirty="0"/>
              <a:t> </a:t>
            </a:r>
            <a:r>
              <a:rPr lang="en-US" sz="2000" dirty="0" smtClean="0"/>
              <a:t>related </a:t>
            </a:r>
            <a:r>
              <a:rPr lang="en-US" sz="2000" dirty="0" smtClean="0">
                <a:sym typeface="Wingdings"/>
              </a:rPr>
              <a:t> r0</a:t>
            </a:r>
            <a:endParaRPr lang="en-US" sz="2000" dirty="0" smtClean="0"/>
          </a:p>
          <a:p>
            <a:pPr>
              <a:buFontTx/>
              <a:buChar char="-"/>
            </a:pPr>
            <a:r>
              <a:rPr lang="en-US" sz="2000" dirty="0" err="1"/>
              <a:t>Guoqing</a:t>
            </a:r>
            <a:r>
              <a:rPr lang="en-US" sz="2000" dirty="0"/>
              <a:t> 18/1868 Clause </a:t>
            </a:r>
            <a:r>
              <a:rPr lang="en-US" sz="2000" dirty="0" smtClean="0"/>
              <a:t>4 </a:t>
            </a:r>
            <a:r>
              <a:rPr lang="en-US" sz="2000" dirty="0" smtClean="0">
                <a:sym typeface="Wingdings"/>
              </a:rPr>
              <a:t> r9</a:t>
            </a:r>
            <a:endParaRPr lang="en-US" sz="2000" dirty="0" smtClean="0"/>
          </a:p>
          <a:p>
            <a:pPr>
              <a:buFontTx/>
              <a:buChar char="-"/>
            </a:pPr>
            <a:r>
              <a:rPr lang="en-US" sz="2000" dirty="0" err="1" smtClean="0"/>
              <a:t>Guoqing</a:t>
            </a:r>
            <a:r>
              <a:rPr lang="en-US" sz="2000" dirty="0" smtClean="0"/>
              <a:t> </a:t>
            </a:r>
            <a:r>
              <a:rPr lang="en-US" sz="2000" dirty="0"/>
              <a:t>19/0120 </a:t>
            </a:r>
            <a:r>
              <a:rPr lang="en-US" sz="2000" dirty="0" smtClean="0"/>
              <a:t>Definitions  </a:t>
            </a:r>
            <a:r>
              <a:rPr lang="en-US" sz="2000" dirty="0" smtClean="0">
                <a:sym typeface="Wingdings"/>
              </a:rPr>
              <a:t> r1</a:t>
            </a:r>
            <a:endParaRPr lang="en-US" sz="2000" dirty="0" smtClean="0"/>
          </a:p>
          <a:p>
            <a:pPr>
              <a:buFontTx/>
              <a:buChar char="-"/>
            </a:pPr>
            <a:r>
              <a:rPr lang="en-US" sz="2000" dirty="0" err="1"/>
              <a:t>Huizhao</a:t>
            </a:r>
            <a:r>
              <a:rPr lang="en-US" sz="2000" dirty="0"/>
              <a:t> 18/1995 Duration based </a:t>
            </a:r>
            <a:r>
              <a:rPr lang="en-US" sz="2000" dirty="0" smtClean="0"/>
              <a:t>RTS </a:t>
            </a:r>
            <a:r>
              <a:rPr lang="en-US" sz="2000" dirty="0" smtClean="0">
                <a:sym typeface="Wingdings"/>
              </a:rPr>
              <a:t> r3</a:t>
            </a:r>
            <a:endParaRPr lang="en-US"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302167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0813" cy="4113213"/>
          </a:xfrm>
        </p:spPr>
        <p:txBody>
          <a:bodyPr/>
          <a:lstStyle/>
          <a:p>
            <a:pPr>
              <a:buFontTx/>
              <a:buChar char="-"/>
            </a:pPr>
            <a:r>
              <a:rPr lang="en-US" sz="2000" dirty="0" err="1" smtClean="0"/>
              <a:t>Jarkko</a:t>
            </a:r>
            <a:r>
              <a:rPr lang="en-US" sz="2000" dirty="0" smtClean="0"/>
              <a:t> </a:t>
            </a:r>
            <a:r>
              <a:rPr lang="en-US" sz="2000" dirty="0"/>
              <a:t>19/0061 6 GHz </a:t>
            </a:r>
            <a:r>
              <a:rPr lang="en-US" sz="2000" dirty="0" smtClean="0"/>
              <a:t>Discovery </a:t>
            </a:r>
            <a:r>
              <a:rPr lang="en-US" sz="2000" dirty="0" smtClean="0">
                <a:sym typeface="Wingdings"/>
              </a:rPr>
              <a:t> r7</a:t>
            </a:r>
            <a:endParaRPr lang="en-US" sz="2000" dirty="0" smtClean="0"/>
          </a:p>
          <a:p>
            <a:pPr>
              <a:buFontTx/>
              <a:buChar char="-"/>
            </a:pPr>
            <a:r>
              <a:rPr lang="en-US" sz="2000" dirty="0"/>
              <a:t>Laurent 18/</a:t>
            </a:r>
            <a:r>
              <a:rPr lang="en-US" sz="2000" dirty="0" smtClean="0"/>
              <a:t>1866 </a:t>
            </a:r>
            <a:r>
              <a:rPr lang="en-US" sz="2000" dirty="0"/>
              <a:t>OBSS </a:t>
            </a:r>
            <a:r>
              <a:rPr lang="en-US" sz="2000" dirty="0" smtClean="0"/>
              <a:t>PD </a:t>
            </a:r>
            <a:r>
              <a:rPr lang="en-US" sz="2000" dirty="0" smtClean="0">
                <a:sym typeface="Wingdings"/>
              </a:rPr>
              <a:t>r5</a:t>
            </a:r>
            <a:endParaRPr lang="en-US" sz="2000" dirty="0" smtClean="0"/>
          </a:p>
          <a:p>
            <a:pPr>
              <a:buFontTx/>
              <a:buChar char="-"/>
            </a:pPr>
            <a:r>
              <a:rPr lang="pl-PL" sz="2000" dirty="0" err="1"/>
              <a:t>Liwen</a:t>
            </a:r>
            <a:r>
              <a:rPr lang="pl-PL" sz="2000" dirty="0"/>
              <a:t> 18/1487 </a:t>
            </a:r>
            <a:r>
              <a:rPr lang="pl-PL" sz="2000" dirty="0" smtClean="0"/>
              <a:t>27.5.3.2.3 </a:t>
            </a:r>
            <a:r>
              <a:rPr lang="pl-PL" sz="2000" dirty="0" smtClean="0">
                <a:sym typeface="Wingdings"/>
              </a:rPr>
              <a:t> r3</a:t>
            </a:r>
            <a:endParaRPr lang="pl-PL" sz="2000" dirty="0" smtClean="0"/>
          </a:p>
          <a:p>
            <a:pPr>
              <a:buFontTx/>
              <a:buChar char="-"/>
            </a:pPr>
            <a:r>
              <a:rPr lang="pl-PL" sz="2000" dirty="0" err="1"/>
              <a:t>Liwen</a:t>
            </a:r>
            <a:r>
              <a:rPr lang="pl-PL" sz="2000" dirty="0"/>
              <a:t> 18/1975 </a:t>
            </a:r>
            <a:r>
              <a:rPr lang="pl-PL" sz="2000" dirty="0" smtClean="0"/>
              <a:t>27.5.3.4 </a:t>
            </a:r>
            <a:r>
              <a:rPr lang="pl-PL" sz="2000" dirty="0" smtClean="0">
                <a:sym typeface="Wingdings"/>
              </a:rPr>
              <a:t> r4</a:t>
            </a:r>
            <a:endParaRPr lang="pl-PL" sz="2000" dirty="0" smtClean="0"/>
          </a:p>
          <a:p>
            <a:pPr>
              <a:buFontTx/>
              <a:buChar char="-"/>
            </a:pPr>
            <a:r>
              <a:rPr lang="nl-NL" sz="2000" dirty="0" err="1"/>
              <a:t>Liwen</a:t>
            </a:r>
            <a:r>
              <a:rPr lang="nl-NL" sz="2000" dirty="0"/>
              <a:t> 18/2040 </a:t>
            </a:r>
            <a:r>
              <a:rPr lang="nl-NL" sz="2000" dirty="0" err="1" smtClean="0"/>
              <a:t>Misc</a:t>
            </a:r>
            <a:r>
              <a:rPr lang="nl-NL" sz="2000" dirty="0" smtClean="0"/>
              <a:t> </a:t>
            </a:r>
            <a:r>
              <a:rPr lang="nl-NL" sz="2000" dirty="0" smtClean="0">
                <a:sym typeface="Wingdings"/>
              </a:rPr>
              <a:t> r6</a:t>
            </a:r>
            <a:endParaRPr lang="nl-NL" sz="2000" dirty="0" smtClean="0"/>
          </a:p>
          <a:p>
            <a:pPr>
              <a:buFontTx/>
              <a:buChar char="-"/>
            </a:pPr>
            <a:r>
              <a:rPr lang="nl-NL" sz="2000" dirty="0" err="1"/>
              <a:t>Liwen</a:t>
            </a:r>
            <a:r>
              <a:rPr lang="nl-NL" sz="2000" dirty="0"/>
              <a:t> 19/0098 </a:t>
            </a:r>
            <a:r>
              <a:rPr lang="nl-NL" sz="2000" dirty="0" err="1" smtClean="0"/>
              <a:t>Misc</a:t>
            </a:r>
            <a:r>
              <a:rPr lang="nl-NL" sz="2000" dirty="0" smtClean="0"/>
              <a:t> </a:t>
            </a:r>
            <a:r>
              <a:rPr lang="nl-NL" sz="2000" dirty="0" smtClean="0">
                <a:sym typeface="Wingdings"/>
              </a:rPr>
              <a:t> r1</a:t>
            </a:r>
            <a:endParaRPr lang="nl-NL" sz="2000" dirty="0" smtClean="0"/>
          </a:p>
          <a:p>
            <a:pPr>
              <a:buFontTx/>
              <a:buChar char="-"/>
            </a:pPr>
            <a:r>
              <a:rPr lang="sv-SE" sz="2000" dirty="0"/>
              <a:t>Matt 19/0140 MAC </a:t>
            </a:r>
            <a:r>
              <a:rPr lang="sv-SE" sz="2000" dirty="0" err="1" smtClean="0"/>
              <a:t>Misc</a:t>
            </a:r>
            <a:r>
              <a:rPr lang="sv-SE" sz="2000" dirty="0" smtClean="0"/>
              <a:t> </a:t>
            </a:r>
            <a:r>
              <a:rPr lang="sv-SE" sz="2000" dirty="0" smtClean="0">
                <a:sym typeface="Wingdings"/>
              </a:rPr>
              <a:t> r1</a:t>
            </a:r>
            <a:endParaRPr lang="sv-SE" sz="2000" dirty="0" smtClean="0"/>
          </a:p>
          <a:p>
            <a:pPr>
              <a:buFontTx/>
              <a:buChar char="-"/>
            </a:pPr>
            <a:r>
              <a:rPr lang="en-US" sz="2000" dirty="0" err="1"/>
              <a:t>Menzo</a:t>
            </a:r>
            <a:r>
              <a:rPr lang="en-US" sz="2000" dirty="0"/>
              <a:t> 18/1921 </a:t>
            </a:r>
            <a:r>
              <a:rPr lang="en-US" sz="2000" dirty="0" smtClean="0"/>
              <a:t>Sounding </a:t>
            </a:r>
            <a:r>
              <a:rPr lang="en-US" sz="2000" dirty="0" smtClean="0">
                <a:sym typeface="Wingdings"/>
              </a:rPr>
              <a:t>  r4</a:t>
            </a:r>
            <a:endParaRPr lang="en-US" sz="2000" dirty="0" smtClean="0"/>
          </a:p>
          <a:p>
            <a:pPr>
              <a:buFontTx/>
              <a:buChar char="-"/>
            </a:pPr>
            <a:r>
              <a:rPr lang="en-US" sz="2000" dirty="0"/>
              <a:t>Ming 19/0076 </a:t>
            </a:r>
            <a:r>
              <a:rPr lang="en-US" sz="2000" dirty="0" smtClean="0"/>
              <a:t>Fragmentation </a:t>
            </a:r>
            <a:r>
              <a:rPr lang="en-US" sz="2000" dirty="0" smtClean="0">
                <a:sym typeface="Wingdings"/>
              </a:rPr>
              <a:t> r1</a:t>
            </a:r>
            <a:endParaRPr lang="en-US" sz="2000" dirty="0" smtClean="0"/>
          </a:p>
          <a:p>
            <a:pPr>
              <a:buFontTx/>
              <a:buChar char="-"/>
            </a:pPr>
            <a:r>
              <a:rPr lang="de-DE" sz="2000" dirty="0" smtClean="0"/>
              <a:t>Peter </a:t>
            </a:r>
            <a:r>
              <a:rPr lang="de-DE" sz="2000" dirty="0"/>
              <a:t>18/1932 </a:t>
            </a:r>
            <a:r>
              <a:rPr lang="de-DE" sz="2000" dirty="0" err="1" smtClean="0"/>
              <a:t>Misc</a:t>
            </a:r>
            <a:r>
              <a:rPr lang="de-DE" sz="2000" dirty="0" smtClean="0"/>
              <a:t> </a:t>
            </a:r>
            <a:r>
              <a:rPr lang="de-DE" sz="2000" dirty="0" smtClean="0">
                <a:sym typeface="Wingdings"/>
              </a:rPr>
              <a:t> r5</a:t>
            </a:r>
            <a:endParaRPr lang="de-DE" sz="2000" dirty="0" smtClean="0"/>
          </a:p>
          <a:p>
            <a:pPr>
              <a:buFontTx/>
              <a:buChar char="-"/>
            </a:pPr>
            <a:r>
              <a:rPr lang="en-US" sz="2000" dirty="0"/>
              <a:t>Sean 19/0161 Spatial </a:t>
            </a:r>
            <a:r>
              <a:rPr lang="en-US" sz="2000" dirty="0" smtClean="0"/>
              <a:t>Reuse </a:t>
            </a:r>
            <a:r>
              <a:rPr lang="en-US" sz="2000" dirty="0" smtClean="0">
                <a:sym typeface="Wingdings"/>
              </a:rPr>
              <a:t> r0</a:t>
            </a:r>
            <a:endParaRPr lang="en-US" sz="2000" dirty="0" smtClean="0"/>
          </a:p>
          <a:p>
            <a:pPr>
              <a:buFontTx/>
              <a:buChar char="-"/>
            </a:pPr>
            <a:endParaRPr lang="en-US" sz="2000" dirty="0" smtClean="0"/>
          </a:p>
          <a:p>
            <a:pPr>
              <a:buFontTx/>
              <a:buChar char="-"/>
            </a:pPr>
            <a:endParaRPr lang="sv-SE" sz="2000" dirty="0" smtClean="0"/>
          </a:p>
          <a:p>
            <a:pPr>
              <a:buFontTx/>
              <a:buChar char="-"/>
            </a:pPr>
            <a:endParaRPr lang="nl-NL" sz="2000" dirty="0" smtClean="0"/>
          </a:p>
          <a:p>
            <a:pPr>
              <a:buFontTx/>
              <a:buChar char="-"/>
            </a:pPr>
            <a:endParaRPr lang="nl-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72595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770813" cy="4113213"/>
          </a:xfrm>
        </p:spPr>
        <p:txBody>
          <a:bodyPr/>
          <a:lstStyle/>
          <a:p>
            <a:pPr>
              <a:buFontTx/>
              <a:buChar char="-"/>
            </a:pPr>
            <a:r>
              <a:rPr lang="es-ES_tradnl" sz="2000" dirty="0" smtClean="0"/>
              <a:t>Tomo </a:t>
            </a:r>
            <a:r>
              <a:rPr lang="es-ES_tradnl" sz="2000" dirty="0"/>
              <a:t>18/1851 </a:t>
            </a:r>
            <a:r>
              <a:rPr lang="es-ES_tradnl" sz="2000" dirty="0" smtClean="0"/>
              <a:t>9.3.1.9 </a:t>
            </a:r>
            <a:r>
              <a:rPr lang="es-ES_tradnl" sz="2000" dirty="0" smtClean="0">
                <a:sym typeface="Wingdings"/>
              </a:rPr>
              <a:t> r3</a:t>
            </a:r>
            <a:endParaRPr lang="es-ES_tradnl" sz="2000" dirty="0" smtClean="0"/>
          </a:p>
          <a:p>
            <a:pPr>
              <a:buFontTx/>
              <a:buChar char="-"/>
            </a:pPr>
            <a:r>
              <a:rPr lang="es-ES_tradnl" sz="2000" dirty="0" smtClean="0"/>
              <a:t> T</a:t>
            </a:r>
            <a:r>
              <a:rPr lang="en-US" sz="2000" dirty="0" err="1" smtClean="0"/>
              <a:t>omo</a:t>
            </a:r>
            <a:r>
              <a:rPr lang="en-US" sz="2000" dirty="0" smtClean="0"/>
              <a:t> </a:t>
            </a:r>
            <a:r>
              <a:rPr lang="en-US" sz="2000" dirty="0"/>
              <a:t>18/1853 10.3.7, 3.1, 3.2, and </a:t>
            </a:r>
            <a:r>
              <a:rPr lang="en-US" sz="2000" dirty="0" smtClean="0"/>
              <a:t>27.5.1.1 </a:t>
            </a:r>
            <a:r>
              <a:rPr lang="en-US" sz="2000" dirty="0" smtClean="0">
                <a:sym typeface="Wingdings"/>
              </a:rPr>
              <a:t> r2</a:t>
            </a:r>
            <a:endParaRPr lang="en-US" sz="2000" dirty="0" smtClean="0"/>
          </a:p>
          <a:p>
            <a:pPr>
              <a:buFontTx/>
              <a:buChar char="-"/>
            </a:pPr>
            <a:r>
              <a:rPr lang="es-ES_tradnl" sz="2000" dirty="0" err="1"/>
              <a:t>Yasu</a:t>
            </a:r>
            <a:r>
              <a:rPr lang="es-ES_tradnl" sz="2000" dirty="0"/>
              <a:t> 18/1807 </a:t>
            </a:r>
            <a:r>
              <a:rPr lang="es-ES_tradnl" sz="2000" dirty="0" err="1" smtClean="0"/>
              <a:t>Misc</a:t>
            </a:r>
            <a:r>
              <a:rPr lang="es-ES_tradnl" sz="2000" dirty="0" smtClean="0"/>
              <a:t> </a:t>
            </a:r>
            <a:r>
              <a:rPr lang="es-ES_tradnl" sz="2000" dirty="0" smtClean="0">
                <a:sym typeface="Wingdings"/>
              </a:rPr>
              <a:t> r7</a:t>
            </a:r>
            <a:endParaRPr lang="es-ES_tradnl" sz="2000" dirty="0" smtClean="0"/>
          </a:p>
          <a:p>
            <a:pPr>
              <a:buFontTx/>
              <a:buChar char="-"/>
            </a:pPr>
            <a:r>
              <a:rPr lang="cs-CZ" sz="2000" dirty="0" err="1"/>
              <a:t>Zhou</a:t>
            </a:r>
            <a:r>
              <a:rPr lang="cs-CZ" sz="2000" dirty="0"/>
              <a:t> 18/1887 </a:t>
            </a:r>
            <a:r>
              <a:rPr lang="cs-CZ" sz="2000" dirty="0" smtClean="0"/>
              <a:t>27.5 </a:t>
            </a:r>
            <a:r>
              <a:rPr lang="cs-CZ" sz="2000" dirty="0" smtClean="0">
                <a:sym typeface="Wingdings"/>
              </a:rPr>
              <a:t> r3</a:t>
            </a:r>
            <a:endParaRPr lang="cs-CZ" sz="2000" dirty="0" smtClean="0"/>
          </a:p>
          <a:p>
            <a:pPr>
              <a:buFontTx/>
              <a:buChar char="-"/>
            </a:pPr>
            <a:r>
              <a:rPr lang="cs-CZ" sz="2000" dirty="0" err="1"/>
              <a:t>Zhou</a:t>
            </a:r>
            <a:r>
              <a:rPr lang="cs-CZ" sz="2000" dirty="0"/>
              <a:t> 19/0166 </a:t>
            </a:r>
            <a:r>
              <a:rPr lang="cs-CZ" sz="2000" dirty="0" smtClean="0"/>
              <a:t>BQR </a:t>
            </a:r>
            <a:r>
              <a:rPr lang="cs-CZ" sz="2000" dirty="0" smtClean="0">
                <a:sym typeface="Wingdings"/>
              </a:rPr>
              <a:t> r0</a:t>
            </a:r>
            <a:endParaRPr lang="cs-CZ" sz="2000" dirty="0" smtClean="0"/>
          </a:p>
          <a:p>
            <a:pPr>
              <a:buFontTx/>
              <a:buChar char="-"/>
            </a:pPr>
            <a:r>
              <a:rPr lang="en-US" sz="2000" dirty="0" err="1"/>
              <a:t>Xiaogang</a:t>
            </a:r>
            <a:r>
              <a:rPr lang="en-US" sz="2000" dirty="0"/>
              <a:t> 18/2033 </a:t>
            </a:r>
            <a:r>
              <a:rPr lang="en-US" sz="2000" dirty="0" smtClean="0"/>
              <a:t>Sounding </a:t>
            </a:r>
            <a:r>
              <a:rPr lang="en-US" sz="2000" dirty="0" smtClean="0">
                <a:sym typeface="Wingdings"/>
              </a:rPr>
              <a:t> r3</a:t>
            </a:r>
            <a:endParaRPr lang="en-US" sz="2000" dirty="0" smtClean="0"/>
          </a:p>
          <a:p>
            <a:pPr>
              <a:buFontTx/>
              <a:buChar char="-"/>
            </a:pPr>
            <a:r>
              <a:rPr lang="en-US" sz="2000" dirty="0"/>
              <a:t>Po-Kai 19/0160 Co-hosted </a:t>
            </a:r>
            <a:r>
              <a:rPr lang="en-US" sz="2000" dirty="0" smtClean="0"/>
              <a:t>BSS </a:t>
            </a:r>
            <a:r>
              <a:rPr lang="en-US" sz="2000" dirty="0" smtClean="0">
                <a:sym typeface="Wingdings"/>
              </a:rPr>
              <a:t> r2</a:t>
            </a:r>
            <a:endParaRPr lang="en-US" sz="2000" dirty="0" smtClean="0"/>
          </a:p>
          <a:p>
            <a:pPr marL="0" indent="0"/>
            <a:endParaRPr lang="cs-CZ" sz="2000" dirty="0"/>
          </a:p>
          <a:p>
            <a:pPr>
              <a:buFontTx/>
              <a:buChar char="-"/>
            </a:pPr>
            <a:r>
              <a:rPr lang="cs-CZ" sz="2000" dirty="0" smtClean="0"/>
              <a:t>In doc 11-18/</a:t>
            </a:r>
            <a:r>
              <a:rPr lang="cs-CZ" sz="2000" dirty="0" smtClean="0"/>
              <a:t>1123r20</a:t>
            </a:r>
            <a:endParaRPr lang="cs-CZ" sz="2000" dirty="0"/>
          </a:p>
          <a:p>
            <a:pPr>
              <a:buFontTx/>
              <a:buChar char="-"/>
            </a:pPr>
            <a:r>
              <a:rPr lang="cs-CZ" sz="2000" dirty="0" err="1" smtClean="0"/>
              <a:t>Move</a:t>
            </a:r>
            <a:r>
              <a:rPr lang="cs-CZ" sz="2000" dirty="0" smtClean="0"/>
              <a:t>:	</a:t>
            </a:r>
            <a:r>
              <a:rPr lang="cs-CZ" sz="2000" dirty="0" smtClean="0"/>
              <a:t>Robert </a:t>
            </a:r>
            <a:r>
              <a:rPr lang="cs-CZ" sz="2000" dirty="0" err="1" smtClean="0"/>
              <a:t>Stacey</a:t>
            </a:r>
            <a:r>
              <a:rPr lang="cs-CZ" sz="2000" dirty="0" smtClean="0"/>
              <a:t>	Second</a:t>
            </a:r>
            <a:r>
              <a:rPr lang="cs-CZ" sz="2000" dirty="0" smtClean="0"/>
              <a:t>: Alfred </a:t>
            </a:r>
            <a:r>
              <a:rPr lang="cs-CZ" sz="2000" dirty="0" err="1" smtClean="0"/>
              <a:t>Asterjadhi</a:t>
            </a:r>
            <a:endParaRPr lang="cs-CZ" sz="2000" dirty="0" smtClean="0"/>
          </a:p>
          <a:p>
            <a:pPr>
              <a:buFontTx/>
              <a:buChar char="-"/>
            </a:pPr>
            <a:r>
              <a:rPr lang="cs-CZ" sz="2000" dirty="0" err="1" smtClean="0"/>
              <a:t>Approved</a:t>
            </a:r>
            <a:r>
              <a:rPr lang="cs-CZ" sz="2000" dirty="0" smtClean="0"/>
              <a:t> </a:t>
            </a:r>
            <a:r>
              <a:rPr lang="cs-CZ" sz="2000" dirty="0" err="1" smtClean="0"/>
              <a:t>with</a:t>
            </a:r>
            <a:r>
              <a:rPr lang="cs-CZ" sz="2000" dirty="0" smtClean="0"/>
              <a:t> </a:t>
            </a:r>
            <a:r>
              <a:rPr lang="cs-CZ" sz="2000" dirty="0" err="1" smtClean="0"/>
              <a:t>unanimous</a:t>
            </a:r>
            <a:r>
              <a:rPr lang="cs-CZ" sz="2000" dirty="0" smtClean="0"/>
              <a:t> </a:t>
            </a:r>
            <a:r>
              <a:rPr lang="cs-CZ" sz="2000" dirty="0" err="1" smtClean="0"/>
              <a:t>consent</a:t>
            </a:r>
            <a:endParaRPr lang="cs-CZ" sz="2000" dirty="0" smtClean="0"/>
          </a:p>
          <a:p>
            <a:pPr>
              <a:buFontTx/>
              <a:buChar char="-"/>
            </a:pPr>
            <a:endParaRPr lang="es-ES_trad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614020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#783</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18/1471 27.16.1 6 </a:t>
            </a:r>
            <a:r>
              <a:rPr lang="en-US" sz="2000" dirty="0" smtClean="0"/>
              <a:t>GHz </a:t>
            </a:r>
            <a:r>
              <a:rPr lang="en-US" sz="2000" dirty="0" smtClean="0">
                <a:sym typeface="Wingdings"/>
              </a:rPr>
              <a:t> r4</a:t>
            </a:r>
            <a:endParaRPr lang="en-US" sz="2000" dirty="0" smtClean="0"/>
          </a:p>
          <a:p>
            <a:pPr marL="0" indent="0"/>
            <a:endParaRPr lang="en-US" sz="2000" dirty="0" smtClean="0"/>
          </a:p>
          <a:p>
            <a:pPr marL="0" indent="0"/>
            <a:r>
              <a:rPr lang="en-US" sz="2000" dirty="0" smtClean="0"/>
              <a:t>In doc 11-18/</a:t>
            </a:r>
            <a:r>
              <a:rPr lang="en-US" sz="2000" dirty="0" smtClean="0"/>
              <a:t>1123r20</a:t>
            </a:r>
            <a:endParaRPr lang="en-US" sz="2000" dirty="0" smtClean="0"/>
          </a:p>
          <a:p>
            <a:pPr marL="0" indent="0"/>
            <a:endParaRPr lang="en-US" sz="2000" dirty="0"/>
          </a:p>
          <a:p>
            <a:pPr marL="0" indent="0"/>
            <a:r>
              <a:rPr lang="en-US" sz="2000" dirty="0" smtClean="0"/>
              <a:t>Move: Alfred </a:t>
            </a:r>
            <a:r>
              <a:rPr lang="en-US" sz="2000" dirty="0" err="1" smtClean="0"/>
              <a:t>Asterjadhi</a:t>
            </a:r>
            <a:r>
              <a:rPr lang="en-US" sz="2000" dirty="0" smtClean="0"/>
              <a:t>			Second</a:t>
            </a:r>
            <a:r>
              <a:rPr lang="en-US" sz="2000" dirty="0" smtClean="0"/>
              <a:t>: </a:t>
            </a:r>
            <a:r>
              <a:rPr lang="en-US" sz="2000" dirty="0" err="1" smtClean="0"/>
              <a:t>Abhishek</a:t>
            </a:r>
            <a:r>
              <a:rPr lang="en-US" sz="2000" dirty="0" smtClean="0"/>
              <a:t> </a:t>
            </a:r>
            <a:r>
              <a:rPr lang="en-US" sz="2000" dirty="0" err="1" smtClean="0"/>
              <a:t>Patil</a:t>
            </a:r>
            <a:endParaRPr lang="en-US" sz="2000" dirty="0" smtClean="0"/>
          </a:p>
          <a:p>
            <a:pPr marL="0" indent="0"/>
            <a:r>
              <a:rPr lang="en-US" sz="2000" dirty="0" smtClean="0"/>
              <a:t>Approved with unanimous consent</a:t>
            </a:r>
            <a:endParaRPr lang="en-US" sz="2000" dirty="0" smtClean="0"/>
          </a:p>
          <a:p>
            <a:pPr marL="0" indent="0"/>
            <a:r>
              <a:rPr lang="en-US" sz="2000" dirty="0" smtClean="0"/>
              <a:t>SP result: 32/3/9</a:t>
            </a: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364570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#784</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18/1211 27.16.1 6 </a:t>
            </a:r>
            <a:r>
              <a:rPr lang="en-US" sz="2000" dirty="0" smtClean="0"/>
              <a:t>GHz </a:t>
            </a:r>
            <a:r>
              <a:rPr lang="en-US" sz="2000" dirty="0" smtClean="0">
                <a:sym typeface="Wingdings"/>
              </a:rPr>
              <a:t> r6</a:t>
            </a:r>
            <a:endParaRPr lang="en-US" sz="2000" dirty="0" smtClean="0"/>
          </a:p>
          <a:p>
            <a:pPr marL="0" indent="0"/>
            <a:endParaRPr lang="en-US" sz="2000" dirty="0"/>
          </a:p>
          <a:p>
            <a:pPr marL="0" indent="0"/>
            <a:r>
              <a:rPr lang="en-US" sz="2000" dirty="0" smtClean="0"/>
              <a:t>In doc 11-18/</a:t>
            </a:r>
            <a:r>
              <a:rPr lang="en-US" sz="2000" dirty="0" smtClean="0"/>
              <a:t>1123r20</a:t>
            </a:r>
            <a:endParaRPr lang="en-US" sz="2000" dirty="0" smtClean="0"/>
          </a:p>
          <a:p>
            <a:pPr marL="0" indent="0"/>
            <a:endParaRPr lang="en-US" sz="2000" dirty="0"/>
          </a:p>
          <a:p>
            <a:pPr marL="0" indent="0"/>
            <a:r>
              <a:rPr lang="en-US" sz="2000" dirty="0" smtClean="0"/>
              <a:t>Move:	Alfred </a:t>
            </a:r>
            <a:r>
              <a:rPr lang="en-US" sz="2000" dirty="0" err="1" smtClean="0"/>
              <a:t>Asterjadhi</a:t>
            </a:r>
            <a:r>
              <a:rPr lang="en-US" sz="2000" dirty="0" smtClean="0"/>
              <a:t>		Second:	</a:t>
            </a:r>
            <a:r>
              <a:rPr lang="en-US" sz="2000" dirty="0" err="1" smtClean="0"/>
              <a:t>Abhishek</a:t>
            </a:r>
            <a:r>
              <a:rPr lang="en-US" sz="2000" dirty="0" smtClean="0"/>
              <a:t> </a:t>
            </a:r>
            <a:r>
              <a:rPr lang="en-US" sz="2000" dirty="0" err="1" smtClean="0"/>
              <a:t>Patil</a:t>
            </a:r>
            <a:endParaRPr lang="en-US" sz="2000" dirty="0" smtClean="0"/>
          </a:p>
          <a:p>
            <a:pPr marL="0" indent="0"/>
            <a:r>
              <a:rPr lang="en-US" sz="2000" dirty="0" smtClean="0"/>
              <a:t>SP Result: 46/0/5</a:t>
            </a:r>
          </a:p>
          <a:p>
            <a:pPr marL="0" indent="0"/>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42880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#785</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pl-PL" sz="2000" dirty="0" err="1"/>
              <a:t>Liwen</a:t>
            </a:r>
            <a:r>
              <a:rPr lang="pl-PL" sz="2000" dirty="0"/>
              <a:t> 18/1859 </a:t>
            </a:r>
            <a:r>
              <a:rPr lang="pl-PL" sz="2000" dirty="0" smtClean="0"/>
              <a:t>27.10.4 </a:t>
            </a:r>
            <a:r>
              <a:rPr lang="pl-PL" sz="2000" dirty="0" smtClean="0">
                <a:sym typeface="Wingdings"/>
              </a:rPr>
              <a:t> r7</a:t>
            </a:r>
            <a:endParaRPr lang="pl-PL" sz="2000" dirty="0" smtClean="0"/>
          </a:p>
          <a:p>
            <a:pPr marL="0" indent="0"/>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smtClean="0"/>
              <a:t>Liwen</a:t>
            </a:r>
            <a:r>
              <a:rPr lang="en-US" sz="2000" dirty="0" smtClean="0"/>
              <a:t> Chu</a:t>
            </a:r>
            <a:r>
              <a:rPr lang="en-US" sz="2000" dirty="0"/>
              <a:t>		Second:	</a:t>
            </a:r>
            <a:r>
              <a:rPr lang="en-US" sz="2000" dirty="0" smtClean="0"/>
              <a:t> Alfred </a:t>
            </a:r>
            <a:r>
              <a:rPr lang="en-US" sz="2000" dirty="0" err="1" smtClean="0"/>
              <a:t>Asterjadhi</a:t>
            </a:r>
            <a:endParaRPr lang="en-US" sz="2000" dirty="0" smtClean="0"/>
          </a:p>
          <a:p>
            <a:pPr marL="0" indent="0"/>
            <a:r>
              <a:rPr lang="en-US" sz="2000" dirty="0" smtClean="0"/>
              <a:t>Approved with unanimous consent</a:t>
            </a:r>
            <a:endParaRPr lang="en-US" sz="2000" dirty="0"/>
          </a:p>
          <a:p>
            <a:pPr marL="0" indent="0"/>
            <a:r>
              <a:rPr lang="en-US" sz="2000" dirty="0"/>
              <a:t>SP Result: </a:t>
            </a:r>
            <a:r>
              <a:rPr lang="en-US" sz="2000" dirty="0" smtClean="0"/>
              <a:t>22/0/4</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1219554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#786</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a:t>Po-Kai 18/2085 MU </a:t>
            </a:r>
            <a:r>
              <a:rPr lang="en-US" sz="2000" dirty="0" smtClean="0"/>
              <a:t>Capability </a:t>
            </a:r>
            <a:r>
              <a:rPr lang="en-US" sz="2000" dirty="0" smtClean="0">
                <a:sym typeface="Wingdings"/>
              </a:rPr>
              <a:t> r1</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smtClean="0"/>
              <a:t>Po-Kai Huang</a:t>
            </a:r>
            <a:r>
              <a:rPr lang="en-US" sz="2000" dirty="0"/>
              <a:t>	Second:	</a:t>
            </a:r>
            <a:r>
              <a:rPr lang="en-US" sz="2000" dirty="0" smtClean="0"/>
              <a:t> Alfred </a:t>
            </a:r>
            <a:r>
              <a:rPr lang="en-US" sz="2000" dirty="0" err="1" smtClean="0"/>
              <a:t>Asterjadhi</a:t>
            </a:r>
            <a:endParaRPr lang="en-US" sz="2000" dirty="0" smtClean="0"/>
          </a:p>
          <a:p>
            <a:pPr marL="0" indent="0"/>
            <a:r>
              <a:rPr lang="en-US" sz="2000" dirty="0" smtClean="0"/>
              <a:t>Approved with unanimous consent</a:t>
            </a:r>
            <a:endParaRPr lang="en-US" sz="2000" dirty="0"/>
          </a:p>
          <a:p>
            <a:pPr marL="0" indent="0"/>
            <a:r>
              <a:rPr lang="en-US" sz="2000" dirty="0"/>
              <a:t>SP Result: </a:t>
            </a:r>
            <a:r>
              <a:rPr lang="en-US" sz="2000" dirty="0" smtClean="0"/>
              <a:t>16/0/4</a:t>
            </a:r>
            <a:endParaRPr lang="en-US" sz="20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4183274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3226</TotalTime>
  <Words>8366</Words>
  <Application>Microsoft Macintosh PowerPoint</Application>
  <PresentationFormat>On-screen Show (4:3)</PresentationFormat>
  <Paragraphs>1445</Paragraphs>
  <Slides>162</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162</vt:i4>
      </vt:variant>
    </vt:vector>
  </HeadingPairs>
  <TitlesOfParts>
    <vt:vector size="165"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(Yongho)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11-18/1506 (Yongho)</vt:lpstr>
      <vt:lpstr>11-19/0166r0 (Zhou Lan)</vt:lpstr>
      <vt:lpstr>11-19/0160 (Po-Kai Huang)</vt:lpstr>
      <vt:lpstr>11-19/0162 (Po-Kai Huang)</vt:lpstr>
      <vt:lpstr>11-19/0097 (Alfred Asterjadhi)</vt:lpstr>
      <vt:lpstr>11-19/0161 (Sean)</vt:lpstr>
      <vt:lpstr>Agenda for Tuesday January 15, 19:30 – 21:30 </vt:lpstr>
      <vt:lpstr>11-18/1831 (Jarkko)</vt:lpstr>
      <vt:lpstr>11-18/1821 (Matt Fischer)</vt:lpstr>
      <vt:lpstr>11-18/1822 (Matt Fischer)</vt:lpstr>
      <vt:lpstr>11-19/0170 (George Cherian)</vt:lpstr>
      <vt:lpstr>11-19/0061 (Jarkko)</vt:lpstr>
      <vt:lpstr>11-19/0028 (Abhishek Patil)</vt:lpstr>
      <vt:lpstr>Agenda for Wednesday January 16, 08:00 – 10:00 </vt:lpstr>
      <vt:lpstr>11-18/1859 (liwen Chu)</vt:lpstr>
      <vt:lpstr>11-18/1807 (Yasu)</vt:lpstr>
      <vt:lpstr>11-19/0095 (Jarkko)</vt:lpstr>
      <vt:lpstr>SP</vt:lpstr>
      <vt:lpstr>11-19/0180 (Alfred Asterjadhi)</vt:lpstr>
      <vt:lpstr>Agenda for Wednesday January 16, 13:30 – 15:30 </vt:lpstr>
      <vt:lpstr>SP</vt:lpstr>
      <vt:lpstr>11-19/0121 (Tianyu Wu)</vt:lpstr>
      <vt:lpstr>11-19/0028 (Abhishek Patil)</vt:lpstr>
      <vt:lpstr>11-18/1828 (Wookbong)</vt:lpstr>
      <vt:lpstr>11-19/0177 (Laurent Cariou)</vt:lpstr>
      <vt:lpstr>11-19/0097 (Alfred)</vt:lpstr>
      <vt:lpstr>Agenda for Thursday January 17, 08:00 – 10:00</vt:lpstr>
      <vt:lpstr>11-18/1987 (Jae Seung)</vt:lpstr>
      <vt:lpstr>11-18/1987 (Jae Seung)</vt:lpstr>
      <vt:lpstr>Straw poll </vt:lpstr>
      <vt:lpstr>11-18/0028 (Abhishek Patil)</vt:lpstr>
      <vt:lpstr>11-19/0192 (Alfred Asterjadhi)</vt:lpstr>
      <vt:lpstr>11-19/0006 (Matt Fischer)</vt:lpstr>
      <vt:lpstr>11-18/0218 (Matt Fischer)</vt:lpstr>
      <vt:lpstr>11-19/0041 (Matt Fischer)</vt:lpstr>
      <vt:lpstr>11-19/0041</vt:lpstr>
      <vt:lpstr>Agenda for Thursday January 17, PM1 and PM2</vt:lpstr>
      <vt:lpstr>Motions</vt:lpstr>
      <vt:lpstr>Motion to Approve 802.11ax Coexistence Assurance document</vt:lpstr>
      <vt:lpstr>CR Motion #781</vt:lpstr>
      <vt:lpstr>CR Motion #782</vt:lpstr>
      <vt:lpstr>PowerPoint Presentation</vt:lpstr>
      <vt:lpstr>PowerPoint Presentation</vt:lpstr>
      <vt:lpstr>CR Motion #783</vt:lpstr>
      <vt:lpstr>CR Motion #784</vt:lpstr>
      <vt:lpstr>CR Motion #785</vt:lpstr>
      <vt:lpstr>CR Motion #786</vt:lpstr>
      <vt:lpstr>CR Motion #787</vt:lpstr>
      <vt:lpstr>CR Motion #788</vt:lpstr>
      <vt:lpstr>CR Motion #789</vt:lpstr>
      <vt:lpstr>CR Motion #790</vt:lpstr>
      <vt:lpstr>CR Motion #791</vt:lpstr>
      <vt:lpstr>CR Motion #792</vt:lpstr>
      <vt:lpstr>CR Motion #793</vt:lpstr>
      <vt:lpstr>CR Motion #794</vt:lpstr>
      <vt:lpstr>CR Motion #795</vt:lpstr>
      <vt:lpstr>CR Motion #796</vt:lpstr>
      <vt:lpstr>CR Motion #797</vt:lpstr>
      <vt:lpstr>CR Motion #798</vt:lpstr>
      <vt:lpstr>MAC Motion #117</vt:lpstr>
      <vt:lpstr>MAC Motion #118</vt:lpstr>
      <vt:lpstr>MAC Motion #119</vt:lpstr>
      <vt:lpstr>MAC Motion #120</vt:lpstr>
      <vt:lpstr>MAC Motion #121</vt:lpstr>
      <vt:lpstr>PHY Motion #212</vt:lpstr>
      <vt:lpstr>PowerPoint Presentation</vt:lpstr>
      <vt:lpstr>CR Motion 781</vt:lpstr>
      <vt:lpstr>CR Motion #</vt:lpstr>
      <vt:lpstr>11-19/0097 (Alfred)</vt:lpstr>
      <vt:lpstr>CR Motion #</vt:lpstr>
      <vt:lpstr>CR Motion #</vt:lpstr>
      <vt:lpstr>11-18/1831 (Jarkko)</vt:lpstr>
      <vt:lpstr>CR Motion #</vt:lpstr>
      <vt:lpstr>CR Motion # </vt:lpstr>
      <vt:lpstr>CR Motion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CR Motion #</vt:lpstr>
      <vt:lpstr>CR Motion #</vt:lpstr>
      <vt:lpstr>CR Motion #</vt:lpstr>
      <vt:lpstr>CR Motion #</vt:lpstr>
      <vt:lpstr>11-19/0140 (Matt Fischer)</vt:lpstr>
      <vt:lpstr>CR Motion #</vt:lpstr>
      <vt:lpstr>CR Motion #</vt:lpstr>
      <vt:lpstr>MAC Motion #</vt:lpstr>
      <vt:lpstr>MAC Motion #</vt:lpstr>
      <vt:lpstr>CR Motion #</vt:lpstr>
      <vt:lpstr>CR Motion #</vt:lpstr>
      <vt:lpstr>CR Motion #</vt:lpstr>
      <vt:lpstr>MAC Motion #</vt:lpstr>
      <vt:lpstr>11-19/0161 (Sean)</vt:lpstr>
      <vt:lpstr>11-19/0170 (George Cherian)</vt:lpstr>
      <vt:lpstr>11-19/0061 (Jarkko)</vt:lpstr>
      <vt:lpstr>11-18/1859 (liwen Chu)</vt:lpstr>
      <vt:lpstr>11-18/1907 (Yasu)</vt:lpstr>
      <vt:lpstr>PowerPoint Presentation</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269</cp:revision>
  <cp:lastPrinted>1601-01-01T00:00:00Z</cp:lastPrinted>
  <dcterms:created xsi:type="dcterms:W3CDTF">2017-01-26T15:28:16Z</dcterms:created>
  <dcterms:modified xsi:type="dcterms:W3CDTF">2019-01-17T21:24:35Z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