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1"/>
  </p:notesMasterIdLst>
  <p:handoutMasterIdLst>
    <p:handoutMasterId r:id="rId162"/>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306" r:id="rId17"/>
    <p:sldId id="272" r:id="rId18"/>
    <p:sldId id="274" r:id="rId19"/>
    <p:sldId id="303" r:id="rId20"/>
    <p:sldId id="275" r:id="rId21"/>
    <p:sldId id="307" r:id="rId22"/>
    <p:sldId id="308" r:id="rId23"/>
    <p:sldId id="309" r:id="rId24"/>
    <p:sldId id="310" r:id="rId25"/>
    <p:sldId id="295" r:id="rId26"/>
    <p:sldId id="311" r:id="rId27"/>
    <p:sldId id="312" r:id="rId28"/>
    <p:sldId id="313" r:id="rId29"/>
    <p:sldId id="314" r:id="rId30"/>
    <p:sldId id="315" r:id="rId31"/>
    <p:sldId id="316" r:id="rId32"/>
    <p:sldId id="293" r:id="rId33"/>
    <p:sldId id="327" r:id="rId34"/>
    <p:sldId id="328" r:id="rId35"/>
    <p:sldId id="329" r:id="rId36"/>
    <p:sldId id="330" r:id="rId37"/>
    <p:sldId id="331" r:id="rId38"/>
    <p:sldId id="292" r:id="rId39"/>
    <p:sldId id="340" r:id="rId40"/>
    <p:sldId id="341" r:id="rId41"/>
    <p:sldId id="342" r:id="rId42"/>
    <p:sldId id="343" r:id="rId43"/>
    <p:sldId id="361" r:id="rId44"/>
    <p:sldId id="290" r:id="rId45"/>
    <p:sldId id="344" r:id="rId46"/>
    <p:sldId id="345" r:id="rId47"/>
    <p:sldId id="346" r:id="rId48"/>
    <p:sldId id="347" r:id="rId49"/>
    <p:sldId id="349" r:id="rId50"/>
    <p:sldId id="350" r:id="rId51"/>
    <p:sldId id="351" r:id="rId52"/>
    <p:sldId id="278" r:id="rId53"/>
    <p:sldId id="362" r:id="rId54"/>
    <p:sldId id="363" r:id="rId55"/>
    <p:sldId id="364" r:id="rId56"/>
    <p:sldId id="365" r:id="rId57"/>
    <p:sldId id="366" r:id="rId58"/>
    <p:sldId id="367" r:id="rId59"/>
    <p:sldId id="296" r:id="rId60"/>
    <p:sldId id="368" r:id="rId61"/>
    <p:sldId id="371" r:id="rId62"/>
    <p:sldId id="372" r:id="rId63"/>
    <p:sldId id="369" r:id="rId64"/>
    <p:sldId id="370" r:id="rId65"/>
    <p:sldId id="373" r:id="rId66"/>
    <p:sldId id="281" r:id="rId67"/>
    <p:sldId id="386" r:id="rId68"/>
    <p:sldId id="387" r:id="rId69"/>
    <p:sldId id="388" r:id="rId70"/>
    <p:sldId id="390" r:id="rId71"/>
    <p:sldId id="389" r:id="rId72"/>
    <p:sldId id="283" r:id="rId73"/>
    <p:sldId id="394" r:id="rId74"/>
    <p:sldId id="393" r:id="rId75"/>
    <p:sldId id="395" r:id="rId76"/>
    <p:sldId id="396" r:id="rId77"/>
    <p:sldId id="397" r:id="rId78"/>
    <p:sldId id="398" r:id="rId79"/>
    <p:sldId id="284" r:id="rId80"/>
    <p:sldId id="421" r:id="rId81"/>
    <p:sldId id="422" r:id="rId82"/>
    <p:sldId id="424" r:id="rId83"/>
    <p:sldId id="423" r:id="rId84"/>
    <p:sldId id="425" r:id="rId85"/>
    <p:sldId id="426" r:id="rId86"/>
    <p:sldId id="427" r:id="rId87"/>
    <p:sldId id="428" r:id="rId88"/>
    <p:sldId id="429" r:id="rId89"/>
    <p:sldId id="285" r:id="rId90"/>
    <p:sldId id="297" r:id="rId91"/>
    <p:sldId id="304" r:id="rId92"/>
    <p:sldId id="402" r:id="rId93"/>
    <p:sldId id="403" r:id="rId94"/>
    <p:sldId id="404" r:id="rId95"/>
    <p:sldId id="405" r:id="rId96"/>
    <p:sldId id="406" r:id="rId97"/>
    <p:sldId id="407" r:id="rId98"/>
    <p:sldId id="408" r:id="rId99"/>
    <p:sldId id="409" r:id="rId100"/>
    <p:sldId id="410" r:id="rId101"/>
    <p:sldId id="411" r:id="rId102"/>
    <p:sldId id="412" r:id="rId103"/>
    <p:sldId id="413" r:id="rId104"/>
    <p:sldId id="414" r:id="rId105"/>
    <p:sldId id="356" r:id="rId106"/>
    <p:sldId id="357" r:id="rId107"/>
    <p:sldId id="399" r:id="rId108"/>
    <p:sldId id="430" r:id="rId109"/>
    <p:sldId id="431" r:id="rId110"/>
    <p:sldId id="415" r:id="rId111"/>
    <p:sldId id="417" r:id="rId112"/>
    <p:sldId id="418" r:id="rId113"/>
    <p:sldId id="419" r:id="rId114"/>
    <p:sldId id="420" r:id="rId115"/>
    <p:sldId id="416" r:id="rId116"/>
    <p:sldId id="298" r:id="rId117"/>
    <p:sldId id="299" r:id="rId118"/>
    <p:sldId id="400" r:id="rId119"/>
    <p:sldId id="300" r:id="rId120"/>
    <p:sldId id="339" r:id="rId121"/>
    <p:sldId id="380" r:id="rId122"/>
    <p:sldId id="302" r:id="rId123"/>
    <p:sldId id="320" r:id="rId124"/>
    <p:sldId id="317" r:id="rId125"/>
    <p:sldId id="301" r:id="rId126"/>
    <p:sldId id="318" r:id="rId127"/>
    <p:sldId id="321" r:id="rId128"/>
    <p:sldId id="322" r:id="rId129"/>
    <p:sldId id="323" r:id="rId130"/>
    <p:sldId id="324" r:id="rId131"/>
    <p:sldId id="325" r:id="rId132"/>
    <p:sldId id="326" r:id="rId133"/>
    <p:sldId id="332" r:id="rId134"/>
    <p:sldId id="333" r:id="rId135"/>
    <p:sldId id="334" r:id="rId136"/>
    <p:sldId id="335" r:id="rId137"/>
    <p:sldId id="336" r:id="rId138"/>
    <p:sldId id="352" r:id="rId139"/>
    <p:sldId id="338" r:id="rId140"/>
    <p:sldId id="348" r:id="rId141"/>
    <p:sldId id="353" r:id="rId142"/>
    <p:sldId id="355" r:id="rId143"/>
    <p:sldId id="358" r:id="rId144"/>
    <p:sldId id="359" r:id="rId145"/>
    <p:sldId id="360" r:id="rId146"/>
    <p:sldId id="385" r:id="rId147"/>
    <p:sldId id="374" r:id="rId148"/>
    <p:sldId id="375" r:id="rId149"/>
    <p:sldId id="376" r:id="rId150"/>
    <p:sldId id="377" r:id="rId151"/>
    <p:sldId id="379" r:id="rId152"/>
    <p:sldId id="383" r:id="rId153"/>
    <p:sldId id="384" r:id="rId154"/>
    <p:sldId id="391" r:id="rId155"/>
    <p:sldId id="392" r:id="rId156"/>
    <p:sldId id="401" r:id="rId157"/>
    <p:sldId id="305" r:id="rId158"/>
    <p:sldId id="287" r:id="rId159"/>
    <p:sldId id="286" r:id="rId16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121" autoAdjust="0"/>
    <p:restoredTop sz="99169" autoAdjust="0"/>
  </p:normalViewPr>
  <p:slideViewPr>
    <p:cSldViewPr>
      <p:cViewPr>
        <p:scale>
          <a:sx n="99" d="100"/>
          <a:sy n="99" d="100"/>
        </p:scale>
        <p:origin x="-1168" y="-8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4616"/>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160" Type="http://schemas.openxmlformats.org/officeDocument/2006/relationships/slide" Target="slides/slide159.xml"/><Relationship Id="rId161" Type="http://schemas.openxmlformats.org/officeDocument/2006/relationships/notesMaster" Target="notesMasters/notesMaster1.xml"/><Relationship Id="rId162" Type="http://schemas.openxmlformats.org/officeDocument/2006/relationships/handoutMaster" Target="handoutMasters/handoutMaster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63" Type="http://schemas.openxmlformats.org/officeDocument/2006/relationships/printerSettings" Target="printerSettings/printerSettings1.bin"/><Relationship Id="rId164" Type="http://schemas.openxmlformats.org/officeDocument/2006/relationships/presProps" Target="presProps.xml"/><Relationship Id="rId165" Type="http://schemas.openxmlformats.org/officeDocument/2006/relationships/viewProps" Target="viewProps.xml"/><Relationship Id="rId166" Type="http://schemas.openxmlformats.org/officeDocument/2006/relationships/theme" Target="theme/theme1.xml"/><Relationship Id="rId167"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40" Type="http://schemas.openxmlformats.org/officeDocument/2006/relationships/slide" Target="slides/slide139.xml"/><Relationship Id="rId141" Type="http://schemas.openxmlformats.org/officeDocument/2006/relationships/slide" Target="slides/slide1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 Id="rId2"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2114r8</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 Id="rId5" Type="http://schemas.openxmlformats.org/officeDocument/2006/relationships/hyperlink" Target="https://mentor.ieee.org/802-ec/dcn/16/ec-16-0180-03-00EC-ieee-802-participation-slide.ppt"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2008-01-00ax-minutes-of-tgax-ad-hoc-mac-mu-sr-november-2018-in-bangkok.docx" TargetMode="External"/><Relationship Id="rId4" Type="http://schemas.openxmlformats.org/officeDocument/2006/relationships/hyperlink" Target="https://mentor.ieee.org/802.11/dcn/18/11-18-2137-00-00ax-minutes-of-tgax-teleconferences-from-nov-2018-to-jan-2019.docx" TargetMode="External"/><Relationship Id="rId5" Type="http://schemas.openxmlformats.org/officeDocument/2006/relationships/hyperlink" Target="https://mentor.ieee.org/802.11/dcn/18/11-18-1871-01-00ax-minutes-of-tgax-ad-hoc-november-2018-in-shenzhen.docx" TargetMode="External"/><Relationship Id="rId6" Type="http://schemas.openxmlformats.org/officeDocument/2006/relationships/hyperlink" Target="https://mentor.ieee.org/802.11/dcn/18/11-18-2024-00-00ax-bangkok-phy-ad-hoc-minutes.docx" TargetMode="External"/><Relationship Id="rId1" Type="http://schemas.openxmlformats.org/officeDocument/2006/relationships/slideLayout" Target="../slideLayouts/slideLayout2.xml"/><Relationship Id="rId2" Type="http://schemas.openxmlformats.org/officeDocument/2006/relationships/hyperlink" Target="https://mentor.ieee.org/802.11/dcn/18/11-18-1933-01-00ax-tgax-november-2018-bangkok-meeting-minute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eee802.org/11/Reports/802.11_Timelines.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Excel_Sheet1.xlsx"/><Relationship Id="rId4" Type="http://schemas.openxmlformats.org/officeDocument/2006/relationships/image" Target="../media/image2.emf"/><Relationship Id="rId5" Type="http://schemas.openxmlformats.org/officeDocument/2006/relationships/package" Target="../embeddings/Microsoft_Excel_Sheet2.xlsx"/><Relationship Id="rId6" Type="http://schemas.openxmlformats.org/officeDocument/2006/relationships/image" Target="../media/image3.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1348-04-00ax-coexistence-assurance.docx" TargetMode="Externa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January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2018-12-07</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364"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en-US" sz="2000" dirty="0" err="1" smtClean="0"/>
              <a:t>Yongho</a:t>
            </a:r>
            <a:r>
              <a:rPr lang="en-US" sz="2000" dirty="0" smtClean="0"/>
              <a:t> 1505 </a:t>
            </a:r>
            <a:r>
              <a:rPr lang="en-US" sz="2000" dirty="0"/>
              <a:t>MAC </a:t>
            </a:r>
            <a:r>
              <a:rPr lang="en-US" sz="2000" dirty="0" smtClean="0"/>
              <a:t>TXVECTOR</a:t>
            </a:r>
          </a:p>
          <a:p>
            <a:pPr>
              <a:buFontTx/>
              <a:buChar char="-"/>
            </a:pPr>
            <a:endParaRPr lang="en-US" sz="2000" dirty="0"/>
          </a:p>
          <a:p>
            <a:pPr marL="0" indent="0"/>
            <a:r>
              <a:rPr lang="en-US" sz="2000" dirty="0"/>
              <a:t>In doc 11-18/1123rxx</a:t>
            </a:r>
          </a:p>
          <a:p>
            <a:pPr marL="0" indent="0"/>
            <a:endParaRPr lang="en-US" sz="2000" dirty="0"/>
          </a:p>
          <a:p>
            <a:pPr marL="0" indent="0"/>
            <a:r>
              <a:rPr lang="en-US" sz="2000" dirty="0"/>
              <a:t>Move:	</a:t>
            </a:r>
            <a:r>
              <a:rPr lang="en-US" sz="2000" dirty="0" err="1" smtClean="0"/>
              <a:t>Yongho</a:t>
            </a:r>
            <a:r>
              <a:rPr lang="en-US" sz="2000" dirty="0" smtClean="0"/>
              <a:t> </a:t>
            </a:r>
            <a:r>
              <a:rPr lang="en-US" sz="2000" dirty="0" err="1" smtClean="0"/>
              <a:t>Seok</a:t>
            </a:r>
            <a:r>
              <a:rPr lang="en-US" sz="2000" dirty="0" smtClean="0"/>
              <a:t>	</a:t>
            </a:r>
            <a:r>
              <a:rPr lang="en-US" sz="2000" dirty="0"/>
              <a:t>	Second:	</a:t>
            </a:r>
          </a:p>
          <a:p>
            <a:pPr marL="0" indent="0"/>
            <a:r>
              <a:rPr lang="en-US" sz="2000" dirty="0"/>
              <a:t>SP Result: </a:t>
            </a:r>
            <a:r>
              <a:rPr lang="en-US" sz="2000" dirty="0" smtClean="0"/>
              <a:t>7/1/3</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31968848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en-US" sz="2000" dirty="0" err="1"/>
              <a:t>Yongho</a:t>
            </a:r>
            <a:r>
              <a:rPr lang="en-US" sz="2000" dirty="0"/>
              <a:t> 18/1506 ER </a:t>
            </a:r>
            <a:r>
              <a:rPr lang="en-US" sz="2000" dirty="0" smtClean="0"/>
              <a:t>Beacon</a:t>
            </a:r>
          </a:p>
          <a:p>
            <a:pPr>
              <a:buFontTx/>
              <a:buChar char="-"/>
            </a:pPr>
            <a:endParaRPr lang="en-US" sz="2000" dirty="0"/>
          </a:p>
          <a:p>
            <a:pPr marL="0" indent="0"/>
            <a:r>
              <a:rPr lang="en-US" sz="2000" dirty="0"/>
              <a:t>In doc 11-18/1123rxx</a:t>
            </a:r>
          </a:p>
          <a:p>
            <a:pPr marL="0" indent="0"/>
            <a:endParaRPr lang="en-US" sz="2000" dirty="0"/>
          </a:p>
          <a:p>
            <a:pPr marL="0" indent="0"/>
            <a:r>
              <a:rPr lang="en-US" sz="2000" dirty="0"/>
              <a:t>Move:	</a:t>
            </a:r>
            <a:r>
              <a:rPr lang="en-US" sz="2000" dirty="0" err="1"/>
              <a:t>Yongho</a:t>
            </a:r>
            <a:r>
              <a:rPr lang="en-US" sz="2000" dirty="0"/>
              <a:t> </a:t>
            </a:r>
            <a:r>
              <a:rPr lang="en-US" sz="2000" dirty="0" err="1"/>
              <a:t>Seok</a:t>
            </a:r>
            <a:r>
              <a:rPr lang="en-US" sz="2000" dirty="0"/>
              <a:t>		Second:	</a:t>
            </a:r>
          </a:p>
          <a:p>
            <a:pPr marL="0" indent="0"/>
            <a:r>
              <a:rPr lang="en-US" sz="2000" dirty="0"/>
              <a:t>SP Result: </a:t>
            </a:r>
            <a:r>
              <a:rPr lang="en-US" sz="2000" dirty="0" smtClean="0"/>
              <a:t>15/</a:t>
            </a:r>
            <a:r>
              <a:rPr lang="en-US" sz="2000" dirty="0"/>
              <a:t>1</a:t>
            </a:r>
            <a:r>
              <a:rPr lang="en-US" sz="2000" dirty="0" smtClean="0"/>
              <a:t>/2</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06052503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en-US" sz="2000" dirty="0" err="1" smtClean="0"/>
              <a:t>Yongho</a:t>
            </a:r>
            <a:r>
              <a:rPr lang="en-US" sz="2000" dirty="0" smtClean="0"/>
              <a:t> </a:t>
            </a:r>
            <a:r>
              <a:rPr lang="en-US" sz="2000" dirty="0"/>
              <a:t>18/1779 </a:t>
            </a:r>
            <a:r>
              <a:rPr lang="en-US" sz="2000" dirty="0" err="1"/>
              <a:t>Tx</a:t>
            </a:r>
            <a:r>
              <a:rPr lang="en-US" sz="2000" dirty="0"/>
              <a:t> Power </a:t>
            </a:r>
            <a:r>
              <a:rPr lang="en-US" sz="2000" dirty="0" smtClean="0"/>
              <a:t>Control</a:t>
            </a:r>
          </a:p>
          <a:p>
            <a:pPr>
              <a:buFontTx/>
              <a:buChar char="-"/>
            </a:pPr>
            <a:endParaRPr lang="en-US" sz="2000" dirty="0"/>
          </a:p>
          <a:p>
            <a:pPr marL="0" indent="0"/>
            <a:r>
              <a:rPr lang="en-US" sz="2000" dirty="0"/>
              <a:t>In doc 11-18/1123rxx</a:t>
            </a:r>
          </a:p>
          <a:p>
            <a:pPr marL="0" indent="0"/>
            <a:endParaRPr lang="en-US" sz="2000" dirty="0"/>
          </a:p>
          <a:p>
            <a:pPr marL="0" indent="0"/>
            <a:r>
              <a:rPr lang="en-US" sz="2000" dirty="0"/>
              <a:t>Move:	</a:t>
            </a:r>
            <a:r>
              <a:rPr lang="en-US" sz="2000" dirty="0" err="1"/>
              <a:t>Yongho</a:t>
            </a:r>
            <a:r>
              <a:rPr lang="en-US" sz="2000" dirty="0"/>
              <a:t> </a:t>
            </a:r>
            <a:r>
              <a:rPr lang="en-US" sz="2000" dirty="0" err="1"/>
              <a:t>Seok</a:t>
            </a:r>
            <a:r>
              <a:rPr lang="en-US" sz="2000" dirty="0"/>
              <a:t>		Second:	</a:t>
            </a:r>
          </a:p>
          <a:p>
            <a:pPr marL="0" indent="0"/>
            <a:r>
              <a:rPr lang="en-US" sz="2000" dirty="0"/>
              <a:t>SP Result: </a:t>
            </a:r>
            <a:r>
              <a:rPr lang="en-US" sz="2000" dirty="0" smtClean="0"/>
              <a:t>20/2/15</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58694530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en-US" sz="2000" dirty="0" err="1" smtClean="0"/>
              <a:t>Yongho</a:t>
            </a:r>
            <a:r>
              <a:rPr lang="en-US" sz="2000" dirty="0" smtClean="0"/>
              <a:t> </a:t>
            </a:r>
            <a:r>
              <a:rPr lang="en-US" sz="2000" dirty="0"/>
              <a:t>19/0085 MAC </a:t>
            </a:r>
            <a:r>
              <a:rPr lang="en-US" sz="2000" dirty="0" err="1"/>
              <a:t>Misc</a:t>
            </a:r>
            <a:r>
              <a:rPr lang="en-US" sz="2000" dirty="0"/>
              <a:t> Part </a:t>
            </a:r>
            <a:r>
              <a:rPr lang="en-US" sz="2000" dirty="0" smtClean="0"/>
              <a:t>2</a:t>
            </a:r>
          </a:p>
          <a:p>
            <a:pPr>
              <a:buFontTx/>
              <a:buChar char="-"/>
            </a:pPr>
            <a:endParaRPr lang="en-US" sz="2000" dirty="0"/>
          </a:p>
          <a:p>
            <a:pPr marL="0" indent="0"/>
            <a:r>
              <a:rPr lang="en-US" sz="2000" dirty="0"/>
              <a:t>In doc 11-18/1123rxx</a:t>
            </a:r>
          </a:p>
          <a:p>
            <a:pPr marL="0" indent="0"/>
            <a:endParaRPr lang="en-US" sz="2000" dirty="0"/>
          </a:p>
          <a:p>
            <a:pPr marL="0" indent="0"/>
            <a:r>
              <a:rPr lang="en-US" sz="2000" dirty="0"/>
              <a:t>Move:	</a:t>
            </a:r>
            <a:r>
              <a:rPr lang="en-US" sz="2000" dirty="0" err="1"/>
              <a:t>Yongho</a:t>
            </a:r>
            <a:r>
              <a:rPr lang="en-US" sz="2000" dirty="0"/>
              <a:t> </a:t>
            </a:r>
            <a:r>
              <a:rPr lang="en-US" sz="2000" dirty="0" err="1"/>
              <a:t>Seok</a:t>
            </a:r>
            <a:r>
              <a:rPr lang="en-US" sz="2000" dirty="0"/>
              <a:t>		Second:	</a:t>
            </a:r>
          </a:p>
          <a:p>
            <a:pPr marL="0" indent="0"/>
            <a:r>
              <a:rPr lang="en-US" sz="2000" dirty="0"/>
              <a:t>SP Result: </a:t>
            </a:r>
            <a:r>
              <a:rPr lang="en-US" sz="2000" dirty="0" smtClean="0"/>
              <a:t>17/</a:t>
            </a:r>
            <a:r>
              <a:rPr lang="en-US" sz="2000" dirty="0"/>
              <a:t>2/15</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0136705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a:t>
            </a:r>
            <a:r>
              <a:rPr lang="en-US" sz="2000" dirty="0" smtClean="0"/>
              <a:t>groups</a:t>
            </a:r>
            <a:endParaRPr lang="en-US" sz="2000" dirty="0"/>
          </a:p>
          <a:p>
            <a:endParaRPr lang="en-US" sz="2000" dirty="0"/>
          </a:p>
          <a:p>
            <a:pPr>
              <a:buFontTx/>
              <a:buChar char="-"/>
            </a:pPr>
            <a:r>
              <a:rPr lang="en-US" sz="2000" dirty="0" smtClean="0"/>
              <a:t>Osama November 2018</a:t>
            </a:r>
          </a:p>
          <a:p>
            <a:pPr>
              <a:buFontTx/>
              <a:buChar char="-"/>
            </a:pPr>
            <a:r>
              <a:rPr lang="en-US" sz="2000" dirty="0" smtClean="0"/>
              <a:t>Editor November 2018</a:t>
            </a:r>
          </a:p>
          <a:p>
            <a:pPr>
              <a:buFontTx/>
              <a:buChar char="-"/>
            </a:pPr>
            <a:endParaRPr lang="en-US" sz="2000" dirty="0" smtClean="0"/>
          </a:p>
          <a:p>
            <a:pPr marL="0" indent="0"/>
            <a:r>
              <a:rPr lang="en-US" sz="2000" dirty="0" smtClean="0"/>
              <a:t>In </a:t>
            </a:r>
            <a:r>
              <a:rPr lang="en-US" sz="2000" dirty="0"/>
              <a:t>doc 11-18/1123rxx</a:t>
            </a:r>
          </a:p>
          <a:p>
            <a:pPr marL="0" indent="0"/>
            <a:endParaRPr lang="en-US" sz="2000" dirty="0"/>
          </a:p>
          <a:p>
            <a:pPr marL="0" indent="0"/>
            <a:r>
              <a:rPr lang="en-US" sz="2000" dirty="0"/>
              <a:t>Move:	</a:t>
            </a:r>
            <a:r>
              <a:rPr lang="en-US" sz="2000" dirty="0" smtClean="0"/>
              <a:t>Robert Stacey</a:t>
            </a:r>
            <a:r>
              <a:rPr lang="en-US" sz="2000" dirty="0"/>
              <a:t>		Second:	</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5519864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GB" dirty="0" smtClean="0"/>
              <a:t> </a:t>
            </a:r>
            <a:r>
              <a:rPr lang="en-GB" dirty="0"/>
              <a:t>16165, 16260, 16272 and 16743 </a:t>
            </a:r>
            <a:r>
              <a:rPr lang="en-GB" dirty="0" smtClean="0"/>
              <a:t>in doc 11-19/0002r0</a:t>
            </a:r>
          </a:p>
          <a:p>
            <a:endParaRPr lang="en-GB" dirty="0"/>
          </a:p>
          <a:p>
            <a:r>
              <a:rPr lang="en-GB" dirty="0" smtClean="0"/>
              <a:t>Move: Mark Rison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0175554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a:xfrm>
            <a:off x="685800" y="1752600"/>
            <a:ext cx="7770813" cy="4113213"/>
          </a:xfrm>
        </p:spPr>
        <p:txBody>
          <a:bodyPr/>
          <a:lstStyle/>
          <a:p>
            <a:r>
              <a:rPr lang="en-US" dirty="0"/>
              <a:t>Move to accept resolutions to CIDs in the following comment </a:t>
            </a:r>
            <a:r>
              <a:rPr lang="en-US" dirty="0" smtClean="0"/>
              <a:t>groups</a:t>
            </a:r>
            <a:endParaRPr lang="en-US" dirty="0"/>
          </a:p>
          <a:p>
            <a:pPr>
              <a:buFontTx/>
              <a:buChar char="-"/>
            </a:pPr>
            <a:r>
              <a:rPr lang="en-US" dirty="0" smtClean="0"/>
              <a:t>Laurent </a:t>
            </a:r>
            <a:r>
              <a:rPr lang="en-US" dirty="0"/>
              <a:t>18/1227 6 GHz </a:t>
            </a:r>
            <a:r>
              <a:rPr lang="en-US" dirty="0" smtClean="0"/>
              <a:t>Discovery</a:t>
            </a:r>
          </a:p>
          <a:p>
            <a:pPr marL="0" indent="0"/>
            <a:endParaRPr lang="en-US" dirty="0" smtClean="0"/>
          </a:p>
          <a:p>
            <a:pPr marL="0" indent="0"/>
            <a:r>
              <a:rPr lang="en-US" dirty="0" smtClean="0"/>
              <a:t>In </a:t>
            </a:r>
            <a:r>
              <a:rPr lang="en-US" dirty="0"/>
              <a:t>doc 11-18/</a:t>
            </a:r>
            <a:r>
              <a:rPr lang="en-US" dirty="0" smtClean="0"/>
              <a:t>1123r19</a:t>
            </a:r>
          </a:p>
          <a:p>
            <a:pPr marL="0" indent="0"/>
            <a:endParaRPr lang="en-US" dirty="0"/>
          </a:p>
          <a:p>
            <a:r>
              <a:rPr lang="en-GB" dirty="0" smtClean="0"/>
              <a:t>Move</a:t>
            </a:r>
            <a:r>
              <a:rPr lang="en-GB" dirty="0" smtClean="0"/>
              <a:t>: </a:t>
            </a:r>
            <a:r>
              <a:rPr lang="en-GB" dirty="0" smtClean="0"/>
              <a:t>Laurent</a:t>
            </a:r>
            <a:r>
              <a:rPr lang="en-GB" dirty="0" smtClean="0"/>
              <a:t> </a:t>
            </a:r>
            <a:r>
              <a:rPr lang="en-GB" dirty="0" err="1" smtClean="0"/>
              <a:t>Cariou</a:t>
            </a:r>
            <a:r>
              <a:rPr lang="en-GB" dirty="0" smtClean="0"/>
              <a:t>		Second:</a:t>
            </a:r>
          </a:p>
          <a:p>
            <a:r>
              <a:rPr lang="en-GB" dirty="0" smtClean="0"/>
              <a:t>SP Result: Y</a:t>
            </a:r>
            <a:r>
              <a:rPr lang="en-GB" dirty="0" smtClean="0"/>
              <a:t>/N/A: 41/0/9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8354353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15588, 15826, 15833, 15834, 15838, </a:t>
            </a:r>
            <a:r>
              <a:rPr lang="en-GB" dirty="0">
                <a:solidFill>
                  <a:srgbClr val="FF0000"/>
                </a:solidFill>
              </a:rPr>
              <a:t>16151,</a:t>
            </a:r>
            <a:r>
              <a:rPr lang="en-GB" dirty="0"/>
              <a:t> 16442, 16594, </a:t>
            </a:r>
            <a:r>
              <a:rPr lang="en-GB" dirty="0" smtClean="0"/>
              <a:t>16739</a:t>
            </a:r>
            <a:r>
              <a:rPr lang="en-US" dirty="0" smtClean="0"/>
              <a:t> in doc 11-19/0177r0</a:t>
            </a:r>
          </a:p>
          <a:p>
            <a:endParaRPr lang="en-US" dirty="0" smtClean="0"/>
          </a:p>
          <a:p>
            <a:r>
              <a:rPr lang="en-US" dirty="0" smtClean="0"/>
              <a:t>Move: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33542090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a:xfrm>
            <a:off x="685800" y="1676400"/>
            <a:ext cx="7770813" cy="4113213"/>
          </a:xfrm>
        </p:spPr>
        <p:txBody>
          <a:bodyPr/>
          <a:lstStyle/>
          <a:p>
            <a:r>
              <a:rPr lang="en-US" sz="2000" dirty="0" smtClean="0">
                <a:solidFill>
                  <a:schemeClr val="tx1"/>
                </a:solidFill>
              </a:rPr>
              <a:t>Move to accept </a:t>
            </a:r>
            <a:r>
              <a:rPr lang="en-US" sz="2000" dirty="0">
                <a:solidFill>
                  <a:schemeClr val="tx1"/>
                </a:solidFill>
              </a:rPr>
              <a:t>“Rejected” as the resolution to the CIDs 16444 and 15178. A proposal was made in doc 11-18/1828 to add a new mode of operation in response to the CIDs. Effort was made to reach consensus. It was felt that a new mode is not needed and the 11ax draft already has enough mechanisms to address the comments. After debating the issues a straw poll indicated that a technical consensus of 75% would not be achieved in an equivalent motion”</a:t>
            </a:r>
          </a:p>
          <a:p>
            <a:endParaRPr lang="en-US" dirty="0" smtClean="0">
              <a:solidFill>
                <a:srgbClr val="FF0000"/>
              </a:solidFill>
            </a:endParaRPr>
          </a:p>
          <a:p>
            <a:r>
              <a:rPr lang="en-US" dirty="0" smtClean="0"/>
              <a:t>Move: Osama Aboul-Magd		Second:</a:t>
            </a:r>
            <a:endParaRPr lang="en-US" dirty="0"/>
          </a:p>
          <a:p>
            <a:r>
              <a:rPr lang="en-US" dirty="0" smtClean="0"/>
              <a:t>SP Result: </a:t>
            </a:r>
            <a:r>
              <a:rPr lang="en-US" dirty="0"/>
              <a:t>Y/N/A: 22/5/7</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69852717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a:t>
            </a:r>
            <a:r>
              <a:rPr lang="en-US" dirty="0"/>
              <a:t>resolutions to CIDs </a:t>
            </a:r>
            <a:r>
              <a:rPr lang="en-GB" dirty="0"/>
              <a:t>16838, 15850, 15098, 15104, 15668, 15757, 15832, 16450 in doc 11-19/0192r1?</a:t>
            </a:r>
          </a:p>
          <a:p>
            <a:pPr lvl="0"/>
            <a:endParaRPr lang="en-GB" dirty="0"/>
          </a:p>
          <a:p>
            <a:pPr lvl="0"/>
            <a:r>
              <a:rPr lang="en-GB" dirty="0" smtClean="0"/>
              <a:t>Move: Alfred </a:t>
            </a:r>
            <a:r>
              <a:rPr lang="en-GB" dirty="0" err="1" smtClean="0"/>
              <a:t>Asterjadhi</a:t>
            </a:r>
            <a:r>
              <a:rPr lang="en-GB" dirty="0" smtClean="0"/>
              <a:t>		Second:</a:t>
            </a:r>
          </a:p>
          <a:p>
            <a:pPr lvl="0"/>
            <a:endParaRPr lang="en-GB" dirty="0" smtClean="0"/>
          </a:p>
          <a:p>
            <a:pPr lvl="0"/>
            <a:r>
              <a:rPr lang="en-GB" dirty="0" smtClean="0"/>
              <a:t>SP Results: Y</a:t>
            </a:r>
            <a:r>
              <a:rPr lang="en-GB" dirty="0"/>
              <a:t>/N/A: 12/0/12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390588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#117</a:t>
            </a:r>
            <a:endParaRPr lang="en-US" dirty="0"/>
          </a:p>
        </p:txBody>
      </p:sp>
      <p:sp>
        <p:nvSpPr>
          <p:cNvPr id="3" name="Content Placeholder 2"/>
          <p:cNvSpPr>
            <a:spLocks noGrp="1"/>
          </p:cNvSpPr>
          <p:nvPr>
            <p:ph idx="1"/>
          </p:nvPr>
        </p:nvSpPr>
        <p:spPr/>
        <p:txBody>
          <a:bodyPr/>
          <a:lstStyle/>
          <a:p>
            <a:r>
              <a:rPr lang="en-US" dirty="0" smtClean="0"/>
              <a:t>Move to accept the draft text in doc 11-18/1489r3</a:t>
            </a:r>
          </a:p>
          <a:p>
            <a:endParaRPr lang="en-US" dirty="0"/>
          </a:p>
          <a:p>
            <a:r>
              <a:rPr lang="en-US" dirty="0" smtClean="0"/>
              <a:t>Move: </a:t>
            </a:r>
            <a:r>
              <a:rPr lang="en-US" dirty="0" err="1" smtClean="0"/>
              <a:t>Liwen</a:t>
            </a:r>
            <a:r>
              <a:rPr lang="en-US" dirty="0" smtClean="0"/>
              <a:t> Chu		Second:</a:t>
            </a:r>
          </a:p>
          <a:p>
            <a:endParaRPr lang="en-US" dirty="0"/>
          </a:p>
          <a:p>
            <a:r>
              <a:rPr lang="en-US" dirty="0" smtClean="0"/>
              <a:t>SP Result: 20/2/9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98735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#118</a:t>
            </a:r>
            <a:endParaRPr lang="en-US" dirty="0"/>
          </a:p>
        </p:txBody>
      </p:sp>
      <p:sp>
        <p:nvSpPr>
          <p:cNvPr id="3" name="Content Placeholder 2"/>
          <p:cNvSpPr>
            <a:spLocks noGrp="1"/>
          </p:cNvSpPr>
          <p:nvPr>
            <p:ph idx="1"/>
          </p:nvPr>
        </p:nvSpPr>
        <p:spPr/>
        <p:txBody>
          <a:bodyPr/>
          <a:lstStyle/>
          <a:p>
            <a:r>
              <a:rPr lang="en-US" dirty="0" smtClean="0"/>
              <a:t>Move to accept the draft text in doc 11-18/2128r0.</a:t>
            </a:r>
          </a:p>
          <a:p>
            <a:endParaRPr lang="en-US" dirty="0"/>
          </a:p>
          <a:p>
            <a:r>
              <a:rPr lang="en-US" dirty="0" smtClean="0"/>
              <a:t>Move: Po-Kai Huang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41307178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#119</a:t>
            </a:r>
            <a:endParaRPr lang="en-US" dirty="0"/>
          </a:p>
        </p:txBody>
      </p:sp>
      <p:sp>
        <p:nvSpPr>
          <p:cNvPr id="3" name="Content Placeholder 2"/>
          <p:cNvSpPr>
            <a:spLocks noGrp="1"/>
          </p:cNvSpPr>
          <p:nvPr>
            <p:ph idx="1"/>
          </p:nvPr>
        </p:nvSpPr>
        <p:spPr/>
        <p:txBody>
          <a:bodyPr/>
          <a:lstStyle/>
          <a:p>
            <a:r>
              <a:rPr lang="en-US" dirty="0" smtClean="0"/>
              <a:t>Move to accept the draft text in doc 11-19/0162r1</a:t>
            </a:r>
          </a:p>
          <a:p>
            <a:endParaRPr lang="en-US" dirty="0"/>
          </a:p>
          <a:p>
            <a:r>
              <a:rPr lang="en-US" dirty="0" smtClean="0"/>
              <a:t>Move: Po-Kai Huang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59411157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#120</a:t>
            </a:r>
            <a:endParaRPr lang="en-US" dirty="0"/>
          </a:p>
        </p:txBody>
      </p:sp>
      <p:sp>
        <p:nvSpPr>
          <p:cNvPr id="3" name="Content Placeholder 2"/>
          <p:cNvSpPr>
            <a:spLocks noGrp="1"/>
          </p:cNvSpPr>
          <p:nvPr>
            <p:ph idx="1"/>
          </p:nvPr>
        </p:nvSpPr>
        <p:spPr/>
        <p:txBody>
          <a:bodyPr/>
          <a:lstStyle/>
          <a:p>
            <a:r>
              <a:rPr lang="en-US" dirty="0" smtClean="0"/>
              <a:t>Move to accept the draft text in doc 11-19/0028r4</a:t>
            </a:r>
          </a:p>
          <a:p>
            <a:endParaRPr lang="en-US" dirty="0"/>
          </a:p>
          <a:p>
            <a:r>
              <a:rPr lang="en-US" dirty="0" smtClean="0"/>
              <a:t>Move: </a:t>
            </a:r>
            <a:r>
              <a:rPr lang="en-US" dirty="0" err="1" smtClean="0"/>
              <a:t>Abhishek</a:t>
            </a:r>
            <a:r>
              <a:rPr lang="en-US" dirty="0" smtClean="0"/>
              <a:t> </a:t>
            </a:r>
            <a:r>
              <a:rPr lang="en-US" dirty="0" err="1" smtClean="0"/>
              <a:t>Patil</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70919752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#210</a:t>
            </a:r>
            <a:endParaRPr lang="en-US" dirty="0"/>
          </a:p>
        </p:txBody>
      </p:sp>
      <p:sp>
        <p:nvSpPr>
          <p:cNvPr id="3" name="Content Placeholder 2"/>
          <p:cNvSpPr>
            <a:spLocks noGrp="1"/>
          </p:cNvSpPr>
          <p:nvPr>
            <p:ph idx="1"/>
          </p:nvPr>
        </p:nvSpPr>
        <p:spPr/>
        <p:txBody>
          <a:bodyPr/>
          <a:lstStyle/>
          <a:p>
            <a:r>
              <a:rPr lang="en-US" dirty="0" smtClean="0"/>
              <a:t>Move to accept the draft text for option 2 in doc 11-19/0121r3</a:t>
            </a:r>
          </a:p>
          <a:p>
            <a:endParaRPr lang="en-US" dirty="0"/>
          </a:p>
          <a:p>
            <a:r>
              <a:rPr lang="en-US" dirty="0" smtClean="0"/>
              <a:t>Move: </a:t>
            </a:r>
            <a:r>
              <a:rPr lang="en-US" dirty="0" err="1" smtClean="0"/>
              <a:t>Tianyu</a:t>
            </a:r>
            <a:r>
              <a:rPr lang="en-US" dirty="0" smtClean="0"/>
              <a:t> Wu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65523417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19200"/>
            <a:ext cx="7770813" cy="4113213"/>
          </a:xfrm>
        </p:spPr>
        <p:txBody>
          <a:bodyPr/>
          <a:lstStyle/>
          <a:p>
            <a:r>
              <a:rPr lang="en-US" sz="4400" dirty="0" smtClean="0"/>
              <a:t>Ignore the rest of the slides</a:t>
            </a:r>
            <a:endParaRPr lang="en-US" sz="4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1777332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781</a:t>
            </a:r>
          </a:p>
        </p:txBody>
      </p:sp>
      <p:sp>
        <p:nvSpPr>
          <p:cNvPr id="3" name="Content Placeholder 2"/>
          <p:cNvSpPr>
            <a:spLocks noGrp="1"/>
          </p:cNvSpPr>
          <p:nvPr>
            <p:ph idx="1"/>
          </p:nvPr>
        </p:nvSpPr>
        <p:spPr/>
        <p:txBody>
          <a:bodyPr/>
          <a:lstStyle/>
          <a:p>
            <a:r>
              <a:rPr lang="en-US" dirty="0"/>
              <a:t>move to accept resolutions to CIDs </a:t>
            </a:r>
            <a:r>
              <a:rPr lang="en-GB" dirty="0"/>
              <a:t>16131, 16766, </a:t>
            </a:r>
            <a:r>
              <a:rPr lang="en-GB" dirty="0" smtClean="0"/>
              <a:t>6106</a:t>
            </a:r>
            <a:r>
              <a:rPr lang="en-GB" dirty="0"/>
              <a:t>, 16767, </a:t>
            </a:r>
            <a:r>
              <a:rPr lang="en-GB" dirty="0">
                <a:solidFill>
                  <a:srgbClr val="FF0000"/>
                </a:solidFill>
              </a:rPr>
              <a:t>16768 </a:t>
            </a:r>
            <a:r>
              <a:rPr lang="en-GB" dirty="0" smtClean="0"/>
              <a:t>(4 CIDs</a:t>
            </a:r>
            <a:r>
              <a:rPr lang="en-GB" dirty="0"/>
              <a:t>) in doc 11-18/1505r1</a:t>
            </a:r>
          </a:p>
          <a:p>
            <a:endParaRPr lang="en-GB" dirty="0"/>
          </a:p>
          <a:p>
            <a:r>
              <a:rPr lang="en-GB" dirty="0"/>
              <a:t>Move: </a:t>
            </a:r>
            <a:r>
              <a:rPr lang="en-GB" dirty="0" err="1"/>
              <a:t>Yongho</a:t>
            </a:r>
            <a:r>
              <a:rPr lang="en-GB" dirty="0"/>
              <a:t> </a:t>
            </a:r>
            <a:r>
              <a:rPr lang="en-GB" dirty="0" err="1"/>
              <a:t>Seok</a:t>
            </a:r>
            <a:r>
              <a:rPr lang="en-GB" dirty="0"/>
              <a:t>			Second:</a:t>
            </a:r>
            <a:endParaRPr lang="en-US" dirty="0"/>
          </a:p>
          <a:p>
            <a:endParaRPr lang="en-US" dirty="0"/>
          </a:p>
          <a:p>
            <a:r>
              <a:rPr lang="en-US" dirty="0">
                <a:solidFill>
                  <a:srgbClr val="00B050"/>
                </a:solidFill>
              </a:rPr>
              <a:t>Y/N/A: 7/1/3 </a:t>
            </a:r>
          </a:p>
          <a:p>
            <a:r>
              <a:rPr lang="en-US" dirty="0">
                <a:solidFill>
                  <a:schemeClr val="tx1"/>
                </a:solidFill>
              </a:rPr>
              <a:t>CID 16768 is transferred to PHY</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5524301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a:t>
            </a:r>
            <a:r>
              <a:rPr lang="en-GB" dirty="0"/>
              <a:t>CIDs 15565, 16082, 16175, 16224, 16360, and 17009 in doc 11-18/</a:t>
            </a:r>
            <a:r>
              <a:rPr lang="en-GB" dirty="0" smtClean="0"/>
              <a:t>1876r3 </a:t>
            </a:r>
            <a:endParaRPr lang="en-GB" dirty="0"/>
          </a:p>
          <a:p>
            <a:endParaRPr lang="en-GB" dirty="0"/>
          </a:p>
          <a:p>
            <a:r>
              <a:rPr lang="en-GB" dirty="0"/>
              <a:t>Move: Osama Aboul-Magd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5876207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11-19/0097 (Alfred)</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16588, </a:t>
            </a:r>
            <a:r>
              <a:rPr lang="en-GB" dirty="0" smtClean="0"/>
              <a:t>15650</a:t>
            </a:r>
            <a:r>
              <a:rPr lang="en-US" dirty="0" smtClean="0"/>
              <a:t> in doc 11-19/0097r3?</a:t>
            </a:r>
          </a:p>
          <a:p>
            <a:pPr lvl="0"/>
            <a:endParaRPr lang="en-US" dirty="0"/>
          </a:p>
          <a:p>
            <a:pPr lvl="0"/>
            <a:r>
              <a:rPr lang="en-US" dirty="0" smtClean="0"/>
              <a:t>Move: Alfred </a:t>
            </a:r>
            <a:r>
              <a:rPr lang="en-US" dirty="0" err="1" smtClean="0"/>
              <a:t>Asterjadhi</a:t>
            </a:r>
            <a:r>
              <a:rPr lang="en-US" dirty="0" smtClean="0"/>
              <a:t>		Second:	</a:t>
            </a:r>
          </a:p>
          <a:p>
            <a:pPr lvl="0"/>
            <a:r>
              <a:rPr lang="en-US" dirty="0" smtClean="0"/>
              <a:t>Passed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71676790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lvl="0"/>
            <a:r>
              <a:rPr lang="en-US" dirty="0"/>
              <a:t>Move to accept resolutions to CIDs </a:t>
            </a:r>
            <a:r>
              <a:rPr lang="en-GB" dirty="0"/>
              <a:t>15015, 15016, 15026, 15027, 15213, 15214, </a:t>
            </a:r>
            <a:r>
              <a:rPr lang="en-GB" dirty="0">
                <a:solidFill>
                  <a:srgbClr val="FF0000"/>
                </a:solidFill>
              </a:rPr>
              <a:t>15668</a:t>
            </a:r>
            <a:r>
              <a:rPr lang="en-GB" dirty="0"/>
              <a:t>, </a:t>
            </a:r>
            <a:r>
              <a:rPr lang="en-GB" dirty="0">
                <a:solidFill>
                  <a:srgbClr val="FF0000"/>
                </a:solidFill>
              </a:rPr>
              <a:t>15696</a:t>
            </a:r>
            <a:r>
              <a:rPr lang="en-GB" dirty="0"/>
              <a:t>, 16461, 16585, </a:t>
            </a:r>
            <a:r>
              <a:rPr lang="en-GB" dirty="0">
                <a:solidFill>
                  <a:srgbClr val="FF0000"/>
                </a:solidFill>
              </a:rPr>
              <a:t>17143</a:t>
            </a:r>
            <a:r>
              <a:rPr lang="en-GB" dirty="0"/>
              <a:t>, 16148, 16313, 16646 in doc 11-18</a:t>
            </a:r>
            <a:r>
              <a:rPr lang="en-GB" dirty="0" smtClean="0"/>
              <a:t>/1698r1</a:t>
            </a:r>
            <a:endParaRPr lang="en-GB" dirty="0"/>
          </a:p>
          <a:p>
            <a:pPr lvl="0"/>
            <a:endParaRPr lang="en-GB" dirty="0"/>
          </a:p>
          <a:p>
            <a:pPr lvl="0"/>
            <a:r>
              <a:rPr lang="en-GB" dirty="0"/>
              <a:t>Move: Alfred </a:t>
            </a:r>
            <a:r>
              <a:rPr lang="en-GB" dirty="0" err="1" smtClean="0"/>
              <a:t>Asterjadhi</a:t>
            </a:r>
            <a:endParaRPr lang="en-GB" dirty="0" smtClean="0"/>
          </a:p>
          <a:p>
            <a:pPr lvl="0"/>
            <a:r>
              <a:rPr lang="en-GB" dirty="0" smtClean="0"/>
              <a:t>CIDs in red have transferred to Zhou</a:t>
            </a:r>
            <a:endParaRPr lang="en-GB"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3171288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 meeting and teleconference minutes since November 2018.</a:t>
            </a:r>
          </a:p>
          <a:p>
            <a:pPr>
              <a:buFont typeface="Arial" panose="020B0604020202020204" pitchFamily="34" charset="0"/>
              <a:buChar char="•"/>
            </a:pPr>
            <a:r>
              <a:rPr lang="en-US" dirty="0"/>
              <a:t>Complete the resolution of comments received on draft D3.0, prepare draft D4.0, and start a 15-day recirculation ballot</a:t>
            </a:r>
          </a:p>
          <a:p>
            <a:pPr>
              <a:buFont typeface="Arial" panose="020B0604020202020204" pitchFamily="34" charset="0"/>
              <a:buChar char="•"/>
            </a:pPr>
            <a:r>
              <a:rPr lang="en-US" dirty="0"/>
              <a:t>Approve the TG Coexistence Assurance document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ea typeface="Lucida Grande"/>
                <a:cs typeface="Lucida Grande"/>
              </a:rPr>
              <a:t>15084, 15684, 15685, 16404, 16607, 16608, </a:t>
            </a:r>
            <a:r>
              <a:rPr lang="en-US" dirty="0" smtClean="0">
                <a:ea typeface="Lucida Grande"/>
                <a:cs typeface="Lucida Grande"/>
              </a:rPr>
              <a:t>17117 in doc 11-18/1487r2</a:t>
            </a:r>
          </a:p>
          <a:p>
            <a:endParaRPr lang="en-US" dirty="0">
              <a:ea typeface="Lucida Grande"/>
              <a:cs typeface="Lucida Grande"/>
            </a:endParaRPr>
          </a:p>
          <a:p>
            <a:r>
              <a:rPr lang="en-US" dirty="0" smtClean="0">
                <a:ea typeface="Lucida Grande"/>
                <a:cs typeface="Lucida Grande"/>
              </a:rPr>
              <a:t>Move: </a:t>
            </a:r>
            <a:r>
              <a:rPr lang="en-US" dirty="0" err="1" smtClean="0">
                <a:ea typeface="Lucida Grande"/>
                <a:cs typeface="Lucida Grande"/>
              </a:rPr>
              <a:t>Liwen</a:t>
            </a:r>
            <a:r>
              <a:rPr lang="en-US" dirty="0" smtClean="0">
                <a:ea typeface="Lucida Grande"/>
                <a:cs typeface="Lucida Grande"/>
              </a:rPr>
              <a:t>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January 2019</a:t>
            </a:r>
            <a:endParaRPr lang="en-GB" dirty="0"/>
          </a:p>
        </p:txBody>
      </p:sp>
    </p:spTree>
    <p:extLst>
      <p:ext uri="{BB962C8B-B14F-4D97-AF65-F5344CB8AC3E}">
        <p14:creationId xmlns:p14="http://schemas.microsoft.com/office/powerpoint/2010/main" val="133500614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11-18/1831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15990, </a:t>
            </a:r>
            <a:r>
              <a:rPr lang="en-US" dirty="0" smtClean="0"/>
              <a:t>17031 </a:t>
            </a:r>
            <a:r>
              <a:rPr lang="en-US" dirty="0"/>
              <a:t>and </a:t>
            </a:r>
            <a:r>
              <a:rPr lang="en-US" dirty="0" smtClean="0"/>
              <a:t>17033 in doc 11-18/1831r4</a:t>
            </a:r>
          </a:p>
          <a:p>
            <a:endParaRPr lang="en-US" dirty="0"/>
          </a:p>
          <a:p>
            <a:r>
              <a:rPr lang="en-US" dirty="0" smtClean="0"/>
              <a:t>Move: </a:t>
            </a:r>
            <a:r>
              <a:rPr lang="en-US" dirty="0" err="1" smtClean="0"/>
              <a:t>Jarkko</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60775385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15175, 15652, 16411, 17077, 17001, 16124, 15716</a:t>
            </a:r>
            <a:r>
              <a:rPr lang="en-US" dirty="0"/>
              <a:t> in doc 11-18/</a:t>
            </a:r>
            <a:r>
              <a:rPr lang="en-US" dirty="0" smtClean="0"/>
              <a:t>1866r5</a:t>
            </a:r>
            <a:endParaRPr lang="en-US" dirty="0"/>
          </a:p>
          <a:p>
            <a:endParaRPr lang="en-US" dirty="0"/>
          </a:p>
          <a:p>
            <a:r>
              <a:rPr lang="en-US" dirty="0"/>
              <a:t>Move: Laurent </a:t>
            </a:r>
            <a:r>
              <a:rPr lang="en-US" dirty="0" err="1"/>
              <a:t>Cariou</a:t>
            </a:r>
            <a:r>
              <a:rPr lang="en-US" dirty="0"/>
              <a:t>		Second: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37103610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US" dirty="0">
                <a:ea typeface="Lucida Grande"/>
                <a:cs typeface="Lucida Grande"/>
              </a:rPr>
              <a:t>15079, 16504, 16868, 16949, 16950, 15090, 15952, 15333, 16012, 16663, 17153, 16250, 16163, 16168, 16214, 16221, 16282, 16351, 15606, 15934</a:t>
            </a:r>
            <a:r>
              <a:rPr lang="en-US" dirty="0" smtClean="0"/>
              <a:t> </a:t>
            </a:r>
            <a:r>
              <a:rPr lang="en-US" dirty="0"/>
              <a:t>in doc 11-18/</a:t>
            </a:r>
            <a:r>
              <a:rPr lang="en-US" dirty="0" smtClean="0"/>
              <a:t>2040r6</a:t>
            </a:r>
          </a:p>
          <a:p>
            <a:endParaRPr lang="en-US" dirty="0"/>
          </a:p>
          <a:p>
            <a:r>
              <a:rPr lang="en-US" dirty="0" smtClean="0"/>
              <a:t>Move: </a:t>
            </a:r>
            <a:r>
              <a:rPr lang="en-US" dirty="0" err="1" smtClean="0"/>
              <a:t>Liwen</a:t>
            </a:r>
            <a:r>
              <a:rPr lang="en-US" dirty="0" smtClean="0"/>
              <a:t> Chu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7743744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15302, 15906, 16750 in doc 11-18/</a:t>
            </a:r>
            <a:r>
              <a:rPr lang="en-US" dirty="0" smtClean="0"/>
              <a:t>1995r2</a:t>
            </a:r>
          </a:p>
          <a:p>
            <a:endParaRPr lang="en-US" dirty="0"/>
          </a:p>
          <a:p>
            <a:r>
              <a:rPr lang="en-US" dirty="0" smtClean="0"/>
              <a:t>Move: </a:t>
            </a:r>
            <a:r>
              <a:rPr lang="en-US" dirty="0" err="1" smtClean="0"/>
              <a:t>Huizhao</a:t>
            </a:r>
            <a:r>
              <a:rPr lang="en-US" dirty="0" smtClean="0"/>
              <a:t> </a:t>
            </a:r>
            <a:r>
              <a:rPr lang="en-US" dirty="0" err="1" smtClean="0"/>
              <a:t>wang</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47265527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CIDs </a:t>
            </a:r>
            <a:r>
              <a:rPr lang="en-GB" dirty="0"/>
              <a:t>15087, 15088, 16597, 16610, 16664, 16665, </a:t>
            </a:r>
            <a:r>
              <a:rPr lang="en-GB" strike="sngStrike" dirty="0">
                <a:solidFill>
                  <a:srgbClr val="FF0000"/>
                </a:solidFill>
              </a:rPr>
              <a:t>16666</a:t>
            </a:r>
            <a:r>
              <a:rPr lang="en-GB" strike="sngStrike" dirty="0"/>
              <a:t>,</a:t>
            </a:r>
            <a:r>
              <a:rPr lang="en-GB" dirty="0"/>
              <a:t> 16667, 16670, 16671 in doc 11-18/1975r2</a:t>
            </a:r>
          </a:p>
          <a:p>
            <a:endParaRPr lang="en-GB" dirty="0"/>
          </a:p>
          <a:p>
            <a:r>
              <a:rPr lang="en-GB" dirty="0"/>
              <a:t>Move: </a:t>
            </a:r>
            <a:r>
              <a:rPr lang="en-GB" dirty="0" err="1"/>
              <a:t>Liwen</a:t>
            </a:r>
            <a:r>
              <a:rPr lang="en-GB" dirty="0"/>
              <a:t> Chu			Second: </a:t>
            </a:r>
          </a:p>
          <a:p>
            <a:endParaRPr lang="en-GB" dirty="0" smtClean="0"/>
          </a:p>
          <a:p>
            <a:r>
              <a:rPr lang="en-GB" dirty="0" smtClean="0"/>
              <a:t>16666 </a:t>
            </a:r>
            <a:r>
              <a:rPr lang="en-GB" dirty="0"/>
              <a:t>is revised by Robert. A new revision will include the resolution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22090806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 resolutions to:</a:t>
            </a:r>
          </a:p>
          <a:p>
            <a:pPr lvl="1">
              <a:buFont typeface="Arial"/>
              <a:buChar char="•"/>
            </a:pPr>
            <a:r>
              <a:rPr lang="en-US" dirty="0" smtClean="0"/>
              <a:t>CID </a:t>
            </a:r>
            <a:r>
              <a:rPr lang="en-US" dirty="0" smtClean="0">
                <a:ea typeface="Lucida Grande"/>
                <a:cs typeface="Lucida Grande"/>
              </a:rPr>
              <a:t>15153 in doc 11-19/0120r1</a:t>
            </a:r>
          </a:p>
          <a:p>
            <a:pPr lvl="1">
              <a:buFont typeface="Arial"/>
              <a:buChar char="•"/>
            </a:pPr>
            <a:endParaRPr lang="en-US" dirty="0">
              <a:ea typeface="Lucida Grande"/>
              <a:cs typeface="Lucida Grande"/>
            </a:endParaRPr>
          </a:p>
          <a:p>
            <a:pPr lvl="1">
              <a:buFont typeface="Arial"/>
              <a:buChar char="•"/>
            </a:pPr>
            <a:r>
              <a:rPr lang="en-US" dirty="0" smtClean="0">
                <a:ea typeface="Lucida Grande"/>
                <a:cs typeface="Lucida Grande"/>
              </a:rPr>
              <a:t>CIDs 16335</a:t>
            </a:r>
            <a:r>
              <a:rPr lang="en-US" dirty="0">
                <a:ea typeface="Lucida Grande"/>
                <a:cs typeface="Lucida Grande"/>
              </a:rPr>
              <a:t>, 16387, 16388, 16549, 16640, 16642, 17002, 17049, 17050, </a:t>
            </a:r>
            <a:r>
              <a:rPr lang="en-US" dirty="0" smtClean="0">
                <a:ea typeface="Lucida Grande"/>
                <a:cs typeface="Lucida Grande"/>
              </a:rPr>
              <a:t>17051 in doc 11-18/</a:t>
            </a:r>
            <a:r>
              <a:rPr lang="en-US" dirty="0" smtClean="0">
                <a:ea typeface="Lucida Grande"/>
                <a:cs typeface="Lucida Grande"/>
              </a:rPr>
              <a:t>1868r7</a:t>
            </a:r>
            <a:endParaRPr lang="en-US" dirty="0" smtClean="0">
              <a:ea typeface="Lucida Grande"/>
              <a:cs typeface="Lucida Grande"/>
            </a:endParaRPr>
          </a:p>
          <a:p>
            <a:pPr lvl="1">
              <a:buFont typeface="Arial"/>
              <a:buChar char="•"/>
            </a:pPr>
            <a:endParaRPr lang="en-US" dirty="0">
              <a:ea typeface="Lucida Grande"/>
              <a:cs typeface="Lucida Grande"/>
            </a:endParaRPr>
          </a:p>
          <a:p>
            <a:pPr>
              <a:buFont typeface="Arial"/>
              <a:buChar char="•"/>
            </a:pPr>
            <a:r>
              <a:rPr lang="en-US" dirty="0" smtClean="0">
                <a:ea typeface="Lucida Grande"/>
                <a:cs typeface="Lucida Grande"/>
              </a:rPr>
              <a:t>Move: </a:t>
            </a:r>
            <a:r>
              <a:rPr lang="en-US" dirty="0" err="1" smtClean="0">
                <a:ea typeface="Lucida Grande"/>
                <a:cs typeface="Lucida Grande"/>
              </a:rPr>
              <a:t>Guoqing</a:t>
            </a:r>
            <a:r>
              <a:rPr lang="en-US" dirty="0" smtClean="0">
                <a:ea typeface="Lucida Grande"/>
                <a:cs typeface="Lucida Grande"/>
              </a:rPr>
              <a:t> Li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16397264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 16487 in doc 11-18/2085r0</a:t>
            </a:r>
          </a:p>
          <a:p>
            <a:endParaRPr lang="en-US" dirty="0"/>
          </a:p>
          <a:p>
            <a:r>
              <a:rPr lang="en-US" dirty="0" smtClean="0"/>
              <a:t>Move: Po-Kai </a:t>
            </a:r>
            <a:r>
              <a:rPr lang="en-US" dirty="0" err="1" smtClean="0"/>
              <a:t>Huand</a:t>
            </a:r>
            <a:r>
              <a:rPr lang="en-US" dirty="0" smtClean="0"/>
              <a:t>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9762414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15096, 15097, 15099, 15100, 15101, 15164, 15165</a:t>
            </a:r>
            <a:r>
              <a:rPr lang="en-GB" dirty="0">
                <a:solidFill>
                  <a:schemeClr val="tx1"/>
                </a:solidFill>
              </a:rPr>
              <a:t>, </a:t>
            </a:r>
            <a:r>
              <a:rPr lang="en-GB" dirty="0"/>
              <a:t>15182, 15731, 15732, </a:t>
            </a:r>
            <a:r>
              <a:rPr lang="en-GB" dirty="0" smtClean="0"/>
              <a:t>15733</a:t>
            </a:r>
            <a:r>
              <a:rPr lang="en-GB" dirty="0"/>
              <a:t>, 15840, 15841, 15842, 15843, 15844, 16423, 16452, </a:t>
            </a:r>
            <a:r>
              <a:rPr lang="en-GB" dirty="0" smtClean="0"/>
              <a:t>16463 In doc 11-18/1697r1</a:t>
            </a:r>
          </a:p>
          <a:p>
            <a:pPr lvl="0"/>
            <a:endParaRPr lang="en-GB" dirty="0"/>
          </a:p>
          <a:p>
            <a:pPr lvl="0"/>
            <a:r>
              <a:rPr lang="en-GB" dirty="0" smtClean="0"/>
              <a:t>Move: Alfred </a:t>
            </a:r>
            <a:r>
              <a:rPr lang="en-GB" dirty="0" err="1" smtClean="0"/>
              <a:t>Asterjadhi</a:t>
            </a:r>
            <a:r>
              <a:rPr lang="en-GB" dirty="0" smtClean="0"/>
              <a:t>		Second: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7147138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15157, </a:t>
            </a:r>
            <a:r>
              <a:rPr lang="en-GB" dirty="0" smtClean="0"/>
              <a:t>16283, 16293</a:t>
            </a:r>
            <a:r>
              <a:rPr lang="en-GB" dirty="0"/>
              <a:t>, 16494</a:t>
            </a:r>
            <a:r>
              <a:rPr lang="en-US" dirty="0"/>
              <a:t> </a:t>
            </a:r>
            <a:r>
              <a:rPr lang="en-US" dirty="0" smtClean="0"/>
              <a:t>in doc 11-19/0098r2</a:t>
            </a:r>
          </a:p>
          <a:p>
            <a:endParaRPr lang="en-US" dirty="0"/>
          </a:p>
          <a:p>
            <a:r>
              <a:rPr lang="en-US" dirty="0" smtClean="0"/>
              <a:t>Move: </a:t>
            </a:r>
            <a:r>
              <a:rPr lang="en-US" dirty="0" err="1" smtClean="0"/>
              <a:t>Liwen</a:t>
            </a:r>
            <a:r>
              <a:rPr lang="en-US" dirty="0" smtClean="0"/>
              <a:t>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966083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673994" y="1219201"/>
            <a:ext cx="3808413" cy="4113213"/>
          </a:xfrm>
        </p:spPr>
        <p:txBody>
          <a:bodyPr/>
          <a:lstStyle/>
          <a:p>
            <a:pPr>
              <a:lnSpc>
                <a:spcPct val="80000"/>
              </a:lnSpc>
            </a:pPr>
            <a:endParaRPr lang="en-US" altLang="en-US" sz="1050" dirty="0"/>
          </a:p>
          <a:p>
            <a:pPr>
              <a:lnSpc>
                <a:spcPct val="80000"/>
              </a:lnSpc>
            </a:pPr>
            <a:r>
              <a:rPr lang="en-US" altLang="en-US" sz="1100" dirty="0"/>
              <a:t>Monday January 14, 10:30 – 12:30 </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Call for Submissions</a:t>
            </a:r>
          </a:p>
          <a:p>
            <a:pPr lvl="1">
              <a:lnSpc>
                <a:spcPct val="80000"/>
              </a:lnSpc>
            </a:pPr>
            <a:r>
              <a:rPr lang="en-US" altLang="en-US" sz="1050" dirty="0"/>
              <a:t>Ad hoc groups schedule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CA" altLang="en-US" sz="1100" dirty="0"/>
              <a:t>Monday</a:t>
            </a:r>
            <a:r>
              <a:rPr lang="en-US" altLang="en-US" sz="1100" dirty="0"/>
              <a:t> January 14, 13:30 – 15:30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CA" altLang="en-US" sz="1100" dirty="0"/>
              <a:t>Monday</a:t>
            </a:r>
            <a:r>
              <a:rPr lang="en-US" altLang="en-US" sz="1100" dirty="0"/>
              <a:t> January 14, 19:30 – 21:30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0">
              <a:lnSpc>
                <a:spcPct val="80000"/>
              </a:lnSpc>
            </a:pPr>
            <a:r>
              <a:rPr lang="en-CA" altLang="en-US" sz="1100" dirty="0"/>
              <a:t>Tuesday</a:t>
            </a:r>
            <a:r>
              <a:rPr lang="en-US" altLang="en-US" sz="1100" dirty="0"/>
              <a:t> January 15,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0">
              <a:lnSpc>
                <a:spcPct val="80000"/>
              </a:lnSpc>
            </a:pPr>
            <a:r>
              <a:rPr lang="en-CA" altLang="en-US" sz="1100" dirty="0"/>
              <a:t>Tuesday</a:t>
            </a:r>
            <a:r>
              <a:rPr lang="en-US" altLang="en-US" sz="1100" dirty="0"/>
              <a:t> January 15, 10:30 – 12:30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1">
              <a:lnSpc>
                <a:spcPct val="80000"/>
              </a:lnSpc>
            </a:pPr>
            <a:endParaRPr lang="en-US" altLang="en-US" sz="1050" dirty="0"/>
          </a:p>
          <a:p>
            <a:pPr lvl="1">
              <a:lnSpc>
                <a:spcPct val="80000"/>
              </a:lnSpc>
            </a:pPr>
            <a:r>
              <a:rPr lang="en-US" altLang="en-US" sz="1200" dirty="0"/>
              <a:t>	</a:t>
            </a:r>
          </a:p>
          <a:p>
            <a:pPr lvl="1">
              <a:lnSpc>
                <a:spcPct val="80000"/>
              </a:lnSpc>
            </a:pPr>
            <a:endParaRPr lang="en-US" altLang="en-US" sz="1600" dirty="0"/>
          </a:p>
          <a:p>
            <a:pPr lvl="1">
              <a:lnSpc>
                <a:spcPct val="80000"/>
              </a:lnSpc>
            </a:pPr>
            <a:endParaRPr lang="en-US" altLang="en-US" sz="1600" dirty="0"/>
          </a:p>
          <a:p>
            <a:endParaRPr lang="en-US" sz="2000" dirty="0"/>
          </a:p>
        </p:txBody>
      </p:sp>
      <p:sp>
        <p:nvSpPr>
          <p:cNvPr id="8" name="Content Placeholder 7"/>
          <p:cNvSpPr>
            <a:spLocks noGrp="1"/>
          </p:cNvSpPr>
          <p:nvPr>
            <p:ph sz="half" idx="2"/>
          </p:nvPr>
        </p:nvSpPr>
        <p:spPr>
          <a:xfrm>
            <a:off x="4563437" y="1219200"/>
            <a:ext cx="3810000" cy="4113213"/>
          </a:xfrm>
        </p:spPr>
        <p:txBody>
          <a:bodyPr/>
          <a:lstStyle/>
          <a:p>
            <a:pPr lvl="0">
              <a:lnSpc>
                <a:spcPct val="80000"/>
              </a:lnSpc>
            </a:pPr>
            <a:r>
              <a:rPr lang="en-CA" altLang="en-US" sz="1100" dirty="0"/>
              <a:t>Tuesday</a:t>
            </a:r>
            <a:r>
              <a:rPr lang="en-US" altLang="en-US" sz="1100" dirty="0"/>
              <a:t> January 15, 16:00 – 18:00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endParaRPr lang="en-US" altLang="en-US" sz="1450" dirty="0"/>
          </a:p>
          <a:p>
            <a:pPr lvl="0">
              <a:lnSpc>
                <a:spcPct val="80000"/>
              </a:lnSpc>
            </a:pPr>
            <a:r>
              <a:rPr lang="en-CA" altLang="en-US" sz="1100" dirty="0"/>
              <a:t>Tuesday</a:t>
            </a:r>
            <a:r>
              <a:rPr lang="en-US" altLang="en-US" sz="1100" dirty="0"/>
              <a:t> January 15, 19:30 – 21:30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US" altLang="en-US" sz="1050" dirty="0"/>
              <a:t>Wednesday January 16,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US" altLang="en-US" sz="1050" dirty="0"/>
              <a:t>Wednesday January 16, 13:30 – 15:30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	</a:t>
            </a:r>
          </a:p>
          <a:p>
            <a:pPr>
              <a:lnSpc>
                <a:spcPct val="80000"/>
              </a:lnSpc>
            </a:pPr>
            <a:r>
              <a:rPr lang="en-US" altLang="en-US" sz="1050" dirty="0"/>
              <a:t>Thursday January 17,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a:t>
            </a:r>
          </a:p>
          <a:p>
            <a:pPr lvl="1">
              <a:lnSpc>
                <a:spcPct val="80000"/>
              </a:lnSpc>
            </a:pPr>
            <a:r>
              <a:rPr lang="en-US" altLang="en-US" sz="1050" dirty="0"/>
              <a:t>Recess </a:t>
            </a:r>
            <a:endParaRPr lang="en-US" altLang="en-US" sz="1400" dirty="0"/>
          </a:p>
          <a:p>
            <a:pPr>
              <a:lnSpc>
                <a:spcPct val="80000"/>
              </a:lnSpc>
            </a:pPr>
            <a:r>
              <a:rPr lang="en-US" altLang="en-US" sz="1050" dirty="0"/>
              <a:t>Thursday January 17, 10:30 – 12:30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TG Motions</a:t>
            </a:r>
          </a:p>
          <a:p>
            <a:pPr lvl="1">
              <a:lnSpc>
                <a:spcPct val="80000"/>
              </a:lnSpc>
            </a:pPr>
            <a:r>
              <a:rPr lang="en-US" altLang="en-US" sz="1050" dirty="0"/>
              <a:t>Comment Resolution</a:t>
            </a:r>
          </a:p>
          <a:p>
            <a:pPr lvl="1">
              <a:lnSpc>
                <a:spcPct val="80000"/>
              </a:lnSpc>
            </a:pPr>
            <a:r>
              <a:rPr lang="en-US" altLang="en-US" sz="1050" dirty="0"/>
              <a:t>Goals for January 2018</a:t>
            </a:r>
          </a:p>
          <a:p>
            <a:pPr lvl="1">
              <a:lnSpc>
                <a:spcPct val="80000"/>
              </a:lnSpc>
            </a:pPr>
            <a:r>
              <a:rPr lang="en-US" altLang="en-US" sz="1050" dirty="0"/>
              <a:t>TG ad hoc meeting</a:t>
            </a:r>
          </a:p>
          <a:p>
            <a:pPr lvl="1">
              <a:lnSpc>
                <a:spcPct val="80000"/>
              </a:lnSpc>
            </a:pPr>
            <a:r>
              <a:rPr lang="en-US" altLang="en-US" sz="1050" dirty="0" err="1"/>
              <a:t>Telecon</a:t>
            </a:r>
            <a:r>
              <a:rPr lang="en-US" altLang="en-US" sz="1050" dirty="0"/>
              <a:t> Schedule</a:t>
            </a:r>
          </a:p>
          <a:p>
            <a:pPr lvl="1">
              <a:lnSpc>
                <a:spcPct val="80000"/>
              </a:lnSpc>
            </a:pPr>
            <a:r>
              <a:rPr lang="en-US" altLang="en-US" sz="1050" dirty="0"/>
              <a:t>Adjourn</a:t>
            </a:r>
          </a:p>
          <a:p>
            <a:endParaRPr lang="en-US" sz="1800" dirty="0"/>
          </a:p>
        </p:txBody>
      </p:sp>
      <p:sp>
        <p:nvSpPr>
          <p:cNvPr id="6" name="Date Placeholder 5"/>
          <p:cNvSpPr>
            <a:spLocks noGrp="1"/>
          </p:cNvSpPr>
          <p:nvPr>
            <p:ph type="dt" idx="10"/>
          </p:nvPr>
        </p:nvSpPr>
        <p:spPr/>
        <p:txBody>
          <a:bodyPr/>
          <a:lstStyle/>
          <a:p>
            <a:r>
              <a:rPr lang="en-US"/>
              <a:t>January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 to CIDs </a:t>
            </a:r>
            <a:r>
              <a:rPr lang="en-GB" dirty="0"/>
              <a:t>16907, </a:t>
            </a:r>
            <a:r>
              <a:rPr lang="en-GB" dirty="0" smtClean="0"/>
              <a:t>16909, </a:t>
            </a:r>
            <a:r>
              <a:rPr lang="en-GB" dirty="0" smtClean="0">
                <a:solidFill>
                  <a:schemeClr val="tx1"/>
                </a:solidFill>
              </a:rPr>
              <a:t>16910</a:t>
            </a:r>
            <a:r>
              <a:rPr lang="en-GB" dirty="0" smtClean="0"/>
              <a:t>, </a:t>
            </a:r>
            <a:r>
              <a:rPr lang="en-GB" dirty="0"/>
              <a:t>16915, </a:t>
            </a:r>
            <a:r>
              <a:rPr lang="en-GB" dirty="0" smtClean="0"/>
              <a:t>16916</a:t>
            </a:r>
            <a:r>
              <a:rPr lang="en-GB" dirty="0"/>
              <a:t>, </a:t>
            </a:r>
            <a:r>
              <a:rPr lang="en-GB" dirty="0" smtClean="0">
                <a:solidFill>
                  <a:srgbClr val="FF0000"/>
                </a:solidFill>
              </a:rPr>
              <a:t>16918</a:t>
            </a:r>
            <a:r>
              <a:rPr lang="en-US" dirty="0" smtClean="0"/>
              <a:t>, </a:t>
            </a:r>
            <a:r>
              <a:rPr lang="en-GB" dirty="0" smtClean="0"/>
              <a:t>16921 in doc 11-18/1853r1</a:t>
            </a:r>
          </a:p>
          <a:p>
            <a:pPr lvl="0"/>
            <a:endParaRPr lang="en-GB" dirty="0"/>
          </a:p>
          <a:p>
            <a:pPr lvl="0"/>
            <a:endParaRPr lang="en-GB" dirty="0" smtClean="0"/>
          </a:p>
          <a:p>
            <a:pPr lvl="0"/>
            <a:r>
              <a:rPr lang="en-GB" dirty="0" smtClean="0"/>
              <a:t>Move:	</a:t>
            </a:r>
            <a:r>
              <a:rPr lang="en-GB" dirty="0" err="1" smtClean="0"/>
              <a:t>Tomo</a:t>
            </a:r>
            <a:r>
              <a:rPr lang="en-GB" dirty="0" smtClean="0"/>
              <a:t> Adachi			Second:</a:t>
            </a:r>
            <a:endParaRPr lang="en-GB" dirty="0"/>
          </a:p>
          <a:p>
            <a:pPr lvl="0"/>
            <a:r>
              <a:rPr lang="en-GB" dirty="0" smtClean="0"/>
              <a:t>Resolutions to CIDs written in black approved with no objection.</a:t>
            </a:r>
          </a:p>
          <a:p>
            <a:pPr lvl="0"/>
            <a:r>
              <a:rPr lang="en-GB" dirty="0" smtClean="0"/>
              <a:t>16918 transferred to </a:t>
            </a:r>
            <a:r>
              <a:rPr lang="en-GB" dirty="0" err="1" smtClean="0"/>
              <a:t>Yasu</a:t>
            </a:r>
            <a:r>
              <a:rPr lang="en-GB" dirty="0" smtClean="0"/>
              <a:t>. Resolved by </a:t>
            </a:r>
            <a:r>
              <a:rPr lang="en-GB" dirty="0" err="1" smtClean="0"/>
              <a:t>Yasu</a:t>
            </a:r>
            <a:r>
              <a:rPr lang="en-GB" dirty="0" smtClean="0"/>
              <a:t> in doc 11-18/1907</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58863449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16737 in doc 11-19/0096r0</a:t>
            </a:r>
          </a:p>
          <a:p>
            <a:endParaRPr lang="en-US" dirty="0"/>
          </a:p>
          <a:p>
            <a:r>
              <a:rPr lang="en-US" dirty="0" smtClean="0"/>
              <a:t>Move: Alfred </a:t>
            </a:r>
            <a:r>
              <a:rPr lang="en-US" dirty="0" err="1" smtClean="0"/>
              <a:t>Asterjadhi</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57205303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15102, 15181, </a:t>
            </a:r>
            <a:r>
              <a:rPr lang="en-GB" dirty="0" smtClean="0"/>
              <a:t>15845</a:t>
            </a:r>
            <a:r>
              <a:rPr lang="en-GB" dirty="0"/>
              <a:t>, 16425, 16426, 16427, 16428, </a:t>
            </a:r>
            <a:r>
              <a:rPr lang="en-GB" dirty="0" smtClean="0"/>
              <a:t>16429 in doc 11-18/1472r2</a:t>
            </a:r>
          </a:p>
          <a:p>
            <a:pPr lvl="0"/>
            <a:endParaRPr lang="en-GB" dirty="0"/>
          </a:p>
          <a:p>
            <a:pPr lvl="0"/>
            <a:r>
              <a:rPr lang="en-GB" dirty="0" smtClean="0"/>
              <a:t>Move: Alfred </a:t>
            </a:r>
            <a:r>
              <a:rPr lang="en-GB" dirty="0" err="1" smtClean="0"/>
              <a:t>Asterjadhi</a:t>
            </a:r>
            <a:r>
              <a:rPr lang="en-GB"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70223109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11/19/0076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 to CID </a:t>
            </a:r>
            <a:r>
              <a:rPr lang="en-GB" dirty="0"/>
              <a:t>16486 </a:t>
            </a:r>
            <a:r>
              <a:rPr lang="en-US" dirty="0" smtClean="0"/>
              <a:t>in doc 11-19/0076r0</a:t>
            </a:r>
          </a:p>
          <a:p>
            <a:endParaRPr lang="en-US" dirty="0"/>
          </a:p>
          <a:p>
            <a:r>
              <a:rPr lang="en-US" dirty="0" smtClean="0"/>
              <a:t>Move: Ming </a:t>
            </a:r>
            <a:r>
              <a:rPr lang="en-US" dirty="0" err="1" smtClean="0"/>
              <a:t>Gan</a:t>
            </a:r>
            <a:r>
              <a:rPr lang="en-US" dirty="0" smtClean="0"/>
              <a:t>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85768333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16448 in doc 11-18/1779r5</a:t>
            </a:r>
          </a:p>
          <a:p>
            <a:endParaRPr lang="en-US" dirty="0"/>
          </a:p>
          <a:p>
            <a:r>
              <a:rPr lang="en-US" dirty="0" smtClean="0"/>
              <a:t>Move: </a:t>
            </a:r>
            <a:r>
              <a:rPr lang="en-US" dirty="0" err="1" smtClean="0"/>
              <a:t>Yongho</a:t>
            </a:r>
            <a:r>
              <a:rPr lang="en-US" dirty="0" smtClean="0"/>
              <a:t> </a:t>
            </a:r>
            <a:r>
              <a:rPr lang="en-US" dirty="0" err="1" smtClean="0"/>
              <a:t>Seok</a:t>
            </a:r>
            <a:r>
              <a:rPr lang="en-US" dirty="0" smtClean="0"/>
              <a:t>		Second:</a:t>
            </a:r>
          </a:p>
          <a:p>
            <a:endParaRPr lang="en-US" dirty="0"/>
          </a:p>
          <a:p>
            <a:r>
              <a:rPr lang="en-US" dirty="0" smtClean="0"/>
              <a:t>SP Result:	Y/N/A: 20/2/15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8218291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11-19/0085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IDs: 16441, 16738, 17046, 15939, </a:t>
            </a:r>
            <a:r>
              <a:rPr lang="en-GB" dirty="0" smtClean="0"/>
              <a:t>15835 </a:t>
            </a:r>
            <a:r>
              <a:rPr lang="en-GB" dirty="0"/>
              <a:t>(5 CIDs</a:t>
            </a:r>
            <a:r>
              <a:rPr lang="en-GB" dirty="0" smtClean="0"/>
              <a:t>) in doc 11-19/0085r2</a:t>
            </a:r>
          </a:p>
          <a:p>
            <a:pPr lvl="0"/>
            <a:endParaRPr lang="en-GB" dirty="0"/>
          </a:p>
          <a:p>
            <a:pPr lvl="0"/>
            <a:r>
              <a:rPr lang="en-GB" dirty="0" smtClean="0"/>
              <a:t>Move: </a:t>
            </a:r>
            <a:r>
              <a:rPr lang="en-GB" dirty="0" err="1" smtClean="0"/>
              <a:t>Yongho</a:t>
            </a:r>
            <a:r>
              <a:rPr lang="en-GB" dirty="0" smtClean="0"/>
              <a:t> </a:t>
            </a:r>
            <a:r>
              <a:rPr lang="en-GB" dirty="0" err="1" smtClean="0"/>
              <a:t>Seok</a:t>
            </a:r>
            <a:r>
              <a:rPr lang="en-GB" dirty="0" smtClean="0"/>
              <a:t>		Second:</a:t>
            </a:r>
          </a:p>
          <a:p>
            <a:pPr lvl="0"/>
            <a:r>
              <a:rPr lang="en-GB" dirty="0" smtClean="0"/>
              <a:t>SP Result:	Y/N/A: 17/2/15</a:t>
            </a:r>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67894800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r>
              <a:rPr lang="en-US" dirty="0" smtClean="0"/>
              <a:t>Move to accept resolution to CID 16440 in doc 11-18/1851r3</a:t>
            </a:r>
          </a:p>
          <a:p>
            <a:endParaRPr lang="en-US" dirty="0"/>
          </a:p>
          <a:p>
            <a:r>
              <a:rPr lang="en-US" dirty="0" smtClean="0"/>
              <a:t>Move: </a:t>
            </a:r>
            <a:r>
              <a:rPr lang="en-US" dirty="0" err="1" smtClean="0"/>
              <a:t>Tomo</a:t>
            </a:r>
            <a:r>
              <a:rPr lang="en-US" dirty="0" smtClean="0"/>
              <a:t> Adachi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5962883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11-18/2033 (</a:t>
            </a:r>
            <a:r>
              <a:rPr lang="en-US" dirty="0" err="1" smtClean="0"/>
              <a:t>Xiaogang</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16970</a:t>
            </a:r>
            <a:r>
              <a:rPr lang="en-US" dirty="0"/>
              <a:t>, 16969, 16974, 16975, </a:t>
            </a:r>
            <a:r>
              <a:rPr lang="en-US" dirty="0" smtClean="0"/>
              <a:t>16055</a:t>
            </a:r>
            <a:r>
              <a:rPr lang="en-GB" dirty="0"/>
              <a:t> </a:t>
            </a:r>
            <a:r>
              <a:rPr lang="en-GB" dirty="0" smtClean="0"/>
              <a:t>in doc 11-18/2033r3?</a:t>
            </a:r>
          </a:p>
          <a:p>
            <a:endParaRPr lang="en-GB" dirty="0"/>
          </a:p>
          <a:p>
            <a:r>
              <a:rPr lang="en-GB" dirty="0" smtClean="0"/>
              <a:t>Move: </a:t>
            </a:r>
            <a:r>
              <a:rPr lang="en-GB" dirty="0" err="1" smtClean="0"/>
              <a:t>Xiaogang</a:t>
            </a:r>
            <a:r>
              <a:rPr lang="en-GB" dirty="0" smtClean="0"/>
              <a:t> Chen 			Second:</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55580022"/>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smtClean="0">
                <a:ea typeface="Lucida Grande"/>
                <a:cs typeface="Lucida Grande"/>
              </a:rPr>
              <a:t>16557, </a:t>
            </a:r>
            <a:r>
              <a:rPr lang="en-US" strike="sngStrike" dirty="0" smtClean="0">
                <a:solidFill>
                  <a:srgbClr val="FF0000"/>
                </a:solidFill>
                <a:ea typeface="Lucida Grande"/>
                <a:cs typeface="Lucida Grande"/>
              </a:rPr>
              <a:t>16570</a:t>
            </a:r>
            <a:r>
              <a:rPr lang="en-US" dirty="0" smtClean="0">
                <a:ea typeface="Lucida Grande"/>
                <a:cs typeface="Lucida Grande"/>
              </a:rPr>
              <a:t>, </a:t>
            </a:r>
            <a:r>
              <a:rPr lang="en-US" dirty="0">
                <a:ea typeface="Lucida Grande"/>
                <a:cs typeface="Lucida Grande"/>
              </a:rPr>
              <a:t>16571, 16573, 16574, 16575, 16579, </a:t>
            </a:r>
            <a:r>
              <a:rPr lang="en-US" dirty="0" smtClean="0">
                <a:ea typeface="Lucida Grande"/>
                <a:cs typeface="Lucida Grande"/>
              </a:rPr>
              <a:t>16580 in doc 11-18/1932r5.</a:t>
            </a:r>
          </a:p>
          <a:p>
            <a:endParaRPr lang="en-US" dirty="0">
              <a:ea typeface="Lucida Grande"/>
              <a:cs typeface="Lucida Grande"/>
            </a:endParaRPr>
          </a:p>
          <a:p>
            <a:r>
              <a:rPr lang="en-US" dirty="0" smtClean="0">
                <a:ea typeface="Lucida Grande"/>
                <a:cs typeface="Lucida Grande"/>
              </a:rPr>
              <a:t>Move: Peter </a:t>
            </a:r>
            <a:r>
              <a:rPr lang="en-US" dirty="0" err="1" smtClean="0">
                <a:ea typeface="Lucida Grande"/>
                <a:cs typeface="Lucida Grande"/>
              </a:rPr>
              <a:t>Loc</a:t>
            </a:r>
            <a:r>
              <a:rPr lang="en-US" dirty="0" smtClean="0">
                <a:ea typeface="Lucida Grande"/>
                <a:cs typeface="Lucida Grande"/>
              </a:rPr>
              <a:t>			Second</a:t>
            </a:r>
            <a:r>
              <a:rPr lang="en-US" dirty="0" smtClean="0">
                <a:ea typeface="Lucida Grande"/>
                <a:cs typeface="Lucida Grande"/>
              </a:rPr>
              <a:t>:</a:t>
            </a:r>
          </a:p>
          <a:p>
            <a:r>
              <a:rPr lang="en-US" dirty="0" smtClean="0">
                <a:ea typeface="Lucida Grande"/>
                <a:cs typeface="Lucida Grande"/>
              </a:rPr>
              <a:t>16570 was transferred to PHY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35830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15900, 15773, 15635, 15774, 15775, 15046, 16559, 16560, 15726, 15784, </a:t>
            </a:r>
            <a:r>
              <a:rPr lang="en-US" dirty="0" smtClean="0"/>
              <a:t>15785</a:t>
            </a:r>
            <a:r>
              <a:rPr lang="en-US" dirty="0"/>
              <a:t>, 15448, 15449, 15787, 15418, 15125, 16619, 16620, </a:t>
            </a:r>
            <a:r>
              <a:rPr lang="en-US" dirty="0" smtClean="0"/>
              <a:t>15419, 15788, 15126</a:t>
            </a:r>
            <a:r>
              <a:rPr lang="en-US" dirty="0"/>
              <a:t>, 16621, 16622, 16561, 16873, 15725, 15451, 15452, </a:t>
            </a:r>
            <a:r>
              <a:rPr lang="en-US" dirty="0" smtClean="0"/>
              <a:t>15789 in doc 11-18/1855</a:t>
            </a:r>
            <a:r>
              <a:rPr lang="en-US" dirty="0" smtClean="0"/>
              <a:t>r4</a:t>
            </a:r>
          </a:p>
          <a:p>
            <a:endParaRPr lang="en-US" dirty="0" smtClean="0"/>
          </a:p>
          <a:p>
            <a:r>
              <a:rPr lang="en-US" dirty="0" smtClean="0"/>
              <a:t>Move: Chao-Chun Wang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93855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January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16530603"/>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extLst>
                    <a:ext uri="{9D8B030D-6E8A-4147-A177-3AD203B41FA5}">
                      <a16:colId xmlns="" xmlns:a16="http://schemas.microsoft.com/office/drawing/2014/main" val="20000"/>
                    </a:ext>
                  </a:extLst>
                </a:gridCol>
                <a:gridCol w="1417320">
                  <a:extLst>
                    <a:ext uri="{9D8B030D-6E8A-4147-A177-3AD203B41FA5}">
                      <a16:colId xmlns="" xmlns:a16="http://schemas.microsoft.com/office/drawing/2014/main" val="20001"/>
                    </a:ext>
                  </a:extLst>
                </a:gridCol>
                <a:gridCol w="1417320">
                  <a:extLst>
                    <a:ext uri="{9D8B030D-6E8A-4147-A177-3AD203B41FA5}">
                      <a16:colId xmlns="" xmlns:a16="http://schemas.microsoft.com/office/drawing/2014/main" val="20002"/>
                    </a:ext>
                  </a:extLst>
                </a:gridCol>
                <a:gridCol w="1417320">
                  <a:extLst>
                    <a:ext uri="{9D8B030D-6E8A-4147-A177-3AD203B41FA5}">
                      <a16:colId xmlns="" xmlns:a16="http://schemas.microsoft.com/office/drawing/2014/main" val="20003"/>
                    </a:ext>
                  </a:extLst>
                </a:gridCol>
                <a:gridCol w="1417320">
                  <a:extLst>
                    <a:ext uri="{9D8B030D-6E8A-4147-A177-3AD203B41FA5}">
                      <a16:colId xmlns="" xmlns:a16="http://schemas.microsoft.com/office/drawing/2014/main" val="20004"/>
                    </a:ext>
                  </a:extLst>
                </a:gridCol>
              </a:tblGrid>
              <a:tr h="723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err="1"/>
                        <a:t>TGax</a:t>
                      </a:r>
                      <a:endParaRPr lang="en-US" sz="1800" b="1" dirty="0"/>
                    </a:p>
                  </a:txBody>
                  <a:tcPr/>
                </a:tc>
                <a:tc>
                  <a:txBody>
                    <a:bodyPr/>
                    <a:lstStyle/>
                    <a:p>
                      <a:pPr algn="ctr"/>
                      <a:r>
                        <a:rPr lang="en-US" sz="1800" b="1" dirty="0"/>
                        <a:t>TGax</a:t>
                      </a:r>
                    </a:p>
                  </a:txBody>
                  <a:tcPr/>
                </a:tc>
                <a:tc>
                  <a:txBody>
                    <a:bodyPr/>
                    <a:lstStyle/>
                    <a:p>
                      <a:pPr algn="ctr"/>
                      <a:r>
                        <a:rPr lang="en-US" sz="1800" b="1" dirty="0"/>
                        <a:t>TGax</a:t>
                      </a:r>
                    </a:p>
                  </a:txBody>
                  <a:tcPr/>
                </a:tc>
                <a:extLst>
                  <a:ext uri="{0D108BD9-81ED-4DB2-BD59-A6C34878D82A}">
                    <a16:rowId xmlns="" xmlns:a16="http://schemas.microsoft.com/office/drawing/2014/main" val="10001"/>
                  </a:ext>
                </a:extLst>
              </a:tr>
              <a:tr h="355691">
                <a:tc>
                  <a:txBody>
                    <a:bodyPr/>
                    <a:lstStyle/>
                    <a:p>
                      <a:pPr algn="ctr"/>
                      <a:r>
                        <a:rPr lang="en-US" dirty="0"/>
                        <a:t>AM 2</a:t>
                      </a:r>
                    </a:p>
                  </a:txBody>
                  <a:tcPr/>
                </a:tc>
                <a:tc>
                  <a:txBody>
                    <a:bodyPr/>
                    <a:lstStyle/>
                    <a:p>
                      <a:pPr algn="ctr"/>
                      <a:r>
                        <a:rPr lang="en-US" sz="1800" b="1" dirty="0" err="1"/>
                        <a:t>TGax</a:t>
                      </a:r>
                      <a:endParaRPr lang="en-US" sz="1800" b="1" dirty="0"/>
                    </a:p>
                  </a:txBody>
                  <a:tcPr/>
                </a:tc>
                <a:tc>
                  <a:txBody>
                    <a:bodyPr/>
                    <a:lstStyle/>
                    <a:p>
                      <a:pPr algn="ctr"/>
                      <a:r>
                        <a:rPr lang="en-US" sz="1800" b="1" dirty="0" err="1"/>
                        <a:t>TGax</a:t>
                      </a: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 xmlns:a16="http://schemas.microsoft.com/office/drawing/2014/main" val="10002"/>
                  </a:ext>
                </a:extLst>
              </a:tr>
              <a:tr h="365759">
                <a:tc>
                  <a:txBody>
                    <a:bodyPr/>
                    <a:lstStyle/>
                    <a:p>
                      <a:pPr algn="ctr"/>
                      <a:r>
                        <a:rPr lang="en-US" dirty="0"/>
                        <a:t>PM 1</a:t>
                      </a:r>
                    </a:p>
                  </a:txBody>
                  <a:tcPr/>
                </a:tc>
                <a:tc>
                  <a:txBody>
                    <a:bodyPr/>
                    <a:lstStyle/>
                    <a:p>
                      <a:pPr algn="ctr"/>
                      <a:r>
                        <a:rPr lang="en-US" sz="1800" b="1" dirty="0"/>
                        <a:t>TGax</a:t>
                      </a:r>
                    </a:p>
                  </a:txBody>
                  <a:tcPr/>
                </a:tc>
                <a:tc>
                  <a:txBody>
                    <a:bodyPr/>
                    <a:lstStyle/>
                    <a:p>
                      <a:pPr algn="ctr"/>
                      <a:endParaRPr lang="en-US" sz="1800" b="1" dirty="0"/>
                    </a:p>
                  </a:txBody>
                  <a:tcPr/>
                </a:tc>
                <a:tc>
                  <a:txBody>
                    <a:bodyPr/>
                    <a:lstStyle/>
                    <a:p>
                      <a:pPr algn="ctr"/>
                      <a:r>
                        <a:rPr lang="en-US" sz="1800" b="1" dirty="0" err="1"/>
                        <a:t>TGax</a:t>
                      </a:r>
                      <a:endParaRPr lang="en-US" sz="1800" b="1" dirty="0"/>
                    </a:p>
                  </a:txBody>
                  <a:tcPr/>
                </a:tc>
                <a:tc>
                  <a:txBody>
                    <a:bodyPr/>
                    <a:lstStyle/>
                    <a:p>
                      <a:pPr algn="ctr"/>
                      <a:r>
                        <a:rPr lang="en-US" b="1" dirty="0" err="1"/>
                        <a:t>TGax</a:t>
                      </a:r>
                      <a:endParaRPr lang="en-US" b="1" dirty="0"/>
                    </a:p>
                  </a:txBody>
                  <a:tcPr/>
                </a:tc>
                <a:extLst>
                  <a:ext uri="{0D108BD9-81ED-4DB2-BD59-A6C34878D82A}">
                    <a16:rowId xmlns=""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endParaRPr lang="en-US" b="1" dirty="0"/>
                    </a:p>
                  </a:txBody>
                  <a:tcPr/>
                </a:tc>
                <a:tc>
                  <a:txBody>
                    <a:bodyPr/>
                    <a:lstStyle/>
                    <a:p>
                      <a:pPr algn="ctr"/>
                      <a:r>
                        <a:rPr lang="en-US" sz="1800" b="1" dirty="0" err="1"/>
                        <a:t>TGax</a:t>
                      </a:r>
                      <a:endParaRPr lang="en-US" sz="1800" b="1" dirty="0"/>
                    </a:p>
                  </a:txBody>
                  <a:tcPr/>
                </a:tc>
                <a:tc>
                  <a:txBody>
                    <a:bodyPr/>
                    <a:lstStyle/>
                    <a:p>
                      <a:pPr algn="ctr"/>
                      <a:endParaRPr lang="en-US" sz="1400" dirty="0"/>
                    </a:p>
                  </a:txBody>
                  <a:tcPr/>
                </a:tc>
                <a:tc>
                  <a:txBody>
                    <a:bodyPr/>
                    <a:lstStyle/>
                    <a:p>
                      <a:endParaRPr lang="en-US" dirty="0"/>
                    </a:p>
                  </a:txBody>
                  <a:tcPr/>
                </a:tc>
                <a:extLst>
                  <a:ext uri="{0D108BD9-81ED-4DB2-BD59-A6C34878D82A}">
                    <a16:rowId xmlns="" xmlns:a16="http://schemas.microsoft.com/office/drawing/2014/main" val="10004"/>
                  </a:ext>
                </a:extLst>
              </a:tr>
              <a:tr h="349405">
                <a:tc>
                  <a:txBody>
                    <a:bodyPr/>
                    <a:lstStyle/>
                    <a:p>
                      <a:pPr algn="ctr"/>
                      <a:r>
                        <a:rPr lang="en-US" dirty="0"/>
                        <a:t>EVE</a:t>
                      </a:r>
                    </a:p>
                  </a:txBody>
                  <a:tcPr/>
                </a:tc>
                <a:tc>
                  <a:txBody>
                    <a:bodyPr/>
                    <a:lstStyle/>
                    <a:p>
                      <a:pPr algn="ctr"/>
                      <a:r>
                        <a:rPr lang="en-US" b="1" dirty="0" err="1"/>
                        <a:t>TGax</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accept </a:t>
            </a:r>
            <a:r>
              <a:rPr lang="en-US" dirty="0"/>
              <a:t>resolutions to CIDs </a:t>
            </a:r>
            <a:r>
              <a:rPr lang="en-GB" dirty="0">
                <a:solidFill>
                  <a:schemeClr val="tx1"/>
                </a:solidFill>
              </a:rPr>
              <a:t>16605, 15679, 15718, 15071 </a:t>
            </a:r>
            <a:r>
              <a:rPr lang="en-US" dirty="0"/>
              <a:t>in doc 11-</a:t>
            </a:r>
            <a:r>
              <a:rPr lang="en-US" dirty="0" smtClean="0"/>
              <a:t>1887r3</a:t>
            </a:r>
          </a:p>
          <a:p>
            <a:endParaRPr lang="en-US" dirty="0"/>
          </a:p>
          <a:p>
            <a:r>
              <a:rPr lang="en-US" dirty="0" smtClean="0"/>
              <a:t>Move: Zhou </a:t>
            </a:r>
            <a:r>
              <a:rPr lang="en-US" dirty="0" err="1" smtClean="0"/>
              <a:t>Lan</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99713545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a:t>
            </a:r>
            <a:r>
              <a:rPr lang="en-US" dirty="0"/>
              <a:t>resolutions to CIDs </a:t>
            </a:r>
            <a:r>
              <a:rPr lang="en-GB" dirty="0"/>
              <a:t>15687, 15689, 15690, 15692, 15693, 16756 in doc 11-</a:t>
            </a:r>
            <a:r>
              <a:rPr lang="en-GB" dirty="0" smtClean="0"/>
              <a:t>18/1921r4</a:t>
            </a:r>
          </a:p>
          <a:p>
            <a:pPr lvl="0"/>
            <a:endParaRPr lang="en-GB" dirty="0"/>
          </a:p>
          <a:p>
            <a:pPr lvl="0"/>
            <a:r>
              <a:rPr lang="en-GB" dirty="0" smtClean="0"/>
              <a:t>Move: </a:t>
            </a:r>
            <a:r>
              <a:rPr lang="en-GB" dirty="0" err="1" smtClean="0"/>
              <a:t>Menzo</a:t>
            </a:r>
            <a:r>
              <a:rPr lang="en-GB" dirty="0" smtClean="0"/>
              <a:t> </a:t>
            </a:r>
            <a:r>
              <a:rPr lang="en-GB" dirty="0" err="1" smtClean="0"/>
              <a:t>Wentink</a:t>
            </a:r>
            <a:r>
              <a:rPr lang="en-GB" dirty="0" smtClean="0"/>
              <a:t>		Second:</a:t>
            </a:r>
            <a:endParaRPr lang="en-GB" dirty="0"/>
          </a:p>
          <a:p>
            <a:pPr lvl="0"/>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763355406"/>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11-19/0140 (Matt Fischer)</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15708</a:t>
            </a:r>
            <a:endParaRPr lang="en-US" dirty="0">
              <a:solidFill>
                <a:srgbClr val="FF0000"/>
              </a:solidFill>
            </a:endParaRPr>
          </a:p>
          <a:p>
            <a:r>
              <a:rPr lang="en-GB" dirty="0"/>
              <a:t>15763</a:t>
            </a:r>
            <a:endParaRPr lang="en-US" dirty="0"/>
          </a:p>
          <a:p>
            <a:r>
              <a:rPr lang="en-GB" dirty="0"/>
              <a:t>15764</a:t>
            </a:r>
            <a:endParaRPr lang="en-US" dirty="0"/>
          </a:p>
          <a:p>
            <a:r>
              <a:rPr lang="en-GB" dirty="0">
                <a:solidFill>
                  <a:srgbClr val="FF0000"/>
                </a:solidFill>
              </a:rPr>
              <a:t>16411</a:t>
            </a:r>
            <a:endParaRPr lang="en-US" dirty="0">
              <a:solidFill>
                <a:srgbClr val="FF0000"/>
              </a:solidFill>
            </a:endParaRPr>
          </a:p>
          <a:p>
            <a:r>
              <a:rPr lang="en-GB" dirty="0">
                <a:solidFill>
                  <a:srgbClr val="FF0000"/>
                </a:solidFill>
              </a:rPr>
              <a:t>16444</a:t>
            </a:r>
            <a:endParaRPr lang="en-US" dirty="0">
              <a:solidFill>
                <a:srgbClr val="FF0000"/>
              </a:solidFill>
            </a:endParaRPr>
          </a:p>
          <a:p>
            <a:r>
              <a:rPr lang="en-GB" dirty="0" smtClean="0"/>
              <a:t>17052</a:t>
            </a:r>
            <a:endParaRPr lang="en-US" dirty="0"/>
          </a:p>
          <a:p>
            <a:r>
              <a:rPr lang="en-US" dirty="0" smtClean="0"/>
              <a:t>In doc 11-19/0140r1?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0831506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15122, </a:t>
            </a:r>
            <a:r>
              <a:rPr lang="en-GB" dirty="0" smtClean="0"/>
              <a:t>15829 in doc 11-18/1471r4</a:t>
            </a:r>
          </a:p>
          <a:p>
            <a:pPr lvl="0"/>
            <a:endParaRPr lang="en-GB" dirty="0"/>
          </a:p>
          <a:p>
            <a:pPr lvl="0"/>
            <a:r>
              <a:rPr lang="en-GB" dirty="0" smtClean="0"/>
              <a:t>Move: Alfred </a:t>
            </a:r>
            <a:r>
              <a:rPr lang="en-GB" dirty="0" err="1" smtClean="0"/>
              <a:t>Asterjadhi</a:t>
            </a:r>
            <a:r>
              <a:rPr lang="en-GB" dirty="0" smtClean="0"/>
              <a:t>		Second:</a:t>
            </a:r>
          </a:p>
          <a:p>
            <a:pPr lvl="0"/>
            <a:r>
              <a:rPr lang="en-GB" dirty="0" smtClean="0"/>
              <a:t>Y/N/A: 32/3/9</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6521911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15120, 15166, 16446, 15177, 15647, 15154, 15831, 16396, 16447, </a:t>
            </a:r>
            <a:r>
              <a:rPr lang="en-GB" dirty="0" smtClean="0"/>
              <a:t>15161,</a:t>
            </a:r>
            <a:r>
              <a:rPr lang="en-US" dirty="0"/>
              <a:t> </a:t>
            </a:r>
            <a:r>
              <a:rPr lang="en-GB" dirty="0" smtClean="0"/>
              <a:t>15824</a:t>
            </a:r>
            <a:r>
              <a:rPr lang="en-GB" dirty="0"/>
              <a:t>, 15827, </a:t>
            </a:r>
            <a:r>
              <a:rPr lang="en-GB" dirty="0" smtClean="0"/>
              <a:t>15828 in doc  11-18/1211r5</a:t>
            </a:r>
          </a:p>
          <a:p>
            <a:pPr lvl="0"/>
            <a:endParaRPr lang="en-GB" dirty="0"/>
          </a:p>
          <a:p>
            <a:pPr lvl="0"/>
            <a:r>
              <a:rPr lang="en-GB" dirty="0" smtClean="0"/>
              <a:t>Move: Alfred </a:t>
            </a:r>
            <a:r>
              <a:rPr lang="en-GB" dirty="0" err="1" smtClean="0"/>
              <a:t>Asterjadhi</a:t>
            </a:r>
            <a:r>
              <a:rPr lang="en-GB" dirty="0" smtClean="0"/>
              <a:t>	Second:</a:t>
            </a:r>
          </a:p>
          <a:p>
            <a:pPr lvl="0"/>
            <a:endParaRPr lang="en-GB" dirty="0" smtClean="0"/>
          </a:p>
          <a:p>
            <a:pPr lvl="0"/>
            <a:r>
              <a:rPr lang="en-GB" dirty="0" smtClean="0"/>
              <a:t>SP Result: Y/N/A: 46/0/5</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006208756"/>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a:xfrm>
            <a:off x="609600" y="1905000"/>
            <a:ext cx="7770813" cy="4113213"/>
          </a:xfrm>
        </p:spPr>
        <p:txBody>
          <a:bodyPr/>
          <a:lstStyle/>
          <a:p>
            <a:r>
              <a:rPr lang="en-US" dirty="0" smtClean="0"/>
              <a:t>Move to accept the draft text in doc 11-18/1489r3</a:t>
            </a:r>
          </a:p>
          <a:p>
            <a:endParaRPr lang="en-US" dirty="0"/>
          </a:p>
          <a:p>
            <a:r>
              <a:rPr lang="en-US" dirty="0" smtClean="0"/>
              <a:t>Move: </a:t>
            </a:r>
            <a:r>
              <a:rPr lang="en-US" dirty="0" err="1" smtClean="0"/>
              <a:t>Liwen</a:t>
            </a:r>
            <a:r>
              <a:rPr lang="en-US" dirty="0" smtClean="0"/>
              <a:t> Chu	Second:</a:t>
            </a:r>
          </a:p>
          <a:p>
            <a:r>
              <a:rPr lang="en-US" dirty="0" smtClean="0"/>
              <a:t>SP Result: Y/N/A:20/2/9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73076898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a:t>Move to accept the draft text in doc 11-18</a:t>
            </a:r>
            <a:r>
              <a:rPr lang="en-US" dirty="0" smtClean="0"/>
              <a:t>/2128r0</a:t>
            </a:r>
          </a:p>
          <a:p>
            <a:endParaRPr lang="en-US" dirty="0"/>
          </a:p>
          <a:p>
            <a:r>
              <a:rPr lang="en-US" dirty="0" smtClean="0"/>
              <a:t>Move: Po-Kai Huang</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233000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16123, 16091, 16925, and 16152 in doc 11-18/1506r3</a:t>
            </a:r>
          </a:p>
          <a:p>
            <a:endParaRPr lang="en-US" dirty="0"/>
          </a:p>
          <a:p>
            <a:r>
              <a:rPr lang="en-US" dirty="0" smtClean="0"/>
              <a:t>Move: </a:t>
            </a:r>
            <a:r>
              <a:rPr lang="en-US" dirty="0" err="1" smtClean="0"/>
              <a:t>Yongho</a:t>
            </a:r>
            <a:r>
              <a:rPr lang="en-US" dirty="0" smtClean="0"/>
              <a:t> </a:t>
            </a:r>
            <a:r>
              <a:rPr lang="en-US" dirty="0" err="1" smtClean="0"/>
              <a:t>Seok</a:t>
            </a:r>
            <a:r>
              <a:rPr lang="en-US" dirty="0" smtClean="0"/>
              <a:t>		Second:</a:t>
            </a:r>
          </a:p>
          <a:p>
            <a:endParaRPr lang="en-US" dirty="0"/>
          </a:p>
          <a:p>
            <a:r>
              <a:rPr lang="en-US" dirty="0" smtClean="0"/>
              <a:t>SP Result: Y/N/A:15/1/2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04863730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16542 in doc 11-19/0166r0</a:t>
            </a:r>
          </a:p>
          <a:p>
            <a:endParaRPr lang="en-US" dirty="0"/>
          </a:p>
          <a:p>
            <a:r>
              <a:rPr lang="en-US" dirty="0" smtClean="0"/>
              <a:t>Move: Zhou </a:t>
            </a:r>
            <a:r>
              <a:rPr lang="en-US" dirty="0" err="1" smtClean="0"/>
              <a:t>Lan</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39465868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16586 in doc 11-19/0160r1</a:t>
            </a:r>
          </a:p>
          <a:p>
            <a:endParaRPr lang="en-US" dirty="0"/>
          </a:p>
          <a:p>
            <a:r>
              <a:rPr lang="en-US" dirty="0" smtClean="0"/>
              <a:t>Move: Po-Kai Huang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292475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January 14, 10:30 – 12:30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endParaRPr lang="en-US" altLang="en-US" dirty="0"/>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November 2018 meeting.</a:t>
            </a:r>
            <a:endParaRPr lang="en-US" altLang="en-US" dirty="0"/>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Status of Comment Resolution</a:t>
            </a:r>
          </a:p>
          <a:p>
            <a:pPr lvl="0">
              <a:lnSpc>
                <a:spcPct val="80000"/>
              </a:lnSpc>
              <a:buFont typeface="Arial" panose="020B0604020202020204" pitchFamily="34" charset="0"/>
              <a:buChar char="•"/>
            </a:pPr>
            <a:r>
              <a:rPr lang="en-US" altLang="en-US" dirty="0"/>
              <a:t>Submissions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to </a:t>
            </a:r>
            <a:r>
              <a:rPr lang="en-US" dirty="0" err="1" smtClean="0"/>
              <a:t>acceptaccept</a:t>
            </a:r>
            <a:r>
              <a:rPr lang="en-US" dirty="0" smtClean="0"/>
              <a:t> the draft text in doc 11-19/0162r1?</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88982983"/>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11-19/0161 (Sean)</a:t>
            </a:r>
            <a:endParaRPr lang="en-US" dirty="0"/>
          </a:p>
        </p:txBody>
      </p:sp>
      <p:sp>
        <p:nvSpPr>
          <p:cNvPr id="3" name="Content Placeholder 2"/>
          <p:cNvSpPr>
            <a:spLocks noGrp="1"/>
          </p:cNvSpPr>
          <p:nvPr>
            <p:ph idx="1"/>
          </p:nvPr>
        </p:nvSpPr>
        <p:spPr/>
        <p:txBody>
          <a:bodyPr/>
          <a:lstStyle/>
          <a:p>
            <a:r>
              <a:rPr lang="en-US" dirty="0" smtClean="0"/>
              <a:t>Move to accept resolution to CID 16535 in doc 11-19/0161r</a:t>
            </a:r>
            <a:r>
              <a:rPr lang="en-US" dirty="0"/>
              <a:t>0</a:t>
            </a:r>
            <a:endParaRPr lang="en-US" dirty="0" smtClean="0"/>
          </a:p>
          <a:p>
            <a:endParaRPr lang="en-US" dirty="0"/>
          </a:p>
          <a:p>
            <a:r>
              <a:rPr lang="en-US" dirty="0" smtClean="0"/>
              <a:t>Move: Sean Coffey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49158581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11-19/0170 (George </a:t>
            </a:r>
            <a:r>
              <a:rPr lang="en-US" dirty="0" err="1" smtClean="0"/>
              <a:t>Cherian</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16352, 16353, </a:t>
            </a:r>
            <a:r>
              <a:rPr lang="en-GB" dirty="0" smtClean="0"/>
              <a:t>16927</a:t>
            </a:r>
            <a:r>
              <a:rPr lang="en-US" dirty="0" smtClean="0"/>
              <a:t> in doc 11-19/170r0</a:t>
            </a:r>
          </a:p>
          <a:p>
            <a:endParaRPr lang="en-US" dirty="0"/>
          </a:p>
          <a:p>
            <a:r>
              <a:rPr lang="en-US" dirty="0" smtClean="0"/>
              <a:t>Move: George </a:t>
            </a:r>
            <a:r>
              <a:rPr lang="en-US" dirty="0" err="1" smtClean="0"/>
              <a:t>Cherian</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7383075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11-19/0061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 to CID 15651 in doc 11-19/0061r7</a:t>
            </a:r>
          </a:p>
          <a:p>
            <a:endParaRPr lang="en-US" dirty="0"/>
          </a:p>
          <a:p>
            <a:r>
              <a:rPr lang="en-US" dirty="0" smtClean="0"/>
              <a:t>Move: </a:t>
            </a:r>
            <a:r>
              <a:rPr lang="en-US" dirty="0" err="1" smtClean="0"/>
              <a:t>Jarkko</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January 2019</a:t>
            </a:r>
            <a:endParaRPr lang="en-GB" dirty="0"/>
          </a:p>
        </p:txBody>
      </p:sp>
    </p:spTree>
    <p:extLst>
      <p:ext uri="{BB962C8B-B14F-4D97-AF65-F5344CB8AC3E}">
        <p14:creationId xmlns:p14="http://schemas.microsoft.com/office/powerpoint/2010/main" val="155272529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11-18/1859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15700, 15701, 16213, 16225, 16280, 16281, 16284, 16289, 16295, </a:t>
            </a:r>
            <a:r>
              <a:rPr lang="en-GB" dirty="0" smtClean="0"/>
              <a:t>16355,</a:t>
            </a:r>
            <a:r>
              <a:rPr lang="en-US" dirty="0"/>
              <a:t> </a:t>
            </a:r>
            <a:r>
              <a:rPr lang="en-GB" dirty="0" smtClean="0"/>
              <a:t>16356</a:t>
            </a:r>
            <a:r>
              <a:rPr lang="en-GB" dirty="0"/>
              <a:t>, 16413, 16492, 16493, , 16684, 17041, 17042, </a:t>
            </a:r>
            <a:r>
              <a:rPr lang="en-GB" dirty="0" smtClean="0"/>
              <a:t>17066, 17067,</a:t>
            </a:r>
            <a:r>
              <a:rPr lang="en-US" dirty="0"/>
              <a:t> </a:t>
            </a:r>
            <a:r>
              <a:rPr lang="en-GB" dirty="0" smtClean="0"/>
              <a:t>17068, 17147 in doc 11-18/1859r5</a:t>
            </a:r>
          </a:p>
          <a:p>
            <a:pPr lvl="0"/>
            <a:endParaRPr lang="en-GB" dirty="0"/>
          </a:p>
          <a:p>
            <a:pPr lvl="0"/>
            <a:endParaRPr lang="en-GB" dirty="0" smtClean="0"/>
          </a:p>
          <a:p>
            <a:pPr lvl="0"/>
            <a:r>
              <a:rPr lang="en-GB" dirty="0" smtClean="0"/>
              <a:t>Move: </a:t>
            </a:r>
            <a:r>
              <a:rPr lang="en-GB" dirty="0" err="1" smtClean="0"/>
              <a:t>Liwen</a:t>
            </a:r>
            <a:r>
              <a:rPr lang="en-GB" dirty="0" smtClean="0"/>
              <a:t> Chu</a:t>
            </a:r>
            <a:endParaRPr lang="en-GB" dirty="0"/>
          </a:p>
          <a:p>
            <a:pPr lvl="0"/>
            <a:r>
              <a:rPr lang="en-GB" dirty="0" smtClean="0"/>
              <a:t>SP Result:	Y/N/A: 22/0/4</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06041703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11-18/1907 (</a:t>
            </a:r>
            <a:r>
              <a:rPr lang="en-US" dirty="0" err="1" smtClean="0"/>
              <a:t>Yasu</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Move to accept resolution to CIDs </a:t>
            </a:r>
            <a:r>
              <a:rPr lang="en-GB" dirty="0"/>
              <a:t>15000, </a:t>
            </a:r>
            <a:r>
              <a:rPr lang="en-GB" dirty="0" smtClean="0"/>
              <a:t>16130</a:t>
            </a:r>
            <a:r>
              <a:rPr lang="en-US" dirty="0" smtClean="0"/>
              <a:t>, </a:t>
            </a:r>
            <a:r>
              <a:rPr lang="en-GB" dirty="0" smtClean="0"/>
              <a:t>15001</a:t>
            </a:r>
            <a:r>
              <a:rPr lang="en-GB" dirty="0"/>
              <a:t>, 16100, 16101, 16102, </a:t>
            </a:r>
            <a:r>
              <a:rPr lang="en-GB" dirty="0" smtClean="0"/>
              <a:t>16918</a:t>
            </a:r>
            <a:r>
              <a:rPr lang="en-US" dirty="0" smtClean="0"/>
              <a:t>, </a:t>
            </a:r>
            <a:r>
              <a:rPr lang="en-GB" dirty="0" smtClean="0"/>
              <a:t>15929</a:t>
            </a:r>
            <a:r>
              <a:rPr lang="en-GB" dirty="0"/>
              <a:t>, </a:t>
            </a:r>
            <a:r>
              <a:rPr lang="en-GB" dirty="0" smtClean="0"/>
              <a:t>16170</a:t>
            </a:r>
            <a:r>
              <a:rPr lang="en-US" dirty="0"/>
              <a:t> </a:t>
            </a:r>
            <a:r>
              <a:rPr lang="en-US" dirty="0" smtClean="0"/>
              <a:t>in doc 11-18/1907r7</a:t>
            </a:r>
          </a:p>
          <a:p>
            <a:pPr lvl="0"/>
            <a:endParaRPr lang="en-US" dirty="0"/>
          </a:p>
          <a:p>
            <a:pPr lvl="0"/>
            <a:r>
              <a:rPr lang="en-US" dirty="0" smtClean="0"/>
              <a:t>Move: </a:t>
            </a:r>
            <a:r>
              <a:rPr lang="en-US" dirty="0" err="1" smtClean="0"/>
              <a:t>Yasu</a:t>
            </a:r>
            <a:r>
              <a:rPr lang="en-US" dirty="0" smtClean="0"/>
              <a:t> Inoue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January 2019</a:t>
            </a:r>
            <a:endParaRPr lang="en-GB" dirty="0"/>
          </a:p>
        </p:txBody>
      </p:sp>
    </p:spTree>
    <p:extLst>
      <p:ext uri="{BB962C8B-B14F-4D97-AF65-F5344CB8AC3E}">
        <p14:creationId xmlns:p14="http://schemas.microsoft.com/office/powerpoint/2010/main" val="329512059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85674760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F1A80C-6FDF-D944-98E3-01F96C05D6ED}"/>
              </a:ext>
            </a:extLst>
          </p:cNvPr>
          <p:cNvSpPr>
            <a:spLocks noGrp="1"/>
          </p:cNvSpPr>
          <p:nvPr>
            <p:ph type="title"/>
          </p:nvPr>
        </p:nvSpPr>
        <p:spPr/>
        <p:txBody>
          <a:bodyPr/>
          <a:lstStyle/>
          <a:p>
            <a:r>
              <a:rPr lang="en-US" dirty="0"/>
              <a:t>Motion for WG Recirculation Ballot</a:t>
            </a:r>
          </a:p>
        </p:txBody>
      </p:sp>
      <p:sp>
        <p:nvSpPr>
          <p:cNvPr id="3" name="Content Placeholder 2">
            <a:extLst>
              <a:ext uri="{FF2B5EF4-FFF2-40B4-BE49-F238E27FC236}">
                <a16:creationId xmlns="" xmlns:a16="http://schemas.microsoft.com/office/drawing/2014/main" id="{6BA12AAB-012D-8048-8AEB-D887D43D3FB9}"/>
              </a:ext>
            </a:extLst>
          </p:cNvPr>
          <p:cNvSpPr>
            <a:spLocks noGrp="1"/>
          </p:cNvSpPr>
          <p:nvPr>
            <p:ph idx="1"/>
          </p:nvPr>
        </p:nvSpPr>
        <p:spPr>
          <a:xfrm>
            <a:off x="685800" y="1676400"/>
            <a:ext cx="7770813" cy="4113213"/>
          </a:xfrm>
        </p:spPr>
        <p:txBody>
          <a:bodyPr/>
          <a:lstStyle/>
          <a:p>
            <a:pPr lvl="0"/>
            <a:r>
              <a:rPr lang="en-US" sz="2000" dirty="0"/>
              <a:t>Having approved comment resolutions for all of the comments received from &lt;ballot&gt; on &lt;group&gt; &lt;draft&gt; as contained in document &lt;resolution doc ref&gt;,</a:t>
            </a:r>
          </a:p>
          <a:p>
            <a:pPr lvl="0"/>
            <a:r>
              <a:rPr lang="en-US" sz="2000" dirty="0"/>
              <a:t>[Instruct the editor to prepare Draft &lt;draft&gt; incorporating these resolutions and,]</a:t>
            </a:r>
          </a:p>
          <a:p>
            <a:pPr lvl="0"/>
            <a:r>
              <a:rPr lang="en-US" sz="2000" dirty="0"/>
              <a:t>Approve a 15 day Working Group Recirculation Ballot asking the question “Should &lt;group&gt; &lt;draft&gt; be forwarded to Sponsor Ballot?”</a:t>
            </a:r>
          </a:p>
          <a:p>
            <a:r>
              <a:rPr lang="en-US" sz="2000" dirty="0"/>
              <a:t> </a:t>
            </a:r>
          </a:p>
          <a:p>
            <a:pPr lvl="0"/>
            <a:r>
              <a:rPr lang="en-GB" sz="2000" dirty="0"/>
              <a:t>[Moved by &lt;name&gt; on behalf of &lt;group&gt;</a:t>
            </a:r>
            <a:endParaRPr lang="en-US" sz="2000" dirty="0"/>
          </a:p>
          <a:p>
            <a:pPr lvl="0"/>
            <a:r>
              <a:rPr lang="en-GB" sz="2000" dirty="0"/>
              <a:t>&lt;group&gt; vote:] </a:t>
            </a:r>
            <a:endParaRPr lang="en-US" sz="2000" dirty="0"/>
          </a:p>
          <a:p>
            <a:pPr lvl="0"/>
            <a:r>
              <a:rPr lang="en-GB" sz="2000" dirty="0"/>
              <a:t>[Moved: &lt;name&gt;,  Seconded: &lt;name&gt;, Result: y-n-a]</a:t>
            </a:r>
            <a:endParaRPr lang="en-US" sz="2000" dirty="0"/>
          </a:p>
          <a:p>
            <a:endParaRPr lang="en-US" sz="2000" dirty="0"/>
          </a:p>
        </p:txBody>
      </p:sp>
      <p:sp>
        <p:nvSpPr>
          <p:cNvPr id="4" name="Slide Number Placeholder 3">
            <a:extLst>
              <a:ext uri="{FF2B5EF4-FFF2-40B4-BE49-F238E27FC236}">
                <a16:creationId xmlns="" xmlns:a16="http://schemas.microsoft.com/office/drawing/2014/main" id="{24C03D14-6754-114D-B62E-45DEA18C1492}"/>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 xmlns:a16="http://schemas.microsoft.com/office/drawing/2014/main" id="{AB610161-75EF-1E4F-A07A-E8EDCE495CE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4D99227C-1ABA-7441-B402-49A03732A54A}"/>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0864643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35754240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Arial"/>
              <a:buChar char="•"/>
            </a:pPr>
            <a:r>
              <a:rPr lang="en-US" dirty="0" smtClean="0"/>
              <a:t>The focus is on comment resolution</a:t>
            </a:r>
          </a:p>
          <a:p>
            <a:pPr>
              <a:buFont typeface="Arial"/>
              <a:buChar char="•"/>
            </a:pPr>
            <a:r>
              <a:rPr lang="en-US" dirty="0" smtClean="0"/>
              <a:t>CIDs passed SP during Nov meeting or on a teleconference will not be reconsidered.</a:t>
            </a:r>
          </a:p>
          <a:p>
            <a:pPr>
              <a:buFont typeface="Arial"/>
              <a:buChar char="•"/>
            </a:pPr>
            <a:r>
              <a:rPr lang="en-US" dirty="0" smtClean="0"/>
              <a:t>Any document not related to comment resolution will be discussed on a best effort basis.</a:t>
            </a:r>
          </a:p>
          <a:p>
            <a:pPr>
              <a:buFont typeface="Arial"/>
              <a:buChar char="•"/>
            </a:pPr>
            <a:r>
              <a:rPr lang="en-US" dirty="0" smtClean="0"/>
              <a:t>6 GHz related documents will be considered at the end and only if there is a consensus.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41086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180423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(November 2018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November 2018 </a:t>
            </a:r>
            <a:r>
              <a:rPr lang="en-US" altLang="en-US" sz="2000" dirty="0" smtClean="0"/>
              <a:t>Plenary </a:t>
            </a:r>
            <a:r>
              <a:rPr lang="en-US" altLang="en-US" sz="2000" dirty="0"/>
              <a:t>meeting to today: </a:t>
            </a:r>
          </a:p>
          <a:p>
            <a:pPr lvl="1">
              <a:buFont typeface="Arial" panose="020B0604020202020204" pitchFamily="34" charset="0"/>
              <a:buChar char="•"/>
            </a:pPr>
            <a:r>
              <a:rPr lang="en-US" altLang="en-US" sz="1600" dirty="0">
                <a:hlinkClick r:id="rId2"/>
              </a:rPr>
              <a:t>https://mentor.ieee.org/802.11/dcn/18/11-18-1933-01-00ax-tgax-november-2018-bangkok-meeting-minutes.docx</a:t>
            </a:r>
            <a:r>
              <a:rPr lang="en-US" altLang="en-US" sz="1600" dirty="0"/>
              <a:t>  </a:t>
            </a:r>
          </a:p>
          <a:p>
            <a:pPr lvl="1">
              <a:buFont typeface="Arial" panose="020B0604020202020204" pitchFamily="34" charset="0"/>
              <a:buChar char="•"/>
            </a:pPr>
            <a:r>
              <a:rPr lang="en-US" altLang="en-US" sz="1600" dirty="0">
                <a:hlinkClick r:id="rId3"/>
              </a:rPr>
              <a:t>https://mentor.ieee.org/802.11/dcn/18/11-18-2008-01-00ax-minutes-of-tgax-ad-hoc-mac-mu-sr-november-2018-in-bangkok.docx</a:t>
            </a:r>
            <a:r>
              <a:rPr lang="en-US" altLang="en-US" sz="1600" dirty="0"/>
              <a:t> </a:t>
            </a:r>
            <a:endParaRPr lang="en-US" altLang="en-US" sz="1600" dirty="0" smtClean="0"/>
          </a:p>
          <a:p>
            <a:pPr lvl="1">
              <a:buFont typeface="Arial" panose="020B0604020202020204" pitchFamily="34" charset="0"/>
              <a:buChar char="•"/>
            </a:pPr>
            <a:r>
              <a:rPr lang="en-US" altLang="en-US" sz="1600" dirty="0">
                <a:hlinkClick r:id="rId4"/>
              </a:rPr>
              <a:t>https://mentor.ieee.org/802.11/dcn/18/11-18-2137-00-00ax-minutes-of-tgax-teleconferences-from-nov-2018-to-jan-2019.</a:t>
            </a:r>
            <a:r>
              <a:rPr lang="en-US" altLang="en-US" sz="1600" dirty="0" smtClean="0">
                <a:hlinkClick r:id="rId4"/>
              </a:rPr>
              <a:t>docx</a:t>
            </a:r>
            <a:r>
              <a:rPr lang="en-US" altLang="en-US" sz="1600" dirty="0" smtClean="0"/>
              <a:t> </a:t>
            </a:r>
            <a:endParaRPr lang="en-US" altLang="en-US" sz="1600" dirty="0"/>
          </a:p>
          <a:p>
            <a:pPr lvl="1">
              <a:buFont typeface="Arial" panose="020B0604020202020204" pitchFamily="34" charset="0"/>
              <a:buChar char="•"/>
            </a:pPr>
            <a:r>
              <a:rPr lang="en-US" altLang="en-US" sz="1600" dirty="0">
                <a:hlinkClick r:id="rId5"/>
              </a:rPr>
              <a:t>https://mentor.ieee.org/802.11/dcn/18/11-18-1871-</a:t>
            </a:r>
            <a:r>
              <a:rPr lang="en-US" altLang="en-US" sz="1600" dirty="0" smtClean="0">
                <a:hlinkClick r:id="rId5"/>
              </a:rPr>
              <a:t>02-</a:t>
            </a:r>
            <a:r>
              <a:rPr lang="en-US" altLang="en-US" sz="1600" dirty="0">
                <a:hlinkClick r:id="rId5"/>
              </a:rPr>
              <a:t>00ax-minutes-of-tgax-ad-hoc-november-2018-in-shenzhen.docx</a:t>
            </a:r>
            <a:r>
              <a:rPr lang="en-US" altLang="en-US" sz="1600" dirty="0"/>
              <a:t> </a:t>
            </a:r>
          </a:p>
          <a:p>
            <a:pPr lvl="1">
              <a:buFont typeface="Arial" panose="020B0604020202020204" pitchFamily="34" charset="0"/>
              <a:buChar char="•"/>
            </a:pPr>
            <a:r>
              <a:rPr lang="en-US" altLang="en-US" sz="1600" dirty="0">
                <a:hlinkClick r:id="rId6"/>
              </a:rPr>
              <a:t>https://mentor.ieee.org/802.11/dcn/18/11-18-2024-00-00ax-bangkok-phy-ad-hoc-minutes.docx</a:t>
            </a:r>
            <a:r>
              <a:rPr lang="en-US" altLang="en-US" sz="1600" dirty="0"/>
              <a:t> </a:t>
            </a:r>
          </a:p>
          <a:p>
            <a:pPr>
              <a:buFont typeface="Arial" panose="020B0604020202020204" pitchFamily="34" charset="0"/>
              <a:buChar char="•"/>
            </a:pPr>
            <a:r>
              <a:rPr lang="en-US" altLang="en-US" sz="2000" dirty="0"/>
              <a:t>Move:	</a:t>
            </a:r>
            <a:r>
              <a:rPr lang="en-US" altLang="en-US" sz="2000" dirty="0" err="1" smtClean="0"/>
              <a:t>Kiseon</a:t>
            </a:r>
            <a:r>
              <a:rPr lang="en-US" altLang="en-US" sz="2000" dirty="0" smtClean="0"/>
              <a:t> </a:t>
            </a:r>
            <a:r>
              <a:rPr lang="en-US" altLang="en-US" sz="2000" dirty="0" err="1" smtClean="0"/>
              <a:t>Ryu</a:t>
            </a:r>
            <a:r>
              <a:rPr lang="en-US" altLang="en-US" sz="2000" dirty="0"/>
              <a:t>	</a:t>
            </a:r>
            <a:r>
              <a:rPr lang="en-US" altLang="en-US" sz="2000" dirty="0" smtClean="0"/>
              <a:t>	Second: </a:t>
            </a:r>
            <a:r>
              <a:rPr lang="en-US" altLang="en-US" sz="2000" dirty="0" err="1" smtClean="0"/>
              <a:t>Stephane</a:t>
            </a:r>
            <a:r>
              <a:rPr lang="en-US" altLang="en-US" sz="2000" dirty="0" smtClean="0"/>
              <a:t> Baron</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43704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6D666D7-970F-5A43-A1DE-81D88F979592}"/>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 xmlns:a16="http://schemas.microsoft.com/office/drawing/2014/main" id="{CDEADD4B-701D-FA47-9508-1AF4DF0E33EE}"/>
              </a:ext>
            </a:extLst>
          </p:cNvPr>
          <p:cNvSpPr>
            <a:spLocks noGrp="1"/>
          </p:cNvSpPr>
          <p:nvPr>
            <p:ph idx="1"/>
          </p:nvPr>
        </p:nvSpPr>
        <p:spPr/>
        <p:txBody>
          <a:bodyPr/>
          <a:lstStyle/>
          <a:p>
            <a:r>
              <a:rPr lang="en-US" dirty="0">
                <a:hlinkClick r:id="rId2"/>
              </a:rPr>
              <a:t>http://www.ieee802.org/11/Reports/802.11_Timelines.htm</a:t>
            </a:r>
            <a:r>
              <a:rPr lang="en-US" dirty="0"/>
              <a:t> </a:t>
            </a:r>
          </a:p>
          <a:p>
            <a:endParaRPr lang="en-US" dirty="0"/>
          </a:p>
          <a:p>
            <a:pPr>
              <a:buFont typeface="Arial" panose="020B0604020202020204" pitchFamily="34" charset="0"/>
              <a:buChar char="•"/>
            </a:pPr>
            <a:r>
              <a:rPr lang="en-US" sz="2000" dirty="0"/>
              <a:t>Recirculation						Jan. 2019</a:t>
            </a:r>
          </a:p>
          <a:p>
            <a:pPr>
              <a:buFont typeface="Arial" panose="020B0604020202020204" pitchFamily="34" charset="0"/>
              <a:buChar char="•"/>
            </a:pPr>
            <a:r>
              <a:rPr lang="en-US" sz="2000" dirty="0"/>
              <a:t>MEC/MRD							Mar. 2019</a:t>
            </a:r>
          </a:p>
          <a:p>
            <a:pPr>
              <a:buFont typeface="Arial" panose="020B0604020202020204" pitchFamily="34" charset="0"/>
              <a:buChar char="•"/>
            </a:pPr>
            <a:r>
              <a:rPr lang="en-US" sz="2000" dirty="0"/>
              <a:t>Sponsor Ballot pool					Feb. 2019</a:t>
            </a:r>
          </a:p>
          <a:p>
            <a:pPr>
              <a:buFont typeface="Arial" panose="020B0604020202020204" pitchFamily="34" charset="0"/>
              <a:buChar char="•"/>
            </a:pPr>
            <a:r>
              <a:rPr lang="en-US" sz="2000" dirty="0"/>
              <a:t>Initial Sponsor Ballot					May </a:t>
            </a:r>
            <a:r>
              <a:rPr lang="en-US" sz="2000" dirty="0" smtClean="0"/>
              <a:t>2019  </a:t>
            </a:r>
            <a:r>
              <a:rPr lang="en-US" sz="2000" dirty="0" smtClean="0">
                <a:sym typeface="Wingdings"/>
              </a:rPr>
              <a:t> July 2019</a:t>
            </a:r>
            <a:endParaRPr lang="en-US" sz="2000" dirty="0"/>
          </a:p>
          <a:p>
            <a:pPr>
              <a:buFont typeface="Arial" panose="020B0604020202020204" pitchFamily="34" charset="0"/>
              <a:buChar char="•"/>
            </a:pPr>
            <a:r>
              <a:rPr lang="en-US" sz="2000" dirty="0"/>
              <a:t>Final 802.11 Approval				Nov. </a:t>
            </a:r>
            <a:r>
              <a:rPr lang="en-US" sz="2000" dirty="0" smtClean="0"/>
              <a:t>2019  </a:t>
            </a:r>
            <a:r>
              <a:rPr lang="en-US" sz="2000" dirty="0" smtClean="0">
                <a:sym typeface="Wingdings"/>
              </a:rPr>
              <a:t> January 2020</a:t>
            </a:r>
            <a:endParaRPr lang="en-US" sz="2000" dirty="0"/>
          </a:p>
          <a:p>
            <a:pPr>
              <a:buFont typeface="Arial" panose="020B0604020202020204" pitchFamily="34" charset="0"/>
              <a:buChar char="•"/>
            </a:pPr>
            <a:r>
              <a:rPr lang="en-US" sz="2000" dirty="0"/>
              <a:t>Final Conditional EC approval		Nov. </a:t>
            </a:r>
            <a:r>
              <a:rPr lang="en-US" sz="2000" dirty="0" smtClean="0"/>
              <a:t>2019  </a:t>
            </a:r>
            <a:r>
              <a:rPr lang="en-US" sz="2000" dirty="0" smtClean="0">
                <a:sym typeface="Wingdings"/>
              </a:rPr>
              <a:t> March 2020</a:t>
            </a:r>
            <a:endParaRPr lang="en-US" sz="2000" dirty="0"/>
          </a:p>
          <a:p>
            <a:pPr>
              <a:buFont typeface="Arial" panose="020B0604020202020204" pitchFamily="34" charset="0"/>
              <a:buChar char="•"/>
            </a:pPr>
            <a:r>
              <a:rPr lang="en-US" sz="2000" dirty="0" err="1"/>
              <a:t>RevCom</a:t>
            </a:r>
            <a:r>
              <a:rPr lang="en-US" sz="2000" dirty="0"/>
              <a:t>								Dec. </a:t>
            </a:r>
            <a:r>
              <a:rPr lang="en-US" sz="2000" dirty="0" smtClean="0"/>
              <a:t>2019 </a:t>
            </a:r>
            <a:r>
              <a:rPr lang="en-US" sz="2000" smtClean="0">
                <a:sym typeface="Wingdings"/>
              </a:rPr>
              <a:t> June </a:t>
            </a:r>
            <a:r>
              <a:rPr lang="en-US" sz="2000" dirty="0" smtClean="0">
                <a:sym typeface="Wingdings"/>
              </a:rPr>
              <a:t>2020</a:t>
            </a:r>
            <a:endParaRPr lang="en-US" dirty="0"/>
          </a:p>
        </p:txBody>
      </p:sp>
      <p:sp>
        <p:nvSpPr>
          <p:cNvPr id="4" name="Slide Number Placeholder 3">
            <a:extLst>
              <a:ext uri="{FF2B5EF4-FFF2-40B4-BE49-F238E27FC236}">
                <a16:creationId xmlns="" xmlns:a16="http://schemas.microsoft.com/office/drawing/2014/main" id="{E31996B8-0545-8942-94F4-6986351E396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 xmlns:a16="http://schemas.microsoft.com/office/drawing/2014/main" id="{CED219F8-B866-7543-8DCD-7C90C5FD96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8C4BDE86-7397-7B41-BE7D-DCB9DA5EE57A}"/>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70104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January 13-18, 2019</a:t>
            </a:r>
          </a:p>
          <a:p>
            <a:pPr algn="ctr">
              <a:lnSpc>
                <a:spcPct val="90000"/>
              </a:lnSpc>
              <a:buFontTx/>
              <a:buNone/>
            </a:pPr>
            <a:r>
              <a:rPr lang="en-US" sz="4000" dirty="0">
                <a:latin typeface="Arial" panose="020B0604020202020204" pitchFamily="34" charset="0"/>
              </a:rPr>
              <a:t>St. Louis, MO, USA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January 2019</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of Comment Resolution </a:t>
            </a:r>
          </a:p>
        </p:txBody>
      </p:sp>
      <p:sp>
        <p:nvSpPr>
          <p:cNvPr id="3" name="Content Placeholder 2"/>
          <p:cNvSpPr>
            <a:spLocks noGrp="1"/>
          </p:cNvSpPr>
          <p:nvPr>
            <p:ph idx="1"/>
          </p:nvPr>
        </p:nvSpPr>
        <p:spPr/>
        <p:txBody>
          <a:bodyPr/>
          <a:lstStyle/>
          <a:p>
            <a:r>
              <a:rPr lang="en-US" dirty="0"/>
              <a:t>See the embedded spreadsheets.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graphicFrame>
        <p:nvGraphicFramePr>
          <p:cNvPr id="10" name="Object 9"/>
          <p:cNvGraphicFramePr>
            <a:graphicFrameLocks noChangeAspect="1"/>
          </p:cNvGraphicFramePr>
          <p:nvPr>
            <p:extLst>
              <p:ext uri="{D42A27DB-BD31-4B8C-83A1-F6EECF244321}">
                <p14:modId xmlns:p14="http://schemas.microsoft.com/office/powerpoint/2010/main" val="645216822"/>
              </p:ext>
            </p:extLst>
          </p:nvPr>
        </p:nvGraphicFramePr>
        <p:xfrm>
          <a:off x="4953000" y="2971800"/>
          <a:ext cx="1600200" cy="1408176"/>
        </p:xfrm>
        <a:graphic>
          <a:graphicData uri="http://schemas.openxmlformats.org/presentationml/2006/ole">
            <mc:AlternateContent xmlns:mc="http://schemas.openxmlformats.org/markup-compatibility/2006">
              <mc:Choice xmlns:v="urn:schemas-microsoft-com:vml" Requires="v">
                <p:oleObj spid="_x0000_s4449" name="Worksheet" showAsIcon="1" r:id="rId3" imgW="635000" imgH="558800" progId="Excel.Sheet.12">
                  <p:embed/>
                </p:oleObj>
              </mc:Choice>
              <mc:Fallback>
                <p:oleObj name="Worksheet" showAsIcon="1" r:id="rId3" imgW="635000" imgH="558800" progId="Excel.Sheet.12">
                  <p:embed/>
                  <p:pic>
                    <p:nvPicPr>
                      <p:cNvPr id="0" name=""/>
                      <p:cNvPicPr/>
                      <p:nvPr/>
                    </p:nvPicPr>
                    <p:blipFill>
                      <a:blip r:embed="rId4"/>
                      <a:stretch>
                        <a:fillRect/>
                      </a:stretch>
                    </p:blipFill>
                    <p:spPr>
                      <a:xfrm>
                        <a:off x="4953000" y="2971800"/>
                        <a:ext cx="1600200" cy="1408176"/>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593827998"/>
              </p:ext>
            </p:extLst>
          </p:nvPr>
        </p:nvGraphicFramePr>
        <p:xfrm>
          <a:off x="1752600" y="2819400"/>
          <a:ext cx="1731818" cy="1524000"/>
        </p:xfrm>
        <a:graphic>
          <a:graphicData uri="http://schemas.openxmlformats.org/presentationml/2006/ole">
            <mc:AlternateContent xmlns:mc="http://schemas.openxmlformats.org/markup-compatibility/2006">
              <mc:Choice xmlns:v="urn:schemas-microsoft-com:vml" Requires="v">
                <p:oleObj spid="_x0000_s4450" name="Worksheet" showAsIcon="1" r:id="rId5" imgW="635000" imgH="558800" progId="Excel.Sheet.12">
                  <p:embed/>
                </p:oleObj>
              </mc:Choice>
              <mc:Fallback>
                <p:oleObj name="Worksheet" showAsIcon="1" r:id="rId5" imgW="635000" imgH="558800" progId="Excel.Sheet.12">
                  <p:embed/>
                  <p:pic>
                    <p:nvPicPr>
                      <p:cNvPr id="0" name=""/>
                      <p:cNvPicPr/>
                      <p:nvPr/>
                    </p:nvPicPr>
                    <p:blipFill>
                      <a:blip r:embed="rId6"/>
                      <a:stretch>
                        <a:fillRect/>
                      </a:stretch>
                    </p:blipFill>
                    <p:spPr>
                      <a:xfrm>
                        <a:off x="1752600" y="2819400"/>
                        <a:ext cx="1731818" cy="1524000"/>
                      </a:xfrm>
                      <a:prstGeom prst="rect">
                        <a:avLst/>
                      </a:prstGeom>
                    </p:spPr>
                  </p:pic>
                </p:oleObj>
              </mc:Fallback>
            </mc:AlternateContent>
          </a:graphicData>
        </a:graphic>
      </p:graphicFrame>
    </p:spTree>
    <p:extLst>
      <p:ext uri="{BB962C8B-B14F-4D97-AF65-F5344CB8AC3E}">
        <p14:creationId xmlns:p14="http://schemas.microsoft.com/office/powerpoint/2010/main" val="743574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11-18/1995 (</a:t>
            </a:r>
            <a:r>
              <a:rPr lang="en-US" dirty="0" err="1" smtClean="0"/>
              <a:t>Huizhao</a:t>
            </a:r>
            <a:r>
              <a:rPr lang="en-US" dirty="0"/>
              <a:t> </a:t>
            </a:r>
            <a:r>
              <a:rPr lang="en-US" dirty="0" smtClean="0"/>
              <a:t>Wang)</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15302, 15906, 16750 </a:t>
            </a:r>
            <a:r>
              <a:rPr lang="en-US" dirty="0" smtClean="0"/>
              <a:t>in doc 11-18/1995r2?</a:t>
            </a:r>
          </a:p>
          <a:p>
            <a:endParaRPr lang="en-US" dirty="0" smtClean="0"/>
          </a:p>
          <a:p>
            <a:r>
              <a:rPr lang="en-US" dirty="0" smtClean="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178848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11-19/0120 (</a:t>
            </a:r>
            <a:r>
              <a:rPr lang="en-US" dirty="0" err="1" smtClean="0"/>
              <a:t>Guoqing</a:t>
            </a:r>
            <a:r>
              <a:rPr lang="en-US" dirty="0" smtClean="0"/>
              <a:t> Li)</a:t>
            </a:r>
            <a:endParaRPr lang="en-US" dirty="0"/>
          </a:p>
        </p:txBody>
      </p:sp>
      <p:sp>
        <p:nvSpPr>
          <p:cNvPr id="3" name="Content Placeholder 2"/>
          <p:cNvSpPr>
            <a:spLocks noGrp="1"/>
          </p:cNvSpPr>
          <p:nvPr>
            <p:ph idx="1"/>
          </p:nvPr>
        </p:nvSpPr>
        <p:spPr/>
        <p:txBody>
          <a:bodyPr/>
          <a:lstStyle/>
          <a:p>
            <a:r>
              <a:rPr lang="en-US" dirty="0" smtClean="0"/>
              <a:t>Do you accept resolution to CID 15153 in doc 11-19/0120r0?</a:t>
            </a:r>
          </a:p>
          <a:p>
            <a:r>
              <a:rPr lang="en-US" dirty="0" smtClean="0"/>
              <a:t>No objection</a:t>
            </a:r>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98465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11-18/1866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15175, 15652, 16411, 17077, 17001, 16124, </a:t>
            </a:r>
            <a:r>
              <a:rPr lang="en-GB" dirty="0" smtClean="0"/>
              <a:t>15716</a:t>
            </a:r>
            <a:r>
              <a:rPr lang="en-US" dirty="0"/>
              <a:t> </a:t>
            </a:r>
            <a:r>
              <a:rPr lang="en-US" dirty="0" smtClean="0"/>
              <a:t>in doc 11-18/1866r5?</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72024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11-18/2040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15090, 16168, 16282, 15606, and 15934 in doc 11-18/2040r6?</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046733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5213"/>
          </a:xfrm>
        </p:spPr>
        <p:txBody>
          <a:bodyPr/>
          <a:lstStyle/>
          <a:p>
            <a:r>
              <a:rPr lang="en-US" altLang="en-US" dirty="0"/>
              <a:t>Agenda for Monday January 14,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555086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11-18/2085 (Po-Kai)</a:t>
            </a:r>
            <a:endParaRPr lang="en-US" dirty="0"/>
          </a:p>
        </p:txBody>
      </p:sp>
      <p:sp>
        <p:nvSpPr>
          <p:cNvPr id="3" name="Content Placeholder 2"/>
          <p:cNvSpPr>
            <a:spLocks noGrp="1"/>
          </p:cNvSpPr>
          <p:nvPr>
            <p:ph idx="1"/>
          </p:nvPr>
        </p:nvSpPr>
        <p:spPr/>
        <p:txBody>
          <a:bodyPr/>
          <a:lstStyle/>
          <a:p>
            <a:r>
              <a:rPr lang="en-US" dirty="0" smtClean="0"/>
              <a:t>Do you accept resolutions to CID 16487 in doc 11-18/2085r1?</a:t>
            </a:r>
          </a:p>
          <a:p>
            <a:endParaRPr lang="en-US" dirty="0"/>
          </a:p>
          <a:p>
            <a:r>
              <a:rPr lang="en-US" dirty="0" smtClean="0"/>
              <a:t>Accepted with no objection </a:t>
            </a:r>
            <a:r>
              <a:rPr lang="en-US" dirty="0" smtClean="0">
                <a:sym typeface="Wingdings"/>
              </a:rPr>
              <a:t> on r0</a:t>
            </a:r>
            <a:endParaRPr lang="en-US" dirty="0" smtClean="0"/>
          </a:p>
          <a:p>
            <a:r>
              <a:rPr lang="en-US" dirty="0" smtClean="0"/>
              <a:t>SP: Y/N/A 16/0/4 </a:t>
            </a:r>
            <a:r>
              <a:rPr lang="en-US" dirty="0" smtClean="0">
                <a:sym typeface="Wingdings"/>
              </a:rPr>
              <a:t> on r1</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11255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11-18/1697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15096, 15097, 15099, 15100, 15101, 15164, 15165</a:t>
            </a:r>
            <a:r>
              <a:rPr lang="en-GB" dirty="0">
                <a:solidFill>
                  <a:schemeClr val="tx1"/>
                </a:solidFill>
              </a:rPr>
              <a:t>, </a:t>
            </a:r>
            <a:r>
              <a:rPr lang="en-GB" dirty="0"/>
              <a:t>15182, 15731, 15732, </a:t>
            </a:r>
            <a:r>
              <a:rPr lang="en-GB" dirty="0" smtClean="0"/>
              <a:t>15733</a:t>
            </a:r>
            <a:r>
              <a:rPr lang="en-GB" dirty="0"/>
              <a:t>, 15840, 15841, 15842, 15843, 15844, 16423, 16452, </a:t>
            </a:r>
            <a:r>
              <a:rPr lang="en-GB" dirty="0" smtClean="0"/>
              <a:t>16463 In doc 11-18/1697r1?</a:t>
            </a:r>
          </a:p>
          <a:p>
            <a:pPr lvl="0"/>
            <a:endParaRPr lang="en-GB" dirty="0"/>
          </a:p>
          <a:p>
            <a:pPr lvl="0"/>
            <a:r>
              <a:rPr lang="en-GB"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276038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11-19/0098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15157, 16283.16293, 16494</a:t>
            </a:r>
            <a:r>
              <a:rPr lang="en-US" dirty="0"/>
              <a:t> </a:t>
            </a:r>
            <a:r>
              <a:rPr lang="en-US" dirty="0" smtClean="0"/>
              <a:t>in doc 11-19/0098r2?</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653839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11-18/1853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pPr lvl="0"/>
            <a:r>
              <a:rPr lang="en-US" dirty="0" smtClean="0"/>
              <a:t>Do you accept resolution to CIDs </a:t>
            </a:r>
            <a:r>
              <a:rPr lang="en-GB" dirty="0"/>
              <a:t>16907, </a:t>
            </a:r>
            <a:r>
              <a:rPr lang="en-GB" dirty="0" smtClean="0"/>
              <a:t>16909, </a:t>
            </a:r>
            <a:r>
              <a:rPr lang="en-GB" dirty="0" smtClean="0">
                <a:solidFill>
                  <a:srgbClr val="FF0000"/>
                </a:solidFill>
              </a:rPr>
              <a:t>16910</a:t>
            </a:r>
            <a:r>
              <a:rPr lang="en-GB" dirty="0" smtClean="0"/>
              <a:t>, </a:t>
            </a:r>
            <a:r>
              <a:rPr lang="en-GB" dirty="0"/>
              <a:t>16915, </a:t>
            </a:r>
            <a:r>
              <a:rPr lang="en-GB" dirty="0" smtClean="0"/>
              <a:t>16916</a:t>
            </a:r>
            <a:r>
              <a:rPr lang="en-GB" dirty="0"/>
              <a:t>, </a:t>
            </a:r>
            <a:r>
              <a:rPr lang="en-GB" dirty="0" smtClean="0">
                <a:solidFill>
                  <a:srgbClr val="FF0000"/>
                </a:solidFill>
              </a:rPr>
              <a:t>16918</a:t>
            </a:r>
            <a:r>
              <a:rPr lang="en-US" dirty="0" smtClean="0"/>
              <a:t>, </a:t>
            </a:r>
            <a:r>
              <a:rPr lang="en-GB" dirty="0" smtClean="0"/>
              <a:t>16921 in doc 11-18/1853r1?</a:t>
            </a:r>
          </a:p>
          <a:p>
            <a:pPr lvl="0"/>
            <a:endParaRPr lang="en-GB" dirty="0"/>
          </a:p>
          <a:p>
            <a:pPr lvl="0"/>
            <a:r>
              <a:rPr lang="en-GB" dirty="0" smtClean="0"/>
              <a:t>Resolutions to CIDs written in black approved with no objection.</a:t>
            </a:r>
          </a:p>
          <a:p>
            <a:pPr lvl="0"/>
            <a:r>
              <a:rPr lang="en-GB" dirty="0" smtClean="0"/>
              <a:t>CID 16918 is transferred to </a:t>
            </a:r>
            <a:r>
              <a:rPr lang="en-GB" dirty="0" err="1" smtClean="0"/>
              <a:t>Yasu</a:t>
            </a:r>
            <a:endParaRPr lang="en-GB" dirty="0" smtClean="0"/>
          </a:p>
          <a:p>
            <a:pPr lvl="0"/>
            <a:r>
              <a:rPr lang="en-GB" dirty="0" smtClean="0"/>
              <a:t>CID 16910 is now ok after checking out the PPDU definition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3147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11-19/0096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16737 in doc 11-19/0096r0?</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821954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11-18/1472 (Alfred </a:t>
            </a:r>
            <a:r>
              <a:rPr lang="en-US" dirty="0" err="1" smtClean="0"/>
              <a:t>Asterjadhi</a:t>
            </a:r>
            <a:r>
              <a:rPr lang="en-US" dirty="0"/>
              <a:t>)</a:t>
            </a:r>
          </a:p>
        </p:txBody>
      </p:sp>
      <p:sp>
        <p:nvSpPr>
          <p:cNvPr id="3" name="Content Placeholder 2"/>
          <p:cNvSpPr>
            <a:spLocks noGrp="1"/>
          </p:cNvSpPr>
          <p:nvPr>
            <p:ph idx="1"/>
          </p:nvPr>
        </p:nvSpPr>
        <p:spPr/>
        <p:txBody>
          <a:bodyPr/>
          <a:lstStyle/>
          <a:p>
            <a:pPr lvl="0"/>
            <a:r>
              <a:rPr lang="en-US" dirty="0" smtClean="0"/>
              <a:t>Do you accept resolutions to CIDs </a:t>
            </a:r>
            <a:r>
              <a:rPr lang="en-GB" dirty="0"/>
              <a:t>15102, 15181, </a:t>
            </a:r>
            <a:r>
              <a:rPr lang="en-GB" dirty="0" smtClean="0"/>
              <a:t>15845</a:t>
            </a:r>
            <a:r>
              <a:rPr lang="en-GB" dirty="0"/>
              <a:t>, 16425, 16426, 16427, 16428, </a:t>
            </a:r>
            <a:r>
              <a:rPr lang="en-GB" dirty="0" smtClean="0"/>
              <a:t>16429 in doc 11-18/1472r2?</a:t>
            </a:r>
          </a:p>
          <a:p>
            <a:pPr lvl="0"/>
            <a:endParaRPr lang="en-GB" dirty="0"/>
          </a:p>
          <a:p>
            <a:pPr lvl="0"/>
            <a:r>
              <a:rPr lang="en-GB" dirty="0" smtClean="0"/>
              <a:t>Accepted with </a:t>
            </a:r>
            <a:r>
              <a:rPr lang="en-GB" smtClean="0"/>
              <a:t>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830322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5213"/>
          </a:xfrm>
        </p:spPr>
        <p:txBody>
          <a:bodyPr/>
          <a:lstStyle/>
          <a:p>
            <a:r>
              <a:rPr lang="en-US" altLang="en-US" dirty="0"/>
              <a:t>Agenda for Monday January 14,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5684043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11/19/0076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a:t>
            </a:r>
            <a:r>
              <a:rPr lang="en-GB" dirty="0"/>
              <a:t>16486 </a:t>
            </a:r>
            <a:r>
              <a:rPr lang="en-US" dirty="0" smtClean="0"/>
              <a:t>in doc 11-19/0076r0?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463436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11-18/1779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16448 in doc 11-18/1779r5?</a:t>
            </a:r>
          </a:p>
          <a:p>
            <a:endParaRPr lang="en-US" dirty="0"/>
          </a:p>
          <a:p>
            <a:r>
              <a:rPr lang="en-US" dirty="0" smtClean="0"/>
              <a:t>Y/N/A: 20/2/15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4030575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11-19/0085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IDs: 16441, 16738, 17046, 15939, </a:t>
            </a:r>
            <a:r>
              <a:rPr lang="en-GB" dirty="0" smtClean="0"/>
              <a:t>15835 </a:t>
            </a:r>
            <a:r>
              <a:rPr lang="en-GB" dirty="0"/>
              <a:t>(5 CIDs</a:t>
            </a:r>
            <a:r>
              <a:rPr lang="en-GB" dirty="0" smtClean="0"/>
              <a:t>) in doc 11-19/0085r2?</a:t>
            </a:r>
          </a:p>
          <a:p>
            <a:pPr lvl="0"/>
            <a:endParaRPr lang="en-GB" dirty="0"/>
          </a:p>
          <a:p>
            <a:pPr lvl="0"/>
            <a:r>
              <a:rPr lang="en-GB" dirty="0" smtClean="0"/>
              <a:t>Y/N/A: 17/2/15</a:t>
            </a:r>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4590978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r>
              <a:rPr lang="en-US" dirty="0" smtClean="0"/>
              <a:t>Do you accept resolution to CID 16440 in doc 11-18/1851r3?</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20160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11-18/2033 (</a:t>
            </a:r>
            <a:r>
              <a:rPr lang="en-US" dirty="0" err="1" smtClean="0"/>
              <a:t>Xiaogang</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16970, 16969, 16974, 16975, </a:t>
            </a:r>
            <a:r>
              <a:rPr lang="en-US" dirty="0" smtClean="0"/>
              <a:t>16055</a:t>
            </a:r>
            <a:r>
              <a:rPr lang="en-GB" dirty="0"/>
              <a:t> </a:t>
            </a:r>
            <a:r>
              <a:rPr lang="en-GB" dirty="0" smtClean="0"/>
              <a:t>in doc 11-18/2033r3?</a:t>
            </a:r>
          </a:p>
          <a:p>
            <a:endParaRPr lang="en-GB" dirty="0"/>
          </a:p>
          <a:p>
            <a:r>
              <a:rPr lang="en-GB" dirty="0" smtClean="0"/>
              <a:t>Accepted.</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731001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04213" cy="1065213"/>
          </a:xfrm>
        </p:spPr>
        <p:txBody>
          <a:bodyPr/>
          <a:lstStyle/>
          <a:p>
            <a:r>
              <a:rPr lang="en-US" altLang="en-US" dirty="0"/>
              <a:t>Agenda for Tuesday January 15,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p>
          <a:p>
            <a:pPr lvl="0">
              <a:buFont typeface="Arial" panose="020B0604020202020204" pitchFamily="34" charset="0"/>
              <a:buChar char="•"/>
            </a:pPr>
            <a:r>
              <a:rPr lang="en-US" altLang="en-US" dirty="0" smtClean="0"/>
              <a:t>Status Update</a:t>
            </a:r>
            <a:endParaRPr lang="en-US" altLang="en-US" dirty="0"/>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57296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11-18/1855 (Chao Chun)</a:t>
            </a:r>
            <a:endParaRPr lang="en-US" dirty="0"/>
          </a:p>
        </p:txBody>
      </p:sp>
      <p:sp>
        <p:nvSpPr>
          <p:cNvPr id="3" name="Content Placeholder 2"/>
          <p:cNvSpPr>
            <a:spLocks noGrp="1"/>
          </p:cNvSpPr>
          <p:nvPr>
            <p:ph idx="1"/>
          </p:nvPr>
        </p:nvSpPr>
        <p:spPr/>
        <p:txBody>
          <a:bodyPr/>
          <a:lstStyle/>
          <a:p>
            <a:r>
              <a:rPr lang="en-US" dirty="0" smtClean="0"/>
              <a:t>Do you accept the resolution to CID 16561 in doc 11-18/1855r4?</a:t>
            </a:r>
          </a:p>
          <a:p>
            <a:endParaRPr lang="en-US" dirty="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199492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30105769"/>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11-19/0099 (</a:t>
            </a:r>
            <a:r>
              <a:rPr lang="en-US" dirty="0" err="1" smtClean="0"/>
              <a:t>Huizhao</a:t>
            </a:r>
            <a:r>
              <a:rPr lang="en-US" dirty="0" smtClean="0"/>
              <a:t> Wang)</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15687, 15689, 15690, 15692, 15693, </a:t>
            </a:r>
            <a:r>
              <a:rPr lang="en-GB" dirty="0" smtClean="0"/>
              <a:t>16756 in doc 11-19/0099r2? </a:t>
            </a:r>
          </a:p>
          <a:p>
            <a:pPr lvl="0"/>
            <a:endParaRPr lang="en-GB" dirty="0"/>
          </a:p>
          <a:p>
            <a:pPr lvl="0"/>
            <a:r>
              <a:rPr lang="en-GB" dirty="0" smtClean="0"/>
              <a:t>Y/N/A: 3/18/10</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755878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11-18/1921 (Sounding)</a:t>
            </a:r>
            <a:endParaRPr lang="en-US" dirty="0"/>
          </a:p>
        </p:txBody>
      </p:sp>
      <p:sp>
        <p:nvSpPr>
          <p:cNvPr id="3" name="Content Placeholder 2"/>
          <p:cNvSpPr>
            <a:spLocks noGrp="1"/>
          </p:cNvSpPr>
          <p:nvPr>
            <p:ph idx="1"/>
          </p:nvPr>
        </p:nvSpPr>
        <p:spPr/>
        <p:txBody>
          <a:bodyPr/>
          <a:lstStyle/>
          <a:p>
            <a:pPr lvl="0"/>
            <a:r>
              <a:rPr lang="en-US" dirty="0"/>
              <a:t>Do you accept resolutions to CIDs </a:t>
            </a:r>
            <a:r>
              <a:rPr lang="en-GB" dirty="0"/>
              <a:t>15687, 15689, 15690, 15692, 15693, 16756 in doc 11-</a:t>
            </a:r>
            <a:r>
              <a:rPr lang="en-GB" dirty="0" smtClean="0"/>
              <a:t>18/1921r4? </a:t>
            </a:r>
          </a:p>
          <a:p>
            <a:pPr lvl="0"/>
            <a:endParaRPr lang="en-GB" dirty="0"/>
          </a:p>
          <a:p>
            <a:pPr lvl="0"/>
            <a:r>
              <a:rPr lang="en-GB" dirty="0" smtClean="0"/>
              <a:t>No objectio</a:t>
            </a:r>
            <a:r>
              <a:rPr lang="en-GB" dirty="0"/>
              <a:t>n</a:t>
            </a:r>
          </a:p>
          <a:p>
            <a:pPr lvl="0"/>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651427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11-18/1887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chemeClr val="tx1"/>
                </a:solidFill>
              </a:rPr>
              <a:t>16605, 15679, 15718, 15071 </a:t>
            </a:r>
            <a:r>
              <a:rPr lang="en-US" dirty="0" smtClean="0"/>
              <a:t>in doc 11-1887r2?</a:t>
            </a:r>
          </a:p>
          <a:p>
            <a:endParaRPr lang="en-US" dirty="0"/>
          </a:p>
          <a:p>
            <a:r>
              <a:rPr lang="en-US" dirty="0" smtClean="0"/>
              <a:t>No objection to resolutions to CIDs written in black</a:t>
            </a:r>
          </a:p>
          <a:p>
            <a:r>
              <a:rPr lang="en-US" dirty="0" smtClean="0"/>
              <a:t>Resolutions to 16605 and 15071 are approved in r3 – Tuesday PM2.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473465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11-18/1859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15700, 15701, 16213, 16225, 16280, 16281, 16284, 16289, 16295, </a:t>
            </a:r>
            <a:r>
              <a:rPr lang="en-GB" dirty="0" smtClean="0"/>
              <a:t>16355,</a:t>
            </a:r>
            <a:r>
              <a:rPr lang="en-US" dirty="0"/>
              <a:t> </a:t>
            </a:r>
            <a:r>
              <a:rPr lang="en-GB" dirty="0" smtClean="0"/>
              <a:t>16356</a:t>
            </a:r>
            <a:r>
              <a:rPr lang="en-GB" dirty="0"/>
              <a:t>, 16413, 16492, </a:t>
            </a:r>
            <a:r>
              <a:rPr lang="en-GB" strike="sngStrike" dirty="0">
                <a:solidFill>
                  <a:srgbClr val="FF0000"/>
                </a:solidFill>
              </a:rPr>
              <a:t>16493</a:t>
            </a:r>
            <a:r>
              <a:rPr lang="en-GB" dirty="0"/>
              <a:t>, , 16684, 17041, 17042, </a:t>
            </a:r>
            <a:r>
              <a:rPr lang="en-GB" dirty="0" smtClean="0"/>
              <a:t>17066, 17067,</a:t>
            </a:r>
            <a:r>
              <a:rPr lang="en-US" dirty="0"/>
              <a:t> </a:t>
            </a:r>
            <a:r>
              <a:rPr lang="en-GB" dirty="0" smtClean="0"/>
              <a:t>17068</a:t>
            </a:r>
            <a:r>
              <a:rPr lang="en-GB" dirty="0"/>
              <a:t>, </a:t>
            </a:r>
            <a:r>
              <a:rPr lang="en-GB" dirty="0" smtClean="0"/>
              <a:t>17147 in doc 11-18/1859r2?</a:t>
            </a:r>
          </a:p>
          <a:p>
            <a:pPr lvl="0"/>
            <a:endParaRPr lang="en-GB" dirty="0"/>
          </a:p>
          <a:p>
            <a:pPr lvl="0"/>
            <a:r>
              <a:rPr lang="en-GB" dirty="0" smtClean="0"/>
              <a:t>Deferred.</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398930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Tuesday January 15,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1689928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11-19/0140 (Matt Fischer)</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15708</a:t>
            </a:r>
            <a:endParaRPr lang="en-US" dirty="0">
              <a:solidFill>
                <a:srgbClr val="FF0000"/>
              </a:solidFill>
            </a:endParaRPr>
          </a:p>
          <a:p>
            <a:r>
              <a:rPr lang="en-GB" dirty="0"/>
              <a:t>15763</a:t>
            </a:r>
            <a:endParaRPr lang="en-US" dirty="0"/>
          </a:p>
          <a:p>
            <a:r>
              <a:rPr lang="en-GB" dirty="0"/>
              <a:t>15764</a:t>
            </a:r>
            <a:endParaRPr lang="en-US" dirty="0"/>
          </a:p>
          <a:p>
            <a:r>
              <a:rPr lang="en-GB" dirty="0">
                <a:solidFill>
                  <a:srgbClr val="FF0000"/>
                </a:solidFill>
              </a:rPr>
              <a:t>16411</a:t>
            </a:r>
            <a:endParaRPr lang="en-US" dirty="0">
              <a:solidFill>
                <a:srgbClr val="FF0000"/>
              </a:solidFill>
            </a:endParaRPr>
          </a:p>
          <a:p>
            <a:r>
              <a:rPr lang="en-GB" dirty="0">
                <a:solidFill>
                  <a:srgbClr val="FF0000"/>
                </a:solidFill>
              </a:rPr>
              <a:t>16444</a:t>
            </a:r>
            <a:endParaRPr lang="en-US" dirty="0">
              <a:solidFill>
                <a:srgbClr val="FF0000"/>
              </a:solidFill>
            </a:endParaRPr>
          </a:p>
          <a:p>
            <a:r>
              <a:rPr lang="en-GB" dirty="0" smtClean="0"/>
              <a:t>17052</a:t>
            </a:r>
            <a:endParaRPr lang="en-US" dirty="0"/>
          </a:p>
          <a:p>
            <a:r>
              <a:rPr lang="en-US" dirty="0" smtClean="0"/>
              <a:t>In doc 11-19/0140r1?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8099470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Which option do you prefer as the resolution to CID 16411?</a:t>
            </a:r>
          </a:p>
          <a:p>
            <a:endParaRPr lang="en-US" dirty="0"/>
          </a:p>
          <a:p>
            <a:pPr>
              <a:buFont typeface="Arial"/>
              <a:buChar char="•"/>
            </a:pPr>
            <a:r>
              <a:rPr lang="en-US" dirty="0" smtClean="0"/>
              <a:t>Rejected - 13</a:t>
            </a:r>
          </a:p>
          <a:p>
            <a:pPr>
              <a:buFont typeface="Arial"/>
              <a:buChar char="•"/>
            </a:pPr>
            <a:r>
              <a:rPr lang="en-US" dirty="0" smtClean="0"/>
              <a:t>Resolution in 11-19/0140r1 -15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394082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11-19/0002 (Mark Rison)</a:t>
            </a:r>
            <a:endParaRPr lang="en-US" dirty="0"/>
          </a:p>
        </p:txBody>
      </p:sp>
      <p:sp>
        <p:nvSpPr>
          <p:cNvPr id="3" name="Content Placeholder 2"/>
          <p:cNvSpPr>
            <a:spLocks noGrp="1"/>
          </p:cNvSpPr>
          <p:nvPr>
            <p:ph idx="1"/>
          </p:nvPr>
        </p:nvSpPr>
        <p:spPr/>
        <p:txBody>
          <a:bodyPr/>
          <a:lstStyle/>
          <a:p>
            <a:r>
              <a:rPr lang="en-US" dirty="0" smtClean="0"/>
              <a:t>Do you accept resolutions to CIDs</a:t>
            </a:r>
            <a:r>
              <a:rPr lang="en-GB" dirty="0" smtClean="0"/>
              <a:t> </a:t>
            </a:r>
            <a:r>
              <a:rPr lang="en-GB" dirty="0"/>
              <a:t>16165, 16260, 16272 and 16743 </a:t>
            </a:r>
            <a:r>
              <a:rPr lang="en-GB" dirty="0" smtClean="0"/>
              <a:t>in doc 11-19/0002r0?</a:t>
            </a:r>
          </a:p>
          <a:p>
            <a:endParaRPr lang="en-GB" dirty="0"/>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372326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11-18/1227 (Laurent)</a:t>
            </a:r>
            <a:endParaRPr lang="en-US" dirty="0"/>
          </a:p>
        </p:txBody>
      </p:sp>
      <p:sp>
        <p:nvSpPr>
          <p:cNvPr id="3" name="Content Placeholder 2"/>
          <p:cNvSpPr>
            <a:spLocks noGrp="1"/>
          </p:cNvSpPr>
          <p:nvPr>
            <p:ph idx="1"/>
          </p:nvPr>
        </p:nvSpPr>
        <p:spPr/>
        <p:txBody>
          <a:bodyPr/>
          <a:lstStyle/>
          <a:p>
            <a:r>
              <a:rPr lang="en-US" dirty="0" smtClean="0"/>
              <a:t>Do you accept resolutions to CIDs</a:t>
            </a:r>
            <a:r>
              <a:rPr lang="en-GB" dirty="0" smtClean="0"/>
              <a:t> </a:t>
            </a:r>
            <a:r>
              <a:rPr lang="en-GB" dirty="0"/>
              <a:t>16165, 16260, 16272 and 16743 </a:t>
            </a:r>
            <a:r>
              <a:rPr lang="en-GB" dirty="0" smtClean="0"/>
              <a:t>in doc 11-18/1227r13?</a:t>
            </a:r>
          </a:p>
          <a:p>
            <a:endParaRPr lang="en-GB" dirty="0"/>
          </a:p>
          <a:p>
            <a:r>
              <a:rPr lang="en-GB" dirty="0" smtClean="0"/>
              <a:t>Y/N/A: 41/0/9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581994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11-18/1471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15122, </a:t>
            </a:r>
            <a:r>
              <a:rPr lang="en-GB" dirty="0" smtClean="0"/>
              <a:t>15829 in doc 11-18/1471r4?</a:t>
            </a:r>
          </a:p>
          <a:p>
            <a:pPr lvl="0"/>
            <a:endParaRPr lang="en-GB" dirty="0"/>
          </a:p>
          <a:p>
            <a:pPr lvl="0"/>
            <a:r>
              <a:rPr lang="en-GB" dirty="0" smtClean="0"/>
              <a:t>Y/N/A: 32/3/9</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604270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11-18/1211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15120, 15166, 16446, 15177, 15647, 15154, 15831, 16396, 16447, </a:t>
            </a:r>
            <a:r>
              <a:rPr lang="en-GB" dirty="0" smtClean="0"/>
              <a:t>15161,</a:t>
            </a:r>
            <a:r>
              <a:rPr lang="en-US" dirty="0"/>
              <a:t> </a:t>
            </a:r>
            <a:r>
              <a:rPr lang="en-GB" dirty="0" smtClean="0"/>
              <a:t>15824</a:t>
            </a:r>
            <a:r>
              <a:rPr lang="en-GB" dirty="0"/>
              <a:t>, 15827, </a:t>
            </a:r>
            <a:r>
              <a:rPr lang="en-GB" dirty="0" smtClean="0"/>
              <a:t>15828 in doc  11-18/1211r5?</a:t>
            </a:r>
          </a:p>
          <a:p>
            <a:pPr lvl="0"/>
            <a:endParaRPr lang="en-GB" dirty="0"/>
          </a:p>
          <a:p>
            <a:pPr lvl="0"/>
            <a:r>
              <a:rPr lang="en-GB" dirty="0" smtClean="0"/>
              <a:t>Y/N/A: 46/0/5</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7176705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11-18/1489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the draft text in doc 11-18/1489r3?</a:t>
            </a:r>
          </a:p>
          <a:p>
            <a:endParaRPr lang="en-US" dirty="0"/>
          </a:p>
          <a:p>
            <a:r>
              <a:rPr lang="en-US" smtClean="0"/>
              <a:t>Y/N/A:20/2/9</a:t>
            </a:r>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9001785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January 15,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11-18/1506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16123, 16091, 16925, and 16152 in doc 11-18/1506r3?</a:t>
            </a:r>
          </a:p>
          <a:p>
            <a:endParaRPr lang="en-US" dirty="0"/>
          </a:p>
          <a:p>
            <a:r>
              <a:rPr lang="en-US" dirty="0" smtClean="0"/>
              <a:t>Y/N/A:15/1/2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4150232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11-19/0166r0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16542 in doc 11-19/0166r0?</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283346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11-19/0160 (Po-Kai Huang)</a:t>
            </a:r>
            <a:endParaRPr lang="en-US" dirty="0"/>
          </a:p>
        </p:txBody>
      </p:sp>
      <p:sp>
        <p:nvSpPr>
          <p:cNvPr id="3" name="Content Placeholder 2"/>
          <p:cNvSpPr>
            <a:spLocks noGrp="1"/>
          </p:cNvSpPr>
          <p:nvPr>
            <p:ph idx="1"/>
          </p:nvPr>
        </p:nvSpPr>
        <p:spPr/>
        <p:txBody>
          <a:bodyPr/>
          <a:lstStyle/>
          <a:p>
            <a:r>
              <a:rPr lang="en-US" dirty="0" smtClean="0"/>
              <a:t>Do you accept resolution to CID 16586 in doc 11-19/0160r0?</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915989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11-19/0162 (Po-Kai Huang)</a:t>
            </a:r>
            <a:endParaRPr lang="en-US" dirty="0"/>
          </a:p>
        </p:txBody>
      </p:sp>
      <p:sp>
        <p:nvSpPr>
          <p:cNvPr id="3" name="Content Placeholder 2"/>
          <p:cNvSpPr>
            <a:spLocks noGrp="1"/>
          </p:cNvSpPr>
          <p:nvPr>
            <p:ph idx="1"/>
          </p:nvPr>
        </p:nvSpPr>
        <p:spPr/>
        <p:txBody>
          <a:bodyPr/>
          <a:lstStyle/>
          <a:p>
            <a:r>
              <a:rPr lang="en-US" dirty="0" smtClean="0"/>
              <a:t>Do you accept the draft text in doc 11-19/0162r1?</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00560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11-19/0097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16588, </a:t>
            </a:r>
            <a:r>
              <a:rPr lang="en-GB" dirty="0" smtClean="0"/>
              <a:t>15650 in doc 11-19/0097r1?</a:t>
            </a:r>
          </a:p>
          <a:p>
            <a:pPr lvl="0"/>
            <a:endParaRPr lang="en-GB" dirty="0"/>
          </a:p>
          <a:p>
            <a:pPr lvl="0"/>
            <a:r>
              <a:rPr lang="en-GB" dirty="0" smtClean="0"/>
              <a:t>SP deferred – SP was considered during Wednesday PM1</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55369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11-19/0161 (Sean)</a:t>
            </a:r>
            <a:endParaRPr lang="en-US" dirty="0"/>
          </a:p>
        </p:txBody>
      </p:sp>
      <p:sp>
        <p:nvSpPr>
          <p:cNvPr id="3" name="Content Placeholder 2"/>
          <p:cNvSpPr>
            <a:spLocks noGrp="1"/>
          </p:cNvSpPr>
          <p:nvPr>
            <p:ph idx="1"/>
          </p:nvPr>
        </p:nvSpPr>
        <p:spPr/>
        <p:txBody>
          <a:bodyPr/>
          <a:lstStyle/>
          <a:p>
            <a:r>
              <a:rPr lang="en-US" dirty="0" smtClean="0"/>
              <a:t>Do you accept resolution to CID 16535 in doc 11-19/0161r)?</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9606879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January 15</a:t>
            </a:r>
            <a:r>
              <a:rPr lang="en-US" altLang="en-US"/>
              <a:t>, 19:</a:t>
            </a:r>
            <a:r>
              <a:rPr lang="en-US" altLang="en-US" dirty="0"/>
              <a:t>3</a:t>
            </a:r>
            <a:r>
              <a:rPr lang="en-US" altLang="en-US"/>
              <a:t>0 – 21:</a:t>
            </a:r>
            <a:r>
              <a:rPr lang="en-US" altLang="en-US" dirty="0"/>
              <a:t>3</a:t>
            </a:r>
            <a:r>
              <a:rPr lang="en-US" altLang="en-US"/>
              <a:t>0</a:t>
            </a:r>
            <a:r>
              <a:rPr lang="en-US" altLang="en-US">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536675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11-18/1831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15990, </a:t>
            </a:r>
            <a:r>
              <a:rPr lang="en-US" dirty="0" smtClean="0"/>
              <a:t>17031 </a:t>
            </a:r>
            <a:r>
              <a:rPr lang="en-US" dirty="0"/>
              <a:t>and </a:t>
            </a:r>
            <a:r>
              <a:rPr lang="en-US" dirty="0" smtClean="0"/>
              <a:t>17033 in doc 11-18/1831r4?</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31472119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11-18/1821 (Matt Fischer)</a:t>
            </a:r>
            <a:endParaRPr lang="en-US" dirty="0"/>
          </a:p>
        </p:txBody>
      </p:sp>
      <p:sp>
        <p:nvSpPr>
          <p:cNvPr id="3" name="Content Placeholder 2"/>
          <p:cNvSpPr>
            <a:spLocks noGrp="1"/>
          </p:cNvSpPr>
          <p:nvPr>
            <p:ph idx="1"/>
          </p:nvPr>
        </p:nvSpPr>
        <p:spPr/>
        <p:txBody>
          <a:bodyPr/>
          <a:lstStyle/>
          <a:p>
            <a:r>
              <a:rPr lang="en-US" dirty="0" smtClean="0"/>
              <a:t>Do you accept resolution to CID 15757 in doc 11-18/1821r4?</a:t>
            </a:r>
          </a:p>
          <a:p>
            <a:endParaRPr lang="en-US" dirty="0"/>
          </a:p>
          <a:p>
            <a:r>
              <a:rPr lang="en-US" dirty="0" smtClean="0">
                <a:solidFill>
                  <a:srgbClr val="FF0000"/>
                </a:solidFill>
              </a:rPr>
              <a:t>Y/N/A: 11/22/12</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427216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11-18/1822 (Matt Fischer)</a:t>
            </a:r>
            <a:endParaRPr lang="en-US" dirty="0"/>
          </a:p>
        </p:txBody>
      </p:sp>
      <p:sp>
        <p:nvSpPr>
          <p:cNvPr id="3" name="Content Placeholder 2"/>
          <p:cNvSpPr>
            <a:spLocks noGrp="1"/>
          </p:cNvSpPr>
          <p:nvPr>
            <p:ph idx="1"/>
          </p:nvPr>
        </p:nvSpPr>
        <p:spPr/>
        <p:txBody>
          <a:bodyPr/>
          <a:lstStyle/>
          <a:p>
            <a:r>
              <a:rPr lang="en-US" dirty="0" smtClean="0"/>
              <a:t>Do you accept resolutions to CID 16441 and 16440 in doc 11-18/1822r2?</a:t>
            </a:r>
          </a:p>
          <a:p>
            <a:endParaRPr lang="en-US" dirty="0"/>
          </a:p>
          <a:p>
            <a:r>
              <a:rPr lang="en-US" dirty="0" smtClean="0">
                <a:solidFill>
                  <a:srgbClr val="FF0000"/>
                </a:solidFill>
              </a:rPr>
              <a:t>Y/N/A: 11/18/6</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470282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11-19/0170 (George </a:t>
            </a:r>
            <a:r>
              <a:rPr lang="en-US" dirty="0" err="1" smtClean="0"/>
              <a:t>Cherian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16352, 16353, </a:t>
            </a:r>
            <a:r>
              <a:rPr lang="en-GB" dirty="0" smtClean="0"/>
              <a:t>16927</a:t>
            </a:r>
            <a:r>
              <a:rPr lang="en-US" dirty="0" smtClean="0"/>
              <a:t> in doc 11-19/170r0?</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8489308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11-19/0061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15651 in doc 11-19/0061r5?</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813291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11-19/0028 (</a:t>
            </a:r>
            <a:r>
              <a:rPr lang="en-US" dirty="0" err="1" smtClean="0"/>
              <a:t>Abhishek</a:t>
            </a:r>
            <a:r>
              <a:rPr lang="en-US" dirty="0" smtClean="0"/>
              <a:t>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draft text in doc 11-19/0028?</a:t>
            </a:r>
          </a:p>
          <a:p>
            <a:endParaRPr lang="en-US" dirty="0"/>
          </a:p>
          <a:p>
            <a:r>
              <a:rPr lang="en-US" dirty="0" smtClean="0"/>
              <a:t>SP deferred </a:t>
            </a:r>
            <a:r>
              <a:rPr lang="en-US" dirty="0" smtClean="0">
                <a:sym typeface="Wingdings"/>
              </a:rPr>
              <a:t> Tuesday PM3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9548005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Wednesday January 16,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6553081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11-18/1859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15700, 15701, 16213, 16225, 16280, 16281, 16284, 16289, 16295, </a:t>
            </a:r>
            <a:r>
              <a:rPr lang="en-GB" dirty="0" smtClean="0"/>
              <a:t>16355,</a:t>
            </a:r>
            <a:r>
              <a:rPr lang="en-US" dirty="0"/>
              <a:t> </a:t>
            </a:r>
            <a:r>
              <a:rPr lang="en-GB" dirty="0" smtClean="0"/>
              <a:t>16356</a:t>
            </a:r>
            <a:r>
              <a:rPr lang="en-GB" dirty="0"/>
              <a:t>, 16413, 16492, 16493, , 16684, 17041, 17042, </a:t>
            </a:r>
            <a:r>
              <a:rPr lang="en-GB" dirty="0" smtClean="0"/>
              <a:t>17066, 17067,</a:t>
            </a:r>
            <a:r>
              <a:rPr lang="en-US" dirty="0"/>
              <a:t> </a:t>
            </a:r>
            <a:r>
              <a:rPr lang="en-GB" dirty="0" smtClean="0"/>
              <a:t>17068, 17147 in doc 11-18/1859r5?</a:t>
            </a:r>
          </a:p>
          <a:p>
            <a:pPr lvl="0"/>
            <a:endParaRPr lang="en-GB" dirty="0"/>
          </a:p>
          <a:p>
            <a:pPr lvl="0"/>
            <a:r>
              <a:rPr lang="en-GB" dirty="0" smtClean="0"/>
              <a:t>Y/N/A: 22/0/4</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8283690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11-18/1807 (</a:t>
            </a:r>
            <a:r>
              <a:rPr lang="en-US" dirty="0" err="1" smtClean="0"/>
              <a:t>Yasu</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 to CIDs </a:t>
            </a:r>
            <a:r>
              <a:rPr lang="en-GB" dirty="0"/>
              <a:t>15000, </a:t>
            </a:r>
            <a:r>
              <a:rPr lang="en-GB" dirty="0" smtClean="0"/>
              <a:t>16130</a:t>
            </a:r>
            <a:r>
              <a:rPr lang="en-US" dirty="0" smtClean="0"/>
              <a:t>, </a:t>
            </a:r>
            <a:r>
              <a:rPr lang="en-GB" dirty="0" smtClean="0"/>
              <a:t>15001</a:t>
            </a:r>
            <a:r>
              <a:rPr lang="en-GB" dirty="0"/>
              <a:t>, 16100, 16101, 16102, </a:t>
            </a:r>
            <a:r>
              <a:rPr lang="en-GB" dirty="0" smtClean="0"/>
              <a:t>16918</a:t>
            </a:r>
            <a:r>
              <a:rPr lang="en-US" dirty="0" smtClean="0"/>
              <a:t>, </a:t>
            </a:r>
            <a:r>
              <a:rPr lang="en-GB" dirty="0" smtClean="0"/>
              <a:t>15929</a:t>
            </a:r>
            <a:r>
              <a:rPr lang="en-GB" dirty="0"/>
              <a:t>, </a:t>
            </a:r>
            <a:r>
              <a:rPr lang="en-GB" dirty="0" smtClean="0"/>
              <a:t>16170</a:t>
            </a:r>
            <a:r>
              <a:rPr lang="en-US" dirty="0"/>
              <a:t> </a:t>
            </a:r>
            <a:r>
              <a:rPr lang="en-US" dirty="0" smtClean="0"/>
              <a:t>in doc 11-18/1807r7?</a:t>
            </a:r>
          </a:p>
          <a:p>
            <a:pPr lvl="0"/>
            <a:endParaRPr lang="en-US" dirty="0"/>
          </a:p>
          <a:p>
            <a:pPr lvl="0"/>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54819960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11-19/0095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CIDs 15121 and 15825 in doc 11-19/0095r2?</a:t>
            </a:r>
          </a:p>
          <a:p>
            <a:endParaRPr lang="en-US" dirty="0"/>
          </a:p>
          <a:p>
            <a:r>
              <a:rPr lang="en-US" dirty="0" smtClean="0"/>
              <a:t>No SP.</a:t>
            </a:r>
          </a:p>
          <a:p>
            <a:endParaRPr lang="en-US" dirty="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97331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which option do you support?</a:t>
            </a:r>
          </a:p>
          <a:p>
            <a:endParaRPr lang="en-US" dirty="0"/>
          </a:p>
          <a:p>
            <a:pPr>
              <a:buFontTx/>
              <a:buChar char="-"/>
            </a:pPr>
            <a:r>
              <a:rPr lang="en-US" dirty="0" smtClean="0"/>
              <a:t>Option 1 in doc 11-18/0180r1 - 14</a:t>
            </a:r>
          </a:p>
          <a:p>
            <a:pPr>
              <a:buFontTx/>
              <a:buChar char="-"/>
            </a:pPr>
            <a:r>
              <a:rPr lang="en-US" dirty="0" smtClean="0"/>
              <a:t>Option 2 in doc 11-18/0180r1 - 13</a:t>
            </a:r>
          </a:p>
          <a:p>
            <a:pPr>
              <a:buFontTx/>
              <a:buChar char="-"/>
            </a:pPr>
            <a:r>
              <a:rPr lang="en-US" dirty="0" smtClean="0"/>
              <a:t>Do nothing in 11ax (leave it for 11az) </a:t>
            </a:r>
            <a:r>
              <a:rPr lang="en-US" smtClean="0"/>
              <a:t>- 24</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60423328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11-19/0180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 15824 in doc 11-19/180r1?</a:t>
            </a:r>
          </a:p>
          <a:p>
            <a:endParaRPr lang="en-US" dirty="0"/>
          </a:p>
          <a:p>
            <a:r>
              <a:rPr lang="en-US" dirty="0" smtClean="0"/>
              <a:t>No SP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02953809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January 16,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5959138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In doc 11-19/0121r2, which option do you prefer</a:t>
            </a:r>
          </a:p>
          <a:p>
            <a:endParaRPr lang="en-US" dirty="0"/>
          </a:p>
          <a:p>
            <a:pPr>
              <a:buFontTx/>
              <a:buChar char="-"/>
            </a:pPr>
            <a:r>
              <a:rPr lang="en-US" dirty="0" smtClean="0"/>
              <a:t>Option 1 - 25</a:t>
            </a:r>
          </a:p>
          <a:p>
            <a:pPr>
              <a:buFontTx/>
              <a:buChar char="-"/>
            </a:pPr>
            <a:r>
              <a:rPr lang="en-US" dirty="0" smtClean="0"/>
              <a:t>Option 2 - 43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280200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11-19/0121 (</a:t>
            </a:r>
            <a:r>
              <a:rPr lang="en-US" dirty="0" err="1" smtClean="0"/>
              <a:t>Tianyu</a:t>
            </a:r>
            <a:r>
              <a:rPr lang="en-US" dirty="0" smtClean="0"/>
              <a:t> Wu)</a:t>
            </a:r>
            <a:endParaRPr lang="en-US" dirty="0"/>
          </a:p>
        </p:txBody>
      </p:sp>
      <p:sp>
        <p:nvSpPr>
          <p:cNvPr id="3" name="Content Placeholder 2"/>
          <p:cNvSpPr>
            <a:spLocks noGrp="1"/>
          </p:cNvSpPr>
          <p:nvPr>
            <p:ph idx="1"/>
          </p:nvPr>
        </p:nvSpPr>
        <p:spPr/>
        <p:txBody>
          <a:bodyPr/>
          <a:lstStyle/>
          <a:p>
            <a:r>
              <a:rPr lang="en-US" dirty="0" smtClean="0"/>
              <a:t>Do you accept the draft text for option 2 in doc 11-19/0121r2?</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5456465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11-19/0028 (</a:t>
            </a:r>
            <a:r>
              <a:rPr lang="en-US" dirty="0" err="1" smtClean="0"/>
              <a:t>Abhishek</a:t>
            </a:r>
            <a:r>
              <a:rPr lang="en-US" dirty="0"/>
              <a:t>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accept the draft text in doc 11-19/0028r2?</a:t>
            </a:r>
          </a:p>
          <a:p>
            <a:endParaRPr lang="en-US" dirty="0"/>
          </a:p>
          <a:p>
            <a:r>
              <a:rPr lang="en-US" dirty="0" smtClean="0"/>
              <a:t>Y/N/A: 32/13/8</a:t>
            </a:r>
          </a:p>
          <a:p>
            <a:endParaRPr lang="en-US" dirty="0" smtClean="0"/>
          </a:p>
          <a:p>
            <a:r>
              <a:rPr lang="en-US" dirty="0"/>
              <a:t>Do you agree to accept the draft text in doc 11-19/</a:t>
            </a:r>
            <a:r>
              <a:rPr lang="en-US" dirty="0" smtClean="0"/>
              <a:t>0028r3?</a:t>
            </a:r>
            <a:endParaRPr lang="en-US" dirty="0"/>
          </a:p>
          <a:p>
            <a:endParaRPr lang="en-US" dirty="0"/>
          </a:p>
          <a:p>
            <a:r>
              <a:rPr lang="en-US" dirty="0" smtClean="0"/>
              <a:t>Accepted with no objection.</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62384228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11-18/1828 (</a:t>
            </a:r>
            <a:r>
              <a:rPr lang="en-US" dirty="0" err="1" smtClean="0"/>
              <a:t>Wookbong</a:t>
            </a:r>
            <a:r>
              <a:rPr lang="en-US" dirty="0" smtClean="0"/>
              <a:t>)</a:t>
            </a:r>
            <a:endParaRPr lang="en-US" dirty="0"/>
          </a:p>
        </p:txBody>
      </p:sp>
      <p:sp>
        <p:nvSpPr>
          <p:cNvPr id="3" name="Content Placeholder 2"/>
          <p:cNvSpPr>
            <a:spLocks noGrp="1"/>
          </p:cNvSpPr>
          <p:nvPr>
            <p:ph idx="1"/>
          </p:nvPr>
        </p:nvSpPr>
        <p:spPr>
          <a:xfrm>
            <a:off x="685800" y="1752600"/>
            <a:ext cx="7770813" cy="4113213"/>
          </a:xfrm>
        </p:spPr>
        <p:txBody>
          <a:bodyPr/>
          <a:lstStyle/>
          <a:p>
            <a:r>
              <a:rPr lang="en-US" sz="2000" dirty="0" smtClean="0"/>
              <a:t>Do you accept resolutions to CIDs 16444 and 15178 in doc 11-18/1828r4?</a:t>
            </a:r>
            <a:endParaRPr lang="en-US" sz="2000" dirty="0"/>
          </a:p>
          <a:p>
            <a:r>
              <a:rPr lang="en-US" sz="2000" dirty="0" smtClean="0"/>
              <a:t>Y/N/A: 26/46/2</a:t>
            </a:r>
          </a:p>
          <a:p>
            <a:r>
              <a:rPr lang="en-US" sz="2000" dirty="0" smtClean="0">
                <a:solidFill>
                  <a:srgbClr val="FF0000"/>
                </a:solidFill>
              </a:rPr>
              <a:t>Do you accept “Rejected” as the resolution to the CIDs 16444 and 15178. A proposal was made in doc 11-18/1828 to add a new mode of operation in response to the CIDs. Effort was made to reach consensus. It was felt that a new mode is not needed and the 11ax draft already has enough mechanisms to address the comments. After debating the issues a straw poll indicated that a technical consensus of 75% would not be achieved in an equivalent motion”</a:t>
            </a:r>
          </a:p>
          <a:p>
            <a:r>
              <a:rPr lang="en-US" sz="2000" dirty="0" smtClean="0">
                <a:solidFill>
                  <a:srgbClr val="FF0000"/>
                </a:solidFill>
              </a:rPr>
              <a:t>SP: Y/N/A: 22/5/7</a:t>
            </a:r>
            <a:endParaRPr lang="en-US" sz="2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8368629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11-19/0177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15588, 15826, 15833, 15834, 15838, </a:t>
            </a:r>
            <a:r>
              <a:rPr lang="en-GB" dirty="0">
                <a:solidFill>
                  <a:srgbClr val="FF0000"/>
                </a:solidFill>
              </a:rPr>
              <a:t>16151,</a:t>
            </a:r>
            <a:r>
              <a:rPr lang="en-GB" dirty="0"/>
              <a:t> 16442, 16594, </a:t>
            </a:r>
            <a:r>
              <a:rPr lang="en-GB" dirty="0" smtClean="0"/>
              <a:t>16739</a:t>
            </a:r>
            <a:r>
              <a:rPr lang="en-US" dirty="0" smtClean="0"/>
              <a:t> in doc 11-19/0177r0?</a:t>
            </a:r>
          </a:p>
          <a:p>
            <a:endParaRPr lang="en-US" dirty="0" smtClean="0"/>
          </a:p>
          <a:p>
            <a:r>
              <a:rPr lang="en-US" dirty="0" smtClean="0"/>
              <a:t>Passed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27637331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11-19/0097 (Alfred)</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16588, </a:t>
            </a:r>
            <a:r>
              <a:rPr lang="en-GB" dirty="0" smtClean="0"/>
              <a:t>15650</a:t>
            </a:r>
            <a:r>
              <a:rPr lang="en-US" dirty="0" smtClean="0"/>
              <a:t> in doc 11-19/0097r3?</a:t>
            </a:r>
          </a:p>
          <a:p>
            <a:pPr lvl="0"/>
            <a:endParaRPr lang="en-US" dirty="0"/>
          </a:p>
          <a:p>
            <a:pPr lvl="0"/>
            <a:r>
              <a:rPr lang="en-US" dirty="0" smtClean="0"/>
              <a:t>Passed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99524580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Thursday January 17, 08:00 – 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009166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11-18/1987 (Jae </a:t>
            </a:r>
            <a:r>
              <a:rPr lang="en-US" dirty="0" err="1" smtClean="0"/>
              <a:t>Seung</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15210, 15875, 16581, 16582, 16583, 16556, 16558, </a:t>
            </a:r>
            <a:r>
              <a:rPr lang="en-GB" dirty="0">
                <a:solidFill>
                  <a:schemeClr val="tx1"/>
                </a:solidFill>
              </a:rPr>
              <a:t>15064 and </a:t>
            </a:r>
            <a:r>
              <a:rPr lang="en-GB" dirty="0" smtClean="0">
                <a:solidFill>
                  <a:schemeClr val="tx1"/>
                </a:solidFill>
              </a:rPr>
              <a:t>15065</a:t>
            </a:r>
            <a:r>
              <a:rPr lang="en-GB" dirty="0">
                <a:solidFill>
                  <a:schemeClr val="tx1"/>
                </a:solidFill>
              </a:rPr>
              <a:t> </a:t>
            </a:r>
            <a:r>
              <a:rPr lang="en-GB" dirty="0" smtClean="0"/>
              <a:t>in doc 11-18/1987r3?</a:t>
            </a:r>
          </a:p>
          <a:p>
            <a:endParaRPr lang="en-GB" dirty="0"/>
          </a:p>
          <a:p>
            <a:r>
              <a:rPr lang="en-GB" dirty="0" smtClean="0">
                <a:solidFill>
                  <a:srgbClr val="FF6600"/>
                </a:solidFill>
              </a:rPr>
              <a:t>Y:N:A:3/6/8</a:t>
            </a:r>
          </a:p>
          <a:p>
            <a:endParaRPr lang="en-GB" dirty="0"/>
          </a:p>
          <a:p>
            <a:r>
              <a:rPr lang="en-US" dirty="0"/>
              <a:t>Do you accept resolutions to CIDs </a:t>
            </a:r>
            <a:r>
              <a:rPr lang="en-GB" dirty="0"/>
              <a:t>15210, 15875, 16581, 16582, 16583, 16556, 16558, </a:t>
            </a:r>
            <a:r>
              <a:rPr lang="en-GB" strike="sngStrike" dirty="0">
                <a:solidFill>
                  <a:srgbClr val="FF0000"/>
                </a:solidFill>
              </a:rPr>
              <a:t>15064</a:t>
            </a:r>
            <a:r>
              <a:rPr lang="en-GB" dirty="0"/>
              <a:t> and </a:t>
            </a:r>
            <a:r>
              <a:rPr lang="en-GB" strike="sngStrike" dirty="0">
                <a:solidFill>
                  <a:srgbClr val="FF0000"/>
                </a:solidFill>
              </a:rPr>
              <a:t>15065</a:t>
            </a:r>
            <a:r>
              <a:rPr lang="en-GB" dirty="0"/>
              <a:t> in doc 11-18/1987r3</a:t>
            </a:r>
            <a:r>
              <a:rPr lang="en-GB" dirty="0" smtClean="0"/>
              <a:t>?</a:t>
            </a:r>
          </a:p>
          <a:p>
            <a:r>
              <a:rPr lang="en-GB" dirty="0" smtClean="0">
                <a:solidFill>
                  <a:srgbClr val="008000"/>
                </a:solidFill>
              </a:rPr>
              <a:t>Accepted with unanimous consent</a:t>
            </a:r>
            <a:r>
              <a:rPr lang="en-GB" dirty="0" smtClean="0"/>
              <a:t>.</a:t>
            </a:r>
            <a:endParaRPr lang="en-GB" dirty="0"/>
          </a:p>
          <a:p>
            <a:endParaRPr lang="en-GB"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44219143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11-18/1987 (Jae </a:t>
            </a:r>
            <a:r>
              <a:rPr lang="en-US" dirty="0" err="1" smtClean="0"/>
              <a:t>Seung</a:t>
            </a:r>
            <a:r>
              <a:rPr lang="en-US" dirty="0" smtClean="0"/>
              <a:t>)</a:t>
            </a:r>
            <a:endParaRPr lang="en-US" dirty="0"/>
          </a:p>
        </p:txBody>
      </p:sp>
      <p:sp>
        <p:nvSpPr>
          <p:cNvPr id="3" name="Content Placeholder 2"/>
          <p:cNvSpPr>
            <a:spLocks noGrp="1"/>
          </p:cNvSpPr>
          <p:nvPr>
            <p:ph idx="1"/>
          </p:nvPr>
        </p:nvSpPr>
        <p:spPr/>
        <p:txBody>
          <a:bodyPr/>
          <a:lstStyle/>
          <a:p>
            <a:r>
              <a:rPr lang="en-US" dirty="0"/>
              <a:t>Do you accept resolutions to CIDs </a:t>
            </a:r>
            <a:r>
              <a:rPr lang="en-GB" dirty="0"/>
              <a:t>15210, 15875, 16581, 16582, 16583, 16556, 16558, </a:t>
            </a:r>
            <a:r>
              <a:rPr lang="en-GB" dirty="0">
                <a:solidFill>
                  <a:schemeClr val="tx1"/>
                </a:solidFill>
              </a:rPr>
              <a:t>15064 and 15065 </a:t>
            </a:r>
            <a:r>
              <a:rPr lang="en-GB" dirty="0"/>
              <a:t>in doc 11-18/1987r3?</a:t>
            </a:r>
          </a:p>
          <a:p>
            <a:endParaRPr lang="en-GB" dirty="0"/>
          </a:p>
          <a:p>
            <a:r>
              <a:rPr lang="en-GB" dirty="0" smtClean="0">
                <a:solidFill>
                  <a:schemeClr val="tx1"/>
                </a:solidFill>
              </a:rPr>
              <a:t>Passed with unanimous consent</a:t>
            </a:r>
            <a:endParaRPr lang="en-GB"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84090958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0A82EB-DA93-2844-B6A2-712B40B9CA34}"/>
              </a:ext>
            </a:extLst>
          </p:cNvPr>
          <p:cNvSpPr>
            <a:spLocks noGrp="1"/>
          </p:cNvSpPr>
          <p:nvPr>
            <p:ph type="title"/>
          </p:nvPr>
        </p:nvSpPr>
        <p:spPr/>
        <p:txBody>
          <a:bodyPr/>
          <a:lstStyle/>
          <a:p>
            <a:r>
              <a:rPr lang="en-US" dirty="0"/>
              <a:t>Straw poll </a:t>
            </a:r>
          </a:p>
        </p:txBody>
      </p:sp>
      <p:sp>
        <p:nvSpPr>
          <p:cNvPr id="3" name="Content Placeholder 2">
            <a:extLst>
              <a:ext uri="{FF2B5EF4-FFF2-40B4-BE49-F238E27FC236}">
                <a16:creationId xmlns="" xmlns:a16="http://schemas.microsoft.com/office/drawing/2014/main" id="{B5229D43-9CE5-C64D-9245-3FF86339ACD3}"/>
              </a:ext>
            </a:extLst>
          </p:cNvPr>
          <p:cNvSpPr>
            <a:spLocks noGrp="1"/>
          </p:cNvSpPr>
          <p:nvPr>
            <p:ph idx="1"/>
          </p:nvPr>
        </p:nvSpPr>
        <p:spPr>
          <a:xfrm>
            <a:off x="685800" y="1600200"/>
            <a:ext cx="7770813" cy="1052837"/>
          </a:xfrm>
        </p:spPr>
        <p:txBody>
          <a:bodyPr/>
          <a:lstStyle/>
          <a:p>
            <a:pPr>
              <a:buFont typeface="Arial" panose="020B0604020202020204" pitchFamily="34" charset="0"/>
              <a:buChar char="•"/>
            </a:pPr>
            <a:r>
              <a:rPr lang="en-US" dirty="0"/>
              <a:t>Do you agree to delete the highlighted text from the 802.11ax specification? </a:t>
            </a:r>
            <a:endParaRPr lang="en-US" dirty="0" smtClean="0"/>
          </a:p>
          <a:p>
            <a:pPr>
              <a:buFont typeface="Arial" panose="020B0604020202020204" pitchFamily="34" charset="0"/>
              <a:buChar char="•"/>
            </a:pPr>
            <a:r>
              <a:rPr lang="en-US" dirty="0" smtClean="0">
                <a:solidFill>
                  <a:srgbClr val="FF6600"/>
                </a:solidFill>
              </a:rPr>
              <a:t>Y/N/A: 3/13/13</a:t>
            </a:r>
            <a:endParaRPr lang="en-US" dirty="0">
              <a:solidFill>
                <a:srgbClr val="FF6600"/>
              </a:solidFill>
            </a:endParaRPr>
          </a:p>
        </p:txBody>
      </p:sp>
      <p:sp>
        <p:nvSpPr>
          <p:cNvPr id="4" name="Slide Number Placeholder 3">
            <a:extLst>
              <a:ext uri="{FF2B5EF4-FFF2-40B4-BE49-F238E27FC236}">
                <a16:creationId xmlns="" xmlns:a16="http://schemas.microsoft.com/office/drawing/2014/main" id="{F359E7AB-221F-0D41-80BA-00494E3438DC}"/>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 xmlns:a16="http://schemas.microsoft.com/office/drawing/2014/main" id="{67B1E38F-2DAD-4D44-8EC3-D9AE0BE7DC9E}"/>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 xmlns:a16="http://schemas.microsoft.com/office/drawing/2014/main" id="{FE0CF5BD-B068-864C-956B-02668EE9A777}"/>
              </a:ext>
            </a:extLst>
          </p:cNvPr>
          <p:cNvSpPr>
            <a:spLocks noGrp="1"/>
          </p:cNvSpPr>
          <p:nvPr>
            <p:ph type="dt" idx="15"/>
          </p:nvPr>
        </p:nvSpPr>
        <p:spPr/>
        <p:txBody>
          <a:bodyPr/>
          <a:lstStyle/>
          <a:p>
            <a:r>
              <a:rPr lang="en-US"/>
              <a:t>November 2018</a:t>
            </a:r>
            <a:endParaRPr lang="en-GB" dirty="0"/>
          </a:p>
        </p:txBody>
      </p:sp>
      <p:pic>
        <p:nvPicPr>
          <p:cNvPr id="13" name="Picture 12" descr="A close up of a piece of paper&#10;&#10;Description automatically generated">
            <a:extLst>
              <a:ext uri="{FF2B5EF4-FFF2-40B4-BE49-F238E27FC236}">
                <a16:creationId xmlns="" xmlns:a16="http://schemas.microsoft.com/office/drawing/2014/main" id="{1BD91CE8-0330-144B-B5BA-8462415CAE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123" y="4648200"/>
            <a:ext cx="8489319" cy="1457204"/>
          </a:xfrm>
          <a:prstGeom prst="rect">
            <a:avLst/>
          </a:prstGeom>
        </p:spPr>
      </p:pic>
      <p:pic>
        <p:nvPicPr>
          <p:cNvPr id="8" name="Picture 7" descr="A screenshot of a cell phone&#10;&#10;Description automatically generated">
            <a:extLst>
              <a:ext uri="{FF2B5EF4-FFF2-40B4-BE49-F238E27FC236}">
                <a16:creationId xmlns="" xmlns:a16="http://schemas.microsoft.com/office/drawing/2014/main" id="{A039F19B-AA2B-2C43-BB4D-39EBB98A51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06" y="2895600"/>
            <a:ext cx="9144000" cy="1404404"/>
          </a:xfrm>
          <a:prstGeom prst="rect">
            <a:avLst/>
          </a:prstGeom>
        </p:spPr>
      </p:pic>
    </p:spTree>
    <p:extLst>
      <p:ext uri="{BB962C8B-B14F-4D97-AF65-F5344CB8AC3E}">
        <p14:creationId xmlns:p14="http://schemas.microsoft.com/office/powerpoint/2010/main" val="188859298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11-18/0028 (</a:t>
            </a:r>
            <a:r>
              <a:rPr lang="en-US" dirty="0" err="1" smtClean="0"/>
              <a:t>Abhishek</a:t>
            </a:r>
            <a:r>
              <a:rPr lang="en-US" dirty="0" smtClean="0"/>
              <a:t>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the draft text in doc 11-19/0028r4?</a:t>
            </a:r>
          </a:p>
          <a:p>
            <a:endParaRPr lang="en-US" dirty="0" smtClean="0"/>
          </a:p>
          <a:p>
            <a:r>
              <a:rPr lang="en-US" dirty="0" smtClean="0">
                <a:solidFill>
                  <a:srgbClr val="008000"/>
                </a:solidFill>
              </a:rPr>
              <a:t>Y/N/A:25/0/6</a:t>
            </a:r>
            <a:endParaRPr lang="en-US" dirty="0">
              <a:solidFill>
                <a:srgbClr val="008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1154587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9787"/>
            <a:ext cx="7770813" cy="1065213"/>
          </a:xfrm>
        </p:spPr>
        <p:txBody>
          <a:bodyPr/>
          <a:lstStyle/>
          <a:p>
            <a:r>
              <a:rPr lang="en-US" dirty="0" smtClean="0"/>
              <a:t>11-19/0192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16838, 15850, 15098, </a:t>
            </a:r>
            <a:r>
              <a:rPr lang="en-GB" dirty="0" smtClean="0"/>
              <a:t>15104, </a:t>
            </a:r>
            <a:r>
              <a:rPr lang="en-GB" dirty="0"/>
              <a:t>15668, 15757, 15832, </a:t>
            </a:r>
            <a:r>
              <a:rPr lang="en-GB" dirty="0" smtClean="0"/>
              <a:t>16450 in doc 11-19/0192r1?</a:t>
            </a:r>
          </a:p>
          <a:p>
            <a:pPr lvl="0"/>
            <a:endParaRPr lang="en-GB" dirty="0"/>
          </a:p>
          <a:p>
            <a:pPr lvl="0"/>
            <a:r>
              <a:rPr lang="en-GB" dirty="0" smtClean="0">
                <a:solidFill>
                  <a:srgbClr val="008000"/>
                </a:solidFill>
              </a:rPr>
              <a:t>Y/N/A: </a:t>
            </a:r>
            <a:r>
              <a:rPr lang="en-GB" dirty="0" smtClean="0">
                <a:solidFill>
                  <a:srgbClr val="008000"/>
                </a:solidFill>
              </a:rPr>
              <a:t>12/0</a:t>
            </a:r>
            <a:r>
              <a:rPr lang="en-GB" dirty="0" smtClean="0">
                <a:solidFill>
                  <a:srgbClr val="008000"/>
                </a:solidFill>
              </a:rPr>
              <a:t>/12</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8501039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11-19/0006 (Matt Fischer)</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16451</a:t>
            </a:r>
            <a:r>
              <a:rPr lang="en-GB" dirty="0"/>
              <a:t>, </a:t>
            </a:r>
            <a:r>
              <a:rPr lang="en-GB" dirty="0" smtClean="0"/>
              <a:t>16584 in doc 11-19/006r3?</a:t>
            </a:r>
          </a:p>
          <a:p>
            <a:r>
              <a:rPr lang="en-GB" dirty="0" smtClean="0"/>
              <a:t> SP deferred</a:t>
            </a:r>
            <a:endParaRPr lang="en-GB" dirty="0"/>
          </a:p>
          <a:p>
            <a:r>
              <a:rPr lang="en-GB"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36515654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11-18/0218 (Matt Fischer)</a:t>
            </a:r>
            <a:endParaRPr lang="en-US" dirty="0"/>
          </a:p>
        </p:txBody>
      </p:sp>
      <p:sp>
        <p:nvSpPr>
          <p:cNvPr id="3" name="Content Placeholder 2"/>
          <p:cNvSpPr>
            <a:spLocks noGrp="1"/>
          </p:cNvSpPr>
          <p:nvPr>
            <p:ph idx="1"/>
          </p:nvPr>
        </p:nvSpPr>
        <p:spPr/>
        <p:txBody>
          <a:bodyPr/>
          <a:lstStyle/>
          <a:p>
            <a:r>
              <a:rPr lang="en-US" sz="2000" dirty="0" smtClean="0"/>
              <a:t>Do you accept resolutions to CIDs 17140 and 16449 in doc 11-18/0218r3?</a:t>
            </a:r>
          </a:p>
          <a:p>
            <a:endParaRPr lang="en-US" sz="2000" dirty="0"/>
          </a:p>
          <a:p>
            <a:r>
              <a:rPr lang="en-US" sz="2000" dirty="0" smtClean="0"/>
              <a:t>These two CIDs are to be rejected.</a:t>
            </a:r>
          </a:p>
          <a:p>
            <a:endParaRPr lang="en-US" sz="2000" dirty="0" smtClean="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6893295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11-19/0041</a:t>
            </a:r>
            <a:endParaRPr lang="en-US" dirty="0"/>
          </a:p>
        </p:txBody>
      </p:sp>
      <p:sp>
        <p:nvSpPr>
          <p:cNvPr id="3" name="Content Placeholder 2"/>
          <p:cNvSpPr>
            <a:spLocks noGrp="1"/>
          </p:cNvSpPr>
          <p:nvPr>
            <p:ph idx="1"/>
          </p:nvPr>
        </p:nvSpPr>
        <p:spPr/>
        <p:txBody>
          <a:bodyPr/>
          <a:lstStyle/>
          <a:p>
            <a:r>
              <a:rPr lang="en-US" dirty="0" smtClean="0"/>
              <a:t>Do you accept draft text in doc 11-19/0041r</a:t>
            </a:r>
          </a:p>
          <a:p>
            <a:endParaRPr lang="en-US" dirty="0"/>
          </a:p>
          <a:p>
            <a:r>
              <a:rPr lang="en-US" dirty="0" smtClean="0"/>
              <a:t>No SP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73981716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11-19/0194</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4120755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January 17, </a:t>
            </a:r>
            <a:r>
              <a:rPr lang="en-US" altLang="en-US" dirty="0" smtClean="0"/>
              <a:t>PM1 and PM2</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r>
              <a:rPr lang="en-US" altLang="en-US" dirty="0" smtClean="0"/>
              <a:t>.</a:t>
            </a:r>
          </a:p>
          <a:p>
            <a:pPr>
              <a:lnSpc>
                <a:spcPct val="80000"/>
              </a:lnSpc>
              <a:buFont typeface="Arial" panose="020B0604020202020204" pitchFamily="34" charset="0"/>
              <a:buChar char="•"/>
            </a:pPr>
            <a:r>
              <a:rPr lang="en-US" altLang="en-US" dirty="0" smtClean="0"/>
              <a:t>Resolution of the outstanding comments</a:t>
            </a:r>
            <a:endParaRPr lang="en-US" altLang="en-US" dirty="0"/>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a:t>
            </a:r>
            <a:r>
              <a:rPr lang="en-US" altLang="en-US" dirty="0" smtClean="0"/>
              <a:t>March </a:t>
            </a:r>
            <a:r>
              <a:rPr lang="en-US" altLang="en-US" dirty="0"/>
              <a:t>2019</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344450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50202844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7B82A0-5A11-D545-AC2C-CACD8D6A116C}"/>
              </a:ext>
            </a:extLst>
          </p:cNvPr>
          <p:cNvSpPr>
            <a:spLocks noGrp="1"/>
          </p:cNvSpPr>
          <p:nvPr>
            <p:ph type="title"/>
          </p:nvPr>
        </p:nvSpPr>
        <p:spPr/>
        <p:txBody>
          <a:bodyPr/>
          <a:lstStyle/>
          <a:p>
            <a:r>
              <a:rPr lang="en-US" dirty="0"/>
              <a:t>Motion to Approve 802.11ax Coexistence Assurance </a:t>
            </a:r>
            <a:r>
              <a:rPr lang="en-US" dirty="0" smtClean="0"/>
              <a:t>document</a:t>
            </a:r>
            <a:endParaRPr lang="en-US" dirty="0"/>
          </a:p>
        </p:txBody>
      </p:sp>
      <p:sp>
        <p:nvSpPr>
          <p:cNvPr id="3" name="Content Placeholder 2">
            <a:extLst>
              <a:ext uri="{FF2B5EF4-FFF2-40B4-BE49-F238E27FC236}">
                <a16:creationId xmlns="" xmlns:a16="http://schemas.microsoft.com/office/drawing/2014/main" id="{1C5CA752-612D-074B-A13E-7A5267385AEC}"/>
              </a:ext>
            </a:extLst>
          </p:cNvPr>
          <p:cNvSpPr>
            <a:spLocks noGrp="1"/>
          </p:cNvSpPr>
          <p:nvPr>
            <p:ph idx="1"/>
          </p:nvPr>
        </p:nvSpPr>
        <p:spPr/>
        <p:txBody>
          <a:bodyPr/>
          <a:lstStyle/>
          <a:p>
            <a:r>
              <a:rPr lang="en-US" dirty="0" smtClean="0"/>
              <a:t>Move to accept document 11-16/1348r4</a:t>
            </a:r>
          </a:p>
          <a:p>
            <a:r>
              <a:rPr lang="en-US" dirty="0">
                <a:hlinkClick r:id="rId2"/>
              </a:rPr>
              <a:t>https://mentor.ieee.org/802.11/dcn/16/11-16-1348-04-00ax-coexistence-</a:t>
            </a:r>
            <a:r>
              <a:rPr lang="en-US" dirty="0" smtClean="0">
                <a:hlinkClick r:id="rId2"/>
              </a:rPr>
              <a:t>assurance.docx</a:t>
            </a:r>
            <a:r>
              <a:rPr lang="en-US" dirty="0" smtClean="0"/>
              <a:t> </a:t>
            </a:r>
          </a:p>
          <a:p>
            <a:r>
              <a:rPr lang="en-US" dirty="0"/>
              <a:t>a</a:t>
            </a:r>
            <a:r>
              <a:rPr lang="en-US" dirty="0" smtClean="0"/>
              <a:t>s the </a:t>
            </a:r>
            <a:r>
              <a:rPr lang="en-US" dirty="0" err="1" smtClean="0"/>
              <a:t>TGax</a:t>
            </a:r>
            <a:r>
              <a:rPr lang="en-US" dirty="0" smtClean="0"/>
              <a:t> Coexistence Assurance document</a:t>
            </a:r>
            <a:r>
              <a:rPr lang="en-US" dirty="0" smtClean="0"/>
              <a:t>.</a:t>
            </a:r>
          </a:p>
          <a:p>
            <a:endParaRPr lang="en-US" dirty="0"/>
          </a:p>
          <a:p>
            <a:r>
              <a:rPr lang="en-US" dirty="0" smtClean="0"/>
              <a:t>Move: 			Second:</a:t>
            </a:r>
            <a:endParaRPr lang="en-US" dirty="0"/>
          </a:p>
        </p:txBody>
      </p:sp>
      <p:sp>
        <p:nvSpPr>
          <p:cNvPr id="4" name="Slide Number Placeholder 3">
            <a:extLst>
              <a:ext uri="{FF2B5EF4-FFF2-40B4-BE49-F238E27FC236}">
                <a16:creationId xmlns="" xmlns:a16="http://schemas.microsoft.com/office/drawing/2014/main" id="{EF913C72-9DE8-E744-A66A-BA2EC59211B2}"/>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 xmlns:a16="http://schemas.microsoft.com/office/drawing/2014/main" id="{4FB94A1A-87F8-4A4E-A6BB-9A0BB90FE6C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2D42532D-110B-474A-8B3D-0DEB1A71382E}"/>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73554479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a:xfrm>
            <a:off x="685800" y="1600200"/>
            <a:ext cx="7770813" cy="4113213"/>
          </a:xfrm>
        </p:spPr>
        <p:txBody>
          <a:bodyPr/>
          <a:lstStyle/>
          <a:p>
            <a:r>
              <a:rPr lang="en-US" sz="2000" dirty="0" smtClean="0"/>
              <a:t>Move to accept resolutions to CIDs in the following comment groups:</a:t>
            </a:r>
          </a:p>
          <a:p>
            <a:pPr>
              <a:buFontTx/>
              <a:buChar char="-"/>
            </a:pPr>
            <a:r>
              <a:rPr lang="en-US" sz="2000" dirty="0" smtClean="0"/>
              <a:t>Approved Edits in D3.1		-  Approved Edits in D3.2</a:t>
            </a:r>
          </a:p>
          <a:p>
            <a:pPr>
              <a:buFontTx/>
              <a:buChar char="-"/>
            </a:pPr>
            <a:r>
              <a:rPr lang="en-US" sz="2000" dirty="0" smtClean="0"/>
              <a:t>Approved Edits in D3.3		- Editorials </a:t>
            </a:r>
          </a:p>
          <a:p>
            <a:pPr>
              <a:buFontTx/>
              <a:buChar char="-"/>
            </a:pPr>
            <a:r>
              <a:rPr lang="en-US" sz="2000" dirty="0" smtClean="0"/>
              <a:t>Editorials in D3.1			- Editorials in D3.2</a:t>
            </a:r>
          </a:p>
          <a:p>
            <a:pPr>
              <a:buFontTx/>
              <a:buChar char="-"/>
            </a:pPr>
            <a:endParaRPr lang="en-US" sz="2000" dirty="0" smtClean="0"/>
          </a:p>
          <a:p>
            <a:pPr marL="0" indent="0"/>
            <a:r>
              <a:rPr lang="en-US" sz="2000" dirty="0" smtClean="0"/>
              <a:t>in doc 11-18/1123rx</a:t>
            </a:r>
          </a:p>
          <a:p>
            <a:pPr marL="0" indent="0"/>
            <a:endParaRPr lang="en-US" sz="2000" dirty="0"/>
          </a:p>
          <a:p>
            <a:pPr marL="0" indent="0"/>
            <a:r>
              <a:rPr lang="en-US" sz="2000" dirty="0" smtClean="0"/>
              <a:t>Move: Robert Stacey		Second:</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0176109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a:xfrm>
            <a:off x="685800" y="1600200"/>
            <a:ext cx="7770813" cy="4113213"/>
          </a:xfrm>
        </p:spPr>
        <p:txBody>
          <a:bodyPr/>
          <a:lstStyle/>
          <a:p>
            <a:r>
              <a:rPr lang="en-US" sz="2000" dirty="0" smtClean="0"/>
              <a:t>Move to accept resolutions to CIDs in the following comment groups:</a:t>
            </a:r>
          </a:p>
          <a:p>
            <a:pPr>
              <a:buFontTx/>
              <a:buChar char="-"/>
            </a:pPr>
            <a:r>
              <a:rPr lang="en-US" sz="2000" dirty="0" smtClean="0"/>
              <a:t>Alfred </a:t>
            </a:r>
            <a:r>
              <a:rPr lang="en-US" sz="2000" dirty="0"/>
              <a:t>18/1472 27-7-</a:t>
            </a:r>
            <a:r>
              <a:rPr lang="en-US" sz="2000" dirty="0" smtClean="0"/>
              <a:t>4</a:t>
            </a:r>
          </a:p>
          <a:p>
            <a:pPr>
              <a:buFontTx/>
              <a:buChar char="-"/>
            </a:pPr>
            <a:r>
              <a:rPr lang="en-US" sz="2000" dirty="0"/>
              <a:t>Alfred 18/1697 </a:t>
            </a:r>
            <a:r>
              <a:rPr lang="en-US" sz="2000" dirty="0" smtClean="0"/>
              <a:t>27.7.3</a:t>
            </a:r>
          </a:p>
          <a:p>
            <a:pPr>
              <a:buFontTx/>
              <a:buChar char="-"/>
            </a:pPr>
            <a:r>
              <a:rPr lang="en-US" sz="2000" dirty="0"/>
              <a:t>Alfred 18/1698 </a:t>
            </a:r>
            <a:r>
              <a:rPr lang="en-US" sz="2000" dirty="0" err="1"/>
              <a:t>Misc</a:t>
            </a:r>
            <a:r>
              <a:rPr lang="en-US" sz="2000" dirty="0"/>
              <a:t> Part </a:t>
            </a:r>
            <a:r>
              <a:rPr lang="en-US" sz="2000" dirty="0" smtClean="0"/>
              <a:t>2</a:t>
            </a:r>
          </a:p>
          <a:p>
            <a:pPr>
              <a:buFontTx/>
              <a:buChar char="-"/>
            </a:pPr>
            <a:r>
              <a:rPr lang="en-US" sz="2000" dirty="0" err="1"/>
              <a:t>ChaoChun</a:t>
            </a:r>
            <a:r>
              <a:rPr lang="en-US" sz="2000" dirty="0"/>
              <a:t> 18/1855 </a:t>
            </a:r>
            <a:r>
              <a:rPr lang="en-US" sz="2000" dirty="0" smtClean="0"/>
              <a:t>QTP</a:t>
            </a:r>
          </a:p>
          <a:p>
            <a:pPr>
              <a:buFontTx/>
              <a:buChar char="-"/>
            </a:pPr>
            <a:r>
              <a:rPr lang="en-US" sz="2000" dirty="0"/>
              <a:t>George 19/0170 </a:t>
            </a:r>
            <a:r>
              <a:rPr lang="en-US" sz="2000" dirty="0" err="1"/>
              <a:t>Ack</a:t>
            </a:r>
            <a:r>
              <a:rPr lang="en-US" sz="2000" dirty="0"/>
              <a:t> </a:t>
            </a:r>
            <a:r>
              <a:rPr lang="en-US" sz="2000" dirty="0" smtClean="0"/>
              <a:t>related</a:t>
            </a:r>
          </a:p>
          <a:p>
            <a:pPr>
              <a:buFontTx/>
              <a:buChar char="-"/>
            </a:pPr>
            <a:r>
              <a:rPr lang="en-US" sz="2000" dirty="0" err="1"/>
              <a:t>Guoqing</a:t>
            </a:r>
            <a:r>
              <a:rPr lang="en-US" sz="2000" dirty="0"/>
              <a:t> 18/1868 Clause </a:t>
            </a:r>
            <a:r>
              <a:rPr lang="en-US" sz="2000" dirty="0" smtClean="0"/>
              <a:t>4</a:t>
            </a:r>
          </a:p>
          <a:p>
            <a:pPr>
              <a:buFontTx/>
              <a:buChar char="-"/>
            </a:pPr>
            <a:r>
              <a:rPr lang="en-US" sz="2000" dirty="0" err="1" smtClean="0"/>
              <a:t>Guoqing</a:t>
            </a:r>
            <a:r>
              <a:rPr lang="en-US" sz="2000" dirty="0" smtClean="0"/>
              <a:t> </a:t>
            </a:r>
            <a:r>
              <a:rPr lang="en-US" sz="2000" dirty="0"/>
              <a:t>19/0120 Definitions</a:t>
            </a:r>
            <a:endParaRPr lang="en-US" sz="2000" dirty="0" smtClean="0"/>
          </a:p>
          <a:p>
            <a:pPr>
              <a:buFontTx/>
              <a:buChar char="-"/>
            </a:pPr>
            <a:r>
              <a:rPr lang="en-US" sz="2000" dirty="0" err="1"/>
              <a:t>Huizhao</a:t>
            </a:r>
            <a:r>
              <a:rPr lang="en-US" sz="2000" dirty="0"/>
              <a:t> 18/1995 Duration based </a:t>
            </a:r>
            <a:r>
              <a:rPr lang="en-US" sz="2000" dirty="0" smtClean="0"/>
              <a:t>RTS</a:t>
            </a:r>
          </a:p>
          <a:p>
            <a:pPr>
              <a:buFontTx/>
              <a:buChar char="-"/>
            </a:pPr>
            <a:r>
              <a:rPr lang="en-US" sz="2000" dirty="0" err="1"/>
              <a:t>Jarkko</a:t>
            </a:r>
            <a:r>
              <a:rPr lang="en-US" sz="2000" dirty="0"/>
              <a:t> 18/1831 OM Control</a:t>
            </a:r>
            <a:endParaRPr lang="en-US" sz="2000" dirty="0" smtClean="0"/>
          </a:p>
          <a:p>
            <a:pPr>
              <a:buFontTx/>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03021670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90600"/>
            <a:ext cx="7770813" cy="4113213"/>
          </a:xfrm>
        </p:spPr>
        <p:txBody>
          <a:bodyPr/>
          <a:lstStyle/>
          <a:p>
            <a:pPr>
              <a:buFontTx/>
              <a:buChar char="-"/>
            </a:pPr>
            <a:r>
              <a:rPr lang="en-US" sz="2000" dirty="0" err="1" smtClean="0"/>
              <a:t>Jarkko</a:t>
            </a:r>
            <a:r>
              <a:rPr lang="en-US" sz="2000" dirty="0" smtClean="0"/>
              <a:t> </a:t>
            </a:r>
            <a:r>
              <a:rPr lang="en-US" sz="2000" dirty="0"/>
              <a:t>19/0061 6 GHz </a:t>
            </a:r>
            <a:r>
              <a:rPr lang="en-US" sz="2000" dirty="0" smtClean="0"/>
              <a:t>Discovery</a:t>
            </a:r>
          </a:p>
          <a:p>
            <a:pPr>
              <a:buFontTx/>
              <a:buChar char="-"/>
            </a:pPr>
            <a:r>
              <a:rPr lang="en-US" sz="2000" dirty="0"/>
              <a:t>Laurent 18/1866r2 OBSS </a:t>
            </a:r>
            <a:r>
              <a:rPr lang="en-US" sz="2000" dirty="0" smtClean="0"/>
              <a:t>PD</a:t>
            </a:r>
          </a:p>
          <a:p>
            <a:pPr>
              <a:buFontTx/>
              <a:buChar char="-"/>
            </a:pPr>
            <a:r>
              <a:rPr lang="pl-PL" sz="2000" dirty="0" err="1"/>
              <a:t>Liwen</a:t>
            </a:r>
            <a:r>
              <a:rPr lang="pl-PL" sz="2000" dirty="0"/>
              <a:t> 18/1487 </a:t>
            </a:r>
            <a:r>
              <a:rPr lang="pl-PL" sz="2000" dirty="0" smtClean="0"/>
              <a:t>27.5.3.2.3</a:t>
            </a:r>
          </a:p>
          <a:p>
            <a:pPr>
              <a:buFontTx/>
              <a:buChar char="-"/>
            </a:pPr>
            <a:r>
              <a:rPr lang="pl-PL" sz="2000" dirty="0" err="1"/>
              <a:t>Liwen</a:t>
            </a:r>
            <a:r>
              <a:rPr lang="pl-PL" sz="2000" dirty="0"/>
              <a:t> 18/1975 </a:t>
            </a:r>
            <a:r>
              <a:rPr lang="pl-PL" sz="2000" dirty="0" smtClean="0"/>
              <a:t>27.5.3.4</a:t>
            </a:r>
          </a:p>
          <a:p>
            <a:pPr>
              <a:buFontTx/>
              <a:buChar char="-"/>
            </a:pPr>
            <a:r>
              <a:rPr lang="nl-NL" sz="2000" dirty="0" err="1"/>
              <a:t>Liwen</a:t>
            </a:r>
            <a:r>
              <a:rPr lang="nl-NL" sz="2000" dirty="0"/>
              <a:t> 18/2040 </a:t>
            </a:r>
            <a:r>
              <a:rPr lang="nl-NL" sz="2000" dirty="0" err="1" smtClean="0"/>
              <a:t>Misc</a:t>
            </a:r>
            <a:endParaRPr lang="nl-NL" sz="2000" dirty="0" smtClean="0"/>
          </a:p>
          <a:p>
            <a:pPr>
              <a:buFontTx/>
              <a:buChar char="-"/>
            </a:pPr>
            <a:r>
              <a:rPr lang="nl-NL" sz="2000" dirty="0" err="1"/>
              <a:t>Liwen</a:t>
            </a:r>
            <a:r>
              <a:rPr lang="nl-NL" sz="2000" dirty="0"/>
              <a:t> 19/0098 </a:t>
            </a:r>
            <a:r>
              <a:rPr lang="nl-NL" sz="2000" dirty="0" err="1" smtClean="0"/>
              <a:t>Misc</a:t>
            </a:r>
            <a:endParaRPr lang="nl-NL" sz="2000" dirty="0" smtClean="0"/>
          </a:p>
          <a:p>
            <a:pPr>
              <a:buFontTx/>
              <a:buChar char="-"/>
            </a:pPr>
            <a:r>
              <a:rPr lang="sv-SE" sz="2000" dirty="0"/>
              <a:t>Matt 19/0140 MAC </a:t>
            </a:r>
            <a:r>
              <a:rPr lang="sv-SE" sz="2000" dirty="0" err="1" smtClean="0"/>
              <a:t>Misc</a:t>
            </a:r>
            <a:endParaRPr lang="sv-SE" sz="2000" dirty="0" smtClean="0"/>
          </a:p>
          <a:p>
            <a:pPr>
              <a:buFontTx/>
              <a:buChar char="-"/>
            </a:pPr>
            <a:r>
              <a:rPr lang="en-US" sz="2000" dirty="0" err="1"/>
              <a:t>Menzo</a:t>
            </a:r>
            <a:r>
              <a:rPr lang="en-US" sz="2000" dirty="0"/>
              <a:t> 18/1921 </a:t>
            </a:r>
            <a:r>
              <a:rPr lang="en-US" sz="2000" dirty="0" smtClean="0"/>
              <a:t>Sounding</a:t>
            </a:r>
          </a:p>
          <a:p>
            <a:pPr>
              <a:buFontTx/>
              <a:buChar char="-"/>
            </a:pPr>
            <a:r>
              <a:rPr lang="en-US" sz="2000" dirty="0"/>
              <a:t>Ming 19/0076 </a:t>
            </a:r>
            <a:r>
              <a:rPr lang="en-US" sz="2000" dirty="0" smtClean="0"/>
              <a:t>Fragmentation</a:t>
            </a:r>
          </a:p>
          <a:p>
            <a:pPr>
              <a:buFontTx/>
              <a:buChar char="-"/>
            </a:pPr>
            <a:r>
              <a:rPr lang="en-US" sz="2000" dirty="0"/>
              <a:t>Osama 18/1876 </a:t>
            </a:r>
            <a:r>
              <a:rPr lang="en-US" sz="2000" dirty="0" err="1"/>
              <a:t>Misc</a:t>
            </a:r>
            <a:r>
              <a:rPr lang="en-US" sz="2000" dirty="0"/>
              <a:t> </a:t>
            </a:r>
            <a:r>
              <a:rPr lang="en-US" sz="2000" dirty="0" smtClean="0"/>
              <a:t>MAC</a:t>
            </a:r>
          </a:p>
          <a:p>
            <a:pPr>
              <a:buFontTx/>
              <a:buChar char="-"/>
            </a:pPr>
            <a:r>
              <a:rPr lang="de-DE" sz="2000" dirty="0"/>
              <a:t>Peter 18/1932 </a:t>
            </a:r>
            <a:r>
              <a:rPr lang="de-DE" sz="2000" dirty="0" err="1" smtClean="0"/>
              <a:t>Misc</a:t>
            </a:r>
            <a:endParaRPr lang="de-DE" sz="2000" dirty="0" smtClean="0"/>
          </a:p>
          <a:p>
            <a:pPr>
              <a:buFontTx/>
              <a:buChar char="-"/>
            </a:pPr>
            <a:r>
              <a:rPr lang="en-US" sz="2000" dirty="0"/>
              <a:t>Sean 19/0161 Spatial Reuse</a:t>
            </a:r>
            <a:endParaRPr lang="en-US" sz="2000" dirty="0" smtClean="0"/>
          </a:p>
          <a:p>
            <a:pPr>
              <a:buFontTx/>
              <a:buChar char="-"/>
            </a:pPr>
            <a:endParaRPr lang="en-US" sz="2000" dirty="0" smtClean="0"/>
          </a:p>
          <a:p>
            <a:pPr>
              <a:buFontTx/>
              <a:buChar char="-"/>
            </a:pPr>
            <a:endParaRPr lang="sv-SE" sz="2000" dirty="0" smtClean="0"/>
          </a:p>
          <a:p>
            <a:pPr>
              <a:buFontTx/>
              <a:buChar char="-"/>
            </a:pPr>
            <a:endParaRPr lang="nl-NL" sz="2000" dirty="0" smtClean="0"/>
          </a:p>
          <a:p>
            <a:pPr>
              <a:buFontTx/>
              <a:buChar char="-"/>
            </a:pPr>
            <a:endParaRPr lang="nl-NL" sz="2000" dirty="0" smtClean="0"/>
          </a:p>
          <a:p>
            <a:pPr>
              <a:buFontTx/>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0725955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990600"/>
            <a:ext cx="7770813" cy="4113213"/>
          </a:xfrm>
        </p:spPr>
        <p:txBody>
          <a:bodyPr/>
          <a:lstStyle/>
          <a:p>
            <a:pPr>
              <a:buFontTx/>
              <a:buChar char="-"/>
            </a:pPr>
            <a:r>
              <a:rPr lang="es-ES_tradnl" sz="2000" dirty="0" smtClean="0"/>
              <a:t>Tomo </a:t>
            </a:r>
            <a:r>
              <a:rPr lang="es-ES_tradnl" sz="2000" dirty="0"/>
              <a:t>18/1851 </a:t>
            </a:r>
            <a:r>
              <a:rPr lang="es-ES_tradnl" sz="2000" dirty="0" smtClean="0"/>
              <a:t>9.3.1.9</a:t>
            </a:r>
          </a:p>
          <a:p>
            <a:pPr>
              <a:buFontTx/>
              <a:buChar char="-"/>
            </a:pPr>
            <a:r>
              <a:rPr lang="es-ES_tradnl" sz="2000" dirty="0" smtClean="0"/>
              <a:t> T</a:t>
            </a:r>
            <a:r>
              <a:rPr lang="en-US" sz="2000" dirty="0" err="1" smtClean="0"/>
              <a:t>omo</a:t>
            </a:r>
            <a:r>
              <a:rPr lang="en-US" sz="2000" dirty="0" smtClean="0"/>
              <a:t> </a:t>
            </a:r>
            <a:r>
              <a:rPr lang="en-US" sz="2000" dirty="0"/>
              <a:t>18/1853 10.3.7, 3.1, 3.2, and </a:t>
            </a:r>
            <a:r>
              <a:rPr lang="en-US" sz="2000" dirty="0" smtClean="0"/>
              <a:t>27.5.1.1</a:t>
            </a:r>
          </a:p>
          <a:p>
            <a:pPr>
              <a:buFontTx/>
              <a:buChar char="-"/>
            </a:pPr>
            <a:r>
              <a:rPr lang="es-ES_tradnl" sz="2000" dirty="0" err="1"/>
              <a:t>Yasu</a:t>
            </a:r>
            <a:r>
              <a:rPr lang="es-ES_tradnl" sz="2000" dirty="0"/>
              <a:t> 18/1807 </a:t>
            </a:r>
            <a:r>
              <a:rPr lang="es-ES_tradnl" sz="2000" dirty="0" err="1" smtClean="0"/>
              <a:t>Misc</a:t>
            </a:r>
            <a:endParaRPr lang="es-ES_tradnl" sz="2000" dirty="0" smtClean="0"/>
          </a:p>
          <a:p>
            <a:pPr>
              <a:buFontTx/>
              <a:buChar char="-"/>
            </a:pPr>
            <a:r>
              <a:rPr lang="cs-CZ" sz="2000" dirty="0" err="1"/>
              <a:t>Zhou</a:t>
            </a:r>
            <a:r>
              <a:rPr lang="cs-CZ" sz="2000" dirty="0"/>
              <a:t> 18/1887 </a:t>
            </a:r>
            <a:r>
              <a:rPr lang="cs-CZ" sz="2000" dirty="0" smtClean="0"/>
              <a:t>27.5</a:t>
            </a:r>
          </a:p>
          <a:p>
            <a:pPr>
              <a:buFontTx/>
              <a:buChar char="-"/>
            </a:pPr>
            <a:r>
              <a:rPr lang="cs-CZ" sz="2000" dirty="0" err="1"/>
              <a:t>Zhou</a:t>
            </a:r>
            <a:r>
              <a:rPr lang="cs-CZ" sz="2000" dirty="0"/>
              <a:t> 19/0166 </a:t>
            </a:r>
            <a:r>
              <a:rPr lang="cs-CZ" sz="2000" dirty="0" smtClean="0"/>
              <a:t>BQR</a:t>
            </a:r>
          </a:p>
          <a:p>
            <a:pPr>
              <a:buFontTx/>
              <a:buChar char="-"/>
            </a:pPr>
            <a:r>
              <a:rPr lang="en-US" sz="2000" dirty="0" err="1"/>
              <a:t>Xiaogang</a:t>
            </a:r>
            <a:r>
              <a:rPr lang="en-US" sz="2000" dirty="0"/>
              <a:t> 18/2033 </a:t>
            </a:r>
            <a:r>
              <a:rPr lang="en-US" sz="2000" dirty="0" smtClean="0"/>
              <a:t>Sounding</a:t>
            </a:r>
          </a:p>
          <a:p>
            <a:pPr>
              <a:buFontTx/>
              <a:buChar char="-"/>
            </a:pPr>
            <a:r>
              <a:rPr lang="en-US" sz="2000" dirty="0"/>
              <a:t>Po-Kai 19/0160 Co-hosted </a:t>
            </a:r>
            <a:r>
              <a:rPr lang="en-US" sz="2000" dirty="0" smtClean="0"/>
              <a:t>BSS</a:t>
            </a:r>
          </a:p>
          <a:p>
            <a:pPr>
              <a:buFontTx/>
              <a:buChar char="-"/>
            </a:pPr>
            <a:r>
              <a:rPr lang="en-US" sz="2000" dirty="0"/>
              <a:t>Alfred 19/0097 6 GHz beacon</a:t>
            </a:r>
            <a:endParaRPr lang="cs-CZ" sz="2000" dirty="0" smtClean="0"/>
          </a:p>
          <a:p>
            <a:pPr>
              <a:buFontTx/>
              <a:buChar char="-"/>
            </a:pPr>
            <a:endParaRPr lang="cs-CZ" sz="2000" dirty="0"/>
          </a:p>
          <a:p>
            <a:pPr>
              <a:buFontTx/>
              <a:buChar char="-"/>
            </a:pPr>
            <a:r>
              <a:rPr lang="cs-CZ" sz="2000" dirty="0" smtClean="0"/>
              <a:t>In doc 11-18/</a:t>
            </a:r>
            <a:r>
              <a:rPr lang="cs-CZ" sz="2000" dirty="0" smtClean="0"/>
              <a:t>1123r19</a:t>
            </a:r>
          </a:p>
          <a:p>
            <a:pPr>
              <a:buFontTx/>
              <a:buChar char="-"/>
            </a:pPr>
            <a:endParaRPr lang="cs-CZ" sz="2000" dirty="0" smtClean="0"/>
          </a:p>
          <a:p>
            <a:pPr>
              <a:buFontTx/>
              <a:buChar char="-"/>
            </a:pPr>
            <a:r>
              <a:rPr lang="cs-CZ" sz="2000" dirty="0" err="1" smtClean="0"/>
              <a:t>Move</a:t>
            </a:r>
            <a:r>
              <a:rPr lang="cs-CZ" sz="2000" dirty="0" smtClean="0"/>
              <a:t>:		Second:</a:t>
            </a:r>
          </a:p>
          <a:p>
            <a:pPr>
              <a:buFontTx/>
              <a:buChar char="-"/>
            </a:pPr>
            <a:endParaRPr lang="es-ES_tradnl" sz="2000" dirty="0" smtClean="0"/>
          </a:p>
          <a:p>
            <a:pPr>
              <a:buFontTx/>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2614020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a:t>
            </a:r>
            <a:r>
              <a:rPr lang="en-US" sz="2000" dirty="0" smtClean="0"/>
              <a:t>group</a:t>
            </a:r>
          </a:p>
          <a:p>
            <a:endParaRPr lang="en-US" sz="2000" dirty="0"/>
          </a:p>
          <a:p>
            <a:pPr>
              <a:buFontTx/>
              <a:buChar char="-"/>
            </a:pPr>
            <a:r>
              <a:rPr lang="en-US" sz="2000" dirty="0" smtClean="0"/>
              <a:t>Alfred </a:t>
            </a:r>
            <a:r>
              <a:rPr lang="en-US" sz="2000" dirty="0"/>
              <a:t>18/1471 27.16.1 6 </a:t>
            </a:r>
            <a:r>
              <a:rPr lang="en-US" sz="2000" dirty="0" smtClean="0"/>
              <a:t>GHz</a:t>
            </a:r>
          </a:p>
          <a:p>
            <a:pPr marL="0" indent="0"/>
            <a:endParaRPr lang="en-US" sz="2000" dirty="0" smtClean="0"/>
          </a:p>
          <a:p>
            <a:pPr marL="0" indent="0"/>
            <a:r>
              <a:rPr lang="en-US" sz="2000" dirty="0" smtClean="0"/>
              <a:t>In doc 11-18/1123rxx</a:t>
            </a:r>
          </a:p>
          <a:p>
            <a:pPr marL="0" indent="0"/>
            <a:endParaRPr lang="en-US" sz="2000" dirty="0"/>
          </a:p>
          <a:p>
            <a:pPr marL="0" indent="0"/>
            <a:r>
              <a:rPr lang="en-US" sz="2000" dirty="0" smtClean="0"/>
              <a:t>Move: Alfred </a:t>
            </a:r>
            <a:r>
              <a:rPr lang="en-US" sz="2000" dirty="0" err="1" smtClean="0"/>
              <a:t>Asterjadhi</a:t>
            </a:r>
            <a:r>
              <a:rPr lang="en-US" sz="2000" dirty="0" smtClean="0"/>
              <a:t>			Second:</a:t>
            </a:r>
          </a:p>
          <a:p>
            <a:pPr marL="0" indent="0"/>
            <a:r>
              <a:rPr lang="en-US" sz="2000" dirty="0" smtClean="0"/>
              <a:t>SP result: 32/3/9</a:t>
            </a:r>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43645704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a:t>
            </a:r>
            <a:r>
              <a:rPr lang="en-US" sz="2000" dirty="0" smtClean="0"/>
              <a:t>group</a:t>
            </a:r>
          </a:p>
          <a:p>
            <a:endParaRPr lang="en-US" sz="2000" dirty="0"/>
          </a:p>
          <a:p>
            <a:pPr>
              <a:buFontTx/>
              <a:buChar char="-"/>
            </a:pPr>
            <a:r>
              <a:rPr lang="en-US" sz="2000" dirty="0" smtClean="0"/>
              <a:t>Alfred </a:t>
            </a:r>
            <a:r>
              <a:rPr lang="en-US" sz="2000" dirty="0"/>
              <a:t>18/1211 27.16.1 6 </a:t>
            </a:r>
            <a:r>
              <a:rPr lang="en-US" sz="2000" dirty="0" smtClean="0"/>
              <a:t>GHz</a:t>
            </a:r>
          </a:p>
          <a:p>
            <a:pPr marL="0" indent="0"/>
            <a:endParaRPr lang="en-US" sz="2000" dirty="0"/>
          </a:p>
          <a:p>
            <a:pPr marL="0" indent="0"/>
            <a:r>
              <a:rPr lang="en-US" sz="2000" dirty="0" smtClean="0"/>
              <a:t>In doc 11-18/1123rxx</a:t>
            </a:r>
          </a:p>
          <a:p>
            <a:pPr marL="0" indent="0"/>
            <a:endParaRPr lang="en-US" sz="2000" dirty="0"/>
          </a:p>
          <a:p>
            <a:pPr marL="0" indent="0"/>
            <a:r>
              <a:rPr lang="en-US" sz="2000" dirty="0" smtClean="0"/>
              <a:t>Move:	Alfred </a:t>
            </a:r>
            <a:r>
              <a:rPr lang="en-US" sz="2000" dirty="0" err="1" smtClean="0"/>
              <a:t>Asterjadhi</a:t>
            </a:r>
            <a:r>
              <a:rPr lang="en-US" sz="2000" dirty="0" smtClean="0"/>
              <a:t>		Second:	</a:t>
            </a:r>
          </a:p>
          <a:p>
            <a:pPr marL="0" indent="0"/>
            <a:r>
              <a:rPr lang="en-US" sz="2000" dirty="0" smtClean="0"/>
              <a:t>SP Result: 46/0/5</a:t>
            </a:r>
          </a:p>
          <a:p>
            <a:pPr marL="0" indent="0"/>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5428802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pl-PL" sz="2000" dirty="0" err="1"/>
              <a:t>Liwen</a:t>
            </a:r>
            <a:r>
              <a:rPr lang="pl-PL" sz="2000" dirty="0"/>
              <a:t> 18/1859 </a:t>
            </a:r>
            <a:r>
              <a:rPr lang="pl-PL" sz="2000" dirty="0" smtClean="0"/>
              <a:t>27.10.4</a:t>
            </a:r>
          </a:p>
          <a:p>
            <a:pPr marL="0" indent="0"/>
            <a:endParaRPr lang="en-US" sz="2000" dirty="0"/>
          </a:p>
          <a:p>
            <a:pPr marL="0" indent="0"/>
            <a:r>
              <a:rPr lang="en-US" sz="2000" dirty="0"/>
              <a:t>In doc 11-18/1123rxx</a:t>
            </a:r>
          </a:p>
          <a:p>
            <a:pPr marL="0" indent="0"/>
            <a:endParaRPr lang="en-US" sz="2000" dirty="0"/>
          </a:p>
          <a:p>
            <a:pPr marL="0" indent="0"/>
            <a:r>
              <a:rPr lang="en-US" sz="2000" dirty="0"/>
              <a:t>Move:	</a:t>
            </a:r>
            <a:r>
              <a:rPr lang="en-US" sz="2000" dirty="0" err="1" smtClean="0"/>
              <a:t>Liwen</a:t>
            </a:r>
            <a:r>
              <a:rPr lang="en-US" sz="2000" dirty="0" smtClean="0"/>
              <a:t> Chu</a:t>
            </a:r>
            <a:r>
              <a:rPr lang="en-US" sz="2000" dirty="0"/>
              <a:t>		Second:	</a:t>
            </a:r>
          </a:p>
          <a:p>
            <a:pPr marL="0" indent="0"/>
            <a:r>
              <a:rPr lang="en-US" sz="2000" dirty="0"/>
              <a:t>SP Result: </a:t>
            </a:r>
            <a:r>
              <a:rPr lang="en-US" sz="2000" dirty="0" smtClean="0"/>
              <a:t>22/0/4</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12195541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en-US" sz="2000" dirty="0"/>
              <a:t>Po-Kai 18/2085 MU </a:t>
            </a:r>
            <a:r>
              <a:rPr lang="en-US" sz="2000" dirty="0" smtClean="0"/>
              <a:t>Capability</a:t>
            </a:r>
          </a:p>
          <a:p>
            <a:pPr>
              <a:buFontTx/>
              <a:buChar char="-"/>
            </a:pPr>
            <a:endParaRPr lang="en-US" sz="2000" dirty="0"/>
          </a:p>
          <a:p>
            <a:pPr marL="0" indent="0"/>
            <a:r>
              <a:rPr lang="en-US" sz="2000" dirty="0"/>
              <a:t>In doc 11-18/1123rxx</a:t>
            </a:r>
          </a:p>
          <a:p>
            <a:pPr marL="0" indent="0"/>
            <a:endParaRPr lang="en-US" sz="2000" dirty="0"/>
          </a:p>
          <a:p>
            <a:pPr marL="0" indent="0"/>
            <a:r>
              <a:rPr lang="en-US" sz="2000" dirty="0"/>
              <a:t>Move:	</a:t>
            </a:r>
            <a:r>
              <a:rPr lang="en-US" sz="2000" dirty="0" smtClean="0"/>
              <a:t>Po-Kai Huang</a:t>
            </a:r>
            <a:r>
              <a:rPr lang="en-US" sz="2000" dirty="0"/>
              <a:t>	Second:	</a:t>
            </a:r>
          </a:p>
          <a:p>
            <a:pPr marL="0" indent="0"/>
            <a:r>
              <a:rPr lang="en-US" sz="2000" dirty="0"/>
              <a:t>SP Result: </a:t>
            </a:r>
            <a:r>
              <a:rPr lang="en-US" sz="2000" dirty="0" smtClean="0"/>
              <a:t>16/0/4</a:t>
            </a:r>
            <a:endParaRPr lang="en-US" sz="20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441832749"/>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3100</TotalTime>
  <Words>8165</Words>
  <Application>Microsoft Macintosh PowerPoint</Application>
  <PresentationFormat>On-screen Show (4:3)</PresentationFormat>
  <Paragraphs>1397</Paragraphs>
  <Slides>159</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159</vt:i4>
      </vt:variant>
    </vt:vector>
  </HeadingPairs>
  <TitlesOfParts>
    <vt:vector size="162" baseType="lpstr">
      <vt:lpstr>Office Theme</vt:lpstr>
      <vt:lpstr>Document</vt:lpstr>
      <vt:lpstr>Worksheet</vt:lpstr>
      <vt:lpstr>TGax January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January 14, 10:30 – 12:30 </vt:lpstr>
      <vt:lpstr>PowerPoint Presentation</vt:lpstr>
      <vt:lpstr>Submissions</vt:lpstr>
      <vt:lpstr>Approval of  TG Minutes (November 2018 Meeting and Telecon Minutes) </vt:lpstr>
      <vt:lpstr>Timeline</vt:lpstr>
      <vt:lpstr>Status of Comment Resolution </vt:lpstr>
      <vt:lpstr>11-18/1995 (Huizhao Wang)</vt:lpstr>
      <vt:lpstr>11-19/0120 (Guoqing Li)</vt:lpstr>
      <vt:lpstr>11-18/1866 (Laurent Cariou)</vt:lpstr>
      <vt:lpstr>11-18/2040 (Liwen Chu)</vt:lpstr>
      <vt:lpstr>Agenda for Monday January 14, 13:30 – 15:30 </vt:lpstr>
      <vt:lpstr>11-18/2085 (Po-Kai)</vt:lpstr>
      <vt:lpstr>11-18/1697 (Alfred Asterjadhi)</vt:lpstr>
      <vt:lpstr>11-19/0098 (Liwen Chu)</vt:lpstr>
      <vt:lpstr>11-18/1853 (Tomo Adachi)</vt:lpstr>
      <vt:lpstr>11-19/0096 (Alfred Asterjadhi)</vt:lpstr>
      <vt:lpstr>11-18/1472 (Alfred Asterjadhi)</vt:lpstr>
      <vt:lpstr>Agenda for Monday January 14, 19:30 – 21:30 </vt:lpstr>
      <vt:lpstr>11/19/0076 (Ming Gan)</vt:lpstr>
      <vt:lpstr>11-18/1779 (Yongho)</vt:lpstr>
      <vt:lpstr>11-19/0085 (Yongho)</vt:lpstr>
      <vt:lpstr>11-18/1851 (Tomo Adachi)</vt:lpstr>
      <vt:lpstr>11-18/2033 (Xiaogang)</vt:lpstr>
      <vt:lpstr>Agenda for Tuesday January 15, 08:00 – 10:00 </vt:lpstr>
      <vt:lpstr>11-18/1855 (Chao Chun)</vt:lpstr>
      <vt:lpstr>11-19/0099 (Huizhao Wang)</vt:lpstr>
      <vt:lpstr>11-18/1921 (Sounding)</vt:lpstr>
      <vt:lpstr>11-18/1887 (Zhou Lan)</vt:lpstr>
      <vt:lpstr>11-18/1859 (Liwen Chu)</vt:lpstr>
      <vt:lpstr>Agenda for Tuesday January 15, 10:30 – 12:30 </vt:lpstr>
      <vt:lpstr>11-19/0140 (Matt Fischer)</vt:lpstr>
      <vt:lpstr>SP</vt:lpstr>
      <vt:lpstr>11-19/0002 (Mark Rison)</vt:lpstr>
      <vt:lpstr>11-18/1227 (Laurent)</vt:lpstr>
      <vt:lpstr>11-18/1471 (Alfred Asterjadhi)</vt:lpstr>
      <vt:lpstr>11-18/1211 (Alfred Asterjadhi)</vt:lpstr>
      <vt:lpstr>11-18/1489 (Liwen Chu)</vt:lpstr>
      <vt:lpstr>Agenda for Tuesday January 15, 16:00 – 18:00 </vt:lpstr>
      <vt:lpstr>11-18/1506 (Yongho)</vt:lpstr>
      <vt:lpstr>11-19/0166r0 (Zhou Lan)</vt:lpstr>
      <vt:lpstr>11-19/0160 (Po-Kai Huang)</vt:lpstr>
      <vt:lpstr>11-19/0162 (Po-Kai Huang)</vt:lpstr>
      <vt:lpstr>11-19/0097 (Alfred Asterjadhi)</vt:lpstr>
      <vt:lpstr>11-19/0161 (Sean)</vt:lpstr>
      <vt:lpstr>Agenda for Tuesday January 15, 19:30 – 21:30 </vt:lpstr>
      <vt:lpstr>11-18/1831 (Jarkko)</vt:lpstr>
      <vt:lpstr>11-18/1821 (Matt Fischer)</vt:lpstr>
      <vt:lpstr>11-18/1822 (Matt Fischer)</vt:lpstr>
      <vt:lpstr>11-19/0170 (George Cherian)</vt:lpstr>
      <vt:lpstr>11-19/0061 (Jarkko)</vt:lpstr>
      <vt:lpstr>11-19/0028 (Abhishek Patil)</vt:lpstr>
      <vt:lpstr>Agenda for Wednesday January 16, 08:00 – 10:00 </vt:lpstr>
      <vt:lpstr>11-18/1859 (liwen Chu)</vt:lpstr>
      <vt:lpstr>11-18/1807 (Yasu)</vt:lpstr>
      <vt:lpstr>11-19/0095 (Jarkko)</vt:lpstr>
      <vt:lpstr>SP</vt:lpstr>
      <vt:lpstr>11-19/0180 (Alfred Asterjadhi)</vt:lpstr>
      <vt:lpstr>Agenda for Wednesday January 16, 13:30 – 15:30 </vt:lpstr>
      <vt:lpstr>SP</vt:lpstr>
      <vt:lpstr>11-19/0121 (Tianyu Wu)</vt:lpstr>
      <vt:lpstr>11-19/0028 (Abhishek Patil)</vt:lpstr>
      <vt:lpstr>11-18/1828 (Wookbong)</vt:lpstr>
      <vt:lpstr>11-19/0177 (Laurent Cariou)</vt:lpstr>
      <vt:lpstr>11-19/0097 (Alfred)</vt:lpstr>
      <vt:lpstr>Agenda for Thursday January 17, 08:00 – 10:00</vt:lpstr>
      <vt:lpstr>11-18/1987 (Jae Seung)</vt:lpstr>
      <vt:lpstr>11-18/1987 (Jae Seung)</vt:lpstr>
      <vt:lpstr>Straw poll </vt:lpstr>
      <vt:lpstr>11-18/0028 (Abhishek Patil)</vt:lpstr>
      <vt:lpstr>11-19/0192 (Alfred Asterjadhi)</vt:lpstr>
      <vt:lpstr>11-19/0006 (Matt Fischer)</vt:lpstr>
      <vt:lpstr>11-18/0218 (Matt Fischer)</vt:lpstr>
      <vt:lpstr>11-19/0041</vt:lpstr>
      <vt:lpstr>11-19/0194</vt:lpstr>
      <vt:lpstr>Agenda for Thursday January 17, PM1 and PM2</vt:lpstr>
      <vt:lpstr>Motions</vt:lpstr>
      <vt:lpstr>Motion to Approve 802.11ax Coexistence Assurance document</vt:lpstr>
      <vt:lpstr>CR Motion #</vt:lpstr>
      <vt:lpstr>CR Motion #</vt:lpstr>
      <vt:lpstr>PowerPoint Presentation</vt:lpstr>
      <vt:lpstr>PowerPoint Presentation</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MAC Motion #117</vt:lpstr>
      <vt:lpstr>MAC Motion #118</vt:lpstr>
      <vt:lpstr>MAC Motion #119</vt:lpstr>
      <vt:lpstr>MAC Motion #120</vt:lpstr>
      <vt:lpstr>PHY Motion #210</vt:lpstr>
      <vt:lpstr>PowerPoint Presentation</vt:lpstr>
      <vt:lpstr>CR Motion 781</vt:lpstr>
      <vt:lpstr>CR Motion #</vt:lpstr>
      <vt:lpstr>11-19/0097 (Alfred)</vt:lpstr>
      <vt:lpstr>CR Motion #</vt:lpstr>
      <vt:lpstr>CR Motion #</vt:lpstr>
      <vt:lpstr>11-18/1831 (Jarkko)</vt:lpstr>
      <vt:lpstr>CR Motion #</vt:lpstr>
      <vt:lpstr>CR Motion # </vt:lpstr>
      <vt:lpstr>CR Motion #</vt:lpstr>
      <vt:lpstr>CR Motion #</vt:lpstr>
      <vt:lpstr>CR Motion #</vt:lpstr>
      <vt:lpstr>CR Motion #</vt:lpstr>
      <vt:lpstr>CR Motion #</vt:lpstr>
      <vt:lpstr>CR Motion #</vt:lpstr>
      <vt:lpstr>CR Motion #</vt:lpstr>
      <vt:lpstr>CR Motion #</vt:lpstr>
      <vt:lpstr>CR Motion #</vt:lpstr>
      <vt:lpstr>11/19/0076 (Ming Gan)</vt:lpstr>
      <vt:lpstr>CR Motion #</vt:lpstr>
      <vt:lpstr>11-19/0085 (Yongho)</vt:lpstr>
      <vt:lpstr>11-18/1851 (Tomo Adachi)</vt:lpstr>
      <vt:lpstr>11-18/2033 (Xiaogang)</vt:lpstr>
      <vt:lpstr>CR Motion #</vt:lpstr>
      <vt:lpstr>CR Motion #</vt:lpstr>
      <vt:lpstr>CR Motion #</vt:lpstr>
      <vt:lpstr>CR Motion #</vt:lpstr>
      <vt:lpstr>11-19/0140 (Matt Fischer)</vt:lpstr>
      <vt:lpstr>CR Motion #</vt:lpstr>
      <vt:lpstr>CR Motion #</vt:lpstr>
      <vt:lpstr>MAC Motion #</vt:lpstr>
      <vt:lpstr>MAC Motion #</vt:lpstr>
      <vt:lpstr>CR Motion #</vt:lpstr>
      <vt:lpstr>CR Motion #</vt:lpstr>
      <vt:lpstr>CR Motion #</vt:lpstr>
      <vt:lpstr>MAC Motion #</vt:lpstr>
      <vt:lpstr>11-19/0161 (Sean)</vt:lpstr>
      <vt:lpstr>11-19/0170 (George Cherian)</vt:lpstr>
      <vt:lpstr>11-19/0061 (Jarkko)</vt:lpstr>
      <vt:lpstr>11-18/1859 (liwen Chu)</vt:lpstr>
      <vt:lpstr>11-18/1907 (Yasu)</vt:lpstr>
      <vt:lpstr>PowerPoint Presentation</vt:lpstr>
      <vt:lpstr>Motion for WG Recirculation Ballot</vt:lpstr>
      <vt:lpstr>Ad Hoc Meeting</vt:lpstr>
      <vt:lpstr>Teleconference Times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254</cp:revision>
  <cp:lastPrinted>1601-01-01T00:00:00Z</cp:lastPrinted>
  <dcterms:created xsi:type="dcterms:W3CDTF">2017-01-26T15:28:16Z</dcterms:created>
  <dcterms:modified xsi:type="dcterms:W3CDTF">2019-01-17T19:16:09Z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1538576291</vt:lpwstr>
  </property>
</Properties>
</file>