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0"/>
  </p:notesMasterIdLst>
  <p:handoutMasterIdLst>
    <p:handoutMasterId r:id="rId13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306" r:id="rId17"/>
    <p:sldId id="272" r:id="rId18"/>
    <p:sldId id="274" r:id="rId19"/>
    <p:sldId id="303" r:id="rId20"/>
    <p:sldId id="275" r:id="rId21"/>
    <p:sldId id="307" r:id="rId22"/>
    <p:sldId id="308" r:id="rId23"/>
    <p:sldId id="309" r:id="rId24"/>
    <p:sldId id="310" r:id="rId25"/>
    <p:sldId id="295" r:id="rId26"/>
    <p:sldId id="311" r:id="rId27"/>
    <p:sldId id="312" r:id="rId28"/>
    <p:sldId id="313" r:id="rId29"/>
    <p:sldId id="314" r:id="rId30"/>
    <p:sldId id="315" r:id="rId31"/>
    <p:sldId id="316" r:id="rId32"/>
    <p:sldId id="293" r:id="rId33"/>
    <p:sldId id="327" r:id="rId34"/>
    <p:sldId id="328" r:id="rId35"/>
    <p:sldId id="329" r:id="rId36"/>
    <p:sldId id="330" r:id="rId37"/>
    <p:sldId id="331" r:id="rId38"/>
    <p:sldId id="292" r:id="rId39"/>
    <p:sldId id="340" r:id="rId40"/>
    <p:sldId id="341" r:id="rId41"/>
    <p:sldId id="342" r:id="rId42"/>
    <p:sldId id="343" r:id="rId43"/>
    <p:sldId id="361" r:id="rId44"/>
    <p:sldId id="290" r:id="rId45"/>
    <p:sldId id="344" r:id="rId46"/>
    <p:sldId id="345" r:id="rId47"/>
    <p:sldId id="346" r:id="rId48"/>
    <p:sldId id="347" r:id="rId49"/>
    <p:sldId id="349" r:id="rId50"/>
    <p:sldId id="350" r:id="rId51"/>
    <p:sldId id="351" r:id="rId52"/>
    <p:sldId id="278" r:id="rId53"/>
    <p:sldId id="362" r:id="rId54"/>
    <p:sldId id="363" r:id="rId55"/>
    <p:sldId id="364" r:id="rId56"/>
    <p:sldId id="365" r:id="rId57"/>
    <p:sldId id="366" r:id="rId58"/>
    <p:sldId id="367" r:id="rId59"/>
    <p:sldId id="296" r:id="rId60"/>
    <p:sldId id="368" r:id="rId61"/>
    <p:sldId id="371" r:id="rId62"/>
    <p:sldId id="372" r:id="rId63"/>
    <p:sldId id="369" r:id="rId64"/>
    <p:sldId id="370" r:id="rId65"/>
    <p:sldId id="373" r:id="rId66"/>
    <p:sldId id="281" r:id="rId67"/>
    <p:sldId id="386" r:id="rId68"/>
    <p:sldId id="387" r:id="rId69"/>
    <p:sldId id="388" r:id="rId70"/>
    <p:sldId id="390" r:id="rId71"/>
    <p:sldId id="389" r:id="rId72"/>
    <p:sldId id="283" r:id="rId73"/>
    <p:sldId id="394" r:id="rId74"/>
    <p:sldId id="393" r:id="rId75"/>
    <p:sldId id="395" r:id="rId76"/>
    <p:sldId id="396" r:id="rId77"/>
    <p:sldId id="397" r:id="rId78"/>
    <p:sldId id="398" r:id="rId79"/>
    <p:sldId id="284" r:id="rId80"/>
    <p:sldId id="285" r:id="rId81"/>
    <p:sldId id="297" r:id="rId82"/>
    <p:sldId id="298" r:id="rId83"/>
    <p:sldId id="299" r:id="rId84"/>
    <p:sldId id="300" r:id="rId85"/>
    <p:sldId id="301" r:id="rId86"/>
    <p:sldId id="339" r:id="rId87"/>
    <p:sldId id="302" r:id="rId88"/>
    <p:sldId id="320" r:id="rId89"/>
    <p:sldId id="317" r:id="rId90"/>
    <p:sldId id="318" r:id="rId91"/>
    <p:sldId id="321" r:id="rId92"/>
    <p:sldId id="322" r:id="rId93"/>
    <p:sldId id="323" r:id="rId94"/>
    <p:sldId id="324" r:id="rId95"/>
    <p:sldId id="325" r:id="rId96"/>
    <p:sldId id="326" r:id="rId97"/>
    <p:sldId id="332" r:id="rId98"/>
    <p:sldId id="333" r:id="rId99"/>
    <p:sldId id="334" r:id="rId100"/>
    <p:sldId id="335" r:id="rId101"/>
    <p:sldId id="336" r:id="rId102"/>
    <p:sldId id="352" r:id="rId103"/>
    <p:sldId id="338" r:id="rId104"/>
    <p:sldId id="348" r:id="rId105"/>
    <p:sldId id="353" r:id="rId106"/>
    <p:sldId id="355" r:id="rId107"/>
    <p:sldId id="356" r:id="rId108"/>
    <p:sldId id="357" r:id="rId109"/>
    <p:sldId id="358" r:id="rId110"/>
    <p:sldId id="359" r:id="rId111"/>
    <p:sldId id="360" r:id="rId112"/>
    <p:sldId id="385" r:id="rId113"/>
    <p:sldId id="374" r:id="rId114"/>
    <p:sldId id="375" r:id="rId115"/>
    <p:sldId id="376" r:id="rId116"/>
    <p:sldId id="377" r:id="rId117"/>
    <p:sldId id="379" r:id="rId118"/>
    <p:sldId id="380" r:id="rId119"/>
    <p:sldId id="383" r:id="rId120"/>
    <p:sldId id="384" r:id="rId121"/>
    <p:sldId id="391" r:id="rId122"/>
    <p:sldId id="392" r:id="rId123"/>
    <p:sldId id="399" r:id="rId124"/>
    <p:sldId id="400" r:id="rId125"/>
    <p:sldId id="304" r:id="rId126"/>
    <p:sldId id="305" r:id="rId127"/>
    <p:sldId id="287" r:id="rId128"/>
    <p:sldId id="286" r:id="rId1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59" autoAdjust="0"/>
    <p:restoredTop sz="99169" autoAdjust="0"/>
  </p:normalViewPr>
  <p:slideViewPr>
    <p:cSldViewPr>
      <p:cViewPr>
        <p:scale>
          <a:sx n="99" d="100"/>
          <a:sy n="99" d="100"/>
        </p:scale>
        <p:origin x="-1208" y="-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274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30" Type="http://schemas.openxmlformats.org/officeDocument/2006/relationships/notesMaster" Target="notesMasters/notesMaster1.xml"/><Relationship Id="rId131" Type="http://schemas.openxmlformats.org/officeDocument/2006/relationships/handoutMaster" Target="handoutMasters/handoutMaster1.xml"/><Relationship Id="rId132" Type="http://schemas.openxmlformats.org/officeDocument/2006/relationships/printerSettings" Target="printerSettings/printerSettings1.bin"/><Relationship Id="rId133" Type="http://schemas.openxmlformats.org/officeDocument/2006/relationships/presProps" Target="presProps.xml"/><Relationship Id="rId134" Type="http://schemas.openxmlformats.org/officeDocument/2006/relationships/viewProps" Target="viewProps.xml"/><Relationship Id="rId135" Type="http://schemas.openxmlformats.org/officeDocument/2006/relationships/theme" Target="theme/theme1.xml"/><Relationship Id="rId13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2114r6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348-04-00ax-coexistence-assurance.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4" Type="http://schemas.openxmlformats.org/officeDocument/2006/relationships/hyperlink" Target="https://mentor.ieee.org/802.11/dcn/18/11-18-2137-00-00ax-minutes-of-tgax-teleconferences-from-nov-2018-to-jan-2019.docx" TargetMode="External"/><Relationship Id="rId5" Type="http://schemas.openxmlformats.org/officeDocument/2006/relationships/hyperlink" Target="https://mentor.ieee.org/802.11/dcn/18/11-18-1871-01-00ax-minutes-of-tgax-ad-hoc-november-2018-in-shenzhen.docx" TargetMode="External"/><Relationship Id="rId6" Type="http://schemas.openxmlformats.org/officeDocument/2006/relationships/hyperlink" Target="https://mentor.ieee.org/802.11/dcn/18/11-18-2024-00-00ax-bangkok-phy-ad-hoc-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933-01-00ax-tgax-november-2018-bangkok-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1/Reports/802.11_Timeline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package" Target="../embeddings/Microsoft_Excel_Sheet1.xlsx"/><Relationship Id="rId5" Type="http://schemas.openxmlformats.org/officeDocument/2006/relationships/image" Target="../media/image2.emf"/><Relationship Id="rId6" Type="http://schemas.openxmlformats.org/officeDocument/2006/relationships/oleObject" Target="../embeddings/oleObject3.bin"/><Relationship Id="rId7" Type="http://schemas.openxmlformats.org/officeDocument/2006/relationships/package" Target="../embeddings/Microsoft_Excel_Sheet2.xlsx"/><Relationship Id="rId8"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32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resolution to CID 16440 in doc 11-18/1851r3</a:t>
            </a:r>
          </a:p>
          <a:p>
            <a:endParaRPr lang="en-US" dirty="0"/>
          </a:p>
          <a:p>
            <a:r>
              <a:rPr lang="en-US" dirty="0" smtClean="0"/>
              <a:t>Move: </a:t>
            </a:r>
            <a:r>
              <a:rPr lang="en-US" dirty="0" err="1" smtClean="0"/>
              <a:t>Tomo</a:t>
            </a:r>
            <a:r>
              <a:rPr lang="en-US" dirty="0" smtClean="0"/>
              <a:t> Adachi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5962883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16970</a:t>
            </a:r>
            <a:r>
              <a:rPr lang="en-US" dirty="0"/>
              <a:t>, 16969, 16974, 16975, </a:t>
            </a:r>
            <a:r>
              <a:rPr lang="en-US" dirty="0" smtClean="0"/>
              <a:t>16055</a:t>
            </a:r>
            <a:r>
              <a:rPr lang="en-GB" dirty="0"/>
              <a:t> </a:t>
            </a:r>
            <a:r>
              <a:rPr lang="en-GB" dirty="0" smtClean="0"/>
              <a:t>in doc 11-18/2033r3?</a:t>
            </a:r>
          </a:p>
          <a:p>
            <a:endParaRPr lang="en-GB" dirty="0"/>
          </a:p>
          <a:p>
            <a:r>
              <a:rPr lang="en-GB" dirty="0" smtClean="0"/>
              <a:t>Move: </a:t>
            </a:r>
            <a:r>
              <a:rPr lang="en-GB" dirty="0" err="1" smtClean="0"/>
              <a:t>Xiaogang</a:t>
            </a:r>
            <a:r>
              <a:rPr lang="en-GB" dirty="0" smtClean="0"/>
              <a:t> Chen 			Second: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55800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smtClean="0">
                <a:ea typeface="Lucida Grande"/>
                <a:cs typeface="Lucida Grande"/>
              </a:rPr>
              <a:t>16557, </a:t>
            </a:r>
            <a:r>
              <a:rPr lang="en-US" dirty="0" smtClean="0">
                <a:solidFill>
                  <a:srgbClr val="FF0000"/>
                </a:solidFill>
                <a:ea typeface="Lucida Grande"/>
                <a:cs typeface="Lucida Grande"/>
              </a:rPr>
              <a:t>16570</a:t>
            </a:r>
            <a:r>
              <a:rPr lang="en-US" dirty="0" smtClean="0">
                <a:ea typeface="Lucida Grande"/>
                <a:cs typeface="Lucida Grande"/>
              </a:rPr>
              <a:t>, </a:t>
            </a:r>
            <a:r>
              <a:rPr lang="en-US" dirty="0">
                <a:ea typeface="Lucida Grande"/>
                <a:cs typeface="Lucida Grande"/>
              </a:rPr>
              <a:t>16571, 16573, 16574, 16575, 16579, </a:t>
            </a:r>
            <a:r>
              <a:rPr lang="en-US" dirty="0" smtClean="0">
                <a:ea typeface="Lucida Grande"/>
                <a:cs typeface="Lucida Grande"/>
              </a:rPr>
              <a:t>16580 in doc 11-18/1932r5.</a:t>
            </a:r>
          </a:p>
          <a:p>
            <a:endParaRPr lang="en-US" dirty="0">
              <a:ea typeface="Lucida Grande"/>
              <a:cs typeface="Lucida Grande"/>
            </a:endParaRPr>
          </a:p>
          <a:p>
            <a:r>
              <a:rPr lang="en-US" dirty="0" smtClean="0">
                <a:ea typeface="Lucida Grande"/>
                <a:cs typeface="Lucida Grande"/>
              </a:rPr>
              <a:t>Move: Peter </a:t>
            </a:r>
            <a:r>
              <a:rPr lang="en-US" dirty="0" err="1" smtClean="0">
                <a:ea typeface="Lucida Grande"/>
                <a:cs typeface="Lucida Grande"/>
              </a:rPr>
              <a:t>Loc</a:t>
            </a:r>
            <a:r>
              <a:rPr lang="en-US" dirty="0" smtClean="0">
                <a:ea typeface="Lucida Grande"/>
                <a:cs typeface="Lucida Grande"/>
              </a:rPr>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3583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15900, 15773, 15635, 15774, 15775, 15046, 16559, 16560, 15726, 15784, </a:t>
            </a:r>
            <a:r>
              <a:rPr lang="en-US" dirty="0" smtClean="0"/>
              <a:t>15785</a:t>
            </a:r>
            <a:r>
              <a:rPr lang="en-US" dirty="0"/>
              <a:t>, 15448, 15449, 15787, 15418, 15125, 16619, 16620, </a:t>
            </a:r>
            <a:r>
              <a:rPr lang="en-US" dirty="0" smtClean="0"/>
              <a:t>15419, 15788, 15126</a:t>
            </a:r>
            <a:r>
              <a:rPr lang="en-US" dirty="0"/>
              <a:t>, 16621, 16622, 16561, 16873, 15725, 15451, 15452, 15789</a:t>
            </a:r>
            <a:br>
              <a:rPr lang="en-US" dirty="0"/>
            </a:br>
            <a:endParaRPr lang="en-US" dirty="0" smtClean="0"/>
          </a:p>
          <a:p>
            <a:r>
              <a:rPr lang="en-US"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385539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accept </a:t>
            </a:r>
            <a:r>
              <a:rPr lang="en-US" dirty="0"/>
              <a:t>resolutions to CIDs </a:t>
            </a:r>
            <a:r>
              <a:rPr lang="en-GB" dirty="0">
                <a:solidFill>
                  <a:schemeClr val="tx1"/>
                </a:solidFill>
              </a:rPr>
              <a:t>16605, 15679, 15718, 15071 </a:t>
            </a:r>
            <a:r>
              <a:rPr lang="en-US" dirty="0"/>
              <a:t>in doc 11-</a:t>
            </a:r>
            <a:r>
              <a:rPr lang="en-US" dirty="0" smtClean="0"/>
              <a:t>1887r3</a:t>
            </a:r>
          </a:p>
          <a:p>
            <a:endParaRPr lang="en-US" dirty="0"/>
          </a:p>
          <a:p>
            <a:r>
              <a:rPr lang="en-US" dirty="0" smtClean="0"/>
              <a:t>Move: Zhou </a:t>
            </a:r>
            <a:r>
              <a:rPr lang="en-US" dirty="0" err="1" smtClean="0"/>
              <a:t>Lan</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9713545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15687, 15689, 15690, 15692, 15693, 16756 in doc 11-</a:t>
            </a:r>
            <a:r>
              <a:rPr lang="en-GB" dirty="0" smtClean="0"/>
              <a:t>18/1921r4</a:t>
            </a:r>
          </a:p>
          <a:p>
            <a:pPr lvl="0"/>
            <a:endParaRPr lang="en-GB" dirty="0"/>
          </a:p>
          <a:p>
            <a:pPr lvl="0"/>
            <a:r>
              <a:rPr lang="en-GB" dirty="0" smtClean="0"/>
              <a:t>Move: </a:t>
            </a:r>
            <a:r>
              <a:rPr lang="en-GB" dirty="0" err="1" smtClean="0"/>
              <a:t>Menzo</a:t>
            </a:r>
            <a:r>
              <a:rPr lang="en-GB" dirty="0" smtClean="0"/>
              <a:t> </a:t>
            </a:r>
            <a:r>
              <a:rPr lang="en-GB" dirty="0" err="1" smtClean="0"/>
              <a:t>Wentink</a:t>
            </a:r>
            <a:r>
              <a:rPr lang="en-GB" dirty="0" smtClean="0"/>
              <a:t>		Second:</a:t>
            </a:r>
            <a:endParaRPr lang="en-GB" dirty="0"/>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633554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83150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16165, 16260, 16272 and 16743 </a:t>
            </a:r>
            <a:r>
              <a:rPr lang="en-GB" dirty="0" smtClean="0"/>
              <a:t>in doc 11-19/0002r0</a:t>
            </a:r>
          </a:p>
          <a:p>
            <a:endParaRPr lang="en-GB" dirty="0"/>
          </a:p>
          <a:p>
            <a:r>
              <a:rPr lang="en-GB" dirty="0" smtClean="0"/>
              <a:t>Move: Mark Rison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0175554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16165, 16260, 16272 and 16743 </a:t>
            </a:r>
            <a:r>
              <a:rPr lang="en-GB" dirty="0" smtClean="0"/>
              <a:t>in doc 11-18/1227r13</a:t>
            </a:r>
          </a:p>
          <a:p>
            <a:endParaRPr lang="en-GB" dirty="0"/>
          </a:p>
          <a:p>
            <a:r>
              <a:rPr lang="en-GB" dirty="0" smtClean="0"/>
              <a:t>Move: </a:t>
            </a:r>
            <a:r>
              <a:rPr lang="en-GB" dirty="0" err="1" smtClean="0"/>
              <a:t>Laurnet</a:t>
            </a:r>
            <a:r>
              <a:rPr lang="en-GB" dirty="0" smtClean="0"/>
              <a:t> </a:t>
            </a:r>
            <a:r>
              <a:rPr lang="en-GB" dirty="0" err="1" smtClean="0"/>
              <a:t>Cariou</a:t>
            </a:r>
            <a:r>
              <a:rPr lang="en-GB" dirty="0" smtClean="0"/>
              <a:t>		Second:</a:t>
            </a:r>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54353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15122, </a:t>
            </a:r>
            <a:r>
              <a:rPr lang="en-GB" dirty="0" smtClean="0"/>
              <a:t>15829 in doc 11-18/1471r4</a:t>
            </a:r>
          </a:p>
          <a:p>
            <a:pPr lvl="0"/>
            <a:endParaRPr lang="en-GB" dirty="0"/>
          </a:p>
          <a:p>
            <a:pPr lvl="0"/>
            <a:r>
              <a:rPr lang="en-GB" dirty="0" smtClean="0"/>
              <a:t>Move: Alfred </a:t>
            </a:r>
            <a:r>
              <a:rPr lang="en-GB" dirty="0" err="1" smtClean="0"/>
              <a:t>Asterjadhi</a:t>
            </a:r>
            <a:r>
              <a:rPr lang="en-GB" dirty="0" smtClean="0"/>
              <a:t>		Second:</a:t>
            </a:r>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65219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Move: Alfred </a:t>
            </a:r>
            <a:r>
              <a:rPr lang="en-GB" dirty="0" err="1" smtClean="0"/>
              <a:t>Asterjadhi</a:t>
            </a:r>
            <a:r>
              <a:rPr lang="en-GB" dirty="0" smtClean="0"/>
              <a:t>	Second:</a:t>
            </a:r>
          </a:p>
          <a:p>
            <a:pPr lvl="0"/>
            <a:endParaRPr lang="en-GB" dirty="0" smtClean="0"/>
          </a:p>
          <a:p>
            <a:pPr lvl="0"/>
            <a:r>
              <a:rPr lang="en-GB" dirty="0" smtClean="0"/>
              <a:t>SP Result: 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0620875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a:xfrm>
            <a:off x="609600" y="1905000"/>
            <a:ext cx="7770813" cy="4113213"/>
          </a:xfrm>
        </p:spPr>
        <p:txBody>
          <a:bodyPr/>
          <a:lstStyle/>
          <a:p>
            <a:r>
              <a:rPr lang="en-US" dirty="0" smtClean="0"/>
              <a:t>Move to accept the draft text in doc 11-18/1489r3</a:t>
            </a:r>
          </a:p>
          <a:p>
            <a:endParaRPr lang="en-US" dirty="0"/>
          </a:p>
          <a:p>
            <a:r>
              <a:rPr lang="en-US" dirty="0" smtClean="0"/>
              <a:t>Move: </a:t>
            </a:r>
            <a:r>
              <a:rPr lang="en-US" dirty="0" err="1" smtClean="0"/>
              <a:t>Liwen</a:t>
            </a:r>
            <a:r>
              <a:rPr lang="en-US" dirty="0" smtClean="0"/>
              <a:t> Chu	Second:</a:t>
            </a:r>
          </a:p>
          <a:p>
            <a:r>
              <a:rPr lang="en-US" dirty="0" smtClean="0"/>
              <a:t>SP Result: Y/N/A:20/2/9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307689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Move to accept the draft text in doc 11-18</a:t>
            </a:r>
            <a:r>
              <a:rPr lang="en-US" dirty="0" smtClean="0"/>
              <a:t>/2128r0</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2330004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16123, 16091, 16925, and 16152 in doc 11-18/1506r3</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4863730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16542 in doc 11-19/0166r0</a:t>
            </a:r>
          </a:p>
          <a:p>
            <a:endParaRPr lang="en-US" dirty="0"/>
          </a:p>
          <a:p>
            <a:r>
              <a:rPr lang="en-US" dirty="0" smtClean="0"/>
              <a:t>Move: Zhou </a:t>
            </a:r>
            <a:r>
              <a:rPr lang="en-US" dirty="0" err="1" smtClean="0"/>
              <a:t>Lan</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9465868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16586 in doc 11-19/0160r0</a:t>
            </a:r>
          </a:p>
          <a:p>
            <a:endParaRPr lang="en-US" dirty="0"/>
          </a:p>
          <a:p>
            <a:r>
              <a:rPr lang="en-US" dirty="0" smtClean="0"/>
              <a:t>Move: Po-Kai Huang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9247582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t>
            </a:r>
            <a:r>
              <a:rPr lang="en-US" dirty="0" err="1" smtClean="0"/>
              <a:t>acceptaccept</a:t>
            </a:r>
            <a:r>
              <a:rPr lang="en-US" dirty="0" smtClean="0"/>
              <a: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8898298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Move to accept resolution to CID 16535 in doc 11-19/0161r</a:t>
            </a:r>
            <a:r>
              <a:rPr lang="en-US" dirty="0"/>
              <a:t>0</a:t>
            </a:r>
            <a:endParaRPr lang="en-US" dirty="0" smtClean="0"/>
          </a:p>
          <a:p>
            <a:endParaRPr lang="en-US" dirty="0"/>
          </a:p>
          <a:p>
            <a:r>
              <a:rPr lang="en-US" dirty="0" smtClean="0"/>
              <a:t>Move: Sean Coffey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915858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Move: </a:t>
            </a:r>
            <a:r>
              <a:rPr lang="en-US" dirty="0" err="1" smtClean="0"/>
              <a:t>Jarkko</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0775385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16352, 16353, </a:t>
            </a:r>
            <a:r>
              <a:rPr lang="en-GB" dirty="0" smtClean="0"/>
              <a:t>16927</a:t>
            </a:r>
            <a:r>
              <a:rPr lang="en-US" dirty="0" smtClean="0"/>
              <a:t> in doc 11-19/170r0</a:t>
            </a:r>
          </a:p>
          <a:p>
            <a:endParaRPr lang="en-US" dirty="0"/>
          </a:p>
          <a:p>
            <a:r>
              <a:rPr lang="en-US" dirty="0" smtClean="0"/>
              <a:t>Move: George </a:t>
            </a:r>
            <a:r>
              <a:rPr lang="en-US" dirty="0" err="1" smtClean="0"/>
              <a:t>Cherian</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3830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15651 in doc 11-19/0061r5</a:t>
            </a:r>
          </a:p>
          <a:p>
            <a:endParaRPr lang="en-US" dirty="0"/>
          </a:p>
          <a:p>
            <a:r>
              <a:rPr lang="en-US" dirty="0" smtClean="0"/>
              <a:t>Move: </a:t>
            </a:r>
            <a:r>
              <a:rPr lang="en-US" dirty="0" err="1" smtClean="0"/>
              <a:t>Jarkko</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272529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16493, , 16684, 17041, 17042, </a:t>
            </a:r>
            <a:r>
              <a:rPr lang="en-GB" dirty="0" smtClean="0"/>
              <a:t>17066, 17067,</a:t>
            </a:r>
            <a:r>
              <a:rPr lang="en-US" dirty="0"/>
              <a:t> </a:t>
            </a:r>
            <a:r>
              <a:rPr lang="en-GB" dirty="0" smtClean="0"/>
              <a:t>17068, 17147 in doc 11-18/1859r5</a:t>
            </a:r>
          </a:p>
          <a:p>
            <a:pPr lvl="0"/>
            <a:endParaRPr lang="en-GB" dirty="0"/>
          </a:p>
          <a:p>
            <a:pPr lvl="0"/>
            <a:endParaRPr lang="en-GB" dirty="0" smtClean="0"/>
          </a:p>
          <a:p>
            <a:pPr lvl="0"/>
            <a:r>
              <a:rPr lang="en-GB" dirty="0" smtClean="0"/>
              <a:t>Move: </a:t>
            </a:r>
            <a:r>
              <a:rPr lang="en-GB" dirty="0" err="1" smtClean="0"/>
              <a:t>Liwen</a:t>
            </a:r>
            <a:r>
              <a:rPr lang="en-GB" dirty="0" smtClean="0"/>
              <a:t> Chu</a:t>
            </a:r>
            <a:endParaRPr lang="en-GB" dirty="0"/>
          </a:p>
          <a:p>
            <a:pPr lvl="0"/>
            <a:r>
              <a:rPr lang="en-GB" dirty="0" smtClean="0"/>
              <a:t>SP Result:	Y/N/A: 22/0/4</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6041703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11-18/1907 (</a:t>
            </a:r>
            <a:r>
              <a:rPr lang="en-US" dirty="0" err="1" smtClean="0"/>
              <a:t>Yasu</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15000, </a:t>
            </a:r>
            <a:r>
              <a:rPr lang="en-GB" dirty="0" smtClean="0"/>
              <a:t>16130</a:t>
            </a:r>
            <a:r>
              <a:rPr lang="en-US" dirty="0" smtClean="0"/>
              <a:t>, </a:t>
            </a:r>
            <a:r>
              <a:rPr lang="en-GB" dirty="0" smtClean="0"/>
              <a:t>15001</a:t>
            </a:r>
            <a:r>
              <a:rPr lang="en-GB" dirty="0"/>
              <a:t>, 16100, 16101, 16102, </a:t>
            </a:r>
            <a:r>
              <a:rPr lang="en-GB" dirty="0" smtClean="0"/>
              <a:t>16918</a:t>
            </a:r>
            <a:r>
              <a:rPr lang="en-US" dirty="0" smtClean="0"/>
              <a:t>, </a:t>
            </a:r>
            <a:r>
              <a:rPr lang="en-GB" dirty="0" smtClean="0"/>
              <a:t>15929</a:t>
            </a:r>
            <a:r>
              <a:rPr lang="en-GB" dirty="0"/>
              <a:t>, </a:t>
            </a:r>
            <a:r>
              <a:rPr lang="en-GB" dirty="0" smtClean="0"/>
              <a:t>16170</a:t>
            </a:r>
            <a:r>
              <a:rPr lang="en-US" dirty="0"/>
              <a:t> </a:t>
            </a:r>
            <a:r>
              <a:rPr lang="en-US" dirty="0" smtClean="0"/>
              <a:t>in doc 11-18/</a:t>
            </a:r>
            <a:r>
              <a:rPr lang="en-US" dirty="0" smtClean="0"/>
              <a:t>1907r7</a:t>
            </a:r>
            <a:endParaRPr lang="en-US" dirty="0" smtClean="0"/>
          </a:p>
          <a:p>
            <a:pPr lvl="0"/>
            <a:endParaRPr lang="en-US" dirty="0"/>
          </a:p>
          <a:p>
            <a:pPr lvl="0"/>
            <a:r>
              <a:rPr lang="en-US" dirty="0" smtClean="0"/>
              <a:t>Move: </a:t>
            </a:r>
            <a:r>
              <a:rPr lang="en-US" dirty="0" err="1" smtClean="0"/>
              <a:t>Yasu</a:t>
            </a:r>
            <a:r>
              <a:rPr lang="en-US" dirty="0" smtClean="0"/>
              <a:t> Inoue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9512059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 </a:t>
            </a:r>
            <a:r>
              <a:rPr lang="en-GB" dirty="0"/>
              <a:t>15588, 15826, 15833, 15834, 15838, </a:t>
            </a:r>
            <a:r>
              <a:rPr lang="en-GB" dirty="0">
                <a:solidFill>
                  <a:srgbClr val="FF0000"/>
                </a:solidFill>
              </a:rPr>
              <a:t>16151,</a:t>
            </a:r>
            <a:r>
              <a:rPr lang="en-GB" dirty="0"/>
              <a:t> 16442, 16594, </a:t>
            </a:r>
            <a:r>
              <a:rPr lang="en-GB" dirty="0" smtClean="0"/>
              <a:t>16739</a:t>
            </a:r>
            <a:r>
              <a:rPr lang="en-US" dirty="0" smtClean="0"/>
              <a:t> in doc 11-19/</a:t>
            </a:r>
            <a:r>
              <a:rPr lang="en-US" dirty="0" smtClean="0"/>
              <a:t>0177r0</a:t>
            </a:r>
            <a:endParaRPr lang="en-US" dirty="0" smtClean="0"/>
          </a:p>
          <a:p>
            <a:endParaRPr lang="en-US" dirty="0" smtClean="0"/>
          </a:p>
          <a:p>
            <a:r>
              <a:rPr lang="en-US" dirty="0" smtClean="0"/>
              <a:t>Move:			Second.</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3542090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a:t>
            </a:r>
            <a:endParaRPr lang="en-US" dirty="0"/>
          </a:p>
        </p:txBody>
      </p:sp>
      <p:sp>
        <p:nvSpPr>
          <p:cNvPr id="3" name="Content Placeholder 2"/>
          <p:cNvSpPr>
            <a:spLocks noGrp="1"/>
          </p:cNvSpPr>
          <p:nvPr>
            <p:ph idx="1"/>
          </p:nvPr>
        </p:nvSpPr>
        <p:spPr/>
        <p:txBody>
          <a:bodyPr/>
          <a:lstStyle/>
          <a:p>
            <a:pPr lvl="0"/>
            <a:r>
              <a:rPr lang="en-US" dirty="0" smtClean="0"/>
              <a:t>Move to </a:t>
            </a:r>
            <a:r>
              <a:rPr lang="en-US" dirty="0" smtClean="0"/>
              <a:t>accept </a:t>
            </a:r>
            <a:r>
              <a:rPr lang="en-US" dirty="0" smtClean="0"/>
              <a:t>resolutions to CIDs </a:t>
            </a:r>
            <a:r>
              <a:rPr lang="en-GB" dirty="0"/>
              <a:t>16588, </a:t>
            </a:r>
            <a:r>
              <a:rPr lang="en-GB" dirty="0" smtClean="0"/>
              <a:t>15650</a:t>
            </a:r>
            <a:r>
              <a:rPr lang="en-US" dirty="0" smtClean="0"/>
              <a:t> in doc 11-19/</a:t>
            </a:r>
            <a:r>
              <a:rPr lang="en-US" dirty="0" smtClean="0"/>
              <a:t>0097r3?</a:t>
            </a:r>
            <a:endParaRPr lang="en-US" dirty="0" smtClean="0"/>
          </a:p>
          <a:p>
            <a:pPr lvl="0"/>
            <a:endParaRPr lang="en-US" dirty="0"/>
          </a:p>
          <a:p>
            <a:pPr lvl="0"/>
            <a:r>
              <a:rPr lang="en-US" dirty="0" smtClean="0"/>
              <a:t>Move: Alfred </a:t>
            </a:r>
            <a:r>
              <a:rPr lang="en-US" dirty="0" err="1" smtClean="0"/>
              <a:t>Asterjadhi</a:t>
            </a:r>
            <a:r>
              <a:rPr lang="en-US" dirty="0" smtClean="0"/>
              <a:t>		</a:t>
            </a:r>
            <a:r>
              <a:rPr lang="en-US" smtClean="0"/>
              <a:t>Second:	</a:t>
            </a:r>
          </a:p>
          <a:p>
            <a:pPr lvl="0"/>
            <a:r>
              <a:rPr lang="en-US" smtClean="0"/>
              <a:t>Passed </a:t>
            </a:r>
            <a:r>
              <a:rPr lang="en-US" dirty="0" smtClean="0"/>
              <a:t>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676790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7B82A0-5A11-D545-AC2C-CACD8D6A116C}"/>
              </a:ext>
            </a:extLst>
          </p:cNvPr>
          <p:cNvSpPr>
            <a:spLocks noGrp="1"/>
          </p:cNvSpPr>
          <p:nvPr>
            <p:ph type="title"/>
          </p:nvPr>
        </p:nvSpPr>
        <p:spPr/>
        <p:txBody>
          <a:bodyPr/>
          <a:lstStyle/>
          <a:p>
            <a:r>
              <a:rPr lang="en-US" dirty="0"/>
              <a:t>Motion to Approve 802.11ax Coexistence Assurance </a:t>
            </a:r>
            <a:r>
              <a:rPr lang="en-US" dirty="0" smtClean="0"/>
              <a:t>document</a:t>
            </a:r>
            <a:endParaRPr lang="en-US" dirty="0"/>
          </a:p>
        </p:txBody>
      </p:sp>
      <p:sp>
        <p:nvSpPr>
          <p:cNvPr id="3" name="Content Placeholder 2">
            <a:extLst>
              <a:ext uri="{FF2B5EF4-FFF2-40B4-BE49-F238E27FC236}">
                <a16:creationId xmlns="" xmlns:a16="http://schemas.microsoft.com/office/drawing/2014/main" id="{1C5CA752-612D-074B-A13E-7A5267385AEC}"/>
              </a:ext>
            </a:extLst>
          </p:cNvPr>
          <p:cNvSpPr>
            <a:spLocks noGrp="1"/>
          </p:cNvSpPr>
          <p:nvPr>
            <p:ph idx="1"/>
          </p:nvPr>
        </p:nvSpPr>
        <p:spPr/>
        <p:txBody>
          <a:bodyPr/>
          <a:lstStyle/>
          <a:p>
            <a:r>
              <a:rPr lang="en-US" dirty="0" smtClean="0"/>
              <a:t>Move to accept document 11-16/1348r4</a:t>
            </a:r>
          </a:p>
          <a:p>
            <a:r>
              <a:rPr lang="en-US" dirty="0">
                <a:hlinkClick r:id="rId2"/>
              </a:rPr>
              <a:t>https://mentor.ieee.org/802.11/dcn/16/11-16-1348-04-00ax-coexistence-</a:t>
            </a:r>
            <a:r>
              <a:rPr lang="en-US" dirty="0" smtClean="0">
                <a:hlinkClick r:id="rId2"/>
              </a:rPr>
              <a:t>assurance.docx</a:t>
            </a:r>
            <a:r>
              <a:rPr lang="en-US" dirty="0" smtClean="0"/>
              <a:t> </a:t>
            </a:r>
          </a:p>
          <a:p>
            <a:r>
              <a:rPr lang="en-US" dirty="0"/>
              <a:t>a</a:t>
            </a:r>
            <a:r>
              <a:rPr lang="en-US" dirty="0" smtClean="0"/>
              <a:t>s the </a:t>
            </a:r>
            <a:r>
              <a:rPr lang="en-US" dirty="0" err="1" smtClean="0"/>
              <a:t>TGax</a:t>
            </a:r>
            <a:r>
              <a:rPr lang="en-US" dirty="0" smtClean="0"/>
              <a:t> Coexistence Assurance document.</a:t>
            </a:r>
            <a:endParaRPr lang="en-US" dirty="0"/>
          </a:p>
        </p:txBody>
      </p:sp>
      <p:sp>
        <p:nvSpPr>
          <p:cNvPr id="4" name="Slide Number Placeholder 3">
            <a:extLst>
              <a:ext uri="{FF2B5EF4-FFF2-40B4-BE49-F238E27FC236}">
                <a16:creationId xmlns="" xmlns:a16="http://schemas.microsoft.com/office/drawing/2014/main"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 xmlns:a16="http://schemas.microsoft.com/office/drawing/2014/main"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 xmlns:a16="http://schemas.microsoft.com/office/drawing/2014/main" id="{6BA12AAB-012D-8048-8AEB-D887D43D3FB9}"/>
              </a:ext>
            </a:extLst>
          </p:cNvPr>
          <p:cNvSpPr>
            <a:spLocks noGrp="1"/>
          </p:cNvSpPr>
          <p:nvPr>
            <p:ph idx="1"/>
          </p:nvPr>
        </p:nvSpPr>
        <p:spPr>
          <a:xfrm>
            <a:off x="685800" y="1676400"/>
            <a:ext cx="7770813" cy="4113213"/>
          </a:xfrm>
        </p:spPr>
        <p:txBody>
          <a:bodyPr/>
          <a:lstStyle/>
          <a:p>
            <a:pPr lvl="0"/>
            <a:r>
              <a:rPr lang="en-US" sz="2000" dirty="0"/>
              <a:t>Having approved comment resolutions for all of the comments received from &lt;ballot&gt; on &lt;group&gt; &lt;draft&gt; as contained in document &lt;resolution doc ref&gt;,</a:t>
            </a:r>
          </a:p>
          <a:p>
            <a:pPr lvl="0"/>
            <a:r>
              <a:rPr lang="en-US" sz="2000" dirty="0"/>
              <a:t>[Instruct the editor to prepare Draft &lt;draft&gt; incorporating these resolutions and,]</a:t>
            </a:r>
          </a:p>
          <a:p>
            <a:pPr lvl="0"/>
            <a:r>
              <a:rPr lang="en-US" sz="2000" dirty="0"/>
              <a:t>Approve a 15 day Working Group Recirculation Ballot asking the question “Should &lt;group&gt; &lt;draft&gt; be forwarded to Sponsor Ballot?”</a:t>
            </a:r>
          </a:p>
          <a:p>
            <a:r>
              <a:rPr lang="en-US" sz="2000" dirty="0"/>
              <a:t> </a:t>
            </a:r>
          </a:p>
          <a:p>
            <a:pPr lvl="0"/>
            <a:r>
              <a:rPr lang="en-GB" sz="2000" dirty="0"/>
              <a:t>[Moved by &lt;name&gt; on behalf of &lt;group&gt;</a:t>
            </a:r>
            <a:endParaRPr lang="en-US" sz="2000" dirty="0"/>
          </a:p>
          <a:p>
            <a:pPr lvl="0"/>
            <a:r>
              <a:rPr lang="en-GB" sz="2000" dirty="0"/>
              <a:t>&lt;group&gt; vote:] </a:t>
            </a:r>
            <a:endParaRPr lang="en-US" sz="2000" dirty="0"/>
          </a:p>
          <a:p>
            <a:pPr lvl="0"/>
            <a:r>
              <a:rPr lang="en-GB" sz="2000" dirty="0"/>
              <a:t>[Moved: &lt;name&gt;,  Seconded: &lt;name&gt;, Result: y-n-a]</a:t>
            </a:r>
            <a:endParaRPr lang="en-US" sz="2000" dirty="0"/>
          </a:p>
          <a:p>
            <a:endParaRPr lang="en-US" sz="2000" dirty="0"/>
          </a:p>
        </p:txBody>
      </p:sp>
      <p:sp>
        <p:nvSpPr>
          <p:cNvPr id="4" name="Slide Number Placeholder 3">
            <a:extLst>
              <a:ext uri="{FF2B5EF4-FFF2-40B4-BE49-F238E27FC236}">
                <a16:creationId xmlns="" xmlns:a16="http://schemas.microsoft.com/office/drawing/2014/main"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 xmlns:a16="http://schemas.microsoft.com/office/drawing/2014/main"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0864643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1417320">
                  <a:extLst>
                    <a:ext uri="{9D8B030D-6E8A-4147-A177-3AD203B41FA5}">
                      <a16:colId xmlns="" xmlns:a16="http://schemas.microsoft.com/office/drawing/2014/main" val="20001"/>
                    </a:ext>
                  </a:extLst>
                </a:gridCol>
                <a:gridCol w="1417320">
                  <a:extLst>
                    <a:ext uri="{9D8B030D-6E8A-4147-A177-3AD203B41FA5}">
                      <a16:colId xmlns="" xmlns:a16="http://schemas.microsoft.com/office/drawing/2014/main" val="20002"/>
                    </a:ext>
                  </a:extLst>
                </a:gridCol>
                <a:gridCol w="1417320">
                  <a:extLst>
                    <a:ext uri="{9D8B030D-6E8A-4147-A177-3AD203B41FA5}">
                      <a16:colId xmlns="" xmlns:a16="http://schemas.microsoft.com/office/drawing/2014/main" val="20003"/>
                    </a:ext>
                  </a:extLst>
                </a:gridCol>
                <a:gridCol w="1417320">
                  <a:extLst>
                    <a:ext uri="{9D8B030D-6E8A-4147-A177-3AD203B41FA5}">
                      <a16:colId xmlns="" xmlns:a16="http://schemas.microsoft.com/office/drawing/2014/main"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 xmlns:a16="http://schemas.microsoft.com/office/drawing/2014/main"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Arial"/>
              <a:buChar char="•"/>
            </a:pPr>
            <a:r>
              <a:rPr lang="en-US" dirty="0" smtClean="0"/>
              <a:t>The focus is on comment resolution</a:t>
            </a:r>
          </a:p>
          <a:p>
            <a:pPr>
              <a:buFont typeface="Arial"/>
              <a:buChar char="•"/>
            </a:pPr>
            <a:r>
              <a:rPr lang="en-US" dirty="0" smtClean="0"/>
              <a:t>CIDs passed SP during Nov meeting or on a teleconference will not be reconsidered.</a:t>
            </a:r>
          </a:p>
          <a:p>
            <a:pPr>
              <a:buFont typeface="Arial"/>
              <a:buChar char="•"/>
            </a:pPr>
            <a:r>
              <a:rPr lang="en-US" dirty="0" smtClean="0"/>
              <a:t>Any document not related to comment resolution will be discussed on a best effort basis.</a:t>
            </a:r>
          </a:p>
          <a:p>
            <a:pPr>
              <a:buFont typeface="Arial"/>
              <a:buChar char="•"/>
            </a:pPr>
            <a:r>
              <a:rPr lang="en-US" dirty="0" smtClean="0"/>
              <a:t>6 GHz related documents will be considered at the end and only if there is a consensus.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4108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a:t>
            </a:r>
            <a:r>
              <a:rPr lang="en-US" altLang="en-US" sz="2000" dirty="0" smtClean="0"/>
              <a:t>Plenary </a:t>
            </a:r>
            <a:r>
              <a:rPr lang="en-US" altLang="en-US" sz="2000" dirty="0"/>
              <a:t>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endParaRPr lang="en-US" altLang="en-US" sz="1600" dirty="0" smtClean="0"/>
          </a:p>
          <a:p>
            <a:pPr lvl="1">
              <a:buFont typeface="Arial" panose="020B0604020202020204" pitchFamily="34" charset="0"/>
              <a:buChar char="•"/>
            </a:pPr>
            <a:r>
              <a:rPr lang="en-US" altLang="en-US" sz="1600" dirty="0">
                <a:hlinkClick r:id="rId4"/>
              </a:rPr>
              <a:t>https://mentor.ieee.org/802.11/dcn/18/11-18-2137-00-00ax-minutes-of-tgax-teleconferences-from-nov-2018-to-jan-2019.</a:t>
            </a:r>
            <a:r>
              <a:rPr lang="en-US" altLang="en-US" sz="1600" dirty="0" smtClean="0">
                <a:hlinkClick r:id="rId4"/>
              </a:rPr>
              <a:t>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5"/>
              </a:rPr>
              <a:t>https://mentor.ieee.org/802.11/dcn/18/11-18-1871-</a:t>
            </a:r>
            <a:r>
              <a:rPr lang="en-US" altLang="en-US" sz="1600" dirty="0" smtClean="0">
                <a:hlinkClick r:id="rId5"/>
              </a:rPr>
              <a:t>02-</a:t>
            </a:r>
            <a:r>
              <a:rPr lang="en-US" altLang="en-US" sz="1600" dirty="0">
                <a:hlinkClick r:id="rId5"/>
              </a:rPr>
              <a:t>00ax-minutes-of-tgax-ad-hoc-november-2018-in-shenzhen.docx</a:t>
            </a:r>
            <a:r>
              <a:rPr lang="en-US" altLang="en-US" sz="1600" dirty="0"/>
              <a:t> </a:t>
            </a:r>
          </a:p>
          <a:p>
            <a:pPr lvl="1">
              <a:buFont typeface="Arial" panose="020B0604020202020204" pitchFamily="34" charset="0"/>
              <a:buChar char="•"/>
            </a:pPr>
            <a:r>
              <a:rPr lang="en-US" altLang="en-US" sz="1600" dirty="0">
                <a:hlinkClick r:id="rId6"/>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a:t>
            </a:r>
            <a:r>
              <a:rPr lang="en-US" altLang="en-US" sz="2000" dirty="0" err="1" smtClean="0"/>
              <a:t>Kiseon</a:t>
            </a:r>
            <a:r>
              <a:rPr lang="en-US" altLang="en-US" sz="2000" dirty="0" smtClean="0"/>
              <a:t> </a:t>
            </a:r>
            <a:r>
              <a:rPr lang="en-US" altLang="en-US" sz="2000" dirty="0" err="1" smtClean="0"/>
              <a:t>Ryu</a:t>
            </a:r>
            <a:r>
              <a:rPr lang="en-US" altLang="en-US" sz="2000" dirty="0"/>
              <a:t>	</a:t>
            </a:r>
            <a:r>
              <a:rPr lang="en-US" altLang="en-US" sz="2000" dirty="0" smtClean="0"/>
              <a:t>	Second: </a:t>
            </a:r>
            <a:r>
              <a:rPr lang="en-US" altLang="en-US" sz="2000" dirty="0" err="1" smtClean="0"/>
              <a:t>Stephane</a:t>
            </a:r>
            <a:r>
              <a:rPr lang="en-US" altLang="en-US" sz="2000" dirty="0" smtClean="0"/>
              <a:t> Baron</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 xmlns:a16="http://schemas.microsoft.com/office/drawing/2014/main"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a:t>
            </a:r>
            <a:r>
              <a:rPr lang="en-US" sz="2000" dirty="0" smtClean="0"/>
              <a:t>2019  </a:t>
            </a:r>
            <a:r>
              <a:rPr lang="en-US" sz="2000" dirty="0" smtClean="0">
                <a:sym typeface="Wingdings"/>
              </a:rPr>
              <a:t> July 2019</a:t>
            </a:r>
            <a:endParaRPr lang="en-US" sz="2000" dirty="0"/>
          </a:p>
          <a:p>
            <a:pPr>
              <a:buFont typeface="Arial" panose="020B0604020202020204" pitchFamily="34" charset="0"/>
              <a:buChar char="•"/>
            </a:pPr>
            <a:r>
              <a:rPr lang="en-US" sz="2000" dirty="0"/>
              <a:t>Final 802.11 Approval				Nov. </a:t>
            </a:r>
            <a:r>
              <a:rPr lang="en-US" sz="2000" dirty="0" smtClean="0"/>
              <a:t>2019  </a:t>
            </a:r>
            <a:r>
              <a:rPr lang="en-US" sz="2000" dirty="0" smtClean="0">
                <a:sym typeface="Wingdings"/>
              </a:rPr>
              <a:t> January 2020</a:t>
            </a:r>
            <a:endParaRPr lang="en-US" sz="2000" dirty="0"/>
          </a:p>
          <a:p>
            <a:pPr>
              <a:buFont typeface="Arial" panose="020B0604020202020204" pitchFamily="34" charset="0"/>
              <a:buChar char="•"/>
            </a:pPr>
            <a:r>
              <a:rPr lang="en-US" sz="2000" dirty="0"/>
              <a:t>Final Conditional EC approval		Nov. </a:t>
            </a:r>
            <a:r>
              <a:rPr lang="en-US" sz="2000" dirty="0" smtClean="0"/>
              <a:t>2019  </a:t>
            </a:r>
            <a:r>
              <a:rPr lang="en-US" sz="2000" dirty="0" smtClean="0">
                <a:sym typeface="Wingdings"/>
              </a:rPr>
              <a:t> March 2020</a:t>
            </a:r>
            <a:endParaRPr lang="en-US" sz="2000" dirty="0"/>
          </a:p>
          <a:p>
            <a:pPr>
              <a:buFont typeface="Arial" panose="020B0604020202020204" pitchFamily="34" charset="0"/>
              <a:buChar char="•"/>
            </a:pPr>
            <a:r>
              <a:rPr lang="en-US" sz="2000" dirty="0" err="1"/>
              <a:t>RevCom</a:t>
            </a:r>
            <a:r>
              <a:rPr lang="en-US" sz="2000" dirty="0"/>
              <a:t>								Dec. </a:t>
            </a:r>
            <a:r>
              <a:rPr lang="en-US" sz="2000" dirty="0" smtClean="0"/>
              <a:t>2019 </a:t>
            </a:r>
            <a:r>
              <a:rPr lang="en-US" sz="2000" smtClean="0">
                <a:sym typeface="Wingdings"/>
              </a:rPr>
              <a:t> June </a:t>
            </a:r>
            <a:r>
              <a:rPr lang="en-US" sz="2000" dirty="0" smtClean="0">
                <a:sym typeface="Wingdings"/>
              </a:rPr>
              <a:t>2020</a:t>
            </a:r>
            <a:endParaRPr lang="en-US" dirty="0"/>
          </a:p>
        </p:txBody>
      </p:sp>
      <p:sp>
        <p:nvSpPr>
          <p:cNvPr id="4" name="Slide Number Placeholder 3">
            <a:extLst>
              <a:ext uri="{FF2B5EF4-FFF2-40B4-BE49-F238E27FC236}">
                <a16:creationId xmlns="" xmlns:a16="http://schemas.microsoft.com/office/drawing/2014/main"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 xmlns:a16="http://schemas.microsoft.com/office/drawing/2014/main"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645216822"/>
              </p:ext>
            </p:extLst>
          </p:nvPr>
        </p:nvGraphicFramePr>
        <p:xfrm>
          <a:off x="4953000" y="2971800"/>
          <a:ext cx="1600200" cy="1408176"/>
        </p:xfrm>
        <a:graphic>
          <a:graphicData uri="http://schemas.openxmlformats.org/presentationml/2006/ole">
            <mc:AlternateContent xmlns:mc="http://schemas.openxmlformats.org/markup-compatibility/2006">
              <mc:Choice xmlns:v="urn:schemas-microsoft-com:vml" Requires="v">
                <p:oleObj spid="_x0000_s4371" name="Worksheet" showAsIcon="1" r:id="rId4" imgW="635000" imgH="558800" progId="Excel.Sheet.12">
                  <p:embed/>
                </p:oleObj>
              </mc:Choice>
              <mc:Fallback>
                <p:oleObj name="Worksheet" showAsIcon="1" r:id="rId4" imgW="635000" imgH="558800" progId="Excel.Sheet.12">
                  <p:embed/>
                  <p:pic>
                    <p:nvPicPr>
                      <p:cNvPr id="0" name=""/>
                      <p:cNvPicPr/>
                      <p:nvPr/>
                    </p:nvPicPr>
                    <p:blipFill>
                      <a:blip r:embed="rId5"/>
                      <a:stretch>
                        <a:fillRect/>
                      </a:stretch>
                    </p:blipFill>
                    <p:spPr>
                      <a:xfrm>
                        <a:off x="4953000" y="2971800"/>
                        <a:ext cx="1600200" cy="140817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93827998"/>
              </p:ext>
            </p:extLst>
          </p:nvPr>
        </p:nvGraphicFramePr>
        <p:xfrm>
          <a:off x="1752600" y="2819400"/>
          <a:ext cx="1731818" cy="1524000"/>
        </p:xfrm>
        <a:graphic>
          <a:graphicData uri="http://schemas.openxmlformats.org/presentationml/2006/ole">
            <mc:AlternateContent xmlns:mc="http://schemas.openxmlformats.org/markup-compatibility/2006">
              <mc:Choice xmlns:v="urn:schemas-microsoft-com:vml" Requires="v">
                <p:oleObj spid="_x0000_s4372" name="Worksheet" showAsIcon="1" r:id="rId7" imgW="635000" imgH="558800" progId="Excel.Sheet.12">
                  <p:embed/>
                </p:oleObj>
              </mc:Choice>
              <mc:Fallback>
                <p:oleObj name="Worksheet" showAsIcon="1" r:id="rId7" imgW="635000" imgH="558800" progId="Excel.Sheet.12">
                  <p:embed/>
                  <p:pic>
                    <p:nvPicPr>
                      <p:cNvPr id="0" name=""/>
                      <p:cNvPicPr/>
                      <p:nvPr/>
                    </p:nvPicPr>
                    <p:blipFill>
                      <a:blip r:embed="rId8"/>
                      <a:stretch>
                        <a:fillRect/>
                      </a:stretch>
                    </p:blipFill>
                    <p:spPr>
                      <a:xfrm>
                        <a:off x="1752600" y="2819400"/>
                        <a:ext cx="1731818" cy="1524000"/>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11-18/1995 (</a:t>
            </a:r>
            <a:r>
              <a:rPr lang="en-US" dirty="0" err="1" smtClean="0"/>
              <a:t>Huizhao</a:t>
            </a:r>
            <a:r>
              <a:rPr lang="en-US" dirty="0"/>
              <a:t> </a:t>
            </a:r>
            <a:r>
              <a:rPr lang="en-US" dirty="0" smtClean="0"/>
              <a:t>Wang)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15302, 15906, 16750 </a:t>
            </a:r>
            <a:r>
              <a:rPr lang="en-US" dirty="0" smtClean="0"/>
              <a:t>in doc 11-18/1995r2?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7884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11-19/0120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resolution to CID 15153 in doc 11-19/0120r0?</a:t>
            </a:r>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984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15175, 15652, 16411, 17077, 17001, 16124, </a:t>
            </a:r>
            <a:r>
              <a:rPr lang="en-GB" dirty="0" smtClean="0"/>
              <a:t>15716</a:t>
            </a:r>
            <a:r>
              <a:rPr lang="en-US" dirty="0"/>
              <a:t> </a:t>
            </a:r>
            <a:r>
              <a:rPr lang="en-US" dirty="0" smtClean="0"/>
              <a:t>in doc 11-18/1866r5?</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72024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11-18/2040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15090, 16168, 16282, 15606, and 15934 in doc 11-18/2040r6?</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0467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11-18/2085 (Po-Kai)</a:t>
            </a:r>
            <a:endParaRPr lang="en-US" dirty="0"/>
          </a:p>
        </p:txBody>
      </p:sp>
      <p:sp>
        <p:nvSpPr>
          <p:cNvPr id="3" name="Content Placeholder 2"/>
          <p:cNvSpPr>
            <a:spLocks noGrp="1"/>
          </p:cNvSpPr>
          <p:nvPr>
            <p:ph idx="1"/>
          </p:nvPr>
        </p:nvSpPr>
        <p:spPr/>
        <p:txBody>
          <a:bodyPr/>
          <a:lstStyle/>
          <a:p>
            <a:r>
              <a:rPr lang="en-US" dirty="0" smtClean="0"/>
              <a:t>Do you accept resolutions to CID 16487 in doc 11-18/2085r1?</a:t>
            </a:r>
          </a:p>
          <a:p>
            <a:endParaRPr lang="en-US" dirty="0"/>
          </a:p>
          <a:p>
            <a:r>
              <a:rPr lang="en-US" dirty="0" smtClean="0"/>
              <a:t>Accepted with no objection </a:t>
            </a:r>
            <a:r>
              <a:rPr lang="en-US" dirty="0" smtClean="0">
                <a:sym typeface="Wingdings"/>
              </a:rPr>
              <a:t> on r0</a:t>
            </a:r>
            <a:endParaRPr lang="en-US" dirty="0" smtClean="0"/>
          </a:p>
          <a:p>
            <a:r>
              <a:rPr lang="en-US" dirty="0" smtClean="0"/>
              <a:t>SP: Y/N/A 16/0/4 </a:t>
            </a:r>
            <a:r>
              <a:rPr lang="en-US" dirty="0" smtClean="0">
                <a:sym typeface="Wingdings"/>
              </a:rPr>
              <a:t> on r1</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1125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2760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15157, 16283.16293, 16494</a:t>
            </a:r>
            <a:r>
              <a:rPr lang="en-US" dirty="0"/>
              <a:t> </a:t>
            </a:r>
            <a:r>
              <a:rPr lang="en-US" dirty="0" smtClean="0"/>
              <a:t>in doc 11-19/0098r2?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65383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16907, </a:t>
            </a:r>
            <a:r>
              <a:rPr lang="en-GB" dirty="0" smtClean="0"/>
              <a:t>16909, </a:t>
            </a:r>
            <a:r>
              <a:rPr lang="en-GB" dirty="0" smtClean="0">
                <a:solidFill>
                  <a:srgbClr val="FF0000"/>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r>
              <a:rPr lang="en-GB" dirty="0" smtClean="0"/>
              <a:t>Resolutions to CIDs written in black approved with no objection.</a:t>
            </a:r>
          </a:p>
          <a:p>
            <a:pPr lvl="0"/>
            <a:r>
              <a:rPr lang="en-GB" dirty="0" smtClean="0"/>
              <a:t>CID 16918 is transferred to </a:t>
            </a:r>
            <a:r>
              <a:rPr lang="en-GB" dirty="0" err="1" smtClean="0"/>
              <a:t>Yasu</a:t>
            </a:r>
            <a:endParaRPr lang="en-GB" dirty="0" smtClean="0"/>
          </a:p>
          <a:p>
            <a:pPr lvl="0"/>
            <a:r>
              <a:rPr lang="en-GB" dirty="0" smtClean="0"/>
              <a:t>CID 16910 is now ok after checking out the PPDU definition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314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16737 in doc 11-19/0096r0?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2195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a:t>)</a:t>
            </a:r>
          </a:p>
        </p:txBody>
      </p:sp>
      <p:sp>
        <p:nvSpPr>
          <p:cNvPr id="3" name="Content Placeholder 2"/>
          <p:cNvSpPr>
            <a:spLocks noGrp="1"/>
          </p:cNvSpPr>
          <p:nvPr>
            <p:ph idx="1"/>
          </p:nvPr>
        </p:nvSpPr>
        <p:spPr/>
        <p:txBody>
          <a:bodyPr/>
          <a:lstStyle/>
          <a:p>
            <a:pPr lvl="0"/>
            <a:r>
              <a:rPr lang="en-US" dirty="0" smtClean="0"/>
              <a:t>Do you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Accepted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03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a:t>
            </a:r>
            <a:r>
              <a:rPr lang="en-GB" dirty="0"/>
              <a:t>16486 </a:t>
            </a:r>
            <a:r>
              <a:rPr lang="en-US" dirty="0" smtClean="0"/>
              <a:t>in doc 11-19/0076r0?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46343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11-18/1779 (</a:t>
            </a:r>
            <a:r>
              <a:rPr lang="en-US" dirty="0" err="1" smtClean="0"/>
              <a:t>Yonho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16448 in doc 11-18/1779r5?</a:t>
            </a:r>
          </a:p>
          <a:p>
            <a:endParaRPr lang="en-US" dirty="0"/>
          </a:p>
          <a:p>
            <a:r>
              <a:rPr lang="en-US" dirty="0" smtClean="0"/>
              <a:t>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03057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59097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16440 in doc 11-18/1851r3?</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016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16970, 16969, 16974, 16975, </a:t>
            </a:r>
            <a:r>
              <a:rPr lang="en-US" dirty="0" smtClean="0"/>
              <a:t>16055</a:t>
            </a:r>
            <a:r>
              <a:rPr lang="en-GB" dirty="0"/>
              <a:t> </a:t>
            </a:r>
            <a:r>
              <a:rPr lang="en-GB" dirty="0" smtClean="0"/>
              <a:t>in doc 11-18/2033r3?</a:t>
            </a:r>
          </a:p>
          <a:p>
            <a:endParaRPr lang="en-GB" dirty="0"/>
          </a:p>
          <a:p>
            <a:r>
              <a:rPr lang="en-GB" smtClean="0"/>
              <a:t>Accepted.</a:t>
            </a:r>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73100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Status Update</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11-18/1855 (Chao Chun)</a:t>
            </a:r>
            <a:endParaRPr lang="en-US" dirty="0"/>
          </a:p>
        </p:txBody>
      </p:sp>
      <p:sp>
        <p:nvSpPr>
          <p:cNvPr id="3" name="Content Placeholder 2"/>
          <p:cNvSpPr>
            <a:spLocks noGrp="1"/>
          </p:cNvSpPr>
          <p:nvPr>
            <p:ph idx="1"/>
          </p:nvPr>
        </p:nvSpPr>
        <p:spPr/>
        <p:txBody>
          <a:bodyPr/>
          <a:lstStyle/>
          <a:p>
            <a:r>
              <a:rPr lang="en-US" dirty="0" smtClean="0"/>
              <a:t>Do you accept the resolution to CID 16561 in doc 11-18/1855r4?</a:t>
            </a:r>
          </a:p>
          <a:p>
            <a:endParaRPr lang="en-US" dirty="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9949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11-19/0099 (</a:t>
            </a:r>
            <a:r>
              <a:rPr lang="en-US" dirty="0" err="1" smtClean="0"/>
              <a:t>Huizhao</a:t>
            </a:r>
            <a:r>
              <a:rPr lang="en-US" dirty="0" smtClean="0"/>
              <a:t> Wang)</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15687, 15689, 15690, 15692, 15693, </a:t>
            </a:r>
            <a:r>
              <a:rPr lang="en-GB" dirty="0" smtClean="0"/>
              <a:t>16756 in doc 11-19/0099r2? </a:t>
            </a:r>
          </a:p>
          <a:p>
            <a:pPr lvl="0"/>
            <a:endParaRPr lang="en-GB" dirty="0"/>
          </a:p>
          <a:p>
            <a:pPr lvl="0"/>
            <a:r>
              <a:rPr lang="en-GB" dirty="0" smtClean="0"/>
              <a:t>Y/N/A: 3/18/10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5587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(Sounding)</a:t>
            </a:r>
            <a:endParaRPr lang="en-US" dirty="0"/>
          </a:p>
        </p:txBody>
      </p:sp>
      <p:sp>
        <p:nvSpPr>
          <p:cNvPr id="3" name="Content Placeholder 2"/>
          <p:cNvSpPr>
            <a:spLocks noGrp="1"/>
          </p:cNvSpPr>
          <p:nvPr>
            <p:ph idx="1"/>
          </p:nvPr>
        </p:nvSpPr>
        <p:spPr/>
        <p:txBody>
          <a:bodyPr/>
          <a:lstStyle/>
          <a:p>
            <a:pPr lvl="0"/>
            <a:r>
              <a:rPr lang="en-US" dirty="0"/>
              <a:t>Do you accept resolutions to CIDs </a:t>
            </a:r>
            <a:r>
              <a:rPr lang="en-GB" dirty="0"/>
              <a:t>15687, 15689, 15690, 15692, 15693, 16756 in doc 11-</a:t>
            </a:r>
            <a:r>
              <a:rPr lang="en-GB" dirty="0" smtClean="0"/>
              <a:t>18/1921r4? </a:t>
            </a:r>
          </a:p>
          <a:p>
            <a:pPr lvl="0"/>
            <a:endParaRPr lang="en-GB" dirty="0"/>
          </a:p>
          <a:p>
            <a:pPr lvl="0"/>
            <a:r>
              <a:rPr lang="en-GB" dirty="0" smtClean="0"/>
              <a:t>No objectio</a:t>
            </a:r>
            <a:r>
              <a:rPr lang="en-GB" dirty="0"/>
              <a:t>n</a:t>
            </a:r>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65142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11-18/1887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16605, 15679, 15718, 15071 </a:t>
            </a:r>
            <a:r>
              <a:rPr lang="en-US" dirty="0" smtClean="0"/>
              <a:t>in doc 11-1887r2?</a:t>
            </a:r>
          </a:p>
          <a:p>
            <a:endParaRPr lang="en-US" dirty="0"/>
          </a:p>
          <a:p>
            <a:r>
              <a:rPr lang="en-US" dirty="0" smtClean="0"/>
              <a:t>No objection to resolutions to CIDs written in black</a:t>
            </a:r>
          </a:p>
          <a:p>
            <a:r>
              <a:rPr lang="en-US" dirty="0" smtClean="0"/>
              <a:t>Resolutions to 16605 and 15071 are approved in r3 – Tuesday PM2.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7346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a:t>
            </a:r>
            <a:r>
              <a:rPr lang="en-GB" dirty="0">
                <a:solidFill>
                  <a:srgbClr val="FF0000"/>
                </a:solidFill>
              </a:rPr>
              <a:t>16493</a:t>
            </a:r>
            <a:r>
              <a:rPr lang="en-GB" dirty="0"/>
              <a:t>, , 16684, 17041, 17042, </a:t>
            </a:r>
            <a:r>
              <a:rPr lang="en-GB" dirty="0" smtClean="0"/>
              <a:t>17066, 17067,</a:t>
            </a:r>
            <a:r>
              <a:rPr lang="en-US" dirty="0"/>
              <a:t> </a:t>
            </a:r>
            <a:r>
              <a:rPr lang="en-GB" dirty="0" smtClean="0"/>
              <a:t>17068</a:t>
            </a:r>
            <a:r>
              <a:rPr lang="en-GB" dirty="0"/>
              <a:t>, </a:t>
            </a:r>
            <a:r>
              <a:rPr lang="en-GB" dirty="0" smtClean="0"/>
              <a:t>17147 in doc 11-18/1859r2?</a:t>
            </a:r>
          </a:p>
          <a:p>
            <a:pPr lvl="0"/>
            <a:endParaRPr lang="en-GB" dirty="0"/>
          </a:p>
          <a:p>
            <a:pPr lvl="0"/>
            <a:r>
              <a:rPr lang="en-GB" dirty="0" smtClean="0"/>
              <a:t>Deferred.</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39893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11-19/0140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15708</a:t>
            </a:r>
            <a:endParaRPr lang="en-US" dirty="0">
              <a:solidFill>
                <a:srgbClr val="FF0000"/>
              </a:solidFill>
            </a:endParaRPr>
          </a:p>
          <a:p>
            <a:r>
              <a:rPr lang="en-GB" dirty="0"/>
              <a:t>15763</a:t>
            </a:r>
            <a:endParaRPr lang="en-US" dirty="0"/>
          </a:p>
          <a:p>
            <a:r>
              <a:rPr lang="en-GB" dirty="0"/>
              <a:t>15764</a:t>
            </a:r>
            <a:endParaRPr lang="en-US" dirty="0"/>
          </a:p>
          <a:p>
            <a:r>
              <a:rPr lang="en-GB" dirty="0">
                <a:solidFill>
                  <a:srgbClr val="FF0000"/>
                </a:solidFill>
              </a:rPr>
              <a:t>16411</a:t>
            </a:r>
            <a:endParaRPr lang="en-US" dirty="0">
              <a:solidFill>
                <a:srgbClr val="FF0000"/>
              </a:solidFill>
            </a:endParaRPr>
          </a:p>
          <a:p>
            <a:r>
              <a:rPr lang="en-GB" dirty="0">
                <a:solidFill>
                  <a:srgbClr val="FF0000"/>
                </a:solidFill>
              </a:rPr>
              <a:t>16444</a:t>
            </a:r>
            <a:endParaRPr lang="en-US" dirty="0">
              <a:solidFill>
                <a:srgbClr val="FF0000"/>
              </a:solidFill>
            </a:endParaRPr>
          </a:p>
          <a:p>
            <a:r>
              <a:rPr lang="en-GB" dirty="0" smtClean="0"/>
              <a:t>17052</a:t>
            </a:r>
            <a:endParaRPr lang="en-US" dirty="0"/>
          </a:p>
          <a:p>
            <a:r>
              <a:rPr lang="en-US" dirty="0" smtClean="0"/>
              <a:t>In doc 11-19/0140r1?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09947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prefer as the resolution to CID 16411?</a:t>
            </a:r>
          </a:p>
          <a:p>
            <a:endParaRPr lang="en-US" dirty="0"/>
          </a:p>
          <a:p>
            <a:pPr>
              <a:buFont typeface="Arial"/>
              <a:buChar char="•"/>
            </a:pPr>
            <a:r>
              <a:rPr lang="en-US" dirty="0" smtClean="0"/>
              <a:t>Rejected - 13</a:t>
            </a:r>
          </a:p>
          <a:p>
            <a:pPr>
              <a:buFont typeface="Arial"/>
              <a:buChar char="•"/>
            </a:pPr>
            <a:r>
              <a:rPr lang="en-US" dirty="0" smtClean="0"/>
              <a:t>Resolution in 11-19/0140r1 -15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39408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11-19/0002 (Mark Rison)</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11-19/0002r0?</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372326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11-18/1227 (Laurent)</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16165, 16260, 16272 and 16743 </a:t>
            </a:r>
            <a:r>
              <a:rPr lang="en-GB" dirty="0" smtClean="0"/>
              <a:t>in doc 11-18/1227r13?</a:t>
            </a:r>
          </a:p>
          <a:p>
            <a:endParaRPr lang="en-GB" dirty="0"/>
          </a:p>
          <a:p>
            <a:r>
              <a:rPr lang="en-GB" dirty="0" smtClean="0"/>
              <a:t>Y/N/A: 41/0/9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581994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15122, </a:t>
            </a:r>
            <a:r>
              <a:rPr lang="en-GB" dirty="0" smtClean="0"/>
              <a:t>15829 in doc 11-18/1471r4?</a:t>
            </a:r>
          </a:p>
          <a:p>
            <a:pPr lvl="0"/>
            <a:endParaRPr lang="en-GB" dirty="0"/>
          </a:p>
          <a:p>
            <a:pPr lvl="0"/>
            <a:r>
              <a:rPr lang="en-GB" dirty="0" smtClean="0"/>
              <a:t>Y/N/A: 32/3/9</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04270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11-18/1211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15120, 15166, 16446, 15177, 15647, 15154, 15831, 16396, 16447, </a:t>
            </a:r>
            <a:r>
              <a:rPr lang="en-GB" dirty="0" smtClean="0"/>
              <a:t>15161,</a:t>
            </a:r>
            <a:r>
              <a:rPr lang="en-US" dirty="0"/>
              <a:t> </a:t>
            </a:r>
            <a:r>
              <a:rPr lang="en-GB" dirty="0" smtClean="0"/>
              <a:t>15824</a:t>
            </a:r>
            <a:r>
              <a:rPr lang="en-GB" dirty="0"/>
              <a:t>, 15827, </a:t>
            </a:r>
            <a:r>
              <a:rPr lang="en-GB" dirty="0" smtClean="0"/>
              <a:t>15828 in doc  11-18/1211r5?</a:t>
            </a:r>
          </a:p>
          <a:p>
            <a:pPr lvl="0"/>
            <a:endParaRPr lang="en-GB" dirty="0"/>
          </a:p>
          <a:p>
            <a:pPr lvl="0"/>
            <a:r>
              <a:rPr lang="en-GB" dirty="0" smtClean="0"/>
              <a:t>Y/N/A: 46/0/5</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717670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11-18/1489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the draft text in doc 11-18/1489r3?</a:t>
            </a:r>
          </a:p>
          <a:p>
            <a:endParaRPr lang="en-US" dirty="0"/>
          </a:p>
          <a:p>
            <a:r>
              <a:rPr lang="en-US" smtClean="0"/>
              <a:t>Y/N/A:20/2/9</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001785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11-18/1506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16123, 16091, 16925, and 16152 in doc 11-18/1506r3?</a:t>
            </a:r>
          </a:p>
          <a:p>
            <a:endParaRPr lang="en-US" dirty="0"/>
          </a:p>
          <a:p>
            <a:r>
              <a:rPr lang="en-US" dirty="0" smtClean="0"/>
              <a:t>Y/N/A:15/1/2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415023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11-19/0166r0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16542 in doc 11-19/0166r0?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3346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11-19/0160 (Po-Kai Huang)</a:t>
            </a:r>
            <a:endParaRPr lang="en-US" dirty="0"/>
          </a:p>
        </p:txBody>
      </p:sp>
      <p:sp>
        <p:nvSpPr>
          <p:cNvPr id="3" name="Content Placeholder 2"/>
          <p:cNvSpPr>
            <a:spLocks noGrp="1"/>
          </p:cNvSpPr>
          <p:nvPr>
            <p:ph idx="1"/>
          </p:nvPr>
        </p:nvSpPr>
        <p:spPr/>
        <p:txBody>
          <a:bodyPr/>
          <a:lstStyle/>
          <a:p>
            <a:r>
              <a:rPr lang="en-US" dirty="0" smtClean="0"/>
              <a:t>Do you accept resolution to CID 16586 in doc 11-19/0160r0?</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915989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11-19/0162 (Po-Kai Huang)</a:t>
            </a:r>
            <a:endParaRPr lang="en-US" dirty="0"/>
          </a:p>
        </p:txBody>
      </p:sp>
      <p:sp>
        <p:nvSpPr>
          <p:cNvPr id="3" name="Content Placeholder 2"/>
          <p:cNvSpPr>
            <a:spLocks noGrp="1"/>
          </p:cNvSpPr>
          <p:nvPr>
            <p:ph idx="1"/>
          </p:nvPr>
        </p:nvSpPr>
        <p:spPr/>
        <p:txBody>
          <a:bodyPr/>
          <a:lstStyle/>
          <a:p>
            <a:r>
              <a:rPr lang="en-US" dirty="0" smtClean="0"/>
              <a:t>Do you accept the draft text in doc 11-19/0162r1?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00560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 in doc 11-19/</a:t>
            </a:r>
            <a:r>
              <a:rPr lang="en-GB" dirty="0" smtClean="0"/>
              <a:t>0097r1?</a:t>
            </a:r>
            <a:endParaRPr lang="en-GB" dirty="0" smtClean="0"/>
          </a:p>
          <a:p>
            <a:pPr lvl="0"/>
            <a:endParaRPr lang="en-GB" dirty="0"/>
          </a:p>
          <a:p>
            <a:pPr lvl="0"/>
            <a:r>
              <a:rPr lang="en-GB" dirty="0" smtClean="0"/>
              <a:t>SP </a:t>
            </a:r>
            <a:r>
              <a:rPr lang="en-GB" dirty="0" smtClean="0"/>
              <a:t>deferred – SP was considered during Wednesday PM1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55369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11-19/0161 (Sean)</a:t>
            </a:r>
            <a:endParaRPr lang="en-US" dirty="0"/>
          </a:p>
        </p:txBody>
      </p:sp>
      <p:sp>
        <p:nvSpPr>
          <p:cNvPr id="3" name="Content Placeholder 2"/>
          <p:cNvSpPr>
            <a:spLocks noGrp="1"/>
          </p:cNvSpPr>
          <p:nvPr>
            <p:ph idx="1"/>
          </p:nvPr>
        </p:nvSpPr>
        <p:spPr/>
        <p:txBody>
          <a:bodyPr/>
          <a:lstStyle/>
          <a:p>
            <a:r>
              <a:rPr lang="en-US" dirty="0" smtClean="0"/>
              <a:t>Do you accept resolution to CID 16535 in doc 11-19/0161r)?</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960687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15990, </a:t>
            </a:r>
            <a:r>
              <a:rPr lang="en-US" dirty="0" smtClean="0"/>
              <a:t>17031 </a:t>
            </a:r>
            <a:r>
              <a:rPr lang="en-US" dirty="0"/>
              <a:t>and </a:t>
            </a:r>
            <a:r>
              <a:rPr lang="en-US" dirty="0" smtClean="0"/>
              <a:t>17033 in doc 11-18/1831r4?</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147211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11-18/1821 (Matt Fischer)</a:t>
            </a:r>
            <a:endParaRPr lang="en-US" dirty="0"/>
          </a:p>
        </p:txBody>
      </p:sp>
      <p:sp>
        <p:nvSpPr>
          <p:cNvPr id="3" name="Content Placeholder 2"/>
          <p:cNvSpPr>
            <a:spLocks noGrp="1"/>
          </p:cNvSpPr>
          <p:nvPr>
            <p:ph idx="1"/>
          </p:nvPr>
        </p:nvSpPr>
        <p:spPr/>
        <p:txBody>
          <a:bodyPr/>
          <a:lstStyle/>
          <a:p>
            <a:r>
              <a:rPr lang="en-US" dirty="0" smtClean="0"/>
              <a:t>Do you accept resolution to CID 15757 in doc 11-18/1821r4?</a:t>
            </a:r>
          </a:p>
          <a:p>
            <a:endParaRPr lang="en-US" dirty="0"/>
          </a:p>
          <a:p>
            <a:r>
              <a:rPr lang="en-US" dirty="0" smtClean="0"/>
              <a:t>Y/N/A: 11/22/12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427216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11-18/1822 (Matt Fischer)</a:t>
            </a:r>
            <a:endParaRPr lang="en-US" dirty="0"/>
          </a:p>
        </p:txBody>
      </p:sp>
      <p:sp>
        <p:nvSpPr>
          <p:cNvPr id="3" name="Content Placeholder 2"/>
          <p:cNvSpPr>
            <a:spLocks noGrp="1"/>
          </p:cNvSpPr>
          <p:nvPr>
            <p:ph idx="1"/>
          </p:nvPr>
        </p:nvSpPr>
        <p:spPr/>
        <p:txBody>
          <a:bodyPr/>
          <a:lstStyle/>
          <a:p>
            <a:r>
              <a:rPr lang="en-US" dirty="0" smtClean="0"/>
              <a:t>Do you accept resolutions to CID 16441 and 16440 in doc 11-18/1822r2?</a:t>
            </a:r>
          </a:p>
          <a:p>
            <a:endParaRPr lang="en-US" dirty="0"/>
          </a:p>
          <a:p>
            <a:r>
              <a:rPr lang="en-US" dirty="0" smtClean="0"/>
              <a:t>Y/N/A: 11/18/6</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47028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11-19/0170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16352, 16353, </a:t>
            </a:r>
            <a:r>
              <a:rPr lang="en-GB" dirty="0" smtClean="0"/>
              <a:t>16927</a:t>
            </a:r>
            <a:r>
              <a:rPr lang="en-US" dirty="0" smtClean="0"/>
              <a:t> in doc 11-19/170r0?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48930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11-19/0061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15651 in doc 11-19/0061r5?</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813291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draft text in doc 11-19/0028?</a:t>
            </a:r>
          </a:p>
          <a:p>
            <a:endParaRPr lang="en-US" dirty="0"/>
          </a:p>
          <a:p>
            <a:r>
              <a:rPr lang="en-US" dirty="0" smtClean="0"/>
              <a:t>SP deferred </a:t>
            </a:r>
            <a:r>
              <a:rPr lang="en-US" smtClean="0">
                <a:sym typeface="Wingdings"/>
              </a:rPr>
              <a:t> Tuesday PM3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548005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11-18/1859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15700, 15701, 16213, 16225, 16280, 16281, 16284, 16289, 16295, </a:t>
            </a:r>
            <a:r>
              <a:rPr lang="en-GB" dirty="0" smtClean="0"/>
              <a:t>16355,</a:t>
            </a:r>
            <a:r>
              <a:rPr lang="en-US" dirty="0"/>
              <a:t> </a:t>
            </a:r>
            <a:r>
              <a:rPr lang="en-GB" dirty="0" smtClean="0"/>
              <a:t>16356</a:t>
            </a:r>
            <a:r>
              <a:rPr lang="en-GB" dirty="0"/>
              <a:t>, 16413, 16492, 16493, , 16684, 17041, 17042, </a:t>
            </a:r>
            <a:r>
              <a:rPr lang="en-GB" dirty="0" smtClean="0"/>
              <a:t>17066, 17067,</a:t>
            </a:r>
            <a:r>
              <a:rPr lang="en-US" dirty="0"/>
              <a:t> </a:t>
            </a:r>
            <a:r>
              <a:rPr lang="en-GB" dirty="0" smtClean="0"/>
              <a:t>17068, 17147 in doc 11-18/1859r5?</a:t>
            </a:r>
          </a:p>
          <a:p>
            <a:pPr lvl="0"/>
            <a:endParaRPr lang="en-GB" dirty="0"/>
          </a:p>
          <a:p>
            <a:pPr lvl="0"/>
            <a:r>
              <a:rPr lang="en-GB" dirty="0" smtClean="0"/>
              <a:t>Y/N/A: 22/0/4</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828369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11-18/1907 (</a:t>
            </a:r>
            <a:r>
              <a:rPr lang="en-US" dirty="0" err="1" smtClean="0"/>
              <a:t>Yasu</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15000, </a:t>
            </a:r>
            <a:r>
              <a:rPr lang="en-GB" dirty="0" smtClean="0"/>
              <a:t>16130</a:t>
            </a:r>
            <a:r>
              <a:rPr lang="en-US" dirty="0" smtClean="0"/>
              <a:t>, </a:t>
            </a:r>
            <a:r>
              <a:rPr lang="en-GB" dirty="0" smtClean="0"/>
              <a:t>15001</a:t>
            </a:r>
            <a:r>
              <a:rPr lang="en-GB" dirty="0"/>
              <a:t>, 16100, 16101, 16102, </a:t>
            </a:r>
            <a:r>
              <a:rPr lang="en-GB" dirty="0" smtClean="0"/>
              <a:t>16918</a:t>
            </a:r>
            <a:r>
              <a:rPr lang="en-US" dirty="0" smtClean="0"/>
              <a:t>, </a:t>
            </a:r>
            <a:r>
              <a:rPr lang="en-GB" dirty="0" smtClean="0"/>
              <a:t>15929</a:t>
            </a:r>
            <a:r>
              <a:rPr lang="en-GB" dirty="0"/>
              <a:t>, </a:t>
            </a:r>
            <a:r>
              <a:rPr lang="en-GB" dirty="0" smtClean="0"/>
              <a:t>16170</a:t>
            </a:r>
            <a:r>
              <a:rPr lang="en-US" dirty="0"/>
              <a:t> </a:t>
            </a:r>
            <a:r>
              <a:rPr lang="en-US" dirty="0" smtClean="0"/>
              <a:t>in doc 11-18/1907r7?</a:t>
            </a:r>
          </a:p>
          <a:p>
            <a:pPr lvl="0"/>
            <a:endParaRPr lang="en-US" dirty="0"/>
          </a:p>
          <a:p>
            <a:pPr lvl="0"/>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481996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11-19/0095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CIDs 15121 and 15825 in doc 11-19/0095r2?</a:t>
            </a:r>
          </a:p>
          <a:p>
            <a:endParaRPr lang="en-US" dirty="0"/>
          </a:p>
          <a:p>
            <a:r>
              <a:rPr lang="en-US" dirty="0" smtClean="0"/>
              <a:t>No SP.</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9733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which option do you support?</a:t>
            </a:r>
          </a:p>
          <a:p>
            <a:endParaRPr lang="en-US" dirty="0"/>
          </a:p>
          <a:p>
            <a:pPr>
              <a:buFontTx/>
              <a:buChar char="-"/>
            </a:pPr>
            <a:r>
              <a:rPr lang="en-US" dirty="0" smtClean="0"/>
              <a:t>Option 1 in doc 11-18/0180r1 - 14</a:t>
            </a:r>
          </a:p>
          <a:p>
            <a:pPr>
              <a:buFontTx/>
              <a:buChar char="-"/>
            </a:pPr>
            <a:r>
              <a:rPr lang="en-US" dirty="0" smtClean="0"/>
              <a:t>Option 2 in doc 11-18/0180r1 - 13</a:t>
            </a:r>
          </a:p>
          <a:p>
            <a:pPr>
              <a:buFontTx/>
              <a:buChar char="-"/>
            </a:pPr>
            <a:r>
              <a:rPr lang="en-US" dirty="0" smtClean="0"/>
              <a:t>Do nothing in 11ax (leave it for 11az) </a:t>
            </a:r>
            <a:r>
              <a:rPr lang="en-US" smtClean="0"/>
              <a:t>- 24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6042332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11-19/0180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 15824 in doc 11-19/180r1?</a:t>
            </a:r>
          </a:p>
          <a:p>
            <a:endParaRPr lang="en-US" dirty="0"/>
          </a:p>
          <a:p>
            <a:r>
              <a:rPr lang="en-US" dirty="0" smtClean="0"/>
              <a:t>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0295380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In doc 11-19/0121r2, which option do you prefer</a:t>
            </a:r>
          </a:p>
          <a:p>
            <a:endParaRPr lang="en-US" dirty="0"/>
          </a:p>
          <a:p>
            <a:pPr>
              <a:buFontTx/>
              <a:buChar char="-"/>
            </a:pPr>
            <a:r>
              <a:rPr lang="en-US" dirty="0" smtClean="0"/>
              <a:t>Option 1 - 25</a:t>
            </a:r>
          </a:p>
          <a:p>
            <a:pPr>
              <a:buFontTx/>
              <a:buChar char="-"/>
            </a:pPr>
            <a:r>
              <a:rPr lang="en-US" dirty="0" smtClean="0"/>
              <a:t>Option 2 - 43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280200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11-19/0121 (</a:t>
            </a:r>
            <a:r>
              <a:rPr lang="en-US" dirty="0" err="1" smtClean="0"/>
              <a:t>Tianyu</a:t>
            </a:r>
            <a:r>
              <a:rPr lang="en-US" dirty="0" smtClean="0"/>
              <a:t> Wu)</a:t>
            </a:r>
            <a:endParaRPr lang="en-US" dirty="0"/>
          </a:p>
        </p:txBody>
      </p:sp>
      <p:sp>
        <p:nvSpPr>
          <p:cNvPr id="3" name="Content Placeholder 2"/>
          <p:cNvSpPr>
            <a:spLocks noGrp="1"/>
          </p:cNvSpPr>
          <p:nvPr>
            <p:ph idx="1"/>
          </p:nvPr>
        </p:nvSpPr>
        <p:spPr/>
        <p:txBody>
          <a:bodyPr/>
          <a:lstStyle/>
          <a:p>
            <a:r>
              <a:rPr lang="en-US" dirty="0" smtClean="0"/>
              <a:t>Do you accept the draft text for option 2 in doc 11-19/0121r2?</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54564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11-19/0028 (</a:t>
            </a:r>
            <a:r>
              <a:rPr lang="en-US" dirty="0" err="1" smtClean="0"/>
              <a:t>Abhishek</a:t>
            </a:r>
            <a:r>
              <a:rPr lang="en-US" dirty="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accept the draft text in doc 11-19/0028r2?</a:t>
            </a:r>
          </a:p>
          <a:p>
            <a:endParaRPr lang="en-US" dirty="0"/>
          </a:p>
          <a:p>
            <a:r>
              <a:rPr lang="en-US" dirty="0" smtClean="0"/>
              <a:t>Y/N/A: 32/13/8</a:t>
            </a:r>
          </a:p>
          <a:p>
            <a:endParaRPr lang="en-US" dirty="0" smtClean="0"/>
          </a:p>
          <a:p>
            <a:r>
              <a:rPr lang="en-US" dirty="0"/>
              <a:t>Do you agree to accept the draft text in doc 11-19/</a:t>
            </a:r>
            <a:r>
              <a:rPr lang="en-US" dirty="0" smtClean="0"/>
              <a:t>0028r3?</a:t>
            </a:r>
            <a:endParaRPr lang="en-US" dirty="0"/>
          </a:p>
          <a:p>
            <a:endParaRPr lang="en-US" dirty="0"/>
          </a:p>
          <a:p>
            <a:r>
              <a:rPr lang="en-US" dirty="0" smtClean="0"/>
              <a:t>Accepted with no objection.</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238422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11-18/1828 (</a:t>
            </a:r>
            <a:r>
              <a:rPr lang="en-US" dirty="0" err="1" smtClean="0"/>
              <a:t>Wookbong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16444 and 15178 in doc 11-18/1828r4?</a:t>
            </a:r>
          </a:p>
          <a:p>
            <a:endParaRPr lang="en-US" dirty="0"/>
          </a:p>
          <a:p>
            <a:r>
              <a:rPr lang="en-US" dirty="0" smtClean="0"/>
              <a:t>Y/N/A: 26/46/2</a:t>
            </a:r>
          </a:p>
          <a:p>
            <a:endParaRPr lang="en-US" dirty="0"/>
          </a:p>
          <a:p>
            <a:r>
              <a:rPr lang="en-US" dirty="0" smtClean="0">
                <a:solidFill>
                  <a:srgbClr val="FF0000"/>
                </a:solidFill>
              </a:rPr>
              <a:t>Do you accept rejected as the resolution to the CIDs 16444 and 15178. A proposal was made to add a new mode of operation. The </a:t>
            </a:r>
            <a:r>
              <a:rPr lang="en-US" dirty="0" err="1" smtClean="0">
                <a:solidFill>
                  <a:srgbClr val="FF0000"/>
                </a:solidFill>
              </a:rPr>
              <a:t>proposalThe</a:t>
            </a:r>
            <a:r>
              <a:rPr lang="en-US" dirty="0" smtClean="0">
                <a:solidFill>
                  <a:srgbClr val="FF0000"/>
                </a:solidFill>
              </a:rPr>
              <a:t> group had a long discussion on the subject and failed to reach </a:t>
            </a:r>
            <a:r>
              <a:rPr lang="en-US" dirty="0" err="1" smtClean="0">
                <a:solidFill>
                  <a:srgbClr val="FF0000"/>
                </a:solidFill>
              </a:rPr>
              <a:t>consnsus</a:t>
            </a:r>
            <a:r>
              <a:rPr lang="en-US" dirty="0" smtClean="0">
                <a:solidFill>
                  <a:srgbClr val="FF0000"/>
                </a:solidFill>
              </a:rPr>
              <a:t>.</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836862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11-19/0177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15588, 15826, 15833, 15834, 15838, </a:t>
            </a:r>
            <a:r>
              <a:rPr lang="en-GB" dirty="0">
                <a:solidFill>
                  <a:srgbClr val="FF0000"/>
                </a:solidFill>
              </a:rPr>
              <a:t>16151,</a:t>
            </a:r>
            <a:r>
              <a:rPr lang="en-GB" dirty="0"/>
              <a:t> 16442, 16594, </a:t>
            </a:r>
            <a:r>
              <a:rPr lang="en-GB" dirty="0" smtClean="0"/>
              <a:t>16739</a:t>
            </a:r>
            <a:r>
              <a:rPr lang="en-US" dirty="0" smtClean="0"/>
              <a:t> in doc 11-19/0177r0?</a:t>
            </a:r>
          </a:p>
          <a:p>
            <a:endParaRPr lang="en-US" dirty="0" smtClean="0"/>
          </a:p>
          <a:p>
            <a:r>
              <a:rPr lang="en-US" dirty="0" smtClean="0"/>
              <a:t>Passed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7637331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11-19/0097 (Alfred)</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16588, </a:t>
            </a:r>
            <a:r>
              <a:rPr lang="en-GB" dirty="0" smtClean="0"/>
              <a:t>15650</a:t>
            </a:r>
            <a:r>
              <a:rPr lang="en-US" dirty="0" smtClean="0"/>
              <a:t> in doc 11-19/</a:t>
            </a:r>
            <a:r>
              <a:rPr lang="en-US" dirty="0" smtClean="0"/>
              <a:t>0097r3?</a:t>
            </a:r>
            <a:endParaRPr lang="en-US" dirty="0" smtClean="0"/>
          </a:p>
          <a:p>
            <a:pPr lvl="0"/>
            <a:endParaRPr lang="en-US" dirty="0"/>
          </a:p>
          <a:p>
            <a:pPr lvl="0"/>
            <a:r>
              <a:rPr lang="en-US" dirty="0" smtClean="0"/>
              <a:t>Passed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952458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781</a:t>
            </a:r>
          </a:p>
        </p:txBody>
      </p:sp>
      <p:sp>
        <p:nvSpPr>
          <p:cNvPr id="3" name="Content Placeholder 2"/>
          <p:cNvSpPr>
            <a:spLocks noGrp="1"/>
          </p:cNvSpPr>
          <p:nvPr>
            <p:ph idx="1"/>
          </p:nvPr>
        </p:nvSpPr>
        <p:spPr/>
        <p:txBody>
          <a:bodyPr/>
          <a:lstStyle/>
          <a:p>
            <a:r>
              <a:rPr lang="en-US" dirty="0"/>
              <a:t>move to accept resolutions to CIDs </a:t>
            </a:r>
            <a:r>
              <a:rPr lang="en-GB" dirty="0"/>
              <a:t>16131, 16766, 15106, 16767, </a:t>
            </a:r>
            <a:r>
              <a:rPr lang="en-GB" dirty="0">
                <a:solidFill>
                  <a:srgbClr val="FF0000"/>
                </a:solidFill>
              </a:rPr>
              <a:t>16768 </a:t>
            </a:r>
            <a:r>
              <a:rPr lang="en-GB" dirty="0" smtClean="0"/>
              <a:t>(4 CIDs</a:t>
            </a:r>
            <a:r>
              <a:rPr lang="en-GB" dirty="0"/>
              <a:t>) in doc 11-18/1505r1</a:t>
            </a:r>
          </a:p>
          <a:p>
            <a:endParaRPr lang="en-GB" dirty="0"/>
          </a:p>
          <a:p>
            <a:r>
              <a:rPr lang="en-GB" dirty="0"/>
              <a:t>Move: </a:t>
            </a:r>
            <a:r>
              <a:rPr lang="en-GB" dirty="0" err="1"/>
              <a:t>Yongho</a:t>
            </a:r>
            <a:r>
              <a:rPr lang="en-GB" dirty="0"/>
              <a:t> </a:t>
            </a:r>
            <a:r>
              <a:rPr lang="en-GB" dirty="0" err="1"/>
              <a:t>Seok</a:t>
            </a:r>
            <a:r>
              <a:rPr lang="en-GB" dirty="0"/>
              <a:t>			Second:</a:t>
            </a:r>
            <a:endParaRPr lang="en-US" dirty="0"/>
          </a:p>
          <a:p>
            <a:endParaRPr lang="en-US" dirty="0"/>
          </a:p>
          <a:p>
            <a:r>
              <a:rPr lang="en-US" dirty="0">
                <a:solidFill>
                  <a:srgbClr val="00B050"/>
                </a:solidFill>
              </a:rPr>
              <a:t>Y/N/A: 7/1/3 </a:t>
            </a:r>
          </a:p>
          <a:p>
            <a:r>
              <a:rPr lang="en-US" dirty="0">
                <a:solidFill>
                  <a:schemeClr val="tx1"/>
                </a:solidFill>
              </a:rPr>
              <a:t>CID 16768 is transferred to PHY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52430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a:t>
            </a:r>
            <a:r>
              <a:rPr lang="en-GB" dirty="0"/>
              <a:t>CIDs 15565, 16082, 16175, 16224, 16360, and 17009 in doc 11-18/</a:t>
            </a:r>
            <a:r>
              <a:rPr lang="en-GB" dirty="0" smtClean="0"/>
              <a:t>1876r3 </a:t>
            </a:r>
            <a:endParaRPr lang="en-GB" dirty="0"/>
          </a:p>
          <a:p>
            <a:endParaRPr lang="en-GB" dirty="0"/>
          </a:p>
          <a:p>
            <a:r>
              <a:rPr lang="en-GB" dirty="0"/>
              <a:t>Move: Osama Aboul-Magd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587620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a:solidFill>
                  <a:srgbClr val="FF0000"/>
                </a:solidFill>
              </a:rPr>
              <a:t>17143</a:t>
            </a:r>
            <a:r>
              <a:rPr lang="en-GB" dirty="0"/>
              <a:t>, 16148, 16313, 16646 in doc 11-18</a:t>
            </a:r>
            <a:r>
              <a:rPr lang="en-GB" dirty="0" smtClean="0"/>
              <a:t>/1698r1</a:t>
            </a:r>
            <a:endParaRPr lang="en-GB" dirty="0"/>
          </a:p>
          <a:p>
            <a:pPr lvl="0"/>
            <a:endParaRPr lang="en-GB" dirty="0"/>
          </a:p>
          <a:p>
            <a:pPr lvl="0"/>
            <a:r>
              <a:rPr lang="en-GB" dirty="0"/>
              <a:t>Move: Alfred </a:t>
            </a:r>
            <a:r>
              <a:rPr lang="en-GB" dirty="0" err="1" smtClean="0"/>
              <a:t>Asterjadhi</a:t>
            </a:r>
            <a:endParaRPr lang="en-GB" dirty="0" smtClean="0"/>
          </a:p>
          <a:p>
            <a:pPr lvl="0"/>
            <a:r>
              <a:rPr lang="en-GB" dirty="0" smtClean="0"/>
              <a:t>CIDs in red have transferred to Zhou</a:t>
            </a:r>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1712888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15087, 15088, 16597, 16610, 16664, 16665, </a:t>
            </a:r>
            <a:r>
              <a:rPr lang="en-GB" dirty="0">
                <a:solidFill>
                  <a:srgbClr val="FF0000"/>
                </a:solidFill>
              </a:rPr>
              <a:t>16666</a:t>
            </a:r>
            <a:r>
              <a:rPr lang="en-GB" dirty="0"/>
              <a:t>, 16667, 16670, 16671 in doc 11-18/1975r2</a:t>
            </a:r>
          </a:p>
          <a:p>
            <a:endParaRPr lang="en-GB" dirty="0"/>
          </a:p>
          <a:p>
            <a:r>
              <a:rPr lang="en-GB" dirty="0"/>
              <a:t>Move: </a:t>
            </a:r>
            <a:r>
              <a:rPr lang="en-GB" dirty="0" err="1"/>
              <a:t>Liwen</a:t>
            </a:r>
            <a:r>
              <a:rPr lang="en-GB" dirty="0"/>
              <a:t> Chu			Second: </a:t>
            </a:r>
          </a:p>
          <a:p>
            <a:r>
              <a:rPr lang="en-GB" dirty="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2090806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ea typeface="Lucida Grande"/>
                <a:cs typeface="Lucida Grande"/>
              </a:rPr>
              <a:t>15084, 15684, 15685, 16404, 16607, 16608, </a:t>
            </a:r>
            <a:r>
              <a:rPr lang="en-US" dirty="0" smtClean="0">
                <a:ea typeface="Lucida Grande"/>
                <a:cs typeface="Lucida Grande"/>
              </a:rPr>
              <a:t>17117 in doc 11-18/1487r2</a:t>
            </a:r>
          </a:p>
          <a:p>
            <a:endParaRPr lang="en-US" dirty="0">
              <a:ea typeface="Lucida Grande"/>
              <a:cs typeface="Lucida Grande"/>
            </a:endParaRPr>
          </a:p>
          <a:p>
            <a:r>
              <a:rPr lang="en-US" dirty="0" smtClean="0">
                <a:ea typeface="Lucida Grande"/>
                <a:cs typeface="Lucida Grande"/>
              </a:rPr>
              <a:t>Move: </a:t>
            </a:r>
            <a:r>
              <a:rPr lang="en-US" dirty="0" err="1" smtClean="0">
                <a:ea typeface="Lucida Grande"/>
                <a:cs typeface="Lucida Grande"/>
              </a:rPr>
              <a:t>Liwen</a:t>
            </a:r>
            <a:r>
              <a:rPr lang="en-US" dirty="0" smtClean="0">
                <a:ea typeface="Lucida Grande"/>
                <a:cs typeface="Lucida Grande"/>
              </a:rPr>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13350061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15175, 15652, 16411, 17077, 17001, 16124, 15716</a:t>
            </a:r>
            <a:r>
              <a:rPr lang="en-US" dirty="0"/>
              <a:t> in doc 11-18/</a:t>
            </a:r>
            <a:r>
              <a:rPr lang="en-US" dirty="0" smtClean="0"/>
              <a:t>1866r5</a:t>
            </a:r>
            <a:endParaRPr lang="en-US" dirty="0"/>
          </a:p>
          <a:p>
            <a:endParaRPr lang="en-US" dirty="0"/>
          </a:p>
          <a:p>
            <a:r>
              <a:rPr lang="en-US" dirty="0"/>
              <a:t>Move: Laurent </a:t>
            </a:r>
            <a:r>
              <a:rPr lang="en-US" dirty="0" err="1"/>
              <a:t>Cariou</a:t>
            </a:r>
            <a:r>
              <a:rPr lang="en-US" dirty="0"/>
              <a:t>		Second: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710361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ea typeface="Lucida Grande"/>
                <a:cs typeface="Lucida Grande"/>
              </a:rPr>
              <a:t>15079, 16504, 16868, 16949, 16950, 15090, 15952, 15333, 16012, 16663, 17153, 16250, 16163, 16168, 16214, 16221, 16282, 16351, 15606, 15934</a:t>
            </a:r>
            <a:r>
              <a:rPr lang="en-US" dirty="0" smtClean="0"/>
              <a:t> </a:t>
            </a:r>
            <a:r>
              <a:rPr lang="en-US" dirty="0"/>
              <a:t>in doc 11-18/</a:t>
            </a:r>
            <a:r>
              <a:rPr lang="en-US" dirty="0" smtClean="0"/>
              <a:t>2040r6</a:t>
            </a:r>
          </a:p>
          <a:p>
            <a:endParaRPr lang="en-US" dirty="0"/>
          </a:p>
          <a:p>
            <a:r>
              <a:rPr lang="en-US" dirty="0" smtClean="0"/>
              <a:t>Move: </a:t>
            </a:r>
            <a:r>
              <a:rPr lang="en-US" dirty="0" err="1" smtClean="0"/>
              <a:t>Liwen</a:t>
            </a:r>
            <a:r>
              <a:rPr lang="en-US" dirty="0" smtClean="0"/>
              <a:t> Chu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743744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15302, 15906, 16750 in doc 11-18/</a:t>
            </a:r>
            <a:r>
              <a:rPr lang="en-US" dirty="0" smtClean="0"/>
              <a:t>1995r2</a:t>
            </a:r>
          </a:p>
          <a:p>
            <a:endParaRPr lang="en-US" dirty="0"/>
          </a:p>
          <a:p>
            <a:r>
              <a:rPr lang="en-US" dirty="0" smtClean="0"/>
              <a:t>Move: </a:t>
            </a:r>
            <a:r>
              <a:rPr lang="en-US" dirty="0" err="1" smtClean="0"/>
              <a:t>Huizhao</a:t>
            </a:r>
            <a:r>
              <a:rPr lang="en-US" dirty="0" smtClean="0"/>
              <a:t> </a:t>
            </a:r>
            <a:r>
              <a:rPr lang="en-US" dirty="0" err="1" smtClean="0"/>
              <a:t>wang</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72655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a:t>
            </a:r>
          </a:p>
          <a:p>
            <a:pPr lvl="1">
              <a:buFont typeface="Arial"/>
              <a:buChar char="•"/>
            </a:pPr>
            <a:r>
              <a:rPr lang="en-US" dirty="0" smtClean="0"/>
              <a:t>CID </a:t>
            </a:r>
            <a:r>
              <a:rPr lang="en-US" dirty="0" smtClean="0">
                <a:ea typeface="Lucida Grande"/>
                <a:cs typeface="Lucida Grande"/>
              </a:rPr>
              <a:t>15153 in doc 11-19/0120r1</a:t>
            </a:r>
          </a:p>
          <a:p>
            <a:pPr lvl="1">
              <a:buFont typeface="Arial"/>
              <a:buChar char="•"/>
            </a:pPr>
            <a:endParaRPr lang="en-US" dirty="0">
              <a:ea typeface="Lucida Grande"/>
              <a:cs typeface="Lucida Grande"/>
            </a:endParaRPr>
          </a:p>
          <a:p>
            <a:pPr lvl="1">
              <a:buFont typeface="Arial"/>
              <a:buChar char="•"/>
            </a:pPr>
            <a:r>
              <a:rPr lang="en-US" dirty="0" smtClean="0">
                <a:ea typeface="Lucida Grande"/>
                <a:cs typeface="Lucida Grande"/>
              </a:rPr>
              <a:t>CIDs 16335</a:t>
            </a:r>
            <a:r>
              <a:rPr lang="en-US" dirty="0">
                <a:ea typeface="Lucida Grande"/>
                <a:cs typeface="Lucida Grande"/>
              </a:rPr>
              <a:t>, 16387, 16388, 16549, 16640, 16642, 17002, 17049, 17050, </a:t>
            </a:r>
            <a:r>
              <a:rPr lang="en-US" dirty="0" smtClean="0">
                <a:ea typeface="Lucida Grande"/>
                <a:cs typeface="Lucida Grande"/>
              </a:rPr>
              <a:t>17051 in doc 11-18/1868r</a:t>
            </a:r>
          </a:p>
          <a:p>
            <a:pPr lvl="1">
              <a:buFont typeface="Arial"/>
              <a:buChar char="•"/>
            </a:pPr>
            <a:endParaRPr lang="en-US" dirty="0">
              <a:ea typeface="Lucida Grande"/>
              <a:cs typeface="Lucida Grande"/>
            </a:endParaRPr>
          </a:p>
          <a:p>
            <a:pPr>
              <a:buFont typeface="Arial"/>
              <a:buChar char="•"/>
            </a:pPr>
            <a:r>
              <a:rPr lang="en-US" dirty="0" smtClean="0">
                <a:ea typeface="Lucida Grande"/>
                <a:cs typeface="Lucida Grande"/>
              </a:rPr>
              <a:t>Move: </a:t>
            </a:r>
            <a:r>
              <a:rPr lang="en-US" dirty="0" err="1" smtClean="0">
                <a:ea typeface="Lucida Grande"/>
                <a:cs typeface="Lucida Grande"/>
              </a:rPr>
              <a:t>Guoqing</a:t>
            </a:r>
            <a:r>
              <a:rPr lang="en-US" dirty="0" smtClean="0">
                <a:ea typeface="Lucida Grande"/>
                <a:cs typeface="Lucida Grande"/>
              </a:rPr>
              <a:t> Li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397264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16487 in doc 11-18/2085r0</a:t>
            </a:r>
          </a:p>
          <a:p>
            <a:endParaRPr lang="en-US" dirty="0"/>
          </a:p>
          <a:p>
            <a:r>
              <a:rPr lang="en-US" dirty="0" smtClean="0"/>
              <a:t>Move: Po-Kai </a:t>
            </a:r>
            <a:r>
              <a:rPr lang="en-US" dirty="0" err="1" smtClean="0"/>
              <a:t>Huand</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762414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Move: Alfred </a:t>
            </a:r>
            <a:r>
              <a:rPr lang="en-GB" dirty="0" err="1" smtClean="0"/>
              <a:t>Asterjadhi</a:t>
            </a:r>
            <a:r>
              <a:rPr lang="en-GB" dirty="0" smtClean="0"/>
              <a:t>		Second: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147138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15157, </a:t>
            </a:r>
            <a:r>
              <a:rPr lang="en-GB" dirty="0" smtClean="0"/>
              <a:t>16283, 16293</a:t>
            </a:r>
            <a:r>
              <a:rPr lang="en-GB" dirty="0"/>
              <a:t>, 16494</a:t>
            </a:r>
            <a:r>
              <a:rPr lang="en-US" dirty="0"/>
              <a:t> </a:t>
            </a:r>
            <a:r>
              <a:rPr lang="en-US" dirty="0" smtClean="0"/>
              <a:t>in doc 11-19/0098r2</a:t>
            </a:r>
          </a:p>
          <a:p>
            <a:endParaRPr lang="en-US" dirty="0"/>
          </a:p>
          <a:p>
            <a:r>
              <a:rPr lang="en-US" dirty="0" smtClean="0"/>
              <a:t>Move: </a:t>
            </a:r>
            <a:r>
              <a:rPr lang="en-US" dirty="0" err="1" smtClean="0"/>
              <a:t>Liwen</a:t>
            </a:r>
            <a:r>
              <a:rPr lang="en-US"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6608332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16907, </a:t>
            </a:r>
            <a:r>
              <a:rPr lang="en-GB" dirty="0" smtClean="0"/>
              <a:t>16909, </a:t>
            </a:r>
            <a:r>
              <a:rPr lang="en-GB" dirty="0" smtClean="0">
                <a:solidFill>
                  <a:schemeClr val="tx1"/>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endParaRPr lang="en-GB" dirty="0" smtClean="0"/>
          </a:p>
          <a:p>
            <a:pPr lvl="0"/>
            <a:r>
              <a:rPr lang="en-GB" dirty="0" smtClean="0"/>
              <a:t>Move:	</a:t>
            </a:r>
            <a:r>
              <a:rPr lang="en-GB" dirty="0" err="1" smtClean="0"/>
              <a:t>Tomo</a:t>
            </a:r>
            <a:r>
              <a:rPr lang="en-GB" dirty="0" smtClean="0"/>
              <a:t> Adachi			Second:</a:t>
            </a:r>
            <a:endParaRPr lang="en-GB" dirty="0"/>
          </a:p>
          <a:p>
            <a:pPr lvl="0"/>
            <a:r>
              <a:rPr lang="en-GB" dirty="0" smtClean="0"/>
              <a:t>Resolutions to CIDs written in black approved with no objection.</a:t>
            </a:r>
          </a:p>
          <a:p>
            <a:pPr lvl="0"/>
            <a:r>
              <a:rPr lang="en-GB" dirty="0" smtClean="0"/>
              <a:t>16918 transferred to </a:t>
            </a:r>
            <a:r>
              <a:rPr lang="en-GB" dirty="0" err="1" smtClean="0"/>
              <a:t>Yasu</a:t>
            </a:r>
            <a:r>
              <a:rPr lang="en-GB" dirty="0"/>
              <a: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886344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16737 in doc 11-19/0096r0</a:t>
            </a:r>
          </a:p>
          <a:p>
            <a:endParaRPr lang="en-US" dirty="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7205303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Move: Alfred </a:t>
            </a:r>
            <a:r>
              <a:rPr lang="en-GB" dirty="0" err="1" smtClean="0"/>
              <a:t>Asterjadhi</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022310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a:t>16486 </a:t>
            </a:r>
            <a:r>
              <a:rPr lang="en-US" dirty="0" smtClean="0"/>
              <a:t>in doc 11-19/0076r0</a:t>
            </a:r>
          </a:p>
          <a:p>
            <a:endParaRPr lang="en-US" dirty="0"/>
          </a:p>
          <a:p>
            <a:r>
              <a:rPr lang="en-US" dirty="0" smtClean="0"/>
              <a:t>Move: Ming </a:t>
            </a:r>
            <a:r>
              <a:rPr lang="en-US" dirty="0" err="1" smtClean="0"/>
              <a:t>Gan</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5768333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16448 in doc 11-18/1779r5</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8218291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Move: </a:t>
            </a:r>
            <a:r>
              <a:rPr lang="en-GB" dirty="0" err="1" smtClean="0"/>
              <a:t>Yongho</a:t>
            </a:r>
            <a:r>
              <a:rPr lang="en-GB" dirty="0" smtClean="0"/>
              <a:t> </a:t>
            </a:r>
            <a:r>
              <a:rPr lang="en-GB" dirty="0" err="1" smtClean="0"/>
              <a:t>Seok</a:t>
            </a:r>
            <a:r>
              <a:rPr lang="en-GB" dirty="0" smtClean="0"/>
              <a:t>		Second:</a:t>
            </a:r>
          </a:p>
          <a:p>
            <a:pPr lvl="0"/>
            <a:r>
              <a:rPr lang="en-GB" dirty="0" smtClean="0"/>
              <a:t>SP Result:	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7894800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2743</TotalTime>
  <Words>6684</Words>
  <Application>Microsoft Macintosh PowerPoint</Application>
  <PresentationFormat>On-screen Show (4:3)</PresentationFormat>
  <Paragraphs>1098</Paragraphs>
  <Slides>128</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128</vt:i4>
      </vt:variant>
    </vt:vector>
  </HeadingPairs>
  <TitlesOfParts>
    <vt:vector size="131" baseType="lpstr">
      <vt:lpstr>Office Theme</vt:lpstr>
      <vt:lpstr>Document</vt:lpstr>
      <vt:lpstr>Worksheet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PowerPoint Presentation</vt:lpstr>
      <vt:lpstr>Submissions</vt:lpstr>
      <vt:lpstr>Approval of  TG Minutes (November 2018 Meeting and Telecon Minutes) </vt:lpstr>
      <vt:lpstr>Timeline</vt:lpstr>
      <vt:lpstr>Status of Comment Resolution </vt:lpstr>
      <vt:lpstr>11-18/1995 (Huizhao Wang)</vt:lpstr>
      <vt:lpstr>11-19/0120 (Guoqing Li)</vt:lpstr>
      <vt:lpstr>11-18/1866 (Laurent Cariou)</vt:lpstr>
      <vt:lpstr>11-18/2040 (Liwen Chu)</vt:lpstr>
      <vt:lpstr>Agenda for Monday January 14, 13:30 – 15:30 </vt:lpstr>
      <vt:lpstr>11-18/2085 (Po-Kai)</vt:lpstr>
      <vt:lpstr>11-18/1697 (Alfred Asterjadhi)</vt:lpstr>
      <vt:lpstr>11-19/0098 (Liwen Chu)</vt:lpstr>
      <vt:lpstr>11-18/1853 (Tomo Adachi)</vt:lpstr>
      <vt:lpstr>11-19/0096 (Alfred Asterjadhi)</vt:lpstr>
      <vt:lpstr>11-18/1472 (Alfred Asterjadhi)</vt:lpstr>
      <vt:lpstr>Agenda for Monday January 14, 19:30 – 21:30 </vt:lpstr>
      <vt:lpstr>11/19/0076 (Ming Gan)</vt:lpstr>
      <vt:lpstr>11-18/1779 (Yonho)</vt:lpstr>
      <vt:lpstr>11-19/0085 (Yongho)</vt:lpstr>
      <vt:lpstr>11-18/1851 (Tomo Adachi)</vt:lpstr>
      <vt:lpstr>11-18/2033 (Xiaogang)</vt:lpstr>
      <vt:lpstr>Agenda for Tuesday January 15, 08:00 – 10:00 </vt:lpstr>
      <vt:lpstr>11-18/1855 (Chao Chun)</vt:lpstr>
      <vt:lpstr>11-19/0099 (Huizhao Wang)</vt:lpstr>
      <vt:lpstr>11-18/1921 (Sounding)</vt:lpstr>
      <vt:lpstr>11-18/1887 (Zhou Lan)</vt:lpstr>
      <vt:lpstr>11-18/1859 (Liwen Chu)</vt:lpstr>
      <vt:lpstr>Agenda for Tuesday January 15, 10:30 – 12:30 </vt:lpstr>
      <vt:lpstr>11-19/0140 (Matt Fischer)</vt:lpstr>
      <vt:lpstr>SP</vt:lpstr>
      <vt:lpstr>11-19/0002 (Mark Rison)</vt:lpstr>
      <vt:lpstr>11-18/1227 (Laurent)</vt:lpstr>
      <vt:lpstr>11-18/1471 (Alfred Asterjadhi)</vt:lpstr>
      <vt:lpstr>11-18/1211 (Alfred Asterjadhi)</vt:lpstr>
      <vt:lpstr>11-18/1489 (Liwen Chu)</vt:lpstr>
      <vt:lpstr>Agenda for Tuesday January 15, 16:00 – 18:00 </vt:lpstr>
      <vt:lpstr>11-18/1506 (Yongho)</vt:lpstr>
      <vt:lpstr>11-19/0166r0 (Zhou Lan)</vt:lpstr>
      <vt:lpstr>11-19/0160 (Po-Kai Huang)</vt:lpstr>
      <vt:lpstr>11-19/0162 (Po-Kai Huang)</vt:lpstr>
      <vt:lpstr>11-19/0097 (Alfred Asterjadhi)</vt:lpstr>
      <vt:lpstr>11-19/0161 (Sean)</vt:lpstr>
      <vt:lpstr>Agenda for Tuesday January 15, 19:30 – 21:30 </vt:lpstr>
      <vt:lpstr>11-18/1831 (Jarkko)</vt:lpstr>
      <vt:lpstr>11-18/1821 (Matt Fischer)</vt:lpstr>
      <vt:lpstr>11-18/1822 (Matt Fischer)</vt:lpstr>
      <vt:lpstr>11-19/0170 (George Cherian)</vt:lpstr>
      <vt:lpstr>11-19/0061 (Jarkko)</vt:lpstr>
      <vt:lpstr>11-19/0028 (Abhishek Patil)</vt:lpstr>
      <vt:lpstr>Agenda for Wednesday January 16, 08:00 – 10:00 </vt:lpstr>
      <vt:lpstr>11-18/1859 (liwen Chu)</vt:lpstr>
      <vt:lpstr>11-18/1907 (Yasu)</vt:lpstr>
      <vt:lpstr>11-19/0095 (Jarkko)</vt:lpstr>
      <vt:lpstr>SP</vt:lpstr>
      <vt:lpstr>11-19/0180 (Alfred Asterjadhi)</vt:lpstr>
      <vt:lpstr>Agenda for Wednesday January 16, 13:30 – 15:30 </vt:lpstr>
      <vt:lpstr>SP</vt:lpstr>
      <vt:lpstr>11-19/0121 (Tianyu Wu)</vt:lpstr>
      <vt:lpstr>11-19/0028 (Abhishek Patil)</vt:lpstr>
      <vt:lpstr>11-18/1828 (Wookbong)</vt:lpstr>
      <vt:lpstr>11-19/0177 (Laurent Cariou)</vt:lpstr>
      <vt:lpstr>11-19/0097 (Alfred)</vt:lpstr>
      <vt:lpstr>Agenda for Thursday January 17, 08:00 – 10:00</vt:lpstr>
      <vt:lpstr>Agenda for Thursday January 17, 13:30 – 15:30</vt:lpstr>
      <vt:lpstr>Motions</vt:lpstr>
      <vt:lpstr>CR Motion 781</vt:lpstr>
      <vt:lpstr>CR Motion #</vt:lpstr>
      <vt:lpstr>CR Motion #</vt:lpstr>
      <vt:lpstr>CR Motion #</vt:lpstr>
      <vt:lpstr>CR Motion #</vt:lpstr>
      <vt:lpstr>CR Motion #</vt:lpstr>
      <vt:lpstr>CR Motion # </vt:lpstr>
      <vt:lpstr>CR Motion #</vt:lpstr>
      <vt:lpstr>CR Motion #</vt:lpstr>
      <vt:lpstr>CR Motion #</vt:lpstr>
      <vt:lpstr>CR Motion #</vt:lpstr>
      <vt:lpstr>CR Motion #</vt:lpstr>
      <vt:lpstr>CR Motion #</vt:lpstr>
      <vt:lpstr>CR Motion #</vt:lpstr>
      <vt:lpstr>CR Motion #</vt:lpstr>
      <vt:lpstr>11/19/0076 (Ming Gan)</vt:lpstr>
      <vt:lpstr>CR Motion #</vt:lpstr>
      <vt:lpstr>11-19/0085 (Yongho)</vt:lpstr>
      <vt:lpstr>11-18/1851 (Tomo Adachi)</vt:lpstr>
      <vt:lpstr>11-18/2033 (Xiaogang)</vt:lpstr>
      <vt:lpstr>CR Motion #</vt:lpstr>
      <vt:lpstr>CR Motion #</vt:lpstr>
      <vt:lpstr>CR Motion #</vt:lpstr>
      <vt:lpstr>CR Motion #</vt:lpstr>
      <vt:lpstr>11-19/0140 (Matt Fischer)</vt:lpstr>
      <vt:lpstr>11-19/0002 (Mark Rison)</vt:lpstr>
      <vt:lpstr>CR Motion #</vt:lpstr>
      <vt:lpstr>CR Motion #</vt:lpstr>
      <vt:lpstr>CR Motion #</vt:lpstr>
      <vt:lpstr>MAC Motion #</vt:lpstr>
      <vt:lpstr>MAC Motion #</vt:lpstr>
      <vt:lpstr>CR Motion #</vt:lpstr>
      <vt:lpstr>CR Motion #</vt:lpstr>
      <vt:lpstr>CR Motion #</vt:lpstr>
      <vt:lpstr>MAC Motion #</vt:lpstr>
      <vt:lpstr>11-19/0161 (Sean)</vt:lpstr>
      <vt:lpstr>11-18/1831 (Jarkko)</vt:lpstr>
      <vt:lpstr>11-19/0170 (George Cherian)</vt:lpstr>
      <vt:lpstr>11-19/0061 (Jarkko)</vt:lpstr>
      <vt:lpstr>11-18/1859 (liwen Chu)</vt:lpstr>
      <vt:lpstr>11-18/1907 (Yasu)</vt:lpstr>
      <vt:lpstr>11-19/0177 (Laurent Cariou)</vt:lpstr>
      <vt:lpstr>11-19/0097 (Alfred)</vt:lpstr>
      <vt:lpstr>Motion to Approve 802.11ax Coexistence Assurance document</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218</cp:revision>
  <cp:lastPrinted>1601-01-01T00:00:00Z</cp:lastPrinted>
  <dcterms:created xsi:type="dcterms:W3CDTF">2017-01-26T15:28:16Z</dcterms:created>
  <dcterms:modified xsi:type="dcterms:W3CDTF">2019-01-16T21:58:02Z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