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xlsx" ContentType="application/vnd.openxmlformats-officedocument.spreadsheetml.sheet"/>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4"/>
  </p:notesMasterIdLst>
  <p:handoutMasterIdLst>
    <p:handoutMasterId r:id="rId75"/>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306" r:id="rId17"/>
    <p:sldId id="272" r:id="rId18"/>
    <p:sldId id="274" r:id="rId19"/>
    <p:sldId id="303" r:id="rId20"/>
    <p:sldId id="275" r:id="rId21"/>
    <p:sldId id="307" r:id="rId22"/>
    <p:sldId id="308" r:id="rId23"/>
    <p:sldId id="309" r:id="rId24"/>
    <p:sldId id="310" r:id="rId25"/>
    <p:sldId id="295" r:id="rId26"/>
    <p:sldId id="311" r:id="rId27"/>
    <p:sldId id="312" r:id="rId28"/>
    <p:sldId id="313" r:id="rId29"/>
    <p:sldId id="314" r:id="rId30"/>
    <p:sldId id="315" r:id="rId31"/>
    <p:sldId id="316" r:id="rId32"/>
    <p:sldId id="293" r:id="rId33"/>
    <p:sldId id="327" r:id="rId34"/>
    <p:sldId id="328" r:id="rId35"/>
    <p:sldId id="329" r:id="rId36"/>
    <p:sldId id="330" r:id="rId37"/>
    <p:sldId id="331" r:id="rId38"/>
    <p:sldId id="292" r:id="rId39"/>
    <p:sldId id="290" r:id="rId40"/>
    <p:sldId id="278" r:id="rId41"/>
    <p:sldId id="296" r:id="rId42"/>
    <p:sldId id="281" r:id="rId43"/>
    <p:sldId id="283" r:id="rId44"/>
    <p:sldId id="284" r:id="rId45"/>
    <p:sldId id="285" r:id="rId46"/>
    <p:sldId id="297" r:id="rId47"/>
    <p:sldId id="298" r:id="rId48"/>
    <p:sldId id="299" r:id="rId49"/>
    <p:sldId id="300" r:id="rId50"/>
    <p:sldId id="301" r:id="rId51"/>
    <p:sldId id="339" r:id="rId52"/>
    <p:sldId id="302" r:id="rId53"/>
    <p:sldId id="320" r:id="rId54"/>
    <p:sldId id="317" r:id="rId55"/>
    <p:sldId id="318" r:id="rId56"/>
    <p:sldId id="321" r:id="rId57"/>
    <p:sldId id="322" r:id="rId58"/>
    <p:sldId id="323" r:id="rId59"/>
    <p:sldId id="324" r:id="rId60"/>
    <p:sldId id="325" r:id="rId61"/>
    <p:sldId id="326" r:id="rId62"/>
    <p:sldId id="332" r:id="rId63"/>
    <p:sldId id="333" r:id="rId64"/>
    <p:sldId id="334" r:id="rId65"/>
    <p:sldId id="335" r:id="rId66"/>
    <p:sldId id="336" r:id="rId67"/>
    <p:sldId id="338" r:id="rId68"/>
    <p:sldId id="337" r:id="rId69"/>
    <p:sldId id="304" r:id="rId70"/>
    <p:sldId id="305" r:id="rId71"/>
    <p:sldId id="287" r:id="rId72"/>
    <p:sldId id="286" r:id="rId7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227" autoAdjust="0"/>
    <p:restoredTop sz="99169" autoAdjust="0"/>
  </p:normalViewPr>
  <p:slideViewPr>
    <p:cSldViewPr>
      <p:cViewPr>
        <p:scale>
          <a:sx n="99" d="100"/>
          <a:sy n="99" d="100"/>
        </p:scale>
        <p:origin x="-2064" y="-8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80" Type="http://schemas.openxmlformats.org/officeDocument/2006/relationships/tableStyles" Target="tableStyles.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slide" Target="slides/slide72.xml"/><Relationship Id="rId74" Type="http://schemas.openxmlformats.org/officeDocument/2006/relationships/notesMaster" Target="notesMasters/notesMaster1.xml"/><Relationship Id="rId75" Type="http://schemas.openxmlformats.org/officeDocument/2006/relationships/handoutMaster" Target="handoutMasters/handoutMaster1.xml"/><Relationship Id="rId76" Type="http://schemas.openxmlformats.org/officeDocument/2006/relationships/printerSettings" Target="printerSettings/printerSettings1.bin"/><Relationship Id="rId77" Type="http://schemas.openxmlformats.org/officeDocument/2006/relationships/presProps" Target="presProps.xml"/><Relationship Id="rId78" Type="http://schemas.openxmlformats.org/officeDocument/2006/relationships/viewProps" Target="viewProps.xml"/><Relationship Id="rId79" Type="http://schemas.openxmlformats.org/officeDocument/2006/relationships/theme" Target="theme/theme1.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 Id="rId2"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2019</a:t>
            </a:r>
            <a:endParaRPr lang="en-GB" dirty="0"/>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2019</a:t>
            </a:r>
            <a:endParaRPr lang="en-GB" dirty="0"/>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2019</a:t>
            </a:r>
            <a:endParaRPr lang="en-GB" dirty="0"/>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2114r3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4" Type="http://schemas.openxmlformats.org/officeDocument/2006/relationships/hyperlink" Target="http://www.ieee802.org/devdocs.shtml" TargetMode="External"/><Relationship Id="rId5" Type="http://schemas.openxmlformats.org/officeDocument/2006/relationships/hyperlink" Target="https://mentor.ieee.org/802-ec/dcn/16/ec-16-0180-03-00EC-ieee-802-participation-slide.ppt" TargetMode="External"/><Relationship Id="rId1" Type="http://schemas.openxmlformats.org/officeDocument/2006/relationships/slideLayout" Target="../slideLayouts/slideLayout2.xml"/><Relationship Id="rId2" Type="http://schemas.openxmlformats.org/officeDocument/2006/relationships/hyperlink" Target="https://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8/11-18-2008-01-00ax-minutes-of-tgax-ad-hoc-mac-mu-sr-november-2018-in-bangkok.docx" TargetMode="External"/><Relationship Id="rId4" Type="http://schemas.openxmlformats.org/officeDocument/2006/relationships/hyperlink" Target="https://mentor.ieee.org/802.11/dcn/18/11-18-2137-00-00ax-minutes-of-tgax-teleconferences-from-nov-2018-to-jan-2019.docx" TargetMode="External"/><Relationship Id="rId5" Type="http://schemas.openxmlformats.org/officeDocument/2006/relationships/hyperlink" Target="https://mentor.ieee.org/802.11/dcn/18/11-18-1871-01-00ax-minutes-of-tgax-ad-hoc-november-2018-in-shenzhen.docx" TargetMode="External"/><Relationship Id="rId6" Type="http://schemas.openxmlformats.org/officeDocument/2006/relationships/hyperlink" Target="https://mentor.ieee.org/802.11/dcn/18/11-18-2024-00-00ax-bangkok-phy-ad-hoc-minutes.docx" TargetMode="External"/><Relationship Id="rId1" Type="http://schemas.openxmlformats.org/officeDocument/2006/relationships/slideLayout" Target="../slideLayouts/slideLayout2.xml"/><Relationship Id="rId2" Type="http://schemas.openxmlformats.org/officeDocument/2006/relationships/hyperlink" Target="https://mentor.ieee.org/802.11/dcn/18/11-18-1933-01-00ax-tgax-november-2018-bangkok-meeting-minutes.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ieee802.org/11/Reports/802.11_Timelines.ht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package" Target="../embeddings/Microsoft_Excel_Sheet1.xlsx"/><Relationship Id="rId4" Type="http://schemas.openxmlformats.org/officeDocument/2006/relationships/image" Target="../media/image2.emf"/><Relationship Id="rId5" Type="http://schemas.openxmlformats.org/officeDocument/2006/relationships/package" Target="../embeddings/Microsoft_Excel_Sheet2.xlsx"/><Relationship Id="rId6" Type="http://schemas.openxmlformats.org/officeDocument/2006/relationships/image" Target="../media/image3.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newton.meeting.verilan.com/"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mailto:jrosdahl@ieee.org"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January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January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2018-12-07</a:t>
            </a:r>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232"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Approve meeting and teleconference minutes since November 2018.</a:t>
            </a:r>
          </a:p>
          <a:p>
            <a:pPr>
              <a:buFont typeface="Arial" panose="020B0604020202020204" pitchFamily="34" charset="0"/>
              <a:buChar char="•"/>
            </a:pPr>
            <a:r>
              <a:rPr lang="en-US" dirty="0"/>
              <a:t>Complete the resolution of comments received on draft D3.0, prepare draft D4.0, and start a 15-day recirculation ballot</a:t>
            </a:r>
          </a:p>
          <a:p>
            <a:pPr>
              <a:buFont typeface="Arial" panose="020B0604020202020204" pitchFamily="34" charset="0"/>
              <a:buChar char="•"/>
            </a:pPr>
            <a:r>
              <a:rPr lang="en-US" dirty="0"/>
              <a:t>Approve the TG Coexistence Assurance document</a:t>
            </a:r>
          </a:p>
          <a:p>
            <a:pPr>
              <a:buFont typeface="Arial" panose="020B0604020202020204" pitchFamily="34" charset="0"/>
              <a:buChar char="•"/>
            </a:pPr>
            <a:r>
              <a:rPr lang="en-US" dirty="0"/>
              <a:t>Schedule TG ad hoc meeting, if needed.</a:t>
            </a:r>
          </a:p>
          <a:p>
            <a:pPr>
              <a:buFont typeface="Arial" panose="020B0604020202020204" pitchFamily="34" charset="0"/>
              <a:buChar char="•"/>
            </a:pPr>
            <a:r>
              <a:rPr lang="en-US" dirty="0"/>
              <a:t>Schedule TG teleconference times.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a:t>General Flow of the Meeting</a:t>
            </a:r>
          </a:p>
        </p:txBody>
      </p:sp>
      <p:sp>
        <p:nvSpPr>
          <p:cNvPr id="7" name="Content Placeholder 6"/>
          <p:cNvSpPr>
            <a:spLocks noGrp="1"/>
          </p:cNvSpPr>
          <p:nvPr>
            <p:ph sz="half" idx="1"/>
          </p:nvPr>
        </p:nvSpPr>
        <p:spPr>
          <a:xfrm>
            <a:off x="673994" y="1219201"/>
            <a:ext cx="3808413" cy="4113213"/>
          </a:xfrm>
        </p:spPr>
        <p:txBody>
          <a:bodyPr/>
          <a:lstStyle/>
          <a:p>
            <a:pPr>
              <a:lnSpc>
                <a:spcPct val="80000"/>
              </a:lnSpc>
            </a:pPr>
            <a:endParaRPr lang="en-US" altLang="en-US" sz="1050" dirty="0"/>
          </a:p>
          <a:p>
            <a:pPr>
              <a:lnSpc>
                <a:spcPct val="80000"/>
              </a:lnSpc>
            </a:pPr>
            <a:r>
              <a:rPr lang="en-US" altLang="en-US" sz="1100" dirty="0"/>
              <a:t>Monday January 14, 10:30 – 12:30 </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Call for Submissions</a:t>
            </a:r>
          </a:p>
          <a:p>
            <a:pPr lvl="1">
              <a:lnSpc>
                <a:spcPct val="80000"/>
              </a:lnSpc>
            </a:pPr>
            <a:r>
              <a:rPr lang="en-US" altLang="en-US" sz="1050" dirty="0"/>
              <a:t>Ad hoc groups schedule</a:t>
            </a:r>
          </a:p>
          <a:p>
            <a:pPr lvl="1">
              <a:lnSpc>
                <a:spcPct val="80000"/>
              </a:lnSpc>
            </a:pPr>
            <a:r>
              <a:rPr lang="en-US" altLang="en-US" sz="1050" dirty="0"/>
              <a:t>Comment resolution and submissions</a:t>
            </a:r>
          </a:p>
          <a:p>
            <a:pPr lvl="1">
              <a:lnSpc>
                <a:spcPct val="80000"/>
              </a:lnSpc>
            </a:pPr>
            <a:r>
              <a:rPr lang="en-US" altLang="en-US" sz="1050" dirty="0"/>
              <a:t>Recess</a:t>
            </a:r>
          </a:p>
          <a:p>
            <a:pPr>
              <a:lnSpc>
                <a:spcPct val="80000"/>
              </a:lnSpc>
            </a:pPr>
            <a:r>
              <a:rPr lang="en-CA" altLang="en-US" sz="1100" dirty="0"/>
              <a:t>Monday</a:t>
            </a:r>
            <a:r>
              <a:rPr lang="en-US" altLang="en-US" sz="1100" dirty="0"/>
              <a:t> January 14, 13:30 – 15:30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a:lnSpc>
                <a:spcPct val="80000"/>
              </a:lnSpc>
            </a:pPr>
            <a:r>
              <a:rPr lang="en-CA" altLang="en-US" sz="1100" dirty="0"/>
              <a:t>Monday</a:t>
            </a:r>
            <a:r>
              <a:rPr lang="en-US" altLang="en-US" sz="1100" dirty="0"/>
              <a:t> January 14, 19:30 – 21:30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lvl="0">
              <a:lnSpc>
                <a:spcPct val="80000"/>
              </a:lnSpc>
            </a:pPr>
            <a:r>
              <a:rPr lang="en-CA" altLang="en-US" sz="1100" dirty="0"/>
              <a:t>Tuesday</a:t>
            </a:r>
            <a:r>
              <a:rPr lang="en-US" altLang="en-US" sz="1100" dirty="0"/>
              <a:t> January 15, 08:00 – 10:00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lvl="0">
              <a:lnSpc>
                <a:spcPct val="80000"/>
              </a:lnSpc>
            </a:pPr>
            <a:r>
              <a:rPr lang="en-CA" altLang="en-US" sz="1100" dirty="0"/>
              <a:t>Tuesday</a:t>
            </a:r>
            <a:r>
              <a:rPr lang="en-US" altLang="en-US" sz="1100" dirty="0"/>
              <a:t> January 15, 10:30 – 12:30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lvl="1">
              <a:lnSpc>
                <a:spcPct val="80000"/>
              </a:lnSpc>
            </a:pPr>
            <a:endParaRPr lang="en-US" altLang="en-US" sz="1050" dirty="0"/>
          </a:p>
          <a:p>
            <a:pPr lvl="1">
              <a:lnSpc>
                <a:spcPct val="80000"/>
              </a:lnSpc>
            </a:pPr>
            <a:r>
              <a:rPr lang="en-US" altLang="en-US" sz="1200" dirty="0"/>
              <a:t>	</a:t>
            </a:r>
          </a:p>
          <a:p>
            <a:pPr lvl="1">
              <a:lnSpc>
                <a:spcPct val="80000"/>
              </a:lnSpc>
            </a:pPr>
            <a:endParaRPr lang="en-US" altLang="en-US" sz="1600" dirty="0"/>
          </a:p>
          <a:p>
            <a:pPr lvl="1">
              <a:lnSpc>
                <a:spcPct val="80000"/>
              </a:lnSpc>
            </a:pPr>
            <a:endParaRPr lang="en-US" altLang="en-US" sz="1600" dirty="0"/>
          </a:p>
          <a:p>
            <a:endParaRPr lang="en-US" sz="2000" dirty="0"/>
          </a:p>
        </p:txBody>
      </p:sp>
      <p:sp>
        <p:nvSpPr>
          <p:cNvPr id="8" name="Content Placeholder 7"/>
          <p:cNvSpPr>
            <a:spLocks noGrp="1"/>
          </p:cNvSpPr>
          <p:nvPr>
            <p:ph sz="half" idx="2"/>
          </p:nvPr>
        </p:nvSpPr>
        <p:spPr>
          <a:xfrm>
            <a:off x="4563437" y="1219200"/>
            <a:ext cx="3810000" cy="4113213"/>
          </a:xfrm>
        </p:spPr>
        <p:txBody>
          <a:bodyPr/>
          <a:lstStyle/>
          <a:p>
            <a:pPr lvl="0">
              <a:lnSpc>
                <a:spcPct val="80000"/>
              </a:lnSpc>
            </a:pPr>
            <a:r>
              <a:rPr lang="en-CA" altLang="en-US" sz="1100" dirty="0"/>
              <a:t>Tuesday</a:t>
            </a:r>
            <a:r>
              <a:rPr lang="en-US" altLang="en-US" sz="1100" dirty="0"/>
              <a:t> January 15, 16:00 – 18:00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endParaRPr lang="en-US" altLang="en-US" sz="1450" dirty="0"/>
          </a:p>
          <a:p>
            <a:pPr lvl="0">
              <a:lnSpc>
                <a:spcPct val="80000"/>
              </a:lnSpc>
            </a:pPr>
            <a:r>
              <a:rPr lang="en-CA" altLang="en-US" sz="1100" dirty="0"/>
              <a:t>Tuesday</a:t>
            </a:r>
            <a:r>
              <a:rPr lang="en-US" altLang="en-US" sz="1100" dirty="0"/>
              <a:t> January 15, 19:30 – 21:30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a:lnSpc>
                <a:spcPct val="80000"/>
              </a:lnSpc>
            </a:pPr>
            <a:r>
              <a:rPr lang="en-US" altLang="en-US" sz="1050" dirty="0"/>
              <a:t>Wednesday January 16, 08:00 – 10:00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a:lnSpc>
                <a:spcPct val="80000"/>
              </a:lnSpc>
            </a:pPr>
            <a:r>
              <a:rPr lang="en-US" altLang="en-US" sz="1050" dirty="0"/>
              <a:t>Wednesday January 16, 13:30 – 15:30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	</a:t>
            </a:r>
          </a:p>
          <a:p>
            <a:pPr>
              <a:lnSpc>
                <a:spcPct val="80000"/>
              </a:lnSpc>
            </a:pPr>
            <a:r>
              <a:rPr lang="en-US" altLang="en-US" sz="1050" dirty="0"/>
              <a:t>Thursday January 17, 08:00 – 10:00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a:t>
            </a:r>
          </a:p>
          <a:p>
            <a:pPr lvl="1">
              <a:lnSpc>
                <a:spcPct val="80000"/>
              </a:lnSpc>
            </a:pPr>
            <a:r>
              <a:rPr lang="en-US" altLang="en-US" sz="1050" dirty="0"/>
              <a:t>Recess </a:t>
            </a:r>
            <a:endParaRPr lang="en-US" altLang="en-US" sz="1400" dirty="0"/>
          </a:p>
          <a:p>
            <a:pPr>
              <a:lnSpc>
                <a:spcPct val="80000"/>
              </a:lnSpc>
            </a:pPr>
            <a:r>
              <a:rPr lang="en-US" altLang="en-US" sz="1050" dirty="0"/>
              <a:t>Thursday January 17, 10:30 – 12:30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TG Motions</a:t>
            </a:r>
          </a:p>
          <a:p>
            <a:pPr lvl="1">
              <a:lnSpc>
                <a:spcPct val="80000"/>
              </a:lnSpc>
            </a:pPr>
            <a:r>
              <a:rPr lang="en-US" altLang="en-US" sz="1050" dirty="0"/>
              <a:t>Comment Resolution</a:t>
            </a:r>
          </a:p>
          <a:p>
            <a:pPr lvl="1">
              <a:lnSpc>
                <a:spcPct val="80000"/>
              </a:lnSpc>
            </a:pPr>
            <a:r>
              <a:rPr lang="en-US" altLang="en-US" sz="1050" dirty="0"/>
              <a:t>Goals for January 2018</a:t>
            </a:r>
          </a:p>
          <a:p>
            <a:pPr lvl="1">
              <a:lnSpc>
                <a:spcPct val="80000"/>
              </a:lnSpc>
            </a:pPr>
            <a:r>
              <a:rPr lang="en-US" altLang="en-US" sz="1050" dirty="0"/>
              <a:t>TG ad hoc meeting</a:t>
            </a:r>
          </a:p>
          <a:p>
            <a:pPr lvl="1">
              <a:lnSpc>
                <a:spcPct val="80000"/>
              </a:lnSpc>
            </a:pPr>
            <a:r>
              <a:rPr lang="en-US" altLang="en-US" sz="1050" dirty="0" err="1"/>
              <a:t>Telecon</a:t>
            </a:r>
            <a:r>
              <a:rPr lang="en-US" altLang="en-US" sz="1050" dirty="0"/>
              <a:t> Schedule</a:t>
            </a:r>
          </a:p>
          <a:p>
            <a:pPr lvl="1">
              <a:lnSpc>
                <a:spcPct val="80000"/>
              </a:lnSpc>
            </a:pPr>
            <a:r>
              <a:rPr lang="en-US" altLang="en-US" sz="1050" dirty="0"/>
              <a:t>Adjourn</a:t>
            </a:r>
          </a:p>
          <a:p>
            <a:endParaRPr lang="en-US" sz="1800" dirty="0"/>
          </a:p>
        </p:txBody>
      </p:sp>
      <p:sp>
        <p:nvSpPr>
          <p:cNvPr id="6" name="Date Placeholder 5"/>
          <p:cNvSpPr>
            <a:spLocks noGrp="1"/>
          </p:cNvSpPr>
          <p:nvPr>
            <p:ph type="dt" idx="10"/>
          </p:nvPr>
        </p:nvSpPr>
        <p:spPr/>
        <p:txBody>
          <a:bodyPr/>
          <a:lstStyle/>
          <a:p>
            <a:r>
              <a:rPr lang="en-US"/>
              <a:t>January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TGax Schedule</a:t>
            </a:r>
          </a:p>
        </p:txBody>
      </p:sp>
      <p:sp>
        <p:nvSpPr>
          <p:cNvPr id="6" name="Date Placeholder 5"/>
          <p:cNvSpPr>
            <a:spLocks noGrp="1"/>
          </p:cNvSpPr>
          <p:nvPr>
            <p:ph type="dt" idx="10"/>
          </p:nvPr>
        </p:nvSpPr>
        <p:spPr/>
        <p:txBody>
          <a:bodyPr/>
          <a:lstStyle/>
          <a:p>
            <a:r>
              <a:rPr lang="en-US"/>
              <a:t>January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616530603"/>
              </p:ext>
            </p:extLst>
          </p:nvPr>
        </p:nvGraphicFramePr>
        <p:xfrm>
          <a:off x="914400" y="2324154"/>
          <a:ext cx="7086600" cy="2552646"/>
        </p:xfrm>
        <a:graphic>
          <a:graphicData uri="http://schemas.openxmlformats.org/drawingml/2006/table">
            <a:tbl>
              <a:tblPr firstRow="1" bandRow="1">
                <a:tableStyleId>{616DA210-FB5B-4158-B5E0-FEB733F419BA}</a:tableStyleId>
              </a:tblPr>
              <a:tblGrid>
                <a:gridCol w="1417320">
                  <a:extLst>
                    <a:ext uri="{9D8B030D-6E8A-4147-A177-3AD203B41FA5}">
                      <a16:colId xmlns="" xmlns:a16="http://schemas.microsoft.com/office/drawing/2014/main" val="20000"/>
                    </a:ext>
                  </a:extLst>
                </a:gridCol>
                <a:gridCol w="1417320">
                  <a:extLst>
                    <a:ext uri="{9D8B030D-6E8A-4147-A177-3AD203B41FA5}">
                      <a16:colId xmlns="" xmlns:a16="http://schemas.microsoft.com/office/drawing/2014/main" val="20001"/>
                    </a:ext>
                  </a:extLst>
                </a:gridCol>
                <a:gridCol w="1417320">
                  <a:extLst>
                    <a:ext uri="{9D8B030D-6E8A-4147-A177-3AD203B41FA5}">
                      <a16:colId xmlns="" xmlns:a16="http://schemas.microsoft.com/office/drawing/2014/main" val="20002"/>
                    </a:ext>
                  </a:extLst>
                </a:gridCol>
                <a:gridCol w="1417320">
                  <a:extLst>
                    <a:ext uri="{9D8B030D-6E8A-4147-A177-3AD203B41FA5}">
                      <a16:colId xmlns="" xmlns:a16="http://schemas.microsoft.com/office/drawing/2014/main" val="20003"/>
                    </a:ext>
                  </a:extLst>
                </a:gridCol>
                <a:gridCol w="1417320">
                  <a:extLst>
                    <a:ext uri="{9D8B030D-6E8A-4147-A177-3AD203B41FA5}">
                      <a16:colId xmlns="" xmlns:a16="http://schemas.microsoft.com/office/drawing/2014/main" val="20004"/>
                    </a:ext>
                  </a:extLst>
                </a:gridCol>
              </a:tblGrid>
              <a:tr h="723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pPr algn="ctr"/>
                      <a:r>
                        <a:rPr lang="en-US" sz="1800" b="1" dirty="0" err="1"/>
                        <a:t>TGax</a:t>
                      </a:r>
                      <a:endParaRPr lang="en-US" sz="1800" b="1" dirty="0"/>
                    </a:p>
                  </a:txBody>
                  <a:tcPr/>
                </a:tc>
                <a:tc>
                  <a:txBody>
                    <a:bodyPr/>
                    <a:lstStyle/>
                    <a:p>
                      <a:pPr algn="ctr"/>
                      <a:r>
                        <a:rPr lang="en-US" sz="1800" b="1" dirty="0"/>
                        <a:t>TGax</a:t>
                      </a:r>
                    </a:p>
                  </a:txBody>
                  <a:tcPr/>
                </a:tc>
                <a:tc>
                  <a:txBody>
                    <a:bodyPr/>
                    <a:lstStyle/>
                    <a:p>
                      <a:pPr algn="ctr"/>
                      <a:r>
                        <a:rPr lang="en-US" sz="1800" b="1" dirty="0"/>
                        <a:t>TGax</a:t>
                      </a:r>
                    </a:p>
                  </a:txBody>
                  <a:tcPr/>
                </a:tc>
                <a:extLst>
                  <a:ext uri="{0D108BD9-81ED-4DB2-BD59-A6C34878D82A}">
                    <a16:rowId xmlns="" xmlns:a16="http://schemas.microsoft.com/office/drawing/2014/main" val="10001"/>
                  </a:ext>
                </a:extLst>
              </a:tr>
              <a:tr h="355691">
                <a:tc>
                  <a:txBody>
                    <a:bodyPr/>
                    <a:lstStyle/>
                    <a:p>
                      <a:pPr algn="ctr"/>
                      <a:r>
                        <a:rPr lang="en-US" dirty="0"/>
                        <a:t>AM 2</a:t>
                      </a:r>
                    </a:p>
                  </a:txBody>
                  <a:tcPr/>
                </a:tc>
                <a:tc>
                  <a:txBody>
                    <a:bodyPr/>
                    <a:lstStyle/>
                    <a:p>
                      <a:pPr algn="ctr"/>
                      <a:r>
                        <a:rPr lang="en-US" sz="1800" b="1" dirty="0" err="1"/>
                        <a:t>TGax</a:t>
                      </a:r>
                      <a:endParaRPr lang="en-US" sz="1800" b="1" dirty="0"/>
                    </a:p>
                  </a:txBody>
                  <a:tcPr/>
                </a:tc>
                <a:tc>
                  <a:txBody>
                    <a:bodyPr/>
                    <a:lstStyle/>
                    <a:p>
                      <a:pPr algn="ctr"/>
                      <a:r>
                        <a:rPr lang="en-US" sz="1800" b="1" dirty="0" err="1"/>
                        <a:t>TGax</a:t>
                      </a:r>
                      <a:endParaRPr lang="en-US" sz="18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 xmlns:a16="http://schemas.microsoft.com/office/drawing/2014/main" val="10002"/>
                  </a:ext>
                </a:extLst>
              </a:tr>
              <a:tr h="365759">
                <a:tc>
                  <a:txBody>
                    <a:bodyPr/>
                    <a:lstStyle/>
                    <a:p>
                      <a:pPr algn="ctr"/>
                      <a:r>
                        <a:rPr lang="en-US" dirty="0"/>
                        <a:t>PM 1</a:t>
                      </a:r>
                    </a:p>
                  </a:txBody>
                  <a:tcPr/>
                </a:tc>
                <a:tc>
                  <a:txBody>
                    <a:bodyPr/>
                    <a:lstStyle/>
                    <a:p>
                      <a:pPr algn="ctr"/>
                      <a:r>
                        <a:rPr lang="en-US" sz="1800" b="1" dirty="0"/>
                        <a:t>TGax</a:t>
                      </a:r>
                    </a:p>
                  </a:txBody>
                  <a:tcPr/>
                </a:tc>
                <a:tc>
                  <a:txBody>
                    <a:bodyPr/>
                    <a:lstStyle/>
                    <a:p>
                      <a:pPr algn="ctr"/>
                      <a:endParaRPr lang="en-US" sz="1800" b="1" dirty="0"/>
                    </a:p>
                  </a:txBody>
                  <a:tcPr/>
                </a:tc>
                <a:tc>
                  <a:txBody>
                    <a:bodyPr/>
                    <a:lstStyle/>
                    <a:p>
                      <a:pPr algn="ctr"/>
                      <a:r>
                        <a:rPr lang="en-US" sz="1800" b="1" dirty="0" err="1"/>
                        <a:t>TGax</a:t>
                      </a:r>
                      <a:endParaRPr lang="en-US" sz="1800" b="1" dirty="0"/>
                    </a:p>
                  </a:txBody>
                  <a:tcPr/>
                </a:tc>
                <a:tc>
                  <a:txBody>
                    <a:bodyPr/>
                    <a:lstStyle/>
                    <a:p>
                      <a:pPr algn="ctr"/>
                      <a:r>
                        <a:rPr lang="en-US" b="1" dirty="0" err="1"/>
                        <a:t>TGax</a:t>
                      </a:r>
                      <a:endParaRPr lang="en-US" b="1" dirty="0"/>
                    </a:p>
                  </a:txBody>
                  <a:tcPr/>
                </a:tc>
                <a:extLst>
                  <a:ext uri="{0D108BD9-81ED-4DB2-BD59-A6C34878D82A}">
                    <a16:rowId xmlns=""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endParaRPr lang="en-US" b="1" dirty="0"/>
                    </a:p>
                  </a:txBody>
                  <a:tcPr/>
                </a:tc>
                <a:tc>
                  <a:txBody>
                    <a:bodyPr/>
                    <a:lstStyle/>
                    <a:p>
                      <a:pPr algn="ctr"/>
                      <a:r>
                        <a:rPr lang="en-US" sz="1800" b="1" dirty="0" err="1"/>
                        <a:t>TGax</a:t>
                      </a:r>
                      <a:endParaRPr lang="en-US" sz="1800" b="1" dirty="0"/>
                    </a:p>
                  </a:txBody>
                  <a:tcPr/>
                </a:tc>
                <a:tc>
                  <a:txBody>
                    <a:bodyPr/>
                    <a:lstStyle/>
                    <a:p>
                      <a:pPr algn="ctr"/>
                      <a:endParaRPr lang="en-US" sz="1400" dirty="0"/>
                    </a:p>
                  </a:txBody>
                  <a:tcPr/>
                </a:tc>
                <a:tc>
                  <a:txBody>
                    <a:bodyPr/>
                    <a:lstStyle/>
                    <a:p>
                      <a:endParaRPr lang="en-US" dirty="0"/>
                    </a:p>
                  </a:txBody>
                  <a:tcPr/>
                </a:tc>
                <a:extLst>
                  <a:ext uri="{0D108BD9-81ED-4DB2-BD59-A6C34878D82A}">
                    <a16:rowId xmlns="" xmlns:a16="http://schemas.microsoft.com/office/drawing/2014/main" val="10004"/>
                  </a:ext>
                </a:extLst>
              </a:tr>
              <a:tr h="349405">
                <a:tc>
                  <a:txBody>
                    <a:bodyPr/>
                    <a:lstStyle/>
                    <a:p>
                      <a:pPr algn="ctr"/>
                      <a:r>
                        <a:rPr lang="en-US" dirty="0"/>
                        <a:t>EVE</a:t>
                      </a:r>
                    </a:p>
                  </a:txBody>
                  <a:tcPr/>
                </a:tc>
                <a:tc>
                  <a:txBody>
                    <a:bodyPr/>
                    <a:lstStyle/>
                    <a:p>
                      <a:pPr algn="ctr"/>
                      <a:r>
                        <a:rPr lang="en-US" b="1" dirty="0" err="1"/>
                        <a:t>TGax</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January 14, 10:30 – 12:30</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a:t>
            </a:r>
            <a:r>
              <a:rPr lang="en-US" altLang="en-US" dirty="0" smtClean="0"/>
              <a:t>Procedure</a:t>
            </a:r>
            <a:endParaRPr lang="en-US" altLang="en-US" dirty="0"/>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Teleconference minutes since November 2018 meeting.</a:t>
            </a:r>
            <a:endParaRPr lang="en-US" altLang="en-US" dirty="0"/>
          </a:p>
          <a:p>
            <a:pPr lvl="0">
              <a:lnSpc>
                <a:spcPct val="80000"/>
              </a:lnSpc>
              <a:buFont typeface="Arial" panose="020B0604020202020204" pitchFamily="34" charset="0"/>
              <a:buChar char="•"/>
            </a:pPr>
            <a:r>
              <a:rPr lang="en-US" altLang="en-US" dirty="0"/>
              <a:t>Timeline</a:t>
            </a:r>
          </a:p>
          <a:p>
            <a:pPr lvl="0">
              <a:lnSpc>
                <a:spcPct val="80000"/>
              </a:lnSpc>
              <a:buFont typeface="Arial" panose="020B0604020202020204" pitchFamily="34" charset="0"/>
              <a:buChar char="•"/>
            </a:pPr>
            <a:r>
              <a:rPr lang="en-US" altLang="en-US" dirty="0"/>
              <a:t>Status of Comment Resolution</a:t>
            </a:r>
          </a:p>
          <a:p>
            <a:pPr lvl="0">
              <a:lnSpc>
                <a:spcPct val="80000"/>
              </a:lnSpc>
              <a:buFont typeface="Arial" panose="020B0604020202020204" pitchFamily="34" charset="0"/>
              <a:buChar char="•"/>
            </a:pPr>
            <a:r>
              <a:rPr lang="en-US" altLang="en-US" dirty="0"/>
              <a:t>Submissions and Comment Resolution</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Font typeface="Arial"/>
              <a:buChar char="•"/>
            </a:pPr>
            <a:r>
              <a:rPr lang="en-US" dirty="0" smtClean="0"/>
              <a:t>The focus is on comment resolution</a:t>
            </a:r>
          </a:p>
          <a:p>
            <a:pPr>
              <a:buFont typeface="Arial"/>
              <a:buChar char="•"/>
            </a:pPr>
            <a:r>
              <a:rPr lang="en-US" dirty="0" smtClean="0"/>
              <a:t>CIDs passed SP during Nov meeting or on a teleconference will not be reconsidered.</a:t>
            </a:r>
          </a:p>
          <a:p>
            <a:pPr>
              <a:buFont typeface="Arial"/>
              <a:buChar char="•"/>
            </a:pPr>
            <a:r>
              <a:rPr lang="en-US" dirty="0" smtClean="0"/>
              <a:t>Any document not related to comment resolution will be discussed on a best effort basis.</a:t>
            </a:r>
          </a:p>
          <a:p>
            <a:pPr>
              <a:buFont typeface="Arial"/>
              <a:buChar char="•"/>
            </a:pPr>
            <a:r>
              <a:rPr lang="en-US" dirty="0" smtClean="0"/>
              <a:t>6 GHz related documents will be considered at the end and only if there is a consensus.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1410860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r>
              <a:rPr lang="en-US" dirty="0"/>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1804232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(November 2018 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November 2018 </a:t>
            </a:r>
            <a:r>
              <a:rPr lang="en-US" altLang="en-US" sz="2000" dirty="0" smtClean="0"/>
              <a:t>Plenary </a:t>
            </a:r>
            <a:r>
              <a:rPr lang="en-US" altLang="en-US" sz="2000" dirty="0"/>
              <a:t>meeting to today: </a:t>
            </a:r>
          </a:p>
          <a:p>
            <a:pPr lvl="1">
              <a:buFont typeface="Arial" panose="020B0604020202020204" pitchFamily="34" charset="0"/>
              <a:buChar char="•"/>
            </a:pPr>
            <a:r>
              <a:rPr lang="en-US" altLang="en-US" sz="1600" dirty="0">
                <a:hlinkClick r:id="rId2"/>
              </a:rPr>
              <a:t>https://mentor.ieee.org/802.11/dcn/18/11-18-1933-01-00ax-tgax-november-2018-bangkok-meeting-minutes.docx</a:t>
            </a:r>
            <a:r>
              <a:rPr lang="en-US" altLang="en-US" sz="1600" dirty="0"/>
              <a:t>  </a:t>
            </a:r>
          </a:p>
          <a:p>
            <a:pPr lvl="1">
              <a:buFont typeface="Arial" panose="020B0604020202020204" pitchFamily="34" charset="0"/>
              <a:buChar char="•"/>
            </a:pPr>
            <a:r>
              <a:rPr lang="en-US" altLang="en-US" sz="1600" dirty="0">
                <a:hlinkClick r:id="rId3"/>
              </a:rPr>
              <a:t>https://mentor.ieee.org/802.11/dcn/18/11-18-2008-01-00ax-minutes-of-tgax-ad-hoc-mac-mu-sr-november-2018-in-bangkok.docx</a:t>
            </a:r>
            <a:r>
              <a:rPr lang="en-US" altLang="en-US" sz="1600" dirty="0"/>
              <a:t> </a:t>
            </a:r>
            <a:endParaRPr lang="en-US" altLang="en-US" sz="1600" dirty="0" smtClean="0"/>
          </a:p>
          <a:p>
            <a:pPr lvl="1">
              <a:buFont typeface="Arial" panose="020B0604020202020204" pitchFamily="34" charset="0"/>
              <a:buChar char="•"/>
            </a:pPr>
            <a:r>
              <a:rPr lang="en-US" altLang="en-US" sz="1600" dirty="0">
                <a:hlinkClick r:id="rId4"/>
              </a:rPr>
              <a:t>https://mentor.ieee.org/802.11/dcn/18/11-18-2137-00-00ax-minutes-of-tgax-teleconferences-from-nov-2018-to-jan-2019.</a:t>
            </a:r>
            <a:r>
              <a:rPr lang="en-US" altLang="en-US" sz="1600" dirty="0" smtClean="0">
                <a:hlinkClick r:id="rId4"/>
              </a:rPr>
              <a:t>docx</a:t>
            </a:r>
            <a:r>
              <a:rPr lang="en-US" altLang="en-US" sz="1600" dirty="0" smtClean="0"/>
              <a:t> </a:t>
            </a:r>
            <a:endParaRPr lang="en-US" altLang="en-US" sz="1600" dirty="0"/>
          </a:p>
          <a:p>
            <a:pPr lvl="1">
              <a:buFont typeface="Arial" panose="020B0604020202020204" pitchFamily="34" charset="0"/>
              <a:buChar char="•"/>
            </a:pPr>
            <a:r>
              <a:rPr lang="en-US" altLang="en-US" sz="1600" dirty="0">
                <a:hlinkClick r:id="rId5"/>
              </a:rPr>
              <a:t>https://mentor.ieee.org/802.11/dcn/18/11-18-1871-</a:t>
            </a:r>
            <a:r>
              <a:rPr lang="en-US" altLang="en-US" sz="1600" dirty="0" smtClean="0">
                <a:hlinkClick r:id="rId5"/>
              </a:rPr>
              <a:t>02-</a:t>
            </a:r>
            <a:r>
              <a:rPr lang="en-US" altLang="en-US" sz="1600" dirty="0">
                <a:hlinkClick r:id="rId5"/>
              </a:rPr>
              <a:t>00ax-minutes-of-tgax-ad-hoc-november-2018-in-shenzhen.docx</a:t>
            </a:r>
            <a:r>
              <a:rPr lang="en-US" altLang="en-US" sz="1600" dirty="0"/>
              <a:t> </a:t>
            </a:r>
          </a:p>
          <a:p>
            <a:pPr lvl="1">
              <a:buFont typeface="Arial" panose="020B0604020202020204" pitchFamily="34" charset="0"/>
              <a:buChar char="•"/>
            </a:pPr>
            <a:r>
              <a:rPr lang="en-US" altLang="en-US" sz="1600" dirty="0">
                <a:hlinkClick r:id="rId6"/>
              </a:rPr>
              <a:t>https://mentor.ieee.org/802.11/dcn/18/11-18-2024-00-00ax-bangkok-phy-ad-hoc-minutes.docx</a:t>
            </a:r>
            <a:r>
              <a:rPr lang="en-US" altLang="en-US" sz="1600" dirty="0"/>
              <a:t> </a:t>
            </a:r>
          </a:p>
          <a:p>
            <a:pPr>
              <a:buFont typeface="Arial" panose="020B0604020202020204" pitchFamily="34" charset="0"/>
              <a:buChar char="•"/>
            </a:pPr>
            <a:r>
              <a:rPr lang="en-US" altLang="en-US" sz="2000" dirty="0"/>
              <a:t>Move:	</a:t>
            </a:r>
            <a:r>
              <a:rPr lang="en-US" altLang="en-US" sz="2000" dirty="0" err="1" smtClean="0"/>
              <a:t>Kiseon</a:t>
            </a:r>
            <a:r>
              <a:rPr lang="en-US" altLang="en-US" sz="2000" dirty="0" smtClean="0"/>
              <a:t> </a:t>
            </a:r>
            <a:r>
              <a:rPr lang="en-US" altLang="en-US" sz="2000" dirty="0" err="1" smtClean="0"/>
              <a:t>Ryu</a:t>
            </a:r>
            <a:r>
              <a:rPr lang="en-US" altLang="en-US" sz="2000" dirty="0"/>
              <a:t>	</a:t>
            </a:r>
            <a:r>
              <a:rPr lang="en-US" altLang="en-US" sz="2000" dirty="0" smtClean="0"/>
              <a:t>	Second: </a:t>
            </a:r>
            <a:r>
              <a:rPr lang="en-US" altLang="en-US" sz="2000" dirty="0" err="1" smtClean="0"/>
              <a:t>Stephane</a:t>
            </a:r>
            <a:r>
              <a:rPr lang="en-US" altLang="en-US" sz="2000" dirty="0" smtClean="0"/>
              <a:t> Baron</a:t>
            </a:r>
          </a:p>
          <a:p>
            <a:pPr>
              <a:buFont typeface="Arial" panose="020B0604020202020204" pitchFamily="34" charset="0"/>
              <a:buChar char="•"/>
            </a:pPr>
            <a:r>
              <a:rPr lang="en-US" altLang="en-US" sz="2000" dirty="0" smtClean="0"/>
              <a:t>Accepted with no objection</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8437044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6D666D7-970F-5A43-A1DE-81D88F979592}"/>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 xmlns:a16="http://schemas.microsoft.com/office/drawing/2014/main" id="{CDEADD4B-701D-FA47-9508-1AF4DF0E33EE}"/>
              </a:ext>
            </a:extLst>
          </p:cNvPr>
          <p:cNvSpPr>
            <a:spLocks noGrp="1"/>
          </p:cNvSpPr>
          <p:nvPr>
            <p:ph idx="1"/>
          </p:nvPr>
        </p:nvSpPr>
        <p:spPr/>
        <p:txBody>
          <a:bodyPr/>
          <a:lstStyle/>
          <a:p>
            <a:r>
              <a:rPr lang="en-US" dirty="0">
                <a:hlinkClick r:id="rId2"/>
              </a:rPr>
              <a:t>http://www.ieee802.org/11/Reports/802.11_Timelines.htm</a:t>
            </a:r>
            <a:r>
              <a:rPr lang="en-US" dirty="0"/>
              <a:t> </a:t>
            </a:r>
          </a:p>
          <a:p>
            <a:endParaRPr lang="en-US" dirty="0"/>
          </a:p>
          <a:p>
            <a:pPr>
              <a:buFont typeface="Arial" panose="020B0604020202020204" pitchFamily="34" charset="0"/>
              <a:buChar char="•"/>
            </a:pPr>
            <a:r>
              <a:rPr lang="en-US" sz="2000" dirty="0"/>
              <a:t>Recirculation						Jan. 2019</a:t>
            </a:r>
          </a:p>
          <a:p>
            <a:pPr>
              <a:buFont typeface="Arial" panose="020B0604020202020204" pitchFamily="34" charset="0"/>
              <a:buChar char="•"/>
            </a:pPr>
            <a:r>
              <a:rPr lang="en-US" sz="2000" dirty="0"/>
              <a:t>MEC/MRD							Mar. 2019</a:t>
            </a:r>
          </a:p>
          <a:p>
            <a:pPr>
              <a:buFont typeface="Arial" panose="020B0604020202020204" pitchFamily="34" charset="0"/>
              <a:buChar char="•"/>
            </a:pPr>
            <a:r>
              <a:rPr lang="en-US" sz="2000" dirty="0"/>
              <a:t>Sponsor Ballot pool					Feb. 2019</a:t>
            </a:r>
          </a:p>
          <a:p>
            <a:pPr>
              <a:buFont typeface="Arial" panose="020B0604020202020204" pitchFamily="34" charset="0"/>
              <a:buChar char="•"/>
            </a:pPr>
            <a:r>
              <a:rPr lang="en-US" sz="2000" dirty="0"/>
              <a:t>Initial Sponsor Ballot					May </a:t>
            </a:r>
            <a:r>
              <a:rPr lang="en-US" sz="2000" dirty="0" smtClean="0"/>
              <a:t>2019  </a:t>
            </a:r>
            <a:r>
              <a:rPr lang="en-US" sz="2000" dirty="0" smtClean="0">
                <a:sym typeface="Wingdings"/>
              </a:rPr>
              <a:t> July 2019</a:t>
            </a:r>
            <a:endParaRPr lang="en-US" sz="2000" dirty="0"/>
          </a:p>
          <a:p>
            <a:pPr>
              <a:buFont typeface="Arial" panose="020B0604020202020204" pitchFamily="34" charset="0"/>
              <a:buChar char="•"/>
            </a:pPr>
            <a:r>
              <a:rPr lang="en-US" sz="2000" dirty="0"/>
              <a:t>Final 802.11 Approval				Nov. </a:t>
            </a:r>
            <a:r>
              <a:rPr lang="en-US" sz="2000" dirty="0" smtClean="0"/>
              <a:t>2019  </a:t>
            </a:r>
            <a:r>
              <a:rPr lang="en-US" sz="2000" dirty="0" smtClean="0">
                <a:sym typeface="Wingdings"/>
              </a:rPr>
              <a:t> January 2020</a:t>
            </a:r>
            <a:endParaRPr lang="en-US" sz="2000" dirty="0"/>
          </a:p>
          <a:p>
            <a:pPr>
              <a:buFont typeface="Arial" panose="020B0604020202020204" pitchFamily="34" charset="0"/>
              <a:buChar char="•"/>
            </a:pPr>
            <a:r>
              <a:rPr lang="en-US" sz="2000" dirty="0"/>
              <a:t>Final Conditional EC approval		Nov. </a:t>
            </a:r>
            <a:r>
              <a:rPr lang="en-US" sz="2000" dirty="0" smtClean="0"/>
              <a:t>2019  </a:t>
            </a:r>
            <a:r>
              <a:rPr lang="en-US" sz="2000" dirty="0" smtClean="0">
                <a:sym typeface="Wingdings"/>
              </a:rPr>
              <a:t> March 2020</a:t>
            </a:r>
            <a:endParaRPr lang="en-US" sz="2000" dirty="0"/>
          </a:p>
          <a:p>
            <a:pPr>
              <a:buFont typeface="Arial" panose="020B0604020202020204" pitchFamily="34" charset="0"/>
              <a:buChar char="•"/>
            </a:pPr>
            <a:r>
              <a:rPr lang="en-US" sz="2000" dirty="0" err="1"/>
              <a:t>RevCom</a:t>
            </a:r>
            <a:r>
              <a:rPr lang="en-US" sz="2000" dirty="0"/>
              <a:t>								Dec. </a:t>
            </a:r>
            <a:r>
              <a:rPr lang="en-US" sz="2000" dirty="0" smtClean="0"/>
              <a:t>2019 </a:t>
            </a:r>
            <a:r>
              <a:rPr lang="en-US" sz="2000" smtClean="0">
                <a:sym typeface="Wingdings"/>
              </a:rPr>
              <a:t> June </a:t>
            </a:r>
            <a:r>
              <a:rPr lang="en-US" sz="2000" dirty="0" smtClean="0">
                <a:sym typeface="Wingdings"/>
              </a:rPr>
              <a:t>2020</a:t>
            </a:r>
            <a:endParaRPr lang="en-US" dirty="0"/>
          </a:p>
        </p:txBody>
      </p:sp>
      <p:sp>
        <p:nvSpPr>
          <p:cNvPr id="4" name="Slide Number Placeholder 3">
            <a:extLst>
              <a:ext uri="{FF2B5EF4-FFF2-40B4-BE49-F238E27FC236}">
                <a16:creationId xmlns="" xmlns:a16="http://schemas.microsoft.com/office/drawing/2014/main" id="{E31996B8-0545-8942-94F4-6986351E396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 xmlns:a16="http://schemas.microsoft.com/office/drawing/2014/main" id="{CED219F8-B866-7543-8DCD-7C90C5FD96F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 xmlns:a16="http://schemas.microsoft.com/office/drawing/2014/main" id="{8C4BDE86-7397-7B41-BE7D-DCB9DA5EE57A}"/>
              </a:ext>
            </a:extLst>
          </p:cNvPr>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70104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January 13-18, 2019</a:t>
            </a:r>
          </a:p>
          <a:p>
            <a:pPr algn="ctr">
              <a:lnSpc>
                <a:spcPct val="90000"/>
              </a:lnSpc>
              <a:buFontTx/>
              <a:buNone/>
            </a:pPr>
            <a:r>
              <a:rPr lang="en-US" sz="4000" dirty="0">
                <a:latin typeface="Arial" panose="020B0604020202020204" pitchFamily="34" charset="0"/>
              </a:rPr>
              <a:t>St. Louis, MO, USA</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January 2019</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of Comment Resolution </a:t>
            </a:r>
          </a:p>
        </p:txBody>
      </p:sp>
      <p:sp>
        <p:nvSpPr>
          <p:cNvPr id="3" name="Content Placeholder 2"/>
          <p:cNvSpPr>
            <a:spLocks noGrp="1"/>
          </p:cNvSpPr>
          <p:nvPr>
            <p:ph idx="1"/>
          </p:nvPr>
        </p:nvSpPr>
        <p:spPr/>
        <p:txBody>
          <a:bodyPr/>
          <a:lstStyle/>
          <a:p>
            <a:r>
              <a:rPr lang="en-US" dirty="0"/>
              <a:t>See the embedded spreadsheets.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graphicFrame>
        <p:nvGraphicFramePr>
          <p:cNvPr id="10" name="Object 9"/>
          <p:cNvGraphicFramePr>
            <a:graphicFrameLocks noChangeAspect="1"/>
          </p:cNvGraphicFramePr>
          <p:nvPr>
            <p:extLst>
              <p:ext uri="{D42A27DB-BD31-4B8C-83A1-F6EECF244321}">
                <p14:modId xmlns:p14="http://schemas.microsoft.com/office/powerpoint/2010/main" val="645216822"/>
              </p:ext>
            </p:extLst>
          </p:nvPr>
        </p:nvGraphicFramePr>
        <p:xfrm>
          <a:off x="4953000" y="2971800"/>
          <a:ext cx="1600200" cy="1408176"/>
        </p:xfrm>
        <a:graphic>
          <a:graphicData uri="http://schemas.openxmlformats.org/presentationml/2006/ole">
            <mc:AlternateContent xmlns:mc="http://schemas.openxmlformats.org/markup-compatibility/2006">
              <mc:Choice xmlns:v="urn:schemas-microsoft-com:vml" Requires="v">
                <p:oleObj spid="_x0000_s4203" name="Worksheet" showAsIcon="1" r:id="rId3" imgW="635000" imgH="558800" progId="Excel.Sheet.12">
                  <p:embed/>
                </p:oleObj>
              </mc:Choice>
              <mc:Fallback>
                <p:oleObj name="Worksheet" showAsIcon="1" r:id="rId3" imgW="635000" imgH="558800" progId="Excel.Sheet.12">
                  <p:embed/>
                  <p:pic>
                    <p:nvPicPr>
                      <p:cNvPr id="0" name=""/>
                      <p:cNvPicPr/>
                      <p:nvPr/>
                    </p:nvPicPr>
                    <p:blipFill>
                      <a:blip r:embed="rId4"/>
                      <a:stretch>
                        <a:fillRect/>
                      </a:stretch>
                    </p:blipFill>
                    <p:spPr>
                      <a:xfrm>
                        <a:off x="4953000" y="2971800"/>
                        <a:ext cx="1600200" cy="1408176"/>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593827998"/>
              </p:ext>
            </p:extLst>
          </p:nvPr>
        </p:nvGraphicFramePr>
        <p:xfrm>
          <a:off x="1752600" y="2819400"/>
          <a:ext cx="1731818" cy="1524000"/>
        </p:xfrm>
        <a:graphic>
          <a:graphicData uri="http://schemas.openxmlformats.org/presentationml/2006/ole">
            <mc:AlternateContent xmlns:mc="http://schemas.openxmlformats.org/markup-compatibility/2006">
              <mc:Choice xmlns:v="urn:schemas-microsoft-com:vml" Requires="v">
                <p:oleObj spid="_x0000_s4204" name="Worksheet" showAsIcon="1" r:id="rId5" imgW="635000" imgH="558800" progId="Excel.Sheet.12">
                  <p:embed/>
                </p:oleObj>
              </mc:Choice>
              <mc:Fallback>
                <p:oleObj name="Worksheet" showAsIcon="1" r:id="rId5" imgW="635000" imgH="558800" progId="Excel.Sheet.12">
                  <p:embed/>
                  <p:pic>
                    <p:nvPicPr>
                      <p:cNvPr id="0" name=""/>
                      <p:cNvPicPr/>
                      <p:nvPr/>
                    </p:nvPicPr>
                    <p:blipFill>
                      <a:blip r:embed="rId6"/>
                      <a:stretch>
                        <a:fillRect/>
                      </a:stretch>
                    </p:blipFill>
                    <p:spPr>
                      <a:xfrm>
                        <a:off x="1752600" y="2819400"/>
                        <a:ext cx="1731818" cy="1524000"/>
                      </a:xfrm>
                      <a:prstGeom prst="rect">
                        <a:avLst/>
                      </a:prstGeom>
                    </p:spPr>
                  </p:pic>
                </p:oleObj>
              </mc:Fallback>
            </mc:AlternateContent>
          </a:graphicData>
        </a:graphic>
      </p:graphicFrame>
    </p:spTree>
    <p:extLst>
      <p:ext uri="{BB962C8B-B14F-4D97-AF65-F5344CB8AC3E}">
        <p14:creationId xmlns:p14="http://schemas.microsoft.com/office/powerpoint/2010/main" val="7435749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11-18/1995 (</a:t>
            </a:r>
            <a:r>
              <a:rPr lang="en-US" dirty="0" err="1" smtClean="0"/>
              <a:t>Huizhao</a:t>
            </a:r>
            <a:r>
              <a:rPr lang="en-US" dirty="0"/>
              <a:t> </a:t>
            </a:r>
            <a:r>
              <a:rPr lang="en-US" dirty="0" smtClean="0"/>
              <a:t>Wang)</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US" dirty="0"/>
              <a:t>15302, 15906, 16750 </a:t>
            </a:r>
            <a:r>
              <a:rPr lang="en-US" dirty="0" smtClean="0"/>
              <a:t>in doc 11-18/1995r2?</a:t>
            </a:r>
          </a:p>
          <a:p>
            <a:endParaRPr lang="en-US" dirty="0" smtClean="0"/>
          </a:p>
          <a:p>
            <a:r>
              <a:rPr lang="en-US" dirty="0" smtClean="0"/>
              <a:t>Accepted with no objection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1788481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11-19/0120 (</a:t>
            </a:r>
            <a:r>
              <a:rPr lang="en-US" dirty="0" err="1" smtClean="0"/>
              <a:t>Guoqing</a:t>
            </a:r>
            <a:r>
              <a:rPr lang="en-US" dirty="0" smtClean="0"/>
              <a:t> Li)</a:t>
            </a:r>
            <a:endParaRPr lang="en-US" dirty="0"/>
          </a:p>
        </p:txBody>
      </p:sp>
      <p:sp>
        <p:nvSpPr>
          <p:cNvPr id="3" name="Content Placeholder 2"/>
          <p:cNvSpPr>
            <a:spLocks noGrp="1"/>
          </p:cNvSpPr>
          <p:nvPr>
            <p:ph idx="1"/>
          </p:nvPr>
        </p:nvSpPr>
        <p:spPr/>
        <p:txBody>
          <a:bodyPr/>
          <a:lstStyle/>
          <a:p>
            <a:r>
              <a:rPr lang="en-US" dirty="0" smtClean="0"/>
              <a:t>Do you accept resolution to CID 15153 in doc 11-19/0120r0?</a:t>
            </a:r>
          </a:p>
          <a:p>
            <a:r>
              <a:rPr lang="en-US" dirty="0" smtClean="0"/>
              <a:t>No objection</a:t>
            </a:r>
          </a:p>
          <a:p>
            <a:endParaRPr lang="en-US" dirty="0"/>
          </a:p>
          <a:p>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298465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11-18/1866 (Laurent </a:t>
            </a:r>
            <a:r>
              <a:rPr lang="en-US" dirty="0" err="1" smtClean="0"/>
              <a:t>Cariou</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15175, 15652, 16411, 17077, 17001, 16124, </a:t>
            </a:r>
            <a:r>
              <a:rPr lang="en-GB" dirty="0" smtClean="0"/>
              <a:t>15716</a:t>
            </a:r>
            <a:r>
              <a:rPr lang="en-US" dirty="0"/>
              <a:t> </a:t>
            </a:r>
            <a:r>
              <a:rPr lang="en-US" dirty="0" smtClean="0"/>
              <a:t>in doc 11-18/1866r5?</a:t>
            </a:r>
          </a:p>
          <a:p>
            <a:endParaRPr lang="en-US" dirty="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9720240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11-18/2040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Do you accept resolutions to CIDs 15090, 16168, 16282, 15606, and 15934 in doc 11-18/2040r6?</a:t>
            </a:r>
          </a:p>
          <a:p>
            <a:endParaRPr lang="en-US" dirty="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1046733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82000" cy="1065213"/>
          </a:xfrm>
        </p:spPr>
        <p:txBody>
          <a:bodyPr/>
          <a:lstStyle/>
          <a:p>
            <a:r>
              <a:rPr lang="en-US" altLang="en-US" dirty="0"/>
              <a:t>Agenda for Monday January 14,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5550861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11-18/2085 (Po-Kai)</a:t>
            </a:r>
            <a:endParaRPr lang="en-US" dirty="0"/>
          </a:p>
        </p:txBody>
      </p:sp>
      <p:sp>
        <p:nvSpPr>
          <p:cNvPr id="3" name="Content Placeholder 2"/>
          <p:cNvSpPr>
            <a:spLocks noGrp="1"/>
          </p:cNvSpPr>
          <p:nvPr>
            <p:ph idx="1"/>
          </p:nvPr>
        </p:nvSpPr>
        <p:spPr/>
        <p:txBody>
          <a:bodyPr/>
          <a:lstStyle/>
          <a:p>
            <a:r>
              <a:rPr lang="en-US" dirty="0" smtClean="0"/>
              <a:t>Do you accept resolutions to CID 16487 in doc 11-18/2085r0?</a:t>
            </a:r>
          </a:p>
          <a:p>
            <a:endParaRPr lang="en-US" dirty="0"/>
          </a:p>
          <a:p>
            <a:r>
              <a:rPr lang="en-US" dirty="0" smtClean="0"/>
              <a:t>Accepted with no objection</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6112553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11-18/1697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15096, 15097, 15099, 15100, 15101, 15164, 15165</a:t>
            </a:r>
            <a:r>
              <a:rPr lang="en-GB" dirty="0">
                <a:solidFill>
                  <a:schemeClr val="tx1"/>
                </a:solidFill>
              </a:rPr>
              <a:t>, </a:t>
            </a:r>
            <a:r>
              <a:rPr lang="en-GB" dirty="0"/>
              <a:t>15182, 15731, 15732, </a:t>
            </a:r>
            <a:r>
              <a:rPr lang="en-GB" dirty="0" smtClean="0"/>
              <a:t>15733</a:t>
            </a:r>
            <a:r>
              <a:rPr lang="en-GB" dirty="0"/>
              <a:t>, 15840, 15841, 15842, 15843, 15844, 16423, 16452, </a:t>
            </a:r>
            <a:r>
              <a:rPr lang="en-GB" dirty="0" smtClean="0"/>
              <a:t>16463 In doc 11-18/1697r1?</a:t>
            </a:r>
          </a:p>
          <a:p>
            <a:pPr lvl="0"/>
            <a:endParaRPr lang="en-GB" dirty="0"/>
          </a:p>
          <a:p>
            <a:pPr lvl="0"/>
            <a:r>
              <a:rPr lang="en-GB" dirty="0" smtClean="0"/>
              <a:t>Accepted with 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2276038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11-19/0098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15157, 16283.16293, 16494</a:t>
            </a:r>
            <a:r>
              <a:rPr lang="en-US" dirty="0"/>
              <a:t> </a:t>
            </a:r>
            <a:r>
              <a:rPr lang="en-US" dirty="0" smtClean="0"/>
              <a:t>in doc 11-19/0098r2?</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6653839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11-18/1853 (</a:t>
            </a:r>
            <a:r>
              <a:rPr lang="en-US" dirty="0" err="1" smtClean="0"/>
              <a:t>Tomo</a:t>
            </a:r>
            <a:r>
              <a:rPr lang="en-US" dirty="0" smtClean="0"/>
              <a:t> Adachi)</a:t>
            </a:r>
            <a:endParaRPr lang="en-US" dirty="0"/>
          </a:p>
        </p:txBody>
      </p:sp>
      <p:sp>
        <p:nvSpPr>
          <p:cNvPr id="3" name="Content Placeholder 2"/>
          <p:cNvSpPr>
            <a:spLocks noGrp="1"/>
          </p:cNvSpPr>
          <p:nvPr>
            <p:ph idx="1"/>
          </p:nvPr>
        </p:nvSpPr>
        <p:spPr/>
        <p:txBody>
          <a:bodyPr/>
          <a:lstStyle/>
          <a:p>
            <a:pPr lvl="0"/>
            <a:r>
              <a:rPr lang="en-US" dirty="0" smtClean="0"/>
              <a:t>Do you accept resolution to CIDs </a:t>
            </a:r>
            <a:r>
              <a:rPr lang="en-GB" dirty="0"/>
              <a:t>16907, </a:t>
            </a:r>
            <a:r>
              <a:rPr lang="en-GB" dirty="0" smtClean="0"/>
              <a:t>16909, </a:t>
            </a:r>
            <a:r>
              <a:rPr lang="en-GB" dirty="0" smtClean="0">
                <a:solidFill>
                  <a:srgbClr val="FF0000"/>
                </a:solidFill>
              </a:rPr>
              <a:t>16910</a:t>
            </a:r>
            <a:r>
              <a:rPr lang="en-GB" dirty="0" smtClean="0"/>
              <a:t>, </a:t>
            </a:r>
            <a:r>
              <a:rPr lang="en-GB" dirty="0"/>
              <a:t>16915, </a:t>
            </a:r>
            <a:r>
              <a:rPr lang="en-GB" dirty="0" smtClean="0"/>
              <a:t>16916</a:t>
            </a:r>
            <a:r>
              <a:rPr lang="en-GB" dirty="0"/>
              <a:t>, </a:t>
            </a:r>
            <a:r>
              <a:rPr lang="en-GB" dirty="0" smtClean="0">
                <a:solidFill>
                  <a:srgbClr val="FF0000"/>
                </a:solidFill>
              </a:rPr>
              <a:t>16918</a:t>
            </a:r>
            <a:r>
              <a:rPr lang="en-US" dirty="0" smtClean="0"/>
              <a:t>, </a:t>
            </a:r>
            <a:r>
              <a:rPr lang="en-GB" dirty="0" smtClean="0"/>
              <a:t>16921 in doc 11-18/1853r1?</a:t>
            </a:r>
          </a:p>
          <a:p>
            <a:pPr lvl="0"/>
            <a:endParaRPr lang="en-GB" dirty="0"/>
          </a:p>
          <a:p>
            <a:pPr lvl="0"/>
            <a:r>
              <a:rPr lang="en-GB" dirty="0" smtClean="0"/>
              <a:t>Resolutions to CIDs written in black approved with no objection.</a:t>
            </a:r>
          </a:p>
          <a:p>
            <a:pPr lvl="0"/>
            <a:r>
              <a:rPr lang="en-GB" dirty="0" smtClean="0"/>
              <a:t>CID 16918 is transferred to </a:t>
            </a:r>
            <a:r>
              <a:rPr lang="en-GB" dirty="0" err="1" smtClean="0"/>
              <a:t>Yasu</a:t>
            </a:r>
            <a:endParaRPr lang="en-GB" dirty="0" smtClean="0"/>
          </a:p>
          <a:p>
            <a:pPr lvl="0"/>
            <a:r>
              <a:rPr lang="en-GB" dirty="0" smtClean="0"/>
              <a:t>CID 16910 is now ok after checking out the PPDU definition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93147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254182675"/>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11-19/0096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16737 in doc 11-19/0096r0?</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8219548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11-18/1472 (Alfred </a:t>
            </a:r>
            <a:r>
              <a:rPr lang="en-US" dirty="0" err="1" smtClean="0"/>
              <a:t>Asterjadhi</a:t>
            </a:r>
            <a:r>
              <a:rPr lang="en-US" dirty="0"/>
              <a:t>)</a:t>
            </a:r>
          </a:p>
        </p:txBody>
      </p:sp>
      <p:sp>
        <p:nvSpPr>
          <p:cNvPr id="3" name="Content Placeholder 2"/>
          <p:cNvSpPr>
            <a:spLocks noGrp="1"/>
          </p:cNvSpPr>
          <p:nvPr>
            <p:ph idx="1"/>
          </p:nvPr>
        </p:nvSpPr>
        <p:spPr/>
        <p:txBody>
          <a:bodyPr/>
          <a:lstStyle/>
          <a:p>
            <a:pPr lvl="0"/>
            <a:r>
              <a:rPr lang="en-US" dirty="0" smtClean="0"/>
              <a:t>Do you accept resolutions to CIDs </a:t>
            </a:r>
            <a:r>
              <a:rPr lang="en-GB" dirty="0"/>
              <a:t>15102, 15181, </a:t>
            </a:r>
            <a:r>
              <a:rPr lang="en-GB" dirty="0" smtClean="0"/>
              <a:t>15845</a:t>
            </a:r>
            <a:r>
              <a:rPr lang="en-GB" dirty="0"/>
              <a:t>, 16425, 16426, 16427, 16428, </a:t>
            </a:r>
            <a:r>
              <a:rPr lang="en-GB" dirty="0" smtClean="0"/>
              <a:t>16429 in doc 11-18/1472r2?</a:t>
            </a:r>
          </a:p>
          <a:p>
            <a:pPr lvl="0"/>
            <a:endParaRPr lang="en-GB" dirty="0"/>
          </a:p>
          <a:p>
            <a:pPr lvl="0"/>
            <a:r>
              <a:rPr lang="en-GB" dirty="0" smtClean="0"/>
              <a:t>Accepted with </a:t>
            </a:r>
            <a:r>
              <a:rPr lang="en-GB" smtClean="0"/>
              <a:t>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0830322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82000" cy="1065213"/>
          </a:xfrm>
        </p:spPr>
        <p:txBody>
          <a:bodyPr/>
          <a:lstStyle/>
          <a:p>
            <a:r>
              <a:rPr lang="en-US" altLang="en-US" dirty="0"/>
              <a:t>Agenda for Monday January 14, 19:30 – 21:30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5684043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11/19/0076 (Ming </a:t>
            </a:r>
            <a:r>
              <a:rPr lang="en-US" dirty="0" err="1" smtClean="0"/>
              <a:t>Gan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a:t>
            </a:r>
            <a:r>
              <a:rPr lang="en-GB" dirty="0"/>
              <a:t>16486 </a:t>
            </a:r>
            <a:r>
              <a:rPr lang="en-US" dirty="0" smtClean="0"/>
              <a:t>in doc 11-19/0076r0?</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6463436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11-18/1779 (</a:t>
            </a:r>
            <a:r>
              <a:rPr lang="en-US" dirty="0" err="1" smtClean="0"/>
              <a:t>Yonho</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 to CID 16448 in doc 11-18/1779r5?</a:t>
            </a:r>
          </a:p>
          <a:p>
            <a:endParaRPr lang="en-US" dirty="0"/>
          </a:p>
          <a:p>
            <a:r>
              <a:rPr lang="en-US" dirty="0" smtClean="0"/>
              <a:t>Y/N/A: 20/2/15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4030575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11-19/0085 (</a:t>
            </a:r>
            <a:r>
              <a:rPr lang="en-US" dirty="0" err="1" smtClean="0"/>
              <a:t>Yongho</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IDs: 16441, 16738, 17046, 15939, </a:t>
            </a:r>
            <a:r>
              <a:rPr lang="en-GB" dirty="0" smtClean="0"/>
              <a:t>15835 </a:t>
            </a:r>
            <a:r>
              <a:rPr lang="en-GB" dirty="0"/>
              <a:t>(5 CIDs</a:t>
            </a:r>
            <a:r>
              <a:rPr lang="en-GB" dirty="0" smtClean="0"/>
              <a:t>) in doc 11-19/0085r2?</a:t>
            </a:r>
          </a:p>
          <a:p>
            <a:pPr lvl="0"/>
            <a:endParaRPr lang="en-GB" dirty="0"/>
          </a:p>
          <a:p>
            <a:pPr lvl="0"/>
            <a:r>
              <a:rPr lang="en-GB" dirty="0" smtClean="0"/>
              <a:t>Y/N/A: 17/2/15</a:t>
            </a:r>
          </a:p>
          <a:p>
            <a:pPr lvl="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4590978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11-18/1851 (</a:t>
            </a:r>
            <a:r>
              <a:rPr lang="en-US" dirty="0" err="1" smtClean="0"/>
              <a:t>Tomo</a:t>
            </a:r>
            <a:r>
              <a:rPr lang="en-US" dirty="0" smtClean="0"/>
              <a:t> Adachi)</a:t>
            </a:r>
            <a:endParaRPr lang="en-US" dirty="0"/>
          </a:p>
        </p:txBody>
      </p:sp>
      <p:sp>
        <p:nvSpPr>
          <p:cNvPr id="3" name="Content Placeholder 2"/>
          <p:cNvSpPr>
            <a:spLocks noGrp="1"/>
          </p:cNvSpPr>
          <p:nvPr>
            <p:ph idx="1"/>
          </p:nvPr>
        </p:nvSpPr>
        <p:spPr/>
        <p:txBody>
          <a:bodyPr/>
          <a:lstStyle/>
          <a:p>
            <a:r>
              <a:rPr lang="en-US" dirty="0" smtClean="0"/>
              <a:t>Do you accept resolution to CID 16440 in doc 11-18/1851r3?</a:t>
            </a:r>
          </a:p>
          <a:p>
            <a:endParaRPr lang="en-US" dirty="0"/>
          </a:p>
          <a:p>
            <a:r>
              <a:rPr lang="en-US"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20160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11-18/2033 (</a:t>
            </a:r>
            <a:r>
              <a:rPr lang="en-US" dirty="0" err="1" smtClean="0"/>
              <a:t>Xiaogang</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US" dirty="0"/>
              <a:t>16970, 16969, 16974, 16975, </a:t>
            </a:r>
            <a:r>
              <a:rPr lang="en-US" dirty="0" smtClean="0"/>
              <a:t>16055</a:t>
            </a:r>
            <a:r>
              <a:rPr lang="en-GB" dirty="0"/>
              <a:t> </a:t>
            </a:r>
            <a:r>
              <a:rPr lang="en-GB" dirty="0" smtClean="0"/>
              <a:t>in doc 11-18/2033r3?</a:t>
            </a:r>
          </a:p>
          <a:p>
            <a:endParaRPr lang="en-GB" dirty="0"/>
          </a:p>
          <a:p>
            <a:r>
              <a:rPr lang="en-GB" smtClean="0"/>
              <a:t>Accepted.</a:t>
            </a:r>
            <a:endParaRPr lang="en-GB" dirty="0" smtClean="0"/>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731001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04213" cy="1065213"/>
          </a:xfrm>
        </p:spPr>
        <p:txBody>
          <a:bodyPr/>
          <a:lstStyle/>
          <a:p>
            <a:r>
              <a:rPr lang="en-US" altLang="en-US" dirty="0"/>
              <a:t>Agenda for Tuesday January 15, 08:00 – 10:00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9572965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05800" cy="1065213"/>
          </a:xfrm>
        </p:spPr>
        <p:txBody>
          <a:bodyPr/>
          <a:lstStyle/>
          <a:p>
            <a:r>
              <a:rPr lang="en-US" altLang="en-US" dirty="0"/>
              <a:t>Agenda for Tuesday January 15, 10:30 – 12:30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168992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930105769"/>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82000" cy="1065213"/>
          </a:xfrm>
        </p:spPr>
        <p:txBody>
          <a:bodyPr/>
          <a:lstStyle/>
          <a:p>
            <a:r>
              <a:rPr lang="en-US" altLang="en-US" dirty="0"/>
              <a:t>Agenda for Tuesday January 15, 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4863075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82000" cy="1065213"/>
          </a:xfrm>
        </p:spPr>
        <p:txBody>
          <a:bodyPr/>
          <a:lstStyle/>
          <a:p>
            <a:r>
              <a:rPr lang="en-US" altLang="en-US" dirty="0"/>
              <a:t>Agenda for Tuesday January 15</a:t>
            </a:r>
            <a:r>
              <a:rPr lang="en-US" altLang="en-US"/>
              <a:t>, 19:</a:t>
            </a:r>
            <a:r>
              <a:rPr lang="en-US" altLang="en-US" dirty="0"/>
              <a:t>3</a:t>
            </a:r>
            <a:r>
              <a:rPr lang="en-US" altLang="en-US"/>
              <a:t>0 – 21:</a:t>
            </a:r>
            <a:r>
              <a:rPr lang="en-US" altLang="en-US" dirty="0"/>
              <a:t>3</a:t>
            </a:r>
            <a:r>
              <a:rPr lang="en-US" altLang="en-US"/>
              <a:t>0</a:t>
            </a:r>
            <a:r>
              <a:rPr lang="en-US" altLang="en-US">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5366754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Wednesday January 16, 08:00 – 10:00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65530814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January 16,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59591380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Thursday January 17, 08:00 – 10:00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00916687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January 17, 13:30 – 15:30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TG Motions</a:t>
            </a:r>
          </a:p>
          <a:p>
            <a:pPr>
              <a:lnSpc>
                <a:spcPct val="80000"/>
              </a:lnSpc>
              <a:buFont typeface="Arial" panose="020B0604020202020204" pitchFamily="34" charset="0"/>
              <a:buChar char="•"/>
            </a:pPr>
            <a:r>
              <a:rPr lang="en-US" altLang="en-US" dirty="0"/>
              <a:t>Goals for January 2019</a:t>
            </a:r>
          </a:p>
          <a:p>
            <a:pPr>
              <a:lnSpc>
                <a:spcPct val="80000"/>
              </a:lnSpc>
              <a:buFont typeface="Arial" panose="020B0604020202020204" pitchFamily="34" charset="0"/>
              <a:buChar char="•"/>
            </a:pPr>
            <a:r>
              <a:rPr lang="en-US" altLang="en-US" dirty="0"/>
              <a:t>Ad hoc meeting, if necessary</a:t>
            </a:r>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34445049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50202844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781</a:t>
            </a:r>
          </a:p>
        </p:txBody>
      </p:sp>
      <p:sp>
        <p:nvSpPr>
          <p:cNvPr id="3" name="Content Placeholder 2"/>
          <p:cNvSpPr>
            <a:spLocks noGrp="1"/>
          </p:cNvSpPr>
          <p:nvPr>
            <p:ph idx="1"/>
          </p:nvPr>
        </p:nvSpPr>
        <p:spPr/>
        <p:txBody>
          <a:bodyPr/>
          <a:lstStyle/>
          <a:p>
            <a:r>
              <a:rPr lang="en-US" dirty="0"/>
              <a:t>move to accept resolutions to CIDs </a:t>
            </a:r>
            <a:r>
              <a:rPr lang="en-GB" dirty="0"/>
              <a:t>16131, 16766, 15106, 16767, </a:t>
            </a:r>
            <a:r>
              <a:rPr lang="en-GB" dirty="0">
                <a:solidFill>
                  <a:srgbClr val="FF0000"/>
                </a:solidFill>
              </a:rPr>
              <a:t>16768 </a:t>
            </a:r>
            <a:r>
              <a:rPr lang="en-GB" dirty="0" smtClean="0"/>
              <a:t>(4 CIDs</a:t>
            </a:r>
            <a:r>
              <a:rPr lang="en-GB" dirty="0"/>
              <a:t>) in doc 11-18/1505r1</a:t>
            </a:r>
          </a:p>
          <a:p>
            <a:endParaRPr lang="en-GB" dirty="0"/>
          </a:p>
          <a:p>
            <a:r>
              <a:rPr lang="en-GB" dirty="0"/>
              <a:t>Move: </a:t>
            </a:r>
            <a:r>
              <a:rPr lang="en-GB" dirty="0" err="1"/>
              <a:t>Yongho</a:t>
            </a:r>
            <a:r>
              <a:rPr lang="en-GB" dirty="0"/>
              <a:t> </a:t>
            </a:r>
            <a:r>
              <a:rPr lang="en-GB" dirty="0" err="1"/>
              <a:t>Seok</a:t>
            </a:r>
            <a:r>
              <a:rPr lang="en-GB" dirty="0"/>
              <a:t>			Second:</a:t>
            </a:r>
            <a:endParaRPr lang="en-US" dirty="0"/>
          </a:p>
          <a:p>
            <a:endParaRPr lang="en-US" dirty="0"/>
          </a:p>
          <a:p>
            <a:r>
              <a:rPr lang="en-US" dirty="0">
                <a:solidFill>
                  <a:srgbClr val="00B050"/>
                </a:solidFill>
              </a:rPr>
              <a:t>Y/N/A: 7/1/3 </a:t>
            </a:r>
          </a:p>
          <a:p>
            <a:r>
              <a:rPr lang="en-US" dirty="0">
                <a:solidFill>
                  <a:schemeClr val="tx1"/>
                </a:solidFill>
              </a:rPr>
              <a:t>CID 16768 is transferred to PHY</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95524301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a:t>Move to accept resolutions to </a:t>
            </a:r>
            <a:r>
              <a:rPr lang="en-GB" dirty="0"/>
              <a:t>CIDs 15565, 16082, 16175, 16224, 16360, and 17009 in doc 11-18/</a:t>
            </a:r>
            <a:r>
              <a:rPr lang="en-GB" dirty="0" smtClean="0"/>
              <a:t>1876r3 </a:t>
            </a:r>
            <a:endParaRPr lang="en-GB" dirty="0"/>
          </a:p>
          <a:p>
            <a:endParaRPr lang="en-GB" dirty="0"/>
          </a:p>
          <a:p>
            <a:r>
              <a:rPr lang="en-GB" dirty="0"/>
              <a:t>Move: Osama Aboul-Magd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8587620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pPr lvl="0"/>
            <a:r>
              <a:rPr lang="en-US" dirty="0"/>
              <a:t>Move to accept resolutions to CIDs </a:t>
            </a:r>
            <a:r>
              <a:rPr lang="en-GB" dirty="0"/>
              <a:t>15015, 15016, 15026, 15027, 15213, 15214, </a:t>
            </a:r>
            <a:r>
              <a:rPr lang="en-GB" dirty="0">
                <a:solidFill>
                  <a:srgbClr val="FF0000"/>
                </a:solidFill>
              </a:rPr>
              <a:t>15668</a:t>
            </a:r>
            <a:r>
              <a:rPr lang="en-GB" dirty="0"/>
              <a:t>, </a:t>
            </a:r>
            <a:r>
              <a:rPr lang="en-GB" dirty="0">
                <a:solidFill>
                  <a:srgbClr val="FF0000"/>
                </a:solidFill>
              </a:rPr>
              <a:t>15696</a:t>
            </a:r>
            <a:r>
              <a:rPr lang="en-GB" dirty="0"/>
              <a:t>, 16461, 16585, </a:t>
            </a:r>
            <a:r>
              <a:rPr lang="en-GB" dirty="0">
                <a:solidFill>
                  <a:srgbClr val="FF0000"/>
                </a:solidFill>
              </a:rPr>
              <a:t>17143</a:t>
            </a:r>
            <a:r>
              <a:rPr lang="en-GB" dirty="0"/>
              <a:t>, 16148, 16313, 16646 in doc 11-18/1698r0</a:t>
            </a:r>
          </a:p>
          <a:p>
            <a:pPr lvl="0"/>
            <a:endParaRPr lang="en-GB" dirty="0"/>
          </a:p>
          <a:p>
            <a:pPr lvl="0"/>
            <a:r>
              <a:rPr lang="en-GB" dirty="0"/>
              <a:t>Move: Alfred </a:t>
            </a:r>
            <a:r>
              <a:rPr lang="en-GB" dirty="0" err="1" smtClean="0"/>
              <a:t>Asterjadhi</a:t>
            </a:r>
            <a:endParaRPr lang="en-GB" dirty="0" smtClean="0"/>
          </a:p>
          <a:p>
            <a:pPr lvl="0"/>
            <a:r>
              <a:rPr lang="en-GB" dirty="0" smtClean="0"/>
              <a:t>CIDs in red have transferred to Zhou</a:t>
            </a:r>
            <a:endParaRPr lang="en-GB"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January 2019</a:t>
            </a:r>
            <a:endParaRPr lang="en-GB" dirty="0"/>
          </a:p>
        </p:txBody>
      </p:sp>
    </p:spTree>
    <p:extLst>
      <p:ext uri="{BB962C8B-B14F-4D97-AF65-F5344CB8AC3E}">
        <p14:creationId xmlns:p14="http://schemas.microsoft.com/office/powerpoint/2010/main" val="31712888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a:t>Move to accept resolutions to CIDs </a:t>
            </a:r>
            <a:r>
              <a:rPr lang="en-GB" dirty="0"/>
              <a:t>15087, 15088, 16597, 16610, 16664, 16665, </a:t>
            </a:r>
            <a:r>
              <a:rPr lang="en-GB" dirty="0">
                <a:solidFill>
                  <a:srgbClr val="FF0000"/>
                </a:solidFill>
              </a:rPr>
              <a:t>16666</a:t>
            </a:r>
            <a:r>
              <a:rPr lang="en-GB" dirty="0"/>
              <a:t>, 16667, 16670, 16671 in doc 11-18/1975r2</a:t>
            </a:r>
          </a:p>
          <a:p>
            <a:endParaRPr lang="en-GB" dirty="0"/>
          </a:p>
          <a:p>
            <a:r>
              <a:rPr lang="en-GB" dirty="0"/>
              <a:t>Move: </a:t>
            </a:r>
            <a:r>
              <a:rPr lang="en-GB" dirty="0" err="1"/>
              <a:t>Liwen</a:t>
            </a:r>
            <a:r>
              <a:rPr lang="en-GB" dirty="0"/>
              <a:t> Chu			Second: </a:t>
            </a:r>
          </a:p>
          <a:p>
            <a:r>
              <a:rPr lang="en-GB" dirty="0"/>
              <a:t>16666 is revised by Robert. A new revision will include the resolution</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422090806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ea typeface="Lucida Grande"/>
                <a:cs typeface="Lucida Grande"/>
              </a:rPr>
              <a:t>15084, 15684, 15685, 16404, 16607, 16608, </a:t>
            </a:r>
            <a:r>
              <a:rPr lang="en-US" dirty="0" smtClean="0">
                <a:ea typeface="Lucida Grande"/>
                <a:cs typeface="Lucida Grande"/>
              </a:rPr>
              <a:t>17117 in doc 11-18/1487r2</a:t>
            </a:r>
          </a:p>
          <a:p>
            <a:endParaRPr lang="en-US" dirty="0">
              <a:ea typeface="Lucida Grande"/>
              <a:cs typeface="Lucida Grande"/>
            </a:endParaRPr>
          </a:p>
          <a:p>
            <a:r>
              <a:rPr lang="en-US" dirty="0" smtClean="0">
                <a:ea typeface="Lucida Grande"/>
                <a:cs typeface="Lucida Grande"/>
              </a:rPr>
              <a:t>Move: </a:t>
            </a:r>
            <a:r>
              <a:rPr lang="en-US" dirty="0" err="1" smtClean="0">
                <a:ea typeface="Lucida Grande"/>
                <a:cs typeface="Lucida Grande"/>
              </a:rPr>
              <a:t>Liwen</a:t>
            </a:r>
            <a:r>
              <a:rPr lang="en-US" dirty="0" smtClean="0">
                <a:ea typeface="Lucida Grande"/>
                <a:cs typeface="Lucida Grande"/>
              </a:rPr>
              <a:t> Chu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January 2019</a:t>
            </a:r>
            <a:endParaRPr lang="en-GB" dirty="0"/>
          </a:p>
        </p:txBody>
      </p:sp>
    </p:spTree>
    <p:extLst>
      <p:ext uri="{BB962C8B-B14F-4D97-AF65-F5344CB8AC3E}">
        <p14:creationId xmlns:p14="http://schemas.microsoft.com/office/powerpoint/2010/main" val="133500614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15175, 15652, 16411, 17077, 17001, 16124, 15716</a:t>
            </a:r>
            <a:r>
              <a:rPr lang="en-US" dirty="0"/>
              <a:t> in doc 11-18/</a:t>
            </a:r>
            <a:r>
              <a:rPr lang="en-US" dirty="0" smtClean="0"/>
              <a:t>1866r5</a:t>
            </a:r>
            <a:endParaRPr lang="en-US" dirty="0"/>
          </a:p>
          <a:p>
            <a:endParaRPr lang="en-US" dirty="0"/>
          </a:p>
          <a:p>
            <a:r>
              <a:rPr lang="en-US" dirty="0"/>
              <a:t>Move: Laurent </a:t>
            </a:r>
            <a:r>
              <a:rPr lang="en-US" dirty="0" err="1"/>
              <a:t>Cariou</a:t>
            </a:r>
            <a:r>
              <a:rPr lang="en-US" dirty="0"/>
              <a:t>		Second: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37103610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US" dirty="0">
                <a:ea typeface="Lucida Grande"/>
                <a:cs typeface="Lucida Grande"/>
              </a:rPr>
              <a:t>15079, 16504, 16868, 16949, 16950, 15090, 15952, 15333, 16012, 16663, 17153, 16250, 16163, 16168, 16214, 16221, 16282, 16351, 15606, 15934</a:t>
            </a:r>
            <a:r>
              <a:rPr lang="en-US" dirty="0" smtClean="0"/>
              <a:t> </a:t>
            </a:r>
            <a:r>
              <a:rPr lang="en-US" dirty="0"/>
              <a:t>in doc 11-18/</a:t>
            </a:r>
            <a:r>
              <a:rPr lang="en-US" dirty="0" smtClean="0"/>
              <a:t>2040r6</a:t>
            </a:r>
          </a:p>
          <a:p>
            <a:endParaRPr lang="en-US" dirty="0"/>
          </a:p>
          <a:p>
            <a:r>
              <a:rPr lang="en-US" dirty="0" smtClean="0"/>
              <a:t>Move: </a:t>
            </a:r>
            <a:r>
              <a:rPr lang="en-US" dirty="0" err="1" smtClean="0"/>
              <a:t>Liwen</a:t>
            </a:r>
            <a:r>
              <a:rPr lang="en-US" dirty="0" smtClean="0"/>
              <a:t> Chu		Second: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27743744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15302, 15906, 16750 in doc 11-18/</a:t>
            </a:r>
            <a:r>
              <a:rPr lang="en-US" dirty="0" smtClean="0"/>
              <a:t>1995r2</a:t>
            </a:r>
          </a:p>
          <a:p>
            <a:endParaRPr lang="en-US" dirty="0"/>
          </a:p>
          <a:p>
            <a:r>
              <a:rPr lang="en-US" dirty="0" smtClean="0"/>
              <a:t>Move: </a:t>
            </a:r>
            <a:r>
              <a:rPr lang="en-US" dirty="0" err="1" smtClean="0"/>
              <a:t>Huizhao</a:t>
            </a:r>
            <a:r>
              <a:rPr lang="en-US" dirty="0" smtClean="0"/>
              <a:t> </a:t>
            </a:r>
            <a:r>
              <a:rPr lang="en-US" dirty="0" err="1" smtClean="0"/>
              <a:t>wang</a:t>
            </a:r>
            <a:r>
              <a:rPr lang="en-US"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47265527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a:buFont typeface="Arial"/>
              <a:buChar char="•"/>
            </a:pPr>
            <a:r>
              <a:rPr lang="en-US" dirty="0" smtClean="0"/>
              <a:t>Move to accept resolutions to:</a:t>
            </a:r>
          </a:p>
          <a:p>
            <a:pPr lvl="1">
              <a:buFont typeface="Arial"/>
              <a:buChar char="•"/>
            </a:pPr>
            <a:r>
              <a:rPr lang="en-US" dirty="0" smtClean="0"/>
              <a:t>CID </a:t>
            </a:r>
            <a:r>
              <a:rPr lang="en-US" dirty="0" smtClean="0">
                <a:ea typeface="Lucida Grande"/>
                <a:cs typeface="Lucida Grande"/>
              </a:rPr>
              <a:t>15153 in doc 11-19/0120r1</a:t>
            </a:r>
          </a:p>
          <a:p>
            <a:pPr lvl="1">
              <a:buFont typeface="Arial"/>
              <a:buChar char="•"/>
            </a:pPr>
            <a:endParaRPr lang="en-US" dirty="0">
              <a:ea typeface="Lucida Grande"/>
              <a:cs typeface="Lucida Grande"/>
            </a:endParaRPr>
          </a:p>
          <a:p>
            <a:pPr lvl="1">
              <a:buFont typeface="Arial"/>
              <a:buChar char="•"/>
            </a:pPr>
            <a:r>
              <a:rPr lang="en-US" dirty="0" smtClean="0">
                <a:ea typeface="Lucida Grande"/>
                <a:cs typeface="Lucida Grande"/>
              </a:rPr>
              <a:t>CIDs 16335</a:t>
            </a:r>
            <a:r>
              <a:rPr lang="en-US" dirty="0">
                <a:ea typeface="Lucida Grande"/>
                <a:cs typeface="Lucida Grande"/>
              </a:rPr>
              <a:t>, 16387, 16388, 16549, 16640, 16642, 17002, 17049, 17050, </a:t>
            </a:r>
            <a:r>
              <a:rPr lang="en-US" dirty="0" smtClean="0">
                <a:ea typeface="Lucida Grande"/>
                <a:cs typeface="Lucida Grande"/>
              </a:rPr>
              <a:t>17051 in doc 11-18/1868r</a:t>
            </a:r>
          </a:p>
          <a:p>
            <a:pPr lvl="1">
              <a:buFont typeface="Arial"/>
              <a:buChar char="•"/>
            </a:pPr>
            <a:endParaRPr lang="en-US" dirty="0">
              <a:ea typeface="Lucida Grande"/>
              <a:cs typeface="Lucida Grande"/>
            </a:endParaRPr>
          </a:p>
          <a:p>
            <a:pPr>
              <a:buFont typeface="Arial"/>
              <a:buChar char="•"/>
            </a:pPr>
            <a:r>
              <a:rPr lang="en-US" dirty="0" smtClean="0">
                <a:ea typeface="Lucida Grande"/>
                <a:cs typeface="Lucida Grande"/>
              </a:rPr>
              <a:t>Move: </a:t>
            </a:r>
            <a:r>
              <a:rPr lang="en-US" dirty="0" err="1" smtClean="0">
                <a:ea typeface="Lucida Grande"/>
                <a:cs typeface="Lucida Grande"/>
              </a:rPr>
              <a:t>Guoqing</a:t>
            </a:r>
            <a:r>
              <a:rPr lang="en-US" dirty="0" smtClean="0">
                <a:ea typeface="Lucida Grande"/>
                <a:cs typeface="Lucida Grande"/>
              </a:rPr>
              <a:t> Li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16397264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 16487 in doc 11-18/2085r0</a:t>
            </a:r>
          </a:p>
          <a:p>
            <a:endParaRPr lang="en-US" dirty="0"/>
          </a:p>
          <a:p>
            <a:r>
              <a:rPr lang="en-US" dirty="0" smtClean="0"/>
              <a:t>Move: Po-Kai </a:t>
            </a:r>
            <a:r>
              <a:rPr lang="en-US" dirty="0" err="1" smtClean="0"/>
              <a:t>Huand</a:t>
            </a:r>
            <a:r>
              <a:rPr lang="en-US" dirty="0" smtClean="0"/>
              <a:t>		Second: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19762414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15096, 15097, 15099, 15100, 15101, 15164, 15165</a:t>
            </a:r>
            <a:r>
              <a:rPr lang="en-GB" dirty="0">
                <a:solidFill>
                  <a:schemeClr val="tx1"/>
                </a:solidFill>
              </a:rPr>
              <a:t>, </a:t>
            </a:r>
            <a:r>
              <a:rPr lang="en-GB" dirty="0"/>
              <a:t>15182, 15731, 15732, </a:t>
            </a:r>
            <a:r>
              <a:rPr lang="en-GB" dirty="0" smtClean="0"/>
              <a:t>15733</a:t>
            </a:r>
            <a:r>
              <a:rPr lang="en-GB" dirty="0"/>
              <a:t>, 15840, 15841, 15842, 15843, 15844, 16423, 16452, </a:t>
            </a:r>
            <a:r>
              <a:rPr lang="en-GB" dirty="0" smtClean="0"/>
              <a:t>16463 In doc 11-18/1697r1</a:t>
            </a:r>
          </a:p>
          <a:p>
            <a:pPr lvl="0"/>
            <a:endParaRPr lang="en-GB" dirty="0"/>
          </a:p>
          <a:p>
            <a:pPr lvl="0"/>
            <a:r>
              <a:rPr lang="en-GB" dirty="0" smtClean="0"/>
              <a:t>Move: Alfred </a:t>
            </a:r>
            <a:r>
              <a:rPr lang="en-GB" dirty="0" err="1" smtClean="0"/>
              <a:t>Asterjadhi</a:t>
            </a:r>
            <a:r>
              <a:rPr lang="en-GB" dirty="0" smtClean="0"/>
              <a:t>		Second: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7147138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15157, </a:t>
            </a:r>
            <a:r>
              <a:rPr lang="en-GB" dirty="0" smtClean="0"/>
              <a:t>16283, 16293</a:t>
            </a:r>
            <a:r>
              <a:rPr lang="en-GB" dirty="0"/>
              <a:t>, 16494</a:t>
            </a:r>
            <a:r>
              <a:rPr lang="en-US" dirty="0"/>
              <a:t> </a:t>
            </a:r>
            <a:r>
              <a:rPr lang="en-US" dirty="0" smtClean="0"/>
              <a:t>in doc 11-19/0098r2</a:t>
            </a:r>
          </a:p>
          <a:p>
            <a:endParaRPr lang="en-US" dirty="0"/>
          </a:p>
          <a:p>
            <a:r>
              <a:rPr lang="en-US" dirty="0" smtClean="0"/>
              <a:t>Move: </a:t>
            </a:r>
            <a:r>
              <a:rPr lang="en-US" dirty="0" err="1" smtClean="0"/>
              <a:t>Liwen</a:t>
            </a:r>
            <a:r>
              <a:rPr lang="en-US" dirty="0" smtClean="0"/>
              <a:t> Chu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96608332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 to CIDs </a:t>
            </a:r>
            <a:r>
              <a:rPr lang="en-GB" dirty="0"/>
              <a:t>16907, </a:t>
            </a:r>
            <a:r>
              <a:rPr lang="en-GB" dirty="0" smtClean="0"/>
              <a:t>16909, </a:t>
            </a:r>
            <a:r>
              <a:rPr lang="en-GB" dirty="0" smtClean="0">
                <a:solidFill>
                  <a:schemeClr val="tx1"/>
                </a:solidFill>
              </a:rPr>
              <a:t>16910</a:t>
            </a:r>
            <a:r>
              <a:rPr lang="en-GB" dirty="0" smtClean="0"/>
              <a:t>, </a:t>
            </a:r>
            <a:r>
              <a:rPr lang="en-GB" dirty="0"/>
              <a:t>16915, </a:t>
            </a:r>
            <a:r>
              <a:rPr lang="en-GB" dirty="0" smtClean="0"/>
              <a:t>16916</a:t>
            </a:r>
            <a:r>
              <a:rPr lang="en-GB" dirty="0"/>
              <a:t>, </a:t>
            </a:r>
            <a:r>
              <a:rPr lang="en-GB" dirty="0" smtClean="0">
                <a:solidFill>
                  <a:srgbClr val="FF0000"/>
                </a:solidFill>
              </a:rPr>
              <a:t>16918</a:t>
            </a:r>
            <a:r>
              <a:rPr lang="en-US" dirty="0" smtClean="0"/>
              <a:t>, </a:t>
            </a:r>
            <a:r>
              <a:rPr lang="en-GB" dirty="0" smtClean="0"/>
              <a:t>16921 in doc 11-18/1853r1</a:t>
            </a:r>
          </a:p>
          <a:p>
            <a:pPr lvl="0"/>
            <a:endParaRPr lang="en-GB" dirty="0"/>
          </a:p>
          <a:p>
            <a:pPr lvl="0"/>
            <a:endParaRPr lang="en-GB" dirty="0" smtClean="0"/>
          </a:p>
          <a:p>
            <a:pPr lvl="0"/>
            <a:r>
              <a:rPr lang="en-GB" dirty="0" smtClean="0"/>
              <a:t>Move:	</a:t>
            </a:r>
            <a:r>
              <a:rPr lang="en-GB" dirty="0" err="1" smtClean="0"/>
              <a:t>Tomo</a:t>
            </a:r>
            <a:r>
              <a:rPr lang="en-GB" dirty="0" smtClean="0"/>
              <a:t> Adachi			Second:</a:t>
            </a:r>
            <a:endParaRPr lang="en-GB" dirty="0"/>
          </a:p>
          <a:p>
            <a:pPr lvl="0"/>
            <a:r>
              <a:rPr lang="en-GB" dirty="0" smtClean="0"/>
              <a:t>Resolutions to CIDs written in black approved with no objection.</a:t>
            </a:r>
          </a:p>
          <a:p>
            <a:pPr lvl="0"/>
            <a:r>
              <a:rPr lang="en-GB" dirty="0" smtClean="0"/>
              <a:t>16918 transferred to </a:t>
            </a:r>
            <a:r>
              <a:rPr lang="en-GB" dirty="0" err="1" smtClean="0"/>
              <a:t>Yasu</a:t>
            </a:r>
            <a:r>
              <a:rPr lang="en-GB" dirty="0"/>
              <a:t>.</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25886344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 to CID  16737 in doc 11-19/0096r0</a:t>
            </a:r>
          </a:p>
          <a:p>
            <a:endParaRPr lang="en-US" dirty="0"/>
          </a:p>
          <a:p>
            <a:r>
              <a:rPr lang="en-US" dirty="0" smtClean="0"/>
              <a:t>Move: Alfred </a:t>
            </a:r>
            <a:r>
              <a:rPr lang="en-US" dirty="0" err="1" smtClean="0"/>
              <a:t>Asterjadhi</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57205303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15102, 15181, </a:t>
            </a:r>
            <a:r>
              <a:rPr lang="en-GB" dirty="0" smtClean="0"/>
              <a:t>15845</a:t>
            </a:r>
            <a:r>
              <a:rPr lang="en-GB" dirty="0"/>
              <a:t>, 16425, 16426, 16427, 16428, </a:t>
            </a:r>
            <a:r>
              <a:rPr lang="en-GB" dirty="0" smtClean="0"/>
              <a:t>16429 in doc 11-18/1472r2</a:t>
            </a:r>
          </a:p>
          <a:p>
            <a:pPr lvl="0"/>
            <a:endParaRPr lang="en-GB" dirty="0"/>
          </a:p>
          <a:p>
            <a:pPr lvl="0"/>
            <a:r>
              <a:rPr lang="en-GB" dirty="0" smtClean="0"/>
              <a:t>Move: Alfred </a:t>
            </a:r>
            <a:r>
              <a:rPr lang="en-GB" dirty="0" err="1" smtClean="0"/>
              <a:t>Asterjadhi</a:t>
            </a:r>
            <a:r>
              <a:rPr lang="en-GB"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70223109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11/19/0076 (Ming </a:t>
            </a:r>
            <a:r>
              <a:rPr lang="en-US" dirty="0" err="1" smtClean="0"/>
              <a:t>Gan</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 to CID </a:t>
            </a:r>
            <a:r>
              <a:rPr lang="en-GB" dirty="0"/>
              <a:t>16486 </a:t>
            </a:r>
            <a:r>
              <a:rPr lang="en-US" dirty="0" smtClean="0"/>
              <a:t>in doc 11-19/0076r0</a:t>
            </a:r>
          </a:p>
          <a:p>
            <a:endParaRPr lang="en-US" dirty="0"/>
          </a:p>
          <a:p>
            <a:r>
              <a:rPr lang="en-US" dirty="0" smtClean="0"/>
              <a:t>Move: Ming </a:t>
            </a:r>
            <a:r>
              <a:rPr lang="en-US" dirty="0" err="1" smtClean="0"/>
              <a:t>Gan</a:t>
            </a:r>
            <a:r>
              <a:rPr lang="en-US" dirty="0" smtClean="0"/>
              <a:t>		Second: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85768333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 to CID 16448 in doc 11-18/1779r5</a:t>
            </a:r>
          </a:p>
          <a:p>
            <a:endParaRPr lang="en-US" dirty="0"/>
          </a:p>
          <a:p>
            <a:r>
              <a:rPr lang="en-US" dirty="0" smtClean="0"/>
              <a:t>Move: </a:t>
            </a:r>
            <a:r>
              <a:rPr lang="en-US" dirty="0" err="1" smtClean="0"/>
              <a:t>Yongho</a:t>
            </a:r>
            <a:r>
              <a:rPr lang="en-US" dirty="0" smtClean="0"/>
              <a:t> </a:t>
            </a:r>
            <a:r>
              <a:rPr lang="en-US" dirty="0" err="1" smtClean="0"/>
              <a:t>Seok</a:t>
            </a:r>
            <a:r>
              <a:rPr lang="en-US" dirty="0" smtClean="0"/>
              <a:t>		Second:</a:t>
            </a:r>
          </a:p>
          <a:p>
            <a:endParaRPr lang="en-US" dirty="0"/>
          </a:p>
          <a:p>
            <a:r>
              <a:rPr lang="en-US" dirty="0" smtClean="0"/>
              <a:t>SP Result:	Y/N/A: 20/2/15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98218291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11-19/0085 (</a:t>
            </a:r>
            <a:r>
              <a:rPr lang="en-US" dirty="0" err="1" smtClean="0"/>
              <a:t>Yongho</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IDs: 16441, 16738, 17046, 15939, </a:t>
            </a:r>
            <a:r>
              <a:rPr lang="en-GB" dirty="0" smtClean="0"/>
              <a:t>15835 </a:t>
            </a:r>
            <a:r>
              <a:rPr lang="en-GB" dirty="0"/>
              <a:t>(5 CIDs</a:t>
            </a:r>
            <a:r>
              <a:rPr lang="en-GB" dirty="0" smtClean="0"/>
              <a:t>) in doc 11-19/0085r2</a:t>
            </a:r>
          </a:p>
          <a:p>
            <a:pPr lvl="0"/>
            <a:endParaRPr lang="en-GB" dirty="0"/>
          </a:p>
          <a:p>
            <a:pPr lvl="0"/>
            <a:r>
              <a:rPr lang="en-GB" dirty="0" smtClean="0"/>
              <a:t>Move: </a:t>
            </a:r>
            <a:r>
              <a:rPr lang="en-GB" dirty="0" err="1" smtClean="0"/>
              <a:t>Yongho</a:t>
            </a:r>
            <a:r>
              <a:rPr lang="en-GB" dirty="0" smtClean="0"/>
              <a:t> </a:t>
            </a:r>
            <a:r>
              <a:rPr lang="en-GB" dirty="0" err="1" smtClean="0"/>
              <a:t>Seok</a:t>
            </a:r>
            <a:r>
              <a:rPr lang="en-GB" dirty="0" smtClean="0"/>
              <a:t>		Second:</a:t>
            </a:r>
          </a:p>
          <a:p>
            <a:pPr lvl="0"/>
            <a:r>
              <a:rPr lang="en-GB" dirty="0" smtClean="0"/>
              <a:t>SP Result:	Y/N/A: 17/2/15</a:t>
            </a:r>
          </a:p>
          <a:p>
            <a:pPr lvl="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67894800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11-18/1851 (</a:t>
            </a:r>
            <a:r>
              <a:rPr lang="en-US" dirty="0" err="1" smtClean="0"/>
              <a:t>Tomo</a:t>
            </a:r>
            <a:r>
              <a:rPr lang="en-US" dirty="0" smtClean="0"/>
              <a:t> Adachi)</a:t>
            </a:r>
            <a:endParaRPr lang="en-US" dirty="0"/>
          </a:p>
        </p:txBody>
      </p:sp>
      <p:sp>
        <p:nvSpPr>
          <p:cNvPr id="3" name="Content Placeholder 2"/>
          <p:cNvSpPr>
            <a:spLocks noGrp="1"/>
          </p:cNvSpPr>
          <p:nvPr>
            <p:ph idx="1"/>
          </p:nvPr>
        </p:nvSpPr>
        <p:spPr/>
        <p:txBody>
          <a:bodyPr/>
          <a:lstStyle/>
          <a:p>
            <a:r>
              <a:rPr lang="en-US" dirty="0" smtClean="0"/>
              <a:t>Move to accept resolution to CID 16440 in doc 11-18/1851r3</a:t>
            </a:r>
          </a:p>
          <a:p>
            <a:endParaRPr lang="en-US" dirty="0"/>
          </a:p>
          <a:p>
            <a:r>
              <a:rPr lang="en-US" dirty="0" smtClean="0"/>
              <a:t>Move: </a:t>
            </a:r>
            <a:r>
              <a:rPr lang="en-US" dirty="0" err="1" smtClean="0"/>
              <a:t>Tomo</a:t>
            </a:r>
            <a:r>
              <a:rPr lang="en-US" dirty="0" smtClean="0"/>
              <a:t> Adachi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385962883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11-18/2033 (</a:t>
            </a:r>
            <a:r>
              <a:rPr lang="en-US" dirty="0" err="1" smtClean="0"/>
              <a:t>Xiaogang</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resolutions to CIDs 16970</a:t>
            </a:r>
            <a:r>
              <a:rPr lang="en-US" dirty="0"/>
              <a:t>, 16969, 16974, 16975, </a:t>
            </a:r>
            <a:r>
              <a:rPr lang="en-US" dirty="0" smtClean="0"/>
              <a:t>16055</a:t>
            </a:r>
            <a:r>
              <a:rPr lang="en-GB" dirty="0"/>
              <a:t> </a:t>
            </a:r>
            <a:r>
              <a:rPr lang="en-GB" dirty="0" smtClean="0"/>
              <a:t>in doc 11-18/2033r3?</a:t>
            </a:r>
          </a:p>
          <a:p>
            <a:endParaRPr lang="en-GB" dirty="0"/>
          </a:p>
          <a:p>
            <a:r>
              <a:rPr lang="en-GB" dirty="0" smtClean="0"/>
              <a:t>Move: </a:t>
            </a:r>
            <a:r>
              <a:rPr lang="en-GB" dirty="0" err="1" smtClean="0"/>
              <a:t>Xiaogang</a:t>
            </a:r>
            <a:r>
              <a:rPr lang="en-GB" dirty="0" smtClean="0"/>
              <a:t> Chen 			Second:</a:t>
            </a:r>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155558002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resolutions to CIDs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2019</a:t>
            </a:r>
            <a:endParaRPr lang="en-GB" dirty="0"/>
          </a:p>
        </p:txBody>
      </p:sp>
    </p:spTree>
    <p:extLst>
      <p:ext uri="{BB962C8B-B14F-4D97-AF65-F5344CB8AC3E}">
        <p14:creationId xmlns:p14="http://schemas.microsoft.com/office/powerpoint/2010/main" val="419385539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04213" cy="1065213"/>
          </a:xfrm>
        </p:spPr>
        <p:txBody>
          <a:bodyPr/>
          <a:lstStyle/>
          <a:p>
            <a:r>
              <a:rPr lang="en-US" altLang="en-US" dirty="0"/>
              <a:t>Agenda for Tuesday January 15, 08:00 – 10:00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24423687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47B82A0-5A11-D545-AC2C-CACD8D6A116C}"/>
              </a:ext>
            </a:extLst>
          </p:cNvPr>
          <p:cNvSpPr>
            <a:spLocks noGrp="1"/>
          </p:cNvSpPr>
          <p:nvPr>
            <p:ph type="title"/>
          </p:nvPr>
        </p:nvSpPr>
        <p:spPr/>
        <p:txBody>
          <a:bodyPr/>
          <a:lstStyle/>
          <a:p>
            <a:r>
              <a:rPr lang="en-US" dirty="0"/>
              <a:t>Motion to Approve 802.11ax Coexistence Assurance </a:t>
            </a:r>
            <a:r>
              <a:rPr lang="en-US" dirty="0" smtClean="0"/>
              <a:t>document</a:t>
            </a:r>
            <a:endParaRPr lang="en-US" dirty="0"/>
          </a:p>
        </p:txBody>
      </p:sp>
      <p:sp>
        <p:nvSpPr>
          <p:cNvPr id="3" name="Content Placeholder 2">
            <a:extLst>
              <a:ext uri="{FF2B5EF4-FFF2-40B4-BE49-F238E27FC236}">
                <a16:creationId xmlns="" xmlns:a16="http://schemas.microsoft.com/office/drawing/2014/main" id="{1C5CA752-612D-074B-A13E-7A5267385AE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 xmlns:a16="http://schemas.microsoft.com/office/drawing/2014/main" id="{EF913C72-9DE8-E744-A66A-BA2EC59211B2}"/>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 xmlns:a16="http://schemas.microsoft.com/office/drawing/2014/main" id="{4FB94A1A-87F8-4A4E-A6BB-9A0BB90FE6C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 xmlns:a16="http://schemas.microsoft.com/office/drawing/2014/main" id="{2D42532D-110B-474A-8B3D-0DEB1A71382E}"/>
              </a:ext>
            </a:extLst>
          </p:cNvPr>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735544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CF1A80C-6FDF-D944-98E3-01F96C05D6ED}"/>
              </a:ext>
            </a:extLst>
          </p:cNvPr>
          <p:cNvSpPr>
            <a:spLocks noGrp="1"/>
          </p:cNvSpPr>
          <p:nvPr>
            <p:ph type="title"/>
          </p:nvPr>
        </p:nvSpPr>
        <p:spPr/>
        <p:txBody>
          <a:bodyPr/>
          <a:lstStyle/>
          <a:p>
            <a:r>
              <a:rPr lang="en-US" dirty="0"/>
              <a:t>Motion for WG Recirculation Ballot</a:t>
            </a:r>
          </a:p>
        </p:txBody>
      </p:sp>
      <p:sp>
        <p:nvSpPr>
          <p:cNvPr id="3" name="Content Placeholder 2">
            <a:extLst>
              <a:ext uri="{FF2B5EF4-FFF2-40B4-BE49-F238E27FC236}">
                <a16:creationId xmlns="" xmlns:a16="http://schemas.microsoft.com/office/drawing/2014/main" id="{6BA12AAB-012D-8048-8AEB-D887D43D3FB9}"/>
              </a:ext>
            </a:extLst>
          </p:cNvPr>
          <p:cNvSpPr>
            <a:spLocks noGrp="1"/>
          </p:cNvSpPr>
          <p:nvPr>
            <p:ph idx="1"/>
          </p:nvPr>
        </p:nvSpPr>
        <p:spPr/>
        <p:txBody>
          <a:bodyPr/>
          <a:lstStyle/>
          <a:p>
            <a:endParaRPr lang="en-US"/>
          </a:p>
        </p:txBody>
      </p:sp>
      <p:sp>
        <p:nvSpPr>
          <p:cNvPr id="4" name="Slide Number Placeholder 3">
            <a:extLst>
              <a:ext uri="{FF2B5EF4-FFF2-40B4-BE49-F238E27FC236}">
                <a16:creationId xmlns="" xmlns:a16="http://schemas.microsoft.com/office/drawing/2014/main" id="{24C03D14-6754-114D-B62E-45DEA18C1492}"/>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 xmlns:a16="http://schemas.microsoft.com/office/drawing/2014/main" id="{AB610161-75EF-1E4F-A07A-E8EDCE495CE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 xmlns:a16="http://schemas.microsoft.com/office/drawing/2014/main" id="{4D99227C-1ABA-7441-B402-49A03732A54A}"/>
              </a:ext>
            </a:extLst>
          </p:cNvPr>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80864643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 Meeting</a:t>
            </a:r>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35754240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Teleconference Times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1916</TotalTime>
  <Words>3906</Words>
  <Application>Microsoft Macintosh PowerPoint</Application>
  <PresentationFormat>On-screen Show (4:3)</PresentationFormat>
  <Paragraphs>662</Paragraphs>
  <Slides>72</Slides>
  <Notes>5</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72</vt:i4>
      </vt:variant>
    </vt:vector>
  </HeadingPairs>
  <TitlesOfParts>
    <vt:vector size="76" baseType="lpstr">
      <vt:lpstr>Office Theme</vt:lpstr>
      <vt:lpstr>Document</vt:lpstr>
      <vt:lpstr>Worksheet</vt:lpstr>
      <vt:lpstr>Microsoft Excel Sheet</vt:lpstr>
      <vt:lpstr>TGax January 2019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January 14, 10:30 – 12:30 </vt:lpstr>
      <vt:lpstr>PowerPoint Presentation</vt:lpstr>
      <vt:lpstr>Submissions</vt:lpstr>
      <vt:lpstr>Approval of  TG Minutes (November 2018 Meeting and Telecon Minutes) </vt:lpstr>
      <vt:lpstr>Timeline</vt:lpstr>
      <vt:lpstr>Status of Comment Resolution </vt:lpstr>
      <vt:lpstr>11-18/1995 (Huizhao Wang)</vt:lpstr>
      <vt:lpstr>11-19/0120 (Guoqing Li)</vt:lpstr>
      <vt:lpstr>11-18/1866 (Laurent Cariou)</vt:lpstr>
      <vt:lpstr>11-18/2040 (Liwen Chu)</vt:lpstr>
      <vt:lpstr>Agenda for Monday January 14, 13:30 – 15:30 </vt:lpstr>
      <vt:lpstr>11-18/2085 (Po-Kai)</vt:lpstr>
      <vt:lpstr>11-18/1697 (Alfred Asterjadhi)</vt:lpstr>
      <vt:lpstr>11-19/0098 (Liwen Chu)</vt:lpstr>
      <vt:lpstr>11-18/1853 (Tomo Adachi)</vt:lpstr>
      <vt:lpstr>11-19/0096 (Alfred Asterjadhi)</vt:lpstr>
      <vt:lpstr>11-18/1472 (Alfred Asterjadhi)</vt:lpstr>
      <vt:lpstr>Agenda for Monday January 14, 19:30 – 21:30 </vt:lpstr>
      <vt:lpstr>11/19/0076 (Ming Gan)</vt:lpstr>
      <vt:lpstr>11-18/1779 (Yonho)</vt:lpstr>
      <vt:lpstr>11-19/0085 (Yongho)</vt:lpstr>
      <vt:lpstr>11-18/1851 (Tomo Adachi)</vt:lpstr>
      <vt:lpstr>11-18/2033 (Xiaogang)</vt:lpstr>
      <vt:lpstr>Agenda for Tuesday January 15, 08:00 – 10:00 </vt:lpstr>
      <vt:lpstr>Agenda for Tuesday January 15, 10:30 – 12:30 </vt:lpstr>
      <vt:lpstr>Agenda for Tuesday January 15, 16:00 – 18:00 </vt:lpstr>
      <vt:lpstr>Agenda for Tuesday January 15, 19:30 – 21:30 </vt:lpstr>
      <vt:lpstr>Agenda for Wednesday January 16, 08:00 – 10:00 </vt:lpstr>
      <vt:lpstr>Agenda for Wednesday January 16, 13:30 – 15:30 </vt:lpstr>
      <vt:lpstr>Agenda for Thursday January 17, 08:00 – 10:00</vt:lpstr>
      <vt:lpstr>Agenda for Thursday January 17, 13:30 – 15:30</vt:lpstr>
      <vt:lpstr>Motions</vt:lpstr>
      <vt:lpstr>CR Motion 781</vt:lpstr>
      <vt:lpstr>CR Motion #</vt:lpstr>
      <vt:lpstr>CR Motion #</vt:lpstr>
      <vt:lpstr>CR Motion #</vt:lpstr>
      <vt:lpstr>CR Motion #</vt:lpstr>
      <vt:lpstr>CR Motion #</vt:lpstr>
      <vt:lpstr>CR Motion # </vt:lpstr>
      <vt:lpstr>CR Motion #</vt:lpstr>
      <vt:lpstr>CR Motion #</vt:lpstr>
      <vt:lpstr>CR Motion #</vt:lpstr>
      <vt:lpstr>CR Motion #</vt:lpstr>
      <vt:lpstr>CR Motion #</vt:lpstr>
      <vt:lpstr>CR Motion #</vt:lpstr>
      <vt:lpstr>CR Motion #</vt:lpstr>
      <vt:lpstr>CR Motion #</vt:lpstr>
      <vt:lpstr>11/19/0076 (Ming Gan)</vt:lpstr>
      <vt:lpstr>CR Motion #</vt:lpstr>
      <vt:lpstr>11-19/0085 (Yongho)</vt:lpstr>
      <vt:lpstr>11-18/1851 (Tomo Adachi)</vt:lpstr>
      <vt:lpstr>11-18/2033 (Xiaogang)</vt:lpstr>
      <vt:lpstr>PowerPoint Presentation</vt:lpstr>
      <vt:lpstr>Agenda for Tuesday January 15, 08:00 – 10:00 </vt:lpstr>
      <vt:lpstr>Motion to Approve 802.11ax Coexistence Assurance document</vt:lpstr>
      <vt:lpstr>Motion for WG Recirculation Ballot</vt:lpstr>
      <vt:lpstr>Ad Hoc Meeting</vt:lpstr>
      <vt:lpstr>Teleconference Times</vt:lpstr>
    </vt:vector>
  </TitlesOfParts>
  <Company>Huawei Technologies Co.,Ltd.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146</cp:revision>
  <cp:lastPrinted>1601-01-01T00:00:00Z</cp:lastPrinted>
  <dcterms:created xsi:type="dcterms:W3CDTF">2017-01-26T15:28:16Z</dcterms:created>
  <dcterms:modified xsi:type="dcterms:W3CDTF">2019-01-15T12:19:41Z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1538576291</vt:lpwstr>
  </property>
</Properties>
</file>