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4" r:id="rId18"/>
    <p:sldId id="303" r:id="rId19"/>
    <p:sldId id="275" r:id="rId20"/>
    <p:sldId id="295" r:id="rId21"/>
    <p:sldId id="293" r:id="rId22"/>
    <p:sldId id="292" r:id="rId23"/>
    <p:sldId id="290" r:id="rId24"/>
    <p:sldId id="278" r:id="rId25"/>
    <p:sldId id="296" r:id="rId26"/>
    <p:sldId id="281" r:id="rId27"/>
    <p:sldId id="283" r:id="rId28"/>
    <p:sldId id="284" r:id="rId29"/>
    <p:sldId id="285" r:id="rId30"/>
    <p:sldId id="297" r:id="rId31"/>
    <p:sldId id="298" r:id="rId32"/>
    <p:sldId id="299" r:id="rId33"/>
    <p:sldId id="300" r:id="rId34"/>
    <p:sldId id="301" r:id="rId35"/>
    <p:sldId id="302" r:id="rId36"/>
    <p:sldId id="304" r:id="rId37"/>
    <p:sldId id="305" r:id="rId38"/>
    <p:sldId id="287" r:id="rId39"/>
    <p:sldId id="286"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p:cViewPr varScale="1">
        <p:scale>
          <a:sx n="115" d="100"/>
          <a:sy n="115" d="100"/>
        </p:scale>
        <p:origin x="1480" y="2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802.11-18/2114r0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2" Type="http://schemas.openxmlformats.org/officeDocument/2006/relationships/hyperlink" Target="https://mentor.ieee.org/802.11/dcn/18/11-18-1933-01-00ax-tgax-november-2018-bangkok-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18/11-18-2024-00-00ax-bangkok-phy-ad-hoc-minutes.docx" TargetMode="External"/><Relationship Id="rId4" Type="http://schemas.openxmlformats.org/officeDocument/2006/relationships/hyperlink" Target="https://mentor.ieee.org/802.11/dcn/18/11-18-1871-01-00ax-minutes-of-tgax-ad-hoc-november-2018-in-shenzhen.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ieee802.org/11/Reports/802.11_Timelines.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Excel_Worksheet1.xlsx"/><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6"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a16="http://schemas.microsoft.com/office/drawing/2014/main"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November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Interim 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p>
          <a:p>
            <a:pPr lvl="1">
              <a:buFont typeface="Arial" panose="020B0604020202020204" pitchFamily="34" charset="0"/>
              <a:buChar char="•"/>
            </a:pPr>
            <a:r>
              <a:rPr lang="en-US" altLang="en-US" sz="1600" dirty="0">
                <a:hlinkClick r:id="rId4"/>
              </a:rPr>
              <a:t>https://mentor.ieee.org/802.11/dcn/18/11-18-1871-01-00ax-minutes-of-tgax-ad-hoc-november-2018-in-shenzhen.docx</a:t>
            </a:r>
            <a:r>
              <a:rPr lang="en-US" altLang="en-US" sz="1600" dirty="0"/>
              <a:t> </a:t>
            </a:r>
          </a:p>
          <a:p>
            <a:pPr lvl="1">
              <a:buFont typeface="Arial" panose="020B0604020202020204" pitchFamily="34" charset="0"/>
              <a:buChar char="•"/>
            </a:pPr>
            <a:r>
              <a:rPr lang="en-US" altLang="en-US" sz="1600" dirty="0">
                <a:hlinkClick r:id="rId5"/>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2019</a:t>
            </a:r>
          </a:p>
          <a:p>
            <a:pPr>
              <a:buFont typeface="Arial" panose="020B0604020202020204" pitchFamily="34" charset="0"/>
              <a:buChar char="•"/>
            </a:pPr>
            <a:r>
              <a:rPr lang="en-US" sz="2000" dirty="0"/>
              <a:t>Final 802.11 Approval				Nov. 2019</a:t>
            </a:r>
          </a:p>
          <a:p>
            <a:pPr>
              <a:buFont typeface="Arial" panose="020B0604020202020204" pitchFamily="34" charset="0"/>
              <a:buChar char="•"/>
            </a:pPr>
            <a:r>
              <a:rPr lang="en-US" sz="2000" dirty="0"/>
              <a:t>Final Conditional EC approval		Nov. 2019</a:t>
            </a:r>
          </a:p>
          <a:p>
            <a:pPr>
              <a:buFont typeface="Arial" panose="020B0604020202020204" pitchFamily="34" charset="0"/>
              <a:buChar char="•"/>
            </a:pPr>
            <a:r>
              <a:rPr lang="en-US" sz="2000" dirty="0" err="1"/>
              <a:t>RevCom</a:t>
            </a:r>
            <a:r>
              <a:rPr lang="en-US" sz="2000" dirty="0"/>
              <a:t>								Dec. 2019</a:t>
            </a:r>
            <a:endParaRPr lang="en-US" dirty="0"/>
          </a:p>
        </p:txBody>
      </p:sp>
      <p:sp>
        <p:nvSpPr>
          <p:cNvPr id="4" name="Slide Number Placeholder 3">
            <a:extLst>
              <a:ext uri="{FF2B5EF4-FFF2-40B4-BE49-F238E27FC236}">
                <a16:creationId xmlns:a16="http://schemas.microsoft.com/office/drawing/2014/main"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7" name="Object 6">
            <a:extLst>
              <a:ext uri="{FF2B5EF4-FFF2-40B4-BE49-F238E27FC236}">
                <a16:creationId xmlns:a16="http://schemas.microsoft.com/office/drawing/2014/main" id="{73EC8453-CE5E-E84A-B13A-C67CDF8D17E4}"/>
              </a:ext>
            </a:extLst>
          </p:cNvPr>
          <p:cNvGraphicFramePr>
            <a:graphicFrameLocks noChangeAspect="1"/>
          </p:cNvGraphicFramePr>
          <p:nvPr>
            <p:extLst>
              <p:ext uri="{D42A27DB-BD31-4B8C-83A1-F6EECF244321}">
                <p14:modId xmlns:p14="http://schemas.microsoft.com/office/powerpoint/2010/main" val="4149915941"/>
              </p:ext>
            </p:extLst>
          </p:nvPr>
        </p:nvGraphicFramePr>
        <p:xfrm>
          <a:off x="1066800" y="2895600"/>
          <a:ext cx="2533650" cy="1600200"/>
        </p:xfrm>
        <a:graphic>
          <a:graphicData uri="http://schemas.openxmlformats.org/presentationml/2006/ole">
            <mc:AlternateContent xmlns:mc="http://schemas.openxmlformats.org/markup-compatibility/2006">
              <mc:Choice xmlns:v="urn:schemas-microsoft-com:vml" Requires="v">
                <p:oleObj spid="_x0000_s4097"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1066800" y="2895600"/>
                        <a:ext cx="2533650" cy="16002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6902FE5-FFDB-6047-BA61-51C7045FFBD8}"/>
              </a:ext>
            </a:extLst>
          </p:cNvPr>
          <p:cNvGraphicFramePr>
            <a:graphicFrameLocks noChangeAspect="1"/>
          </p:cNvGraphicFramePr>
          <p:nvPr>
            <p:extLst>
              <p:ext uri="{D42A27DB-BD31-4B8C-83A1-F6EECF244321}">
                <p14:modId xmlns:p14="http://schemas.microsoft.com/office/powerpoint/2010/main" val="1597407864"/>
              </p:ext>
            </p:extLst>
          </p:nvPr>
        </p:nvGraphicFramePr>
        <p:xfrm>
          <a:off x="4905220" y="2884449"/>
          <a:ext cx="2232025" cy="1409700"/>
        </p:xfrm>
        <a:graphic>
          <a:graphicData uri="http://schemas.openxmlformats.org/presentationml/2006/ole">
            <mc:AlternateContent xmlns:mc="http://schemas.openxmlformats.org/markup-compatibility/2006">
              <mc:Choice xmlns:v="urn:schemas-microsoft-com:vml" Requires="v">
                <p:oleObj spid="_x0000_s4098" name="Worksheet" showAsIcon="1" r:id="rId5" imgW="965200" imgH="609600" progId="Excel.Sheet.12">
                  <p:embed/>
                </p:oleObj>
              </mc:Choice>
              <mc:Fallback>
                <p:oleObj name="Worksheet" showAsIcon="1" r:id="rId5" imgW="965200" imgH="609600" progId="Excel.Sheet.12">
                  <p:embed/>
                  <p:pic>
                    <p:nvPicPr>
                      <p:cNvPr id="0" name=""/>
                      <p:cNvPicPr/>
                      <p:nvPr/>
                    </p:nvPicPr>
                    <p:blipFill>
                      <a:blip r:embed="rId6"/>
                      <a:stretch>
                        <a:fillRect/>
                      </a:stretch>
                    </p:blipFill>
                    <p:spPr>
                      <a:xfrm>
                        <a:off x="4905220" y="2884449"/>
                        <a:ext cx="2232025" cy="1409700"/>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781</a:t>
            </a:r>
          </a:p>
        </p:txBody>
      </p:sp>
      <p:sp>
        <p:nvSpPr>
          <p:cNvPr id="3" name="Content Placeholder 2"/>
          <p:cNvSpPr>
            <a:spLocks noGrp="1"/>
          </p:cNvSpPr>
          <p:nvPr>
            <p:ph idx="1"/>
          </p:nvPr>
        </p:nvSpPr>
        <p:spPr/>
        <p:txBody>
          <a:bodyPr/>
          <a:lstStyle/>
          <a:p>
            <a:r>
              <a:rPr lang="en-US" dirty="0"/>
              <a:t>move to accept resolutions to CIDs </a:t>
            </a:r>
            <a:r>
              <a:rPr lang="en-GB" dirty="0"/>
              <a:t>16131, 16766, 15106, 16767, </a:t>
            </a:r>
            <a:r>
              <a:rPr lang="en-GB" dirty="0">
                <a:solidFill>
                  <a:srgbClr val="FF0000"/>
                </a:solidFill>
              </a:rPr>
              <a:t>16768 </a:t>
            </a:r>
            <a:r>
              <a:rPr lang="en-GB" dirty="0"/>
              <a:t>(5 CIDs) in doc 11-18/1505r1</a:t>
            </a:r>
          </a:p>
          <a:p>
            <a:endParaRPr lang="en-GB" dirty="0"/>
          </a:p>
          <a:p>
            <a:r>
              <a:rPr lang="en-GB" dirty="0"/>
              <a:t>Move: </a:t>
            </a:r>
            <a:r>
              <a:rPr lang="en-GB" dirty="0" err="1"/>
              <a:t>Yongho</a:t>
            </a:r>
            <a:r>
              <a:rPr lang="en-GB" dirty="0"/>
              <a:t> </a:t>
            </a:r>
            <a:r>
              <a:rPr lang="en-GB" dirty="0" err="1"/>
              <a:t>Seok</a:t>
            </a:r>
            <a:r>
              <a:rPr lang="en-GB" dirty="0"/>
              <a:t>			Second:</a:t>
            </a:r>
            <a:endParaRPr lang="en-US" dirty="0"/>
          </a:p>
          <a:p>
            <a:endParaRPr lang="en-US" dirty="0"/>
          </a:p>
          <a:p>
            <a:r>
              <a:rPr lang="en-US" dirty="0">
                <a:solidFill>
                  <a:srgbClr val="00B050"/>
                </a:solidFill>
              </a:rPr>
              <a:t>Y/N/A: 7/1/3 </a:t>
            </a:r>
          </a:p>
          <a:p>
            <a:r>
              <a:rPr lang="en-US" dirty="0">
                <a:solidFill>
                  <a:schemeClr val="tx1"/>
                </a:solidFill>
              </a:rPr>
              <a:t>CID 16768 is transferred to PHY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5243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a:t>
            </a:r>
            <a:r>
              <a:rPr lang="en-GB" dirty="0"/>
              <a:t>CIDs 15565, 16082, 16175, 16224, 16360, and 17009 in doc 11-18/1876r2 </a:t>
            </a:r>
          </a:p>
          <a:p>
            <a:endParaRPr lang="en-GB" dirty="0"/>
          </a:p>
          <a:p>
            <a:r>
              <a:rPr lang="en-GB" dirty="0"/>
              <a:t>Move: Osama Aboul-Magd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58762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a:solidFill>
                  <a:srgbClr val="FF0000"/>
                </a:solidFill>
              </a:rPr>
              <a:t>17143</a:t>
            </a:r>
            <a:r>
              <a:rPr lang="en-GB" dirty="0"/>
              <a:t>, 16148, 16313, 16646 in doc 11-18/1698r0</a:t>
            </a:r>
          </a:p>
          <a:p>
            <a:pPr lvl="0"/>
            <a:endParaRPr lang="en-GB" dirty="0"/>
          </a:p>
          <a:p>
            <a:pPr lvl="0"/>
            <a:r>
              <a:rPr lang="en-GB" dirty="0"/>
              <a:t>Move: Alfred </a:t>
            </a:r>
            <a:r>
              <a:rPr lang="en-GB" dirty="0" err="1"/>
              <a:t>Asterjadhi</a:t>
            </a:r>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71288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15087, 15088, 16597, 16610, 16664, 16665, </a:t>
            </a:r>
            <a:r>
              <a:rPr lang="en-GB" dirty="0">
                <a:solidFill>
                  <a:srgbClr val="FF0000"/>
                </a:solidFill>
              </a:rPr>
              <a:t>16666</a:t>
            </a:r>
            <a:r>
              <a:rPr lang="en-GB" dirty="0"/>
              <a:t>, 16667, 16670, 16671 in doc 11-18/1975r2</a:t>
            </a:r>
          </a:p>
          <a:p>
            <a:endParaRPr lang="en-GB" dirty="0"/>
          </a:p>
          <a:p>
            <a:r>
              <a:rPr lang="en-GB" dirty="0"/>
              <a:t>Move: </a:t>
            </a:r>
            <a:r>
              <a:rPr lang="en-GB" dirty="0" err="1"/>
              <a:t>Liwen</a:t>
            </a:r>
            <a:r>
              <a:rPr lang="en-GB" dirty="0"/>
              <a:t> Chu			Second: </a:t>
            </a:r>
          </a:p>
          <a:p>
            <a:r>
              <a:rPr lang="en-GB" dirty="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20908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15716</a:t>
            </a:r>
            <a:r>
              <a:rPr lang="en-US" dirty="0"/>
              <a:t> in doc 11-18/1866r1</a:t>
            </a:r>
          </a:p>
          <a:p>
            <a:endParaRPr lang="en-US" dirty="0"/>
          </a:p>
          <a:p>
            <a:r>
              <a:rPr lang="en-US" dirty="0"/>
              <a:t>Move: Laurent </a:t>
            </a:r>
            <a:r>
              <a:rPr lang="en-US" dirty="0" err="1"/>
              <a:t>Cariou</a:t>
            </a:r>
            <a:r>
              <a:rPr lang="en-US" dirty="0"/>
              <a:t>		Second: </a:t>
            </a:r>
          </a:p>
          <a:p>
            <a:r>
              <a:rPr lang="en-US"/>
              <a:t>No objection to resolutions to CIDs written in black</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710361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B82A0-5A11-D545-AC2C-CACD8D6A116C}"/>
              </a:ext>
            </a:extLst>
          </p:cNvPr>
          <p:cNvSpPr>
            <a:spLocks noGrp="1"/>
          </p:cNvSpPr>
          <p:nvPr>
            <p:ph type="title"/>
          </p:nvPr>
        </p:nvSpPr>
        <p:spPr/>
        <p:txBody>
          <a:bodyPr/>
          <a:lstStyle/>
          <a:p>
            <a:r>
              <a:rPr lang="en-US" dirty="0"/>
              <a:t>Motion to Approve 802.11ax Coexistence Assurance </a:t>
            </a:r>
            <a:r>
              <a:rPr lang="en-US" dirty="0" err="1"/>
              <a:t>documet</a:t>
            </a:r>
            <a:endParaRPr lang="en-US" dirty="0"/>
          </a:p>
        </p:txBody>
      </p:sp>
      <p:sp>
        <p:nvSpPr>
          <p:cNvPr id="3" name="Content Placeholder 2">
            <a:extLst>
              <a:ext uri="{FF2B5EF4-FFF2-40B4-BE49-F238E27FC236}">
                <a16:creationId xmlns:a16="http://schemas.microsoft.com/office/drawing/2014/main" id="{1C5CA752-612D-074B-A13E-7A5267385AE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a16="http://schemas.microsoft.com/office/drawing/2014/main" id="{6BA12AAB-012D-8048-8AEB-D887D43D3FB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08646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1438</TotalTime>
  <Words>1945</Words>
  <Application>Microsoft Macintosh PowerPoint</Application>
  <PresentationFormat>On-screen Show (4:3)</PresentationFormat>
  <Paragraphs>422</Paragraphs>
  <Slides>39</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8" baseType="lpstr">
      <vt:lpstr>Arial</vt:lpstr>
      <vt:lpstr>Arial Black</vt:lpstr>
      <vt:lpstr>Calibri</vt:lpstr>
      <vt:lpstr>Monotype Sorts</vt:lpstr>
      <vt:lpstr>Symbol</vt:lpstr>
      <vt:lpstr>Times New Roman</vt:lpstr>
      <vt:lpstr>Office Theme</vt:lpstr>
      <vt:lpstr>Document</vt:lpstr>
      <vt:lpstr>Microsoft Excel Worksheet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Submissions</vt:lpstr>
      <vt:lpstr>Approval of  TG Minutes (November 2018 Meeting and Telecon Minutes) </vt:lpstr>
      <vt:lpstr>Timeline</vt:lpstr>
      <vt:lpstr>Status of Comment Resolution </vt:lpstr>
      <vt:lpstr>Agenda for Monday January 14, 13:30 – 15:30 </vt:lpstr>
      <vt:lpstr>Agenda for Monday January 14, 19:30 – 21:30 </vt:lpstr>
      <vt:lpstr>Agenda for Tuesday January 15, 08:00 – 10:00 </vt:lpstr>
      <vt:lpstr>Agenda for Tuesday January 15, 10:30 – 12:30 </vt:lpstr>
      <vt:lpstr>Agenda for Tuesday January 15, 16:00 – 18:00 </vt:lpstr>
      <vt:lpstr>Agenda for Tuesday January 15, 19:30 – 21:30 </vt:lpstr>
      <vt:lpstr>Agenda for Wednesday January 16, 08:00 – 10:00 </vt:lpstr>
      <vt:lpstr>Agenda for Wednesday January 16, 13:30 – 15:30 </vt:lpstr>
      <vt:lpstr>Agenda for Thursday January 17, 08:00 – 10:00</vt:lpstr>
      <vt:lpstr>Agenda for Thursday January 17, 13:30 – 15:30</vt:lpstr>
      <vt:lpstr>Motions</vt:lpstr>
      <vt:lpstr>CR Motion 781</vt:lpstr>
      <vt:lpstr>CR Motion #</vt:lpstr>
      <vt:lpstr>CR Motion #</vt:lpstr>
      <vt:lpstr>CR Motion #</vt:lpstr>
      <vt:lpstr>CR Motion #</vt:lpstr>
      <vt:lpstr>Motion to Approve 802.11ax Coexistence Assurance documet</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104</cp:revision>
  <cp:lastPrinted>1601-01-01T00:00:00Z</cp:lastPrinted>
  <dcterms:created xsi:type="dcterms:W3CDTF">2017-01-26T15:28:16Z</dcterms:created>
  <dcterms:modified xsi:type="dcterms:W3CDTF">2019-01-14T01:06:07Z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