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4" r:id="rId18"/>
    <p:sldId id="303" r:id="rId19"/>
    <p:sldId id="275" r:id="rId20"/>
    <p:sldId id="295" r:id="rId21"/>
    <p:sldId id="293" r:id="rId22"/>
    <p:sldId id="292" r:id="rId23"/>
    <p:sldId id="290" r:id="rId24"/>
    <p:sldId id="278" r:id="rId25"/>
    <p:sldId id="296" r:id="rId26"/>
    <p:sldId id="281" r:id="rId27"/>
    <p:sldId id="283" r:id="rId28"/>
    <p:sldId id="284" r:id="rId29"/>
    <p:sldId id="285" r:id="rId30"/>
    <p:sldId id="297" r:id="rId31"/>
    <p:sldId id="298" r:id="rId32"/>
    <p:sldId id="299" r:id="rId33"/>
    <p:sldId id="300" r:id="rId34"/>
    <p:sldId id="301" r:id="rId35"/>
    <p:sldId id="302" r:id="rId36"/>
    <p:sldId id="304" r:id="rId37"/>
    <p:sldId id="305" r:id="rId38"/>
    <p:sldId id="287" r:id="rId39"/>
    <p:sldId id="286"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9" autoAdjust="0"/>
    <p:restoredTop sz="94660"/>
  </p:normalViewPr>
  <p:slideViewPr>
    <p:cSldViewPr>
      <p:cViewPr varScale="1">
        <p:scale>
          <a:sx n="115" d="100"/>
          <a:sy n="115" d="100"/>
        </p:scale>
        <p:origin x="1480" y="2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802.11-18/2114r0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2008-01-00ax-minutes-of-tgax-ad-hoc-mac-mu-sr-november-2018-in-bangkok.docx" TargetMode="External"/><Relationship Id="rId2" Type="http://schemas.openxmlformats.org/officeDocument/2006/relationships/hyperlink" Target="https://mentor.ieee.org/802.11/dcn/18/11-18-1933-01-00ax-tgax-november-2018-bangkok-meeting-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18/11-18-2024-00-00ax-bangkok-phy-ad-hoc-minutes.docx" TargetMode="External"/><Relationship Id="rId4" Type="http://schemas.openxmlformats.org/officeDocument/2006/relationships/hyperlink" Target="https://mentor.ieee.org/802.11/dcn/18/11-18-1871-01-00ax-minutes-of-tgax-ad-hoc-november-2018-in-shenzhen.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www.ieee802.org/11/Reports/802.11_Timelines.ht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package" Target="../embeddings/Microsoft_Excel_Worksheet1.xlsx"/><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January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January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2018-12-07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76"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November 2018.</a:t>
            </a:r>
          </a:p>
          <a:p>
            <a:pPr>
              <a:buFont typeface="Arial" panose="020B0604020202020204" pitchFamily="34" charset="0"/>
              <a:buChar char="•"/>
            </a:pPr>
            <a:r>
              <a:rPr lang="en-US" dirty="0"/>
              <a:t>Complete the resolution of comments received on draft D3.0, prepare draft D4.0, and start a 15-day recirculation ballot</a:t>
            </a:r>
          </a:p>
          <a:p>
            <a:pPr>
              <a:buFont typeface="Arial" panose="020B0604020202020204" pitchFamily="34" charset="0"/>
              <a:buChar char="•"/>
            </a:pPr>
            <a:r>
              <a:rPr lang="en-US" dirty="0"/>
              <a:t>Approve the TG Coexistence Assurance document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673994" y="1219201"/>
            <a:ext cx="3808413" cy="4113213"/>
          </a:xfrm>
        </p:spPr>
        <p:txBody>
          <a:bodyPr/>
          <a:lstStyle/>
          <a:p>
            <a:pPr>
              <a:lnSpc>
                <a:spcPct val="80000"/>
              </a:lnSpc>
            </a:pPr>
            <a:endParaRPr lang="en-US" altLang="en-US" sz="1050" dirty="0"/>
          </a:p>
          <a:p>
            <a:pPr>
              <a:lnSpc>
                <a:spcPct val="80000"/>
              </a:lnSpc>
            </a:pPr>
            <a:r>
              <a:rPr lang="en-US" altLang="en-US" sz="1100" dirty="0"/>
              <a:t>Monday January 14, 10:30 – 12:30 </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Call for Submissions</a:t>
            </a:r>
          </a:p>
          <a:p>
            <a:pPr lvl="1">
              <a:lnSpc>
                <a:spcPct val="80000"/>
              </a:lnSpc>
            </a:pPr>
            <a:r>
              <a:rPr lang="en-US" altLang="en-US" sz="1050" dirty="0"/>
              <a:t>Ad hoc groups schedule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CA" altLang="en-US" sz="1100" dirty="0"/>
              <a:t>Monday</a:t>
            </a:r>
            <a:r>
              <a:rPr lang="en-US" altLang="en-US" sz="1100" dirty="0"/>
              <a:t> January 14,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0">
              <a:lnSpc>
                <a:spcPct val="80000"/>
              </a:lnSpc>
            </a:pPr>
            <a:r>
              <a:rPr lang="en-CA" altLang="en-US" sz="1100" dirty="0"/>
              <a:t>Tuesday</a:t>
            </a:r>
            <a:r>
              <a:rPr lang="en-US" altLang="en-US" sz="1100" dirty="0"/>
              <a:t> January 15,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lvl="1">
              <a:lnSpc>
                <a:spcPct val="80000"/>
              </a:lnSpc>
            </a:pPr>
            <a:endParaRPr lang="en-US" altLang="en-US" sz="1050" dirty="0"/>
          </a:p>
          <a:p>
            <a:pPr lvl="1">
              <a:lnSpc>
                <a:spcPct val="80000"/>
              </a:lnSpc>
            </a:pPr>
            <a:r>
              <a:rPr lang="en-US" altLang="en-US" sz="1200" dirty="0"/>
              <a:t>	</a:t>
            </a:r>
          </a:p>
          <a:p>
            <a:pPr lvl="1">
              <a:lnSpc>
                <a:spcPct val="80000"/>
              </a:lnSpc>
            </a:pPr>
            <a:endParaRPr lang="en-US" altLang="en-US" sz="1600" dirty="0"/>
          </a:p>
          <a:p>
            <a:pPr lvl="1">
              <a:lnSpc>
                <a:spcPct val="80000"/>
              </a:lnSpc>
            </a:pPr>
            <a:endParaRPr lang="en-US" altLang="en-US" sz="1600" dirty="0"/>
          </a:p>
          <a:p>
            <a:endParaRPr lang="en-US" sz="2000" dirty="0"/>
          </a:p>
        </p:txBody>
      </p:sp>
      <p:sp>
        <p:nvSpPr>
          <p:cNvPr id="8" name="Content Placeholder 7"/>
          <p:cNvSpPr>
            <a:spLocks noGrp="1"/>
          </p:cNvSpPr>
          <p:nvPr>
            <p:ph sz="half" idx="2"/>
          </p:nvPr>
        </p:nvSpPr>
        <p:spPr>
          <a:xfrm>
            <a:off x="4563437" y="1219200"/>
            <a:ext cx="3810000" cy="4113213"/>
          </a:xfrm>
        </p:spPr>
        <p:txBody>
          <a:bodyPr/>
          <a:lstStyle/>
          <a:p>
            <a:pPr lvl="0">
              <a:lnSpc>
                <a:spcPct val="80000"/>
              </a:lnSpc>
            </a:pPr>
            <a:r>
              <a:rPr lang="en-CA" altLang="en-US" sz="1100" dirty="0"/>
              <a:t>Tuesday</a:t>
            </a:r>
            <a:r>
              <a:rPr lang="en-US" altLang="en-US" sz="1100" dirty="0"/>
              <a:t> January 15, 16:00 – 18:00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endParaRPr lang="en-US" altLang="en-US" sz="1450" dirty="0"/>
          </a:p>
          <a:p>
            <a:pPr lvl="0">
              <a:lnSpc>
                <a:spcPct val="80000"/>
              </a:lnSpc>
            </a:pPr>
            <a:r>
              <a:rPr lang="en-CA" altLang="en-US" sz="1100" dirty="0"/>
              <a:t>Tuesday</a:t>
            </a:r>
            <a:r>
              <a:rPr lang="en-US" altLang="en-US" sz="1100" dirty="0"/>
              <a:t> January 15, 19:30 – 21:30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a:t>
            </a:r>
          </a:p>
          <a:p>
            <a:pPr>
              <a:lnSpc>
                <a:spcPct val="80000"/>
              </a:lnSpc>
            </a:pPr>
            <a:r>
              <a:rPr lang="en-US" altLang="en-US" sz="1050" dirty="0"/>
              <a:t>Wednesday January 16, 13:30 – 15:30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 and submissions</a:t>
            </a:r>
          </a:p>
          <a:p>
            <a:pPr lvl="1">
              <a:lnSpc>
                <a:spcPct val="80000"/>
              </a:lnSpc>
            </a:pPr>
            <a:r>
              <a:rPr lang="en-US" altLang="en-US" sz="1050" dirty="0"/>
              <a:t>Recess	</a:t>
            </a:r>
          </a:p>
          <a:p>
            <a:pPr>
              <a:lnSpc>
                <a:spcPct val="80000"/>
              </a:lnSpc>
            </a:pPr>
            <a:r>
              <a:rPr lang="en-US" altLang="en-US" sz="1050" dirty="0"/>
              <a:t>Thursday January 17, 08:00 – 10:00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Comment resolution</a:t>
            </a:r>
          </a:p>
          <a:p>
            <a:pPr lvl="1">
              <a:lnSpc>
                <a:spcPct val="80000"/>
              </a:lnSpc>
            </a:pPr>
            <a:r>
              <a:rPr lang="en-US" altLang="en-US" sz="1050" dirty="0"/>
              <a:t>Recess </a:t>
            </a:r>
            <a:endParaRPr lang="en-US" altLang="en-US" sz="1400" dirty="0"/>
          </a:p>
          <a:p>
            <a:pPr>
              <a:lnSpc>
                <a:spcPct val="80000"/>
              </a:lnSpc>
            </a:pPr>
            <a:r>
              <a:rPr lang="en-US" altLang="en-US" sz="1050" dirty="0"/>
              <a:t>Thursday January 17, 10:30 – 12:30</a:t>
            </a:r>
          </a:p>
          <a:p>
            <a:pPr lvl="1">
              <a:lnSpc>
                <a:spcPct val="80000"/>
              </a:lnSpc>
            </a:pPr>
            <a:r>
              <a:rPr lang="en-US" altLang="en-US" sz="1050" dirty="0"/>
              <a:t>Call Meeting to order</a:t>
            </a:r>
          </a:p>
          <a:p>
            <a:pPr lvl="1">
              <a:lnSpc>
                <a:spcPct val="80000"/>
              </a:lnSpc>
            </a:pPr>
            <a:r>
              <a:rPr lang="en-US" altLang="en-US" sz="1050" dirty="0"/>
              <a:t>IEEE-SA IPR Policy and procedure.</a:t>
            </a:r>
          </a:p>
          <a:p>
            <a:pPr lvl="1">
              <a:lnSpc>
                <a:spcPct val="80000"/>
              </a:lnSpc>
            </a:pPr>
            <a:r>
              <a:rPr lang="en-US" altLang="en-US" sz="1050" dirty="0"/>
              <a:t>TG Motions</a:t>
            </a:r>
          </a:p>
          <a:p>
            <a:pPr lvl="1">
              <a:lnSpc>
                <a:spcPct val="80000"/>
              </a:lnSpc>
            </a:pPr>
            <a:r>
              <a:rPr lang="en-US" altLang="en-US" sz="1050" dirty="0"/>
              <a:t>Comment Resolution</a:t>
            </a:r>
          </a:p>
          <a:p>
            <a:pPr lvl="1">
              <a:lnSpc>
                <a:spcPct val="80000"/>
              </a:lnSpc>
            </a:pPr>
            <a:r>
              <a:rPr lang="en-US" altLang="en-US" sz="1050" dirty="0"/>
              <a:t>Goals for January 2018</a:t>
            </a:r>
          </a:p>
          <a:p>
            <a:pPr lvl="1">
              <a:lnSpc>
                <a:spcPct val="80000"/>
              </a:lnSpc>
            </a:pPr>
            <a:r>
              <a:rPr lang="en-US" altLang="en-US" sz="1050" dirty="0"/>
              <a:t>TG ad hoc meeting</a:t>
            </a:r>
          </a:p>
          <a:p>
            <a:pPr lvl="1">
              <a:lnSpc>
                <a:spcPct val="80000"/>
              </a:lnSpc>
            </a:pPr>
            <a:r>
              <a:rPr lang="en-US" altLang="en-US" sz="1050" dirty="0" err="1"/>
              <a:t>Telecon</a:t>
            </a:r>
            <a:r>
              <a:rPr lang="en-US" altLang="en-US" sz="1050" dirty="0"/>
              <a:t> Schedule</a:t>
            </a:r>
          </a:p>
          <a:p>
            <a:pPr lvl="1">
              <a:lnSpc>
                <a:spcPct val="80000"/>
              </a:lnSpc>
            </a:pPr>
            <a:r>
              <a:rPr lang="en-US" altLang="en-US" sz="1050" dirty="0"/>
              <a:t>Adjourn</a:t>
            </a:r>
          </a:p>
          <a:p>
            <a:endParaRPr lang="en-US" sz="1800" dirty="0"/>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January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616530603"/>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723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err="1"/>
                        <a:t>TGax</a:t>
                      </a:r>
                      <a:endParaRPr lang="en-US" sz="1800" b="1" dirty="0"/>
                    </a:p>
                  </a:txBody>
                  <a:tcPr/>
                </a:tc>
                <a:tc>
                  <a:txBody>
                    <a:bodyPr/>
                    <a:lstStyle/>
                    <a:p>
                      <a:pPr algn="ctr"/>
                      <a:r>
                        <a:rPr lang="en-US" sz="1800" b="1" dirty="0"/>
                        <a:t>TGax</a:t>
                      </a:r>
                    </a:p>
                  </a:txBody>
                  <a:tcPr/>
                </a:tc>
                <a:tc>
                  <a:txBody>
                    <a:bodyPr/>
                    <a:lstStyle/>
                    <a:p>
                      <a:pPr algn="ctr"/>
                      <a:r>
                        <a:rPr lang="en-US" sz="1800" b="1" dirty="0"/>
                        <a:t>TGax</a:t>
                      </a:r>
                    </a:p>
                  </a:txBody>
                  <a:tcPr/>
                </a:tc>
                <a:extLst>
                  <a:ext uri="{0D108BD9-81ED-4DB2-BD59-A6C34878D82A}">
                    <a16:rowId xmlns:a16="http://schemas.microsoft.com/office/drawing/2014/main" val="10001"/>
                  </a:ext>
                </a:extLst>
              </a:tr>
              <a:tr h="355691">
                <a:tc>
                  <a:txBody>
                    <a:bodyPr/>
                    <a:lstStyle/>
                    <a:p>
                      <a:pPr algn="ctr"/>
                      <a:r>
                        <a:rPr lang="en-US" dirty="0"/>
                        <a:t>AM 2</a:t>
                      </a:r>
                    </a:p>
                  </a:txBody>
                  <a:tcPr/>
                </a:tc>
                <a:tc>
                  <a:txBody>
                    <a:bodyPr/>
                    <a:lstStyle/>
                    <a:p>
                      <a:pPr algn="ctr"/>
                      <a:r>
                        <a:rPr lang="en-US" sz="1800" b="1" dirty="0" err="1"/>
                        <a:t>TGax</a:t>
                      </a:r>
                      <a:endParaRPr lang="en-US" sz="1800" b="1" dirty="0"/>
                    </a:p>
                  </a:txBody>
                  <a:tcPr/>
                </a:tc>
                <a:tc>
                  <a:txBody>
                    <a:bodyPr/>
                    <a:lstStyle/>
                    <a:p>
                      <a:pPr algn="ct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t>TGax</a:t>
                      </a:r>
                    </a:p>
                  </a:txBody>
                  <a:tcPr/>
                </a:tc>
                <a:tc>
                  <a:txBody>
                    <a:bodyPr/>
                    <a:lstStyle/>
                    <a:p>
                      <a:pPr algn="ctr"/>
                      <a:endParaRPr lang="en-US" sz="1800" b="1" dirty="0"/>
                    </a:p>
                  </a:txBody>
                  <a:tcPr/>
                </a:tc>
                <a:tc>
                  <a:txBody>
                    <a:bodyPr/>
                    <a:lstStyle/>
                    <a:p>
                      <a:pPr algn="ctr"/>
                      <a:r>
                        <a:rPr lang="en-US" sz="1800" b="1" dirty="0" err="1"/>
                        <a:t>TGax</a:t>
                      </a:r>
                      <a:endParaRPr lang="en-US" sz="1800" b="1" dirty="0"/>
                    </a:p>
                  </a:txBody>
                  <a:tcPr/>
                </a:tc>
                <a:tc>
                  <a:txBody>
                    <a:bodyPr/>
                    <a:lstStyle/>
                    <a:p>
                      <a:pPr algn="ctr"/>
                      <a:r>
                        <a:rPr lang="en-US" b="1" dirty="0" err="1"/>
                        <a:t>TGax</a:t>
                      </a: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endParaRPr lang="en-US" b="1" dirty="0"/>
                    </a:p>
                  </a:txBody>
                  <a:tcPr/>
                </a:tc>
                <a:tc>
                  <a:txBody>
                    <a:bodyPr/>
                    <a:lstStyle/>
                    <a:p>
                      <a:pPr algn="ctr"/>
                      <a:r>
                        <a:rPr lang="en-US" sz="1800" b="1" dirty="0" err="1"/>
                        <a:t>TGax</a:t>
                      </a:r>
                      <a:endParaRPr lang="en-US" sz="1800" b="1" dirty="0"/>
                    </a:p>
                  </a:txBody>
                  <a:tcPr/>
                </a:tc>
                <a:tc>
                  <a:txBody>
                    <a:bodyPr/>
                    <a:lstStyle/>
                    <a:p>
                      <a:pPr algn="ctr"/>
                      <a:endParaRPr lang="en-US" sz="1400" dirty="0"/>
                    </a:p>
                  </a:txBody>
                  <a:tcPr/>
                </a:tc>
                <a:tc>
                  <a:txBody>
                    <a:bodyPr/>
                    <a:lstStyle/>
                    <a:p>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b="1" dirty="0" err="1"/>
                        <a:t>TGax</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January 14, 10:30 – 12:30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November 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November 2018 meeting.</a:t>
            </a:r>
            <a:endParaRPr lang="en-US" altLang="en-US" dirty="0"/>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a:t>Status of Comment Resolution</a:t>
            </a:r>
          </a:p>
          <a:p>
            <a:pPr lvl="0">
              <a:lnSpc>
                <a:spcPct val="80000"/>
              </a:lnSpc>
              <a:buFont typeface="Arial" panose="020B0604020202020204" pitchFamily="34" charset="0"/>
              <a:buChar char="•"/>
            </a:pPr>
            <a:r>
              <a:rPr lang="en-US" altLang="en-US" dirty="0"/>
              <a:t>Submissions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(November 2018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November 2018 Interim meeting to today: </a:t>
            </a:r>
          </a:p>
          <a:p>
            <a:pPr lvl="1">
              <a:buFont typeface="Arial" panose="020B0604020202020204" pitchFamily="34" charset="0"/>
              <a:buChar char="•"/>
            </a:pPr>
            <a:r>
              <a:rPr lang="en-US" altLang="en-US" sz="1600" dirty="0">
                <a:hlinkClick r:id="rId2"/>
              </a:rPr>
              <a:t>https://mentor.ieee.org/802.11/dcn/18/11-18-1933-01-00ax-tgax-november-2018-bangkok-meeting-minutes.docx</a:t>
            </a:r>
            <a:r>
              <a:rPr lang="en-US" altLang="en-US" sz="1600" dirty="0"/>
              <a:t>  </a:t>
            </a:r>
          </a:p>
          <a:p>
            <a:pPr lvl="1">
              <a:buFont typeface="Arial" panose="020B0604020202020204" pitchFamily="34" charset="0"/>
              <a:buChar char="•"/>
            </a:pPr>
            <a:r>
              <a:rPr lang="en-US" altLang="en-US" sz="1600" dirty="0">
                <a:hlinkClick r:id="rId3"/>
              </a:rPr>
              <a:t>https://mentor.ieee.org/802.11/dcn/18/11-18-2008-01-00ax-minutes-of-tgax-ad-hoc-mac-mu-sr-november-2018-in-bangkok.docx</a:t>
            </a:r>
            <a:r>
              <a:rPr lang="en-US" altLang="en-US" sz="1600" dirty="0"/>
              <a:t> </a:t>
            </a:r>
          </a:p>
          <a:p>
            <a:pPr lvl="1">
              <a:buFont typeface="Arial" panose="020B0604020202020204" pitchFamily="34" charset="0"/>
              <a:buChar char="•"/>
            </a:pPr>
            <a:r>
              <a:rPr lang="en-US" altLang="en-US" sz="1600" dirty="0">
                <a:hlinkClick r:id="rId4"/>
              </a:rPr>
              <a:t>https://mentor.ieee.org/802.11/dcn/18/11-18-1871-01-00ax-minutes-of-tgax-ad-hoc-november-2018-in-shenzhen.docx</a:t>
            </a:r>
            <a:r>
              <a:rPr lang="en-US" altLang="en-US" sz="1600" dirty="0"/>
              <a:t> </a:t>
            </a:r>
          </a:p>
          <a:p>
            <a:pPr lvl="1">
              <a:buFont typeface="Arial" panose="020B0604020202020204" pitchFamily="34" charset="0"/>
              <a:buChar char="•"/>
            </a:pPr>
            <a:r>
              <a:rPr lang="en-US" altLang="en-US" sz="1600" dirty="0">
                <a:hlinkClick r:id="rId5"/>
              </a:rPr>
              <a:t>https://mentor.ieee.org/802.11/dcn/18/11-18-2024-00-00ax-bangkok-phy-ad-hoc-minutes.docx</a:t>
            </a:r>
            <a:r>
              <a:rPr lang="en-US" altLang="en-US" sz="1600" dirty="0"/>
              <a:t> </a:t>
            </a:r>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666D7-970F-5A43-A1DE-81D88F979592}"/>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CDEADD4B-701D-FA47-9508-1AF4DF0E33EE}"/>
              </a:ext>
            </a:extLst>
          </p:cNvPr>
          <p:cNvSpPr>
            <a:spLocks noGrp="1"/>
          </p:cNvSpPr>
          <p:nvPr>
            <p:ph idx="1"/>
          </p:nvPr>
        </p:nvSpPr>
        <p:spPr/>
        <p:txBody>
          <a:bodyPr/>
          <a:lstStyle/>
          <a:p>
            <a:r>
              <a:rPr lang="en-US" dirty="0">
                <a:hlinkClick r:id="rId2"/>
              </a:rPr>
              <a:t>http://www.ieee802.org/11/Reports/802.11_Timelines.htm</a:t>
            </a:r>
            <a:r>
              <a:rPr lang="en-US" dirty="0"/>
              <a:t> </a:t>
            </a:r>
          </a:p>
          <a:p>
            <a:endParaRPr lang="en-US" dirty="0"/>
          </a:p>
          <a:p>
            <a:pPr>
              <a:buFont typeface="Arial" panose="020B0604020202020204" pitchFamily="34" charset="0"/>
              <a:buChar char="•"/>
            </a:pPr>
            <a:r>
              <a:rPr lang="en-US" sz="2000" dirty="0"/>
              <a:t>Recirculation						Jan. 2019</a:t>
            </a:r>
          </a:p>
          <a:p>
            <a:pPr>
              <a:buFont typeface="Arial" panose="020B0604020202020204" pitchFamily="34" charset="0"/>
              <a:buChar char="•"/>
            </a:pPr>
            <a:r>
              <a:rPr lang="en-US" sz="2000" dirty="0"/>
              <a:t>MEC/MRD							Mar. 2019</a:t>
            </a:r>
          </a:p>
          <a:p>
            <a:pPr>
              <a:buFont typeface="Arial" panose="020B0604020202020204" pitchFamily="34" charset="0"/>
              <a:buChar char="•"/>
            </a:pPr>
            <a:r>
              <a:rPr lang="en-US" sz="2000" dirty="0"/>
              <a:t>Sponsor Ballot pool					Feb. 2019</a:t>
            </a:r>
          </a:p>
          <a:p>
            <a:pPr>
              <a:buFont typeface="Arial" panose="020B0604020202020204" pitchFamily="34" charset="0"/>
              <a:buChar char="•"/>
            </a:pPr>
            <a:r>
              <a:rPr lang="en-US" sz="2000" dirty="0"/>
              <a:t>Initial Sponsor Ballot					May 2019</a:t>
            </a:r>
          </a:p>
          <a:p>
            <a:pPr>
              <a:buFont typeface="Arial" panose="020B0604020202020204" pitchFamily="34" charset="0"/>
              <a:buChar char="•"/>
            </a:pPr>
            <a:r>
              <a:rPr lang="en-US" sz="2000" dirty="0"/>
              <a:t>Final 802.11 Approval				Nov. 2019</a:t>
            </a:r>
          </a:p>
          <a:p>
            <a:pPr>
              <a:buFont typeface="Arial" panose="020B0604020202020204" pitchFamily="34" charset="0"/>
              <a:buChar char="•"/>
            </a:pPr>
            <a:r>
              <a:rPr lang="en-US" sz="2000" dirty="0"/>
              <a:t>Final Conditional EC approval		Nov. 2019</a:t>
            </a:r>
          </a:p>
          <a:p>
            <a:pPr>
              <a:buFont typeface="Arial" panose="020B0604020202020204" pitchFamily="34" charset="0"/>
              <a:buChar char="•"/>
            </a:pPr>
            <a:r>
              <a:rPr lang="en-US" sz="2000" dirty="0" err="1"/>
              <a:t>RevCom</a:t>
            </a:r>
            <a:r>
              <a:rPr lang="en-US" sz="2000" dirty="0"/>
              <a:t>								Dec. 2019</a:t>
            </a:r>
            <a:endParaRPr lang="en-US" dirty="0"/>
          </a:p>
        </p:txBody>
      </p:sp>
      <p:sp>
        <p:nvSpPr>
          <p:cNvPr id="4" name="Slide Number Placeholder 3">
            <a:extLst>
              <a:ext uri="{FF2B5EF4-FFF2-40B4-BE49-F238E27FC236}">
                <a16:creationId xmlns:a16="http://schemas.microsoft.com/office/drawing/2014/main" id="{E31996B8-0545-8942-94F4-6986351E396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ED219F8-B866-7543-8DCD-7C90C5FD96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4BDE86-7397-7B41-BE7D-DCB9DA5EE57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701044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of Comment Resolution </a:t>
            </a:r>
          </a:p>
        </p:txBody>
      </p:sp>
      <p:sp>
        <p:nvSpPr>
          <p:cNvPr id="3" name="Content Placeholder 2"/>
          <p:cNvSpPr>
            <a:spLocks noGrp="1"/>
          </p:cNvSpPr>
          <p:nvPr>
            <p:ph idx="1"/>
          </p:nvPr>
        </p:nvSpPr>
        <p:spPr/>
        <p:txBody>
          <a:bodyPr/>
          <a:lstStyle/>
          <a:p>
            <a:r>
              <a:rPr lang="en-US" dirty="0"/>
              <a:t>See the embedded spreadsheets.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graphicFrame>
        <p:nvGraphicFramePr>
          <p:cNvPr id="7" name="Object 6">
            <a:extLst>
              <a:ext uri="{FF2B5EF4-FFF2-40B4-BE49-F238E27FC236}">
                <a16:creationId xmlns:a16="http://schemas.microsoft.com/office/drawing/2014/main" id="{73EC8453-CE5E-E84A-B13A-C67CDF8D17E4}"/>
              </a:ext>
            </a:extLst>
          </p:cNvPr>
          <p:cNvGraphicFramePr>
            <a:graphicFrameLocks noChangeAspect="1"/>
          </p:cNvGraphicFramePr>
          <p:nvPr>
            <p:extLst>
              <p:ext uri="{D42A27DB-BD31-4B8C-83A1-F6EECF244321}">
                <p14:modId xmlns:p14="http://schemas.microsoft.com/office/powerpoint/2010/main" val="4149915941"/>
              </p:ext>
            </p:extLst>
          </p:nvPr>
        </p:nvGraphicFramePr>
        <p:xfrm>
          <a:off x="1066800" y="2895600"/>
          <a:ext cx="2533650" cy="1600200"/>
        </p:xfrm>
        <a:graphic>
          <a:graphicData uri="http://schemas.openxmlformats.org/presentationml/2006/ole">
            <mc:AlternateContent xmlns:mc="http://schemas.openxmlformats.org/markup-compatibility/2006">
              <mc:Choice xmlns:v="urn:schemas-microsoft-com:vml" Requires="v">
                <p:oleObj spid="_x0000_s4097"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1066800" y="2895600"/>
                        <a:ext cx="2533650" cy="16002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E6902FE5-FFDB-6047-BA61-51C7045FFBD8}"/>
              </a:ext>
            </a:extLst>
          </p:cNvPr>
          <p:cNvGraphicFramePr>
            <a:graphicFrameLocks noChangeAspect="1"/>
          </p:cNvGraphicFramePr>
          <p:nvPr>
            <p:extLst>
              <p:ext uri="{D42A27DB-BD31-4B8C-83A1-F6EECF244321}">
                <p14:modId xmlns:p14="http://schemas.microsoft.com/office/powerpoint/2010/main" val="1597407864"/>
              </p:ext>
            </p:extLst>
          </p:nvPr>
        </p:nvGraphicFramePr>
        <p:xfrm>
          <a:off x="4905220" y="2884449"/>
          <a:ext cx="2232025" cy="1409700"/>
        </p:xfrm>
        <a:graphic>
          <a:graphicData uri="http://schemas.openxmlformats.org/presentationml/2006/ole">
            <mc:AlternateContent xmlns:mc="http://schemas.openxmlformats.org/markup-compatibility/2006">
              <mc:Choice xmlns:v="urn:schemas-microsoft-com:vml" Requires="v">
                <p:oleObj spid="_x0000_s4098" name="Worksheet" showAsIcon="1" r:id="rId5" imgW="965200" imgH="609600" progId="Excel.Sheet.12">
                  <p:embed/>
                </p:oleObj>
              </mc:Choice>
              <mc:Fallback>
                <p:oleObj name="Worksheet" showAsIcon="1" r:id="rId5" imgW="965200" imgH="609600" progId="Excel.Sheet.12">
                  <p:embed/>
                  <p:pic>
                    <p:nvPicPr>
                      <p:cNvPr id="0" name=""/>
                      <p:cNvPicPr/>
                      <p:nvPr/>
                    </p:nvPicPr>
                    <p:blipFill>
                      <a:blip r:embed="rId6"/>
                      <a:stretch>
                        <a:fillRect/>
                      </a:stretch>
                    </p:blipFill>
                    <p:spPr>
                      <a:xfrm>
                        <a:off x="4905220" y="2884449"/>
                        <a:ext cx="2232025" cy="1409700"/>
                      </a:xfrm>
                      <a:prstGeom prst="rect">
                        <a:avLst/>
                      </a:prstGeom>
                    </p:spPr>
                  </p:pic>
                </p:oleObj>
              </mc:Fallback>
            </mc:AlternateContent>
          </a:graphicData>
        </a:graphic>
      </p:graphicFrame>
    </p:spTree>
    <p:extLst>
      <p:ext uri="{BB962C8B-B14F-4D97-AF65-F5344CB8AC3E}">
        <p14:creationId xmlns:p14="http://schemas.microsoft.com/office/powerpoint/2010/main" val="74357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January 13-18, 2019</a:t>
            </a:r>
          </a:p>
          <a:p>
            <a:pPr algn="ctr">
              <a:lnSpc>
                <a:spcPct val="90000"/>
              </a:lnSpc>
              <a:buFontTx/>
              <a:buNone/>
            </a:pPr>
            <a:r>
              <a:rPr lang="en-US" sz="4000" dirty="0">
                <a:latin typeface="Arial" panose="020B0604020202020204" pitchFamily="34" charset="0"/>
              </a:rPr>
              <a:t>St. Louis, MO, USA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January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55086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82000" cy="1065213"/>
          </a:xfrm>
        </p:spPr>
        <p:txBody>
          <a:bodyPr/>
          <a:lstStyle/>
          <a:p>
            <a:r>
              <a:rPr lang="en-US" altLang="en-US" dirty="0"/>
              <a:t>Agenda for Monday January 14,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568404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4213" cy="1065213"/>
          </a:xfrm>
        </p:spPr>
        <p:txBody>
          <a:bodyPr/>
          <a:lstStyle/>
          <a:p>
            <a:r>
              <a:rPr lang="en-US" altLang="en-US" dirty="0"/>
              <a:t>Agenda for Tuesday January 15,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7296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January 15,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1689928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January 15</a:t>
            </a:r>
            <a:r>
              <a:rPr lang="en-US" altLang="en-US"/>
              <a:t>, 19:</a:t>
            </a:r>
            <a:r>
              <a:rPr lang="en-US" altLang="en-US" dirty="0"/>
              <a:t>3</a:t>
            </a:r>
            <a:r>
              <a:rPr lang="en-US" altLang="en-US"/>
              <a:t>0 – 21:</a:t>
            </a:r>
            <a:r>
              <a:rPr lang="en-US" altLang="en-US" dirty="0"/>
              <a:t>3</a:t>
            </a:r>
            <a:r>
              <a:rPr lang="en-US" altLang="en-US"/>
              <a:t>0</a:t>
            </a:r>
            <a:r>
              <a:rPr lang="en-US" altLang="en-US">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5366754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Wednesday January 16,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6553081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January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Thursday January 17, 08:00 – 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009166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January 17, 13:30 – 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2019</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5020284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781</a:t>
            </a:r>
          </a:p>
        </p:txBody>
      </p:sp>
      <p:sp>
        <p:nvSpPr>
          <p:cNvPr id="3" name="Content Placeholder 2"/>
          <p:cNvSpPr>
            <a:spLocks noGrp="1"/>
          </p:cNvSpPr>
          <p:nvPr>
            <p:ph idx="1"/>
          </p:nvPr>
        </p:nvSpPr>
        <p:spPr/>
        <p:txBody>
          <a:bodyPr/>
          <a:lstStyle/>
          <a:p>
            <a:r>
              <a:rPr lang="en-US" dirty="0"/>
              <a:t>move to accept resolutions to CIDs </a:t>
            </a:r>
            <a:r>
              <a:rPr lang="en-GB" dirty="0"/>
              <a:t>16131, 16766, 15106, 16767, </a:t>
            </a:r>
            <a:r>
              <a:rPr lang="en-GB" dirty="0">
                <a:solidFill>
                  <a:srgbClr val="FF0000"/>
                </a:solidFill>
              </a:rPr>
              <a:t>16768 </a:t>
            </a:r>
            <a:r>
              <a:rPr lang="en-GB" dirty="0"/>
              <a:t>(5 CIDs) in doc 11-18/1505r1</a:t>
            </a:r>
          </a:p>
          <a:p>
            <a:endParaRPr lang="en-GB" dirty="0"/>
          </a:p>
          <a:p>
            <a:r>
              <a:rPr lang="en-GB" dirty="0"/>
              <a:t>Move: </a:t>
            </a:r>
            <a:r>
              <a:rPr lang="en-GB" dirty="0" err="1"/>
              <a:t>Yongho</a:t>
            </a:r>
            <a:r>
              <a:rPr lang="en-GB" dirty="0"/>
              <a:t> </a:t>
            </a:r>
            <a:r>
              <a:rPr lang="en-GB" dirty="0" err="1"/>
              <a:t>Seok</a:t>
            </a:r>
            <a:r>
              <a:rPr lang="en-GB" dirty="0"/>
              <a:t>			Second:</a:t>
            </a:r>
            <a:endParaRPr lang="en-US" dirty="0"/>
          </a:p>
          <a:p>
            <a:endParaRPr lang="en-US" dirty="0"/>
          </a:p>
          <a:p>
            <a:r>
              <a:rPr lang="en-US" dirty="0">
                <a:solidFill>
                  <a:srgbClr val="00B050"/>
                </a:solidFill>
              </a:rPr>
              <a:t>Y/N/A: 7/1/3 </a:t>
            </a:r>
          </a:p>
          <a:p>
            <a:r>
              <a:rPr lang="en-US" dirty="0">
                <a:solidFill>
                  <a:schemeClr val="tx1"/>
                </a:solidFill>
              </a:rPr>
              <a:t>CID 16768 is transferred to PHY</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552430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a:t>
            </a:r>
            <a:r>
              <a:rPr lang="en-GB" dirty="0"/>
              <a:t>CIDs 15565, 16082, 16175, 16224, 16360, and 17009 in doc 11-18/1876r2 </a:t>
            </a:r>
          </a:p>
          <a:p>
            <a:endParaRPr lang="en-GB" dirty="0"/>
          </a:p>
          <a:p>
            <a:r>
              <a:rPr lang="en-GB" dirty="0"/>
              <a:t>Move: Osama Aboul-Magd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587620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pPr lvl="0"/>
            <a:r>
              <a:rPr lang="en-US" dirty="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a:solidFill>
                  <a:srgbClr val="FF0000"/>
                </a:solidFill>
              </a:rPr>
              <a:t>17143</a:t>
            </a:r>
            <a:r>
              <a:rPr lang="en-GB" dirty="0"/>
              <a:t>, 16148, 16313, 16646 in doc 11-18/1698r0</a:t>
            </a:r>
          </a:p>
          <a:p>
            <a:pPr lvl="0"/>
            <a:endParaRPr lang="en-GB" dirty="0"/>
          </a:p>
          <a:p>
            <a:pPr lvl="0"/>
            <a:r>
              <a:rPr lang="en-GB" dirty="0"/>
              <a:t>Move: Alfred </a:t>
            </a:r>
            <a:r>
              <a:rPr lang="en-GB" dirty="0" err="1"/>
              <a:t>Asterjadhi</a:t>
            </a:r>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1712888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t>15087, 15088, 16597, 16610, 16664, 16665, </a:t>
            </a:r>
            <a:r>
              <a:rPr lang="en-GB" dirty="0">
                <a:solidFill>
                  <a:srgbClr val="FF0000"/>
                </a:solidFill>
              </a:rPr>
              <a:t>16666</a:t>
            </a:r>
            <a:r>
              <a:rPr lang="en-GB" dirty="0"/>
              <a:t>, 16667, 16670, 16671 in doc 11-18/1975r2</a:t>
            </a:r>
          </a:p>
          <a:p>
            <a:endParaRPr lang="en-GB" dirty="0"/>
          </a:p>
          <a:p>
            <a:r>
              <a:rPr lang="en-GB" dirty="0"/>
              <a:t>Move: </a:t>
            </a:r>
            <a:r>
              <a:rPr lang="en-GB" dirty="0" err="1"/>
              <a:t>Liwen</a:t>
            </a:r>
            <a:r>
              <a:rPr lang="en-GB" dirty="0"/>
              <a:t> Chu			Second: </a:t>
            </a:r>
          </a:p>
          <a:p>
            <a:r>
              <a:rPr lang="en-GB" dirty="0"/>
              <a:t>16666 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20908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a:t>
            </a:r>
          </a:p>
        </p:txBody>
      </p:sp>
      <p:sp>
        <p:nvSpPr>
          <p:cNvPr id="3" name="Content Placeholder 2"/>
          <p:cNvSpPr>
            <a:spLocks noGrp="1"/>
          </p:cNvSpPr>
          <p:nvPr>
            <p:ph idx="1"/>
          </p:nvPr>
        </p:nvSpPr>
        <p:spPr/>
        <p:txBody>
          <a:bodyPr/>
          <a:lstStyle/>
          <a:p>
            <a:r>
              <a:rPr lang="en-US" dirty="0"/>
              <a:t>Move to accept resolutions to CIDs </a:t>
            </a:r>
            <a:r>
              <a:rPr lang="en-GB" dirty="0">
                <a:solidFill>
                  <a:srgbClr val="FF0000"/>
                </a:solidFill>
              </a:rPr>
              <a:t>15175</a:t>
            </a:r>
            <a:r>
              <a:rPr lang="en-GB" dirty="0"/>
              <a:t>, 15652</a:t>
            </a:r>
            <a:r>
              <a:rPr lang="en-GB" dirty="0">
                <a:solidFill>
                  <a:srgbClr val="FF0000"/>
                </a:solidFill>
              </a:rPr>
              <a:t>, 16411</a:t>
            </a:r>
            <a:r>
              <a:rPr lang="en-GB" dirty="0"/>
              <a:t>, 17077, 17001, 16124, 15716</a:t>
            </a:r>
            <a:r>
              <a:rPr lang="en-US" dirty="0"/>
              <a:t> in doc 11-18/1866r1</a:t>
            </a:r>
          </a:p>
          <a:p>
            <a:endParaRPr lang="en-US" dirty="0"/>
          </a:p>
          <a:p>
            <a:r>
              <a:rPr lang="en-US" dirty="0"/>
              <a:t>Move: Laurent </a:t>
            </a:r>
            <a:r>
              <a:rPr lang="en-US" dirty="0" err="1"/>
              <a:t>Cariou</a:t>
            </a:r>
            <a:r>
              <a:rPr lang="en-US" dirty="0"/>
              <a:t>		Second: </a:t>
            </a:r>
          </a:p>
          <a:p>
            <a:r>
              <a:rPr lang="en-US"/>
              <a:t>No objection to resolutions to CIDs written in black</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3710361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B82A0-5A11-D545-AC2C-CACD8D6A116C}"/>
              </a:ext>
            </a:extLst>
          </p:cNvPr>
          <p:cNvSpPr>
            <a:spLocks noGrp="1"/>
          </p:cNvSpPr>
          <p:nvPr>
            <p:ph type="title"/>
          </p:nvPr>
        </p:nvSpPr>
        <p:spPr/>
        <p:txBody>
          <a:bodyPr/>
          <a:lstStyle/>
          <a:p>
            <a:r>
              <a:rPr lang="en-US" dirty="0"/>
              <a:t>Motion to Approve 802.11ax Coexistence Assurance </a:t>
            </a:r>
            <a:r>
              <a:rPr lang="en-US" dirty="0" err="1"/>
              <a:t>documet</a:t>
            </a:r>
            <a:endParaRPr lang="en-US" dirty="0"/>
          </a:p>
        </p:txBody>
      </p:sp>
      <p:sp>
        <p:nvSpPr>
          <p:cNvPr id="3" name="Content Placeholder 2">
            <a:extLst>
              <a:ext uri="{FF2B5EF4-FFF2-40B4-BE49-F238E27FC236}">
                <a16:creationId xmlns:a16="http://schemas.microsoft.com/office/drawing/2014/main" id="{1C5CA752-612D-074B-A13E-7A5267385AE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F913C72-9DE8-E744-A66A-BA2EC59211B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FB94A1A-87F8-4A4E-A6BB-9A0BB90FE6C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D42532D-110B-474A-8B3D-0DEB1A71382E}"/>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7355447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1A80C-6FDF-D944-98E3-01F96C05D6ED}"/>
              </a:ext>
            </a:extLst>
          </p:cNvPr>
          <p:cNvSpPr>
            <a:spLocks noGrp="1"/>
          </p:cNvSpPr>
          <p:nvPr>
            <p:ph type="title"/>
          </p:nvPr>
        </p:nvSpPr>
        <p:spPr/>
        <p:txBody>
          <a:bodyPr/>
          <a:lstStyle/>
          <a:p>
            <a:r>
              <a:rPr lang="en-US" dirty="0"/>
              <a:t>Motion for WG Recirculation Ballot</a:t>
            </a:r>
          </a:p>
        </p:txBody>
      </p:sp>
      <p:sp>
        <p:nvSpPr>
          <p:cNvPr id="3" name="Content Placeholder 2">
            <a:extLst>
              <a:ext uri="{FF2B5EF4-FFF2-40B4-BE49-F238E27FC236}">
                <a16:creationId xmlns:a16="http://schemas.microsoft.com/office/drawing/2014/main" id="{6BA12AAB-012D-8048-8AEB-D887D43D3FB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4C03D14-6754-114D-B62E-45DEA18C149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B610161-75EF-1E4F-A07A-E8EDCE495C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D99227C-1ABA-7441-B402-49A03732A54A}"/>
              </a:ext>
            </a:extLst>
          </p:cNvPr>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8086464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357542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January 2019</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1438</TotalTime>
  <Words>1945</Words>
  <Application>Microsoft Macintosh PowerPoint</Application>
  <PresentationFormat>On-screen Show (4:3)</PresentationFormat>
  <Paragraphs>422</Paragraphs>
  <Slides>39</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39</vt:i4>
      </vt:variant>
    </vt:vector>
  </HeadingPairs>
  <TitlesOfParts>
    <vt:vector size="48" baseType="lpstr">
      <vt:lpstr>Arial</vt:lpstr>
      <vt:lpstr>Arial Black</vt:lpstr>
      <vt:lpstr>Calibri</vt:lpstr>
      <vt:lpstr>Monotype Sorts</vt:lpstr>
      <vt:lpstr>Symbol</vt:lpstr>
      <vt:lpstr>Times New Roman</vt:lpstr>
      <vt:lpstr>Office Theme</vt:lpstr>
      <vt:lpstr>Document</vt:lpstr>
      <vt:lpstr>Microsoft Excel Worksheet</vt:lpstr>
      <vt:lpstr>TGax January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January 14, 10:30 – 12:30 </vt:lpstr>
      <vt:lpstr>Submissions</vt:lpstr>
      <vt:lpstr>Approval of  TG Minutes (November 2018 Meeting and Telecon Minutes) </vt:lpstr>
      <vt:lpstr>Timeline</vt:lpstr>
      <vt:lpstr>Status of Comment Resolution </vt:lpstr>
      <vt:lpstr>Agenda for Monday January 14, 13:30 – 15:30 </vt:lpstr>
      <vt:lpstr>Agenda for Monday January 14, 19:30 – 21:30 </vt:lpstr>
      <vt:lpstr>Agenda for Tuesday January 15, 08:00 – 10:00 </vt:lpstr>
      <vt:lpstr>Agenda for Tuesday January 15, 10:30 – 12:30 </vt:lpstr>
      <vt:lpstr>Agenda for Tuesday January 15, 16:00 – 18:00 </vt:lpstr>
      <vt:lpstr>Agenda for Tuesday January 15, 19:30 – 21:30 </vt:lpstr>
      <vt:lpstr>Agenda for Wednesday January 16, 08:00 – 10:00 </vt:lpstr>
      <vt:lpstr>Agenda for Wednesday January 16, 13:30 – 15:30 </vt:lpstr>
      <vt:lpstr>Agenda for Thursday January 17, 08:00 – 10:00</vt:lpstr>
      <vt:lpstr>Agenda for Thursday January 17, 13:30 – 15:30</vt:lpstr>
      <vt:lpstr>Motions</vt:lpstr>
      <vt:lpstr>CR Motion 781</vt:lpstr>
      <vt:lpstr>CR Motion #</vt:lpstr>
      <vt:lpstr>CR Motion #</vt:lpstr>
      <vt:lpstr>CR Motion #</vt:lpstr>
      <vt:lpstr>CR Motion #</vt:lpstr>
      <vt:lpstr>Motion to Approve 802.11ax Coexistence Assurance documet</vt:lpstr>
      <vt:lpstr>Motion for WG Recirculation Ballot</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104</cp:revision>
  <cp:lastPrinted>1601-01-01T00:00:00Z</cp:lastPrinted>
  <dcterms:created xsi:type="dcterms:W3CDTF">2017-01-26T15:28:16Z</dcterms:created>
  <dcterms:modified xsi:type="dcterms:W3CDTF">2019-01-14T01:06:07Z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1538576291</vt:lpwstr>
  </property>
</Properties>
</file>