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73" r:id="rId18"/>
    <p:sldId id="274" r:id="rId19"/>
    <p:sldId id="276" r:id="rId20"/>
    <p:sldId id="275" r:id="rId21"/>
    <p:sldId id="295" r:id="rId22"/>
    <p:sldId id="293" r:id="rId23"/>
    <p:sldId id="292" r:id="rId24"/>
    <p:sldId id="290" r:id="rId25"/>
    <p:sldId id="278" r:id="rId26"/>
    <p:sldId id="281" r:id="rId27"/>
    <p:sldId id="283" r:id="rId28"/>
    <p:sldId id="284" r:id="rId29"/>
    <p:sldId id="285" r:id="rId30"/>
    <p:sldId id="287" r:id="rId31"/>
    <p:sldId id="286"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12/8/2018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January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January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January 2019</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January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January 2019</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2019</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802.11-18/2114r0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January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January 2019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2018-12-07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60"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teleconference minutes since September 2018.</a:t>
            </a:r>
          </a:p>
          <a:p>
            <a:pPr>
              <a:buFont typeface="Arial" panose="020B0604020202020204" pitchFamily="34" charset="0"/>
              <a:buChar char="•"/>
            </a:pPr>
            <a:r>
              <a:rPr lang="en-US" dirty="0" smtClean="0"/>
              <a:t>Complete the resolution of comments received on draft D3.0, prepare draft D4.0, and start a 15-day recirculation ballot</a:t>
            </a:r>
          </a:p>
          <a:p>
            <a:pPr>
              <a:buFont typeface="Arial" panose="020B0604020202020204" pitchFamily="34" charset="0"/>
              <a:buChar char="•"/>
            </a:pPr>
            <a:r>
              <a:rPr lang="en-US" dirty="0" smtClean="0"/>
              <a:t>Schedule TG ad hoc meeting, if needed.</a:t>
            </a:r>
          </a:p>
          <a:p>
            <a:pPr>
              <a:buFont typeface="Arial" panose="020B0604020202020204" pitchFamily="34" charset="0"/>
              <a:buChar char="•"/>
            </a:pPr>
            <a:r>
              <a:rPr lang="en-US" dirty="0" smtClean="0"/>
              <a:t>Schedule TG teleconference times.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73994" y="1219201"/>
            <a:ext cx="3808413" cy="4113213"/>
          </a:xfrm>
        </p:spPr>
        <p:txBody>
          <a:bodyPr/>
          <a:lstStyle/>
          <a:p>
            <a:pPr>
              <a:lnSpc>
                <a:spcPct val="80000"/>
              </a:lnSpc>
            </a:pPr>
            <a:endParaRPr lang="en-US" altLang="en-US" sz="1050" dirty="0"/>
          </a:p>
          <a:p>
            <a:pPr>
              <a:lnSpc>
                <a:spcPct val="80000"/>
              </a:lnSpc>
            </a:pPr>
            <a:r>
              <a:rPr lang="en-US" altLang="en-US" sz="1100" dirty="0" smtClean="0"/>
              <a:t>Monday January </a:t>
            </a:r>
            <a:r>
              <a:rPr lang="en-US" altLang="en-US" sz="1100" dirty="0" smtClean="0"/>
              <a:t>14, 10:30 </a:t>
            </a:r>
            <a:r>
              <a:rPr lang="en-US" altLang="en-US" sz="1100" dirty="0"/>
              <a:t>– </a:t>
            </a:r>
            <a:r>
              <a:rPr lang="en-US" altLang="en-US" sz="1100" dirty="0" smtClean="0"/>
              <a:t>12:30 </a:t>
            </a:r>
            <a:endParaRPr lang="en-US" altLang="en-US" sz="1100" dirty="0"/>
          </a:p>
          <a:p>
            <a:pPr lvl="1">
              <a:lnSpc>
                <a:spcPct val="80000"/>
              </a:lnSpc>
            </a:pPr>
            <a:r>
              <a:rPr lang="en-US" altLang="en-US" sz="1050" dirty="0" smtClean="0"/>
              <a:t>Call </a:t>
            </a:r>
            <a:r>
              <a:rPr lang="en-US" altLang="en-US" sz="1050" dirty="0"/>
              <a:t>Meeting to order</a:t>
            </a:r>
          </a:p>
          <a:p>
            <a:pPr lvl="1">
              <a:lnSpc>
                <a:spcPct val="80000"/>
              </a:lnSpc>
            </a:pPr>
            <a:r>
              <a:rPr lang="en-US" altLang="en-US" sz="1050" dirty="0" smtClean="0"/>
              <a:t>IEEE-SA IPR </a:t>
            </a:r>
            <a:r>
              <a:rPr lang="en-US" altLang="en-US" sz="1050" dirty="0"/>
              <a:t>Policy and procedure</a:t>
            </a:r>
            <a:r>
              <a:rPr lang="en-US" altLang="en-US" sz="1050" dirty="0" smtClean="0"/>
              <a:t>.</a:t>
            </a:r>
          </a:p>
          <a:p>
            <a:pPr lvl="1">
              <a:lnSpc>
                <a:spcPct val="80000"/>
              </a:lnSpc>
            </a:pPr>
            <a:r>
              <a:rPr lang="en-US" altLang="en-US" sz="1050" dirty="0" smtClean="0"/>
              <a:t>Call for Submissions</a:t>
            </a:r>
          </a:p>
          <a:p>
            <a:pPr lvl="1">
              <a:lnSpc>
                <a:spcPct val="80000"/>
              </a:lnSpc>
            </a:pPr>
            <a:r>
              <a:rPr lang="en-US" altLang="en-US" sz="1050" dirty="0" smtClean="0"/>
              <a:t>Ad hoc groups schedule</a:t>
            </a:r>
            <a:endParaRPr lang="en-US" altLang="en-US" sz="1050" dirty="0"/>
          </a:p>
          <a:p>
            <a:pPr lvl="1">
              <a:lnSpc>
                <a:spcPct val="80000"/>
              </a:lnSpc>
            </a:pPr>
            <a:r>
              <a:rPr lang="en-US" altLang="en-US" sz="1050" dirty="0"/>
              <a:t>Comment </a:t>
            </a:r>
            <a:r>
              <a:rPr lang="en-US" altLang="en-US" sz="1050" dirty="0" smtClean="0"/>
              <a:t>resolution and submissions</a:t>
            </a:r>
            <a:endParaRPr lang="en-US" altLang="en-US" sz="1050" dirty="0"/>
          </a:p>
          <a:p>
            <a:pPr lvl="1">
              <a:lnSpc>
                <a:spcPct val="80000"/>
              </a:lnSpc>
            </a:pPr>
            <a:r>
              <a:rPr lang="en-US" altLang="en-US" sz="1050" dirty="0" smtClean="0"/>
              <a:t>Recess</a:t>
            </a:r>
            <a:endParaRPr lang="en-US" altLang="en-US" sz="1050" dirty="0" smtClean="0"/>
          </a:p>
          <a:p>
            <a:pPr>
              <a:lnSpc>
                <a:spcPct val="80000"/>
              </a:lnSpc>
            </a:pPr>
            <a:r>
              <a:rPr lang="en-CA" altLang="en-US" sz="1100" dirty="0" smtClean="0"/>
              <a:t>Monday</a:t>
            </a:r>
            <a:r>
              <a:rPr lang="en-US" altLang="en-US" sz="1100" dirty="0" smtClean="0"/>
              <a:t> January </a:t>
            </a:r>
            <a:r>
              <a:rPr lang="en-US" altLang="en-US" sz="1100" dirty="0" smtClean="0"/>
              <a:t>14, 13:30 </a:t>
            </a:r>
            <a:r>
              <a:rPr lang="en-US" altLang="en-US" sz="1100" dirty="0"/>
              <a:t>– </a:t>
            </a:r>
            <a:r>
              <a:rPr lang="en-US" altLang="en-US" sz="1100" dirty="0" smtClean="0"/>
              <a:t>15:30</a:t>
            </a:r>
            <a:endParaRPr lang="en-US" altLang="en-US" sz="1100" dirty="0"/>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smtClean="0"/>
              <a:t>Recess</a:t>
            </a:r>
          </a:p>
          <a:p>
            <a:pPr>
              <a:lnSpc>
                <a:spcPct val="80000"/>
              </a:lnSpc>
            </a:pPr>
            <a:r>
              <a:rPr lang="en-CA" altLang="en-US" sz="1100" dirty="0" smtClean="0"/>
              <a:t>Monday</a:t>
            </a:r>
            <a:r>
              <a:rPr lang="en-US" altLang="en-US" sz="1100" dirty="0" smtClean="0"/>
              <a:t> </a:t>
            </a:r>
            <a:r>
              <a:rPr lang="en-US" altLang="en-US" sz="1100" dirty="0"/>
              <a:t>January 14, </a:t>
            </a:r>
            <a:r>
              <a:rPr lang="en-US" altLang="en-US" sz="1100" dirty="0" smtClean="0"/>
              <a:t>19:30 </a:t>
            </a:r>
            <a:r>
              <a:rPr lang="en-US" altLang="en-US" sz="1100" dirty="0"/>
              <a:t>– </a:t>
            </a:r>
            <a:r>
              <a:rPr lang="en-US" altLang="en-US" sz="1100" dirty="0" smtClean="0"/>
              <a:t>21:30</a:t>
            </a:r>
            <a:endParaRPr lang="en-US" altLang="en-US" sz="1100" dirty="0"/>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smtClean="0"/>
              <a:t>Recess</a:t>
            </a:r>
            <a:endParaRPr lang="en-US" altLang="en-US" sz="1050" dirty="0" smtClean="0"/>
          </a:p>
          <a:p>
            <a:pPr lvl="0">
              <a:lnSpc>
                <a:spcPct val="80000"/>
              </a:lnSpc>
            </a:pPr>
            <a:r>
              <a:rPr lang="en-CA" altLang="en-US" sz="1100" dirty="0"/>
              <a:t>Tuesday</a:t>
            </a:r>
            <a:r>
              <a:rPr lang="en-US" altLang="en-US" sz="1100" dirty="0"/>
              <a:t> </a:t>
            </a:r>
            <a:r>
              <a:rPr lang="en-US" altLang="en-US" sz="1100" dirty="0" smtClean="0"/>
              <a:t>January </a:t>
            </a:r>
            <a:r>
              <a:rPr lang="en-US" altLang="en-US" sz="1100" dirty="0" smtClean="0"/>
              <a:t>15, 08:00 </a:t>
            </a:r>
            <a:r>
              <a:rPr lang="en-US" altLang="en-US" sz="1100" dirty="0"/>
              <a:t>– </a:t>
            </a:r>
            <a:r>
              <a:rPr lang="en-US" altLang="en-US" sz="1100" dirty="0" smtClean="0"/>
              <a:t>10</a:t>
            </a:r>
            <a:r>
              <a:rPr lang="en-US" altLang="en-US" sz="1100" dirty="0" smtClean="0"/>
              <a:t>:00</a:t>
            </a:r>
            <a:endParaRPr lang="en-US" altLang="en-US" sz="1100" dirty="0"/>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smtClean="0"/>
              <a:t>Recess</a:t>
            </a:r>
          </a:p>
          <a:p>
            <a:pPr lvl="0">
              <a:lnSpc>
                <a:spcPct val="80000"/>
              </a:lnSpc>
            </a:pPr>
            <a:r>
              <a:rPr lang="en-CA" altLang="en-US" sz="1100" dirty="0"/>
              <a:t>Tuesday</a:t>
            </a:r>
            <a:r>
              <a:rPr lang="en-US" altLang="en-US" sz="1100" dirty="0"/>
              <a:t> January 15, 10:30 – 12:30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lvl="1">
              <a:lnSpc>
                <a:spcPct val="80000"/>
              </a:lnSpc>
            </a:pPr>
            <a:endParaRPr lang="en-US" altLang="en-US" sz="1050" dirty="0"/>
          </a:p>
          <a:p>
            <a:pPr lvl="1">
              <a:lnSpc>
                <a:spcPct val="80000"/>
              </a:lnSpc>
            </a:pPr>
            <a:r>
              <a:rPr lang="en-US" altLang="en-US" sz="1200" dirty="0"/>
              <a:t>	</a:t>
            </a:r>
          </a:p>
          <a:p>
            <a:pPr lvl="1">
              <a:lnSpc>
                <a:spcPct val="80000"/>
              </a:lnSpc>
            </a:pPr>
            <a:endParaRPr lang="en-US" altLang="en-US" sz="1600" dirty="0"/>
          </a:p>
          <a:p>
            <a:pPr lvl="1">
              <a:lnSpc>
                <a:spcPct val="80000"/>
              </a:lnSpc>
            </a:pPr>
            <a:endParaRPr lang="en-US" altLang="en-US" sz="1600" dirty="0"/>
          </a:p>
          <a:p>
            <a:endParaRPr lang="en-US" sz="2000" dirty="0"/>
          </a:p>
        </p:txBody>
      </p:sp>
      <p:sp>
        <p:nvSpPr>
          <p:cNvPr id="8" name="Content Placeholder 7"/>
          <p:cNvSpPr>
            <a:spLocks noGrp="1"/>
          </p:cNvSpPr>
          <p:nvPr>
            <p:ph sz="half" idx="2"/>
          </p:nvPr>
        </p:nvSpPr>
        <p:spPr>
          <a:xfrm>
            <a:off x="4563437" y="1219200"/>
            <a:ext cx="3810000" cy="4113213"/>
          </a:xfrm>
        </p:spPr>
        <p:txBody>
          <a:bodyPr/>
          <a:lstStyle/>
          <a:p>
            <a:pPr lvl="0">
              <a:lnSpc>
                <a:spcPct val="80000"/>
              </a:lnSpc>
            </a:pPr>
            <a:r>
              <a:rPr lang="en-CA" altLang="en-US" sz="1100" dirty="0" smtClean="0"/>
              <a:t>Tuesday</a:t>
            </a:r>
            <a:r>
              <a:rPr lang="en-US" altLang="en-US" sz="1100" dirty="0" smtClean="0"/>
              <a:t> </a:t>
            </a:r>
            <a:r>
              <a:rPr lang="en-US" altLang="en-US" sz="1100" dirty="0"/>
              <a:t>January 15, </a:t>
            </a:r>
            <a:r>
              <a:rPr lang="en-US" altLang="en-US" sz="1100" dirty="0" smtClean="0"/>
              <a:t>16:00 </a:t>
            </a:r>
            <a:r>
              <a:rPr lang="en-US" altLang="en-US" sz="1100" dirty="0"/>
              <a:t>– </a:t>
            </a:r>
            <a:r>
              <a:rPr lang="en-US" altLang="en-US" sz="1100" dirty="0" smtClean="0"/>
              <a:t>18:00</a:t>
            </a:r>
            <a:endParaRPr lang="en-US" altLang="en-US" sz="1100" dirty="0"/>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US" altLang="en-US" sz="1050" dirty="0" smtClean="0"/>
              <a:t>Wednesday </a:t>
            </a:r>
            <a:r>
              <a:rPr lang="en-US" altLang="en-US" sz="1050" dirty="0" smtClean="0"/>
              <a:t>January </a:t>
            </a:r>
            <a:r>
              <a:rPr lang="en-US" altLang="en-US" sz="1050" dirty="0" smtClean="0"/>
              <a:t>16, </a:t>
            </a:r>
            <a:r>
              <a:rPr lang="en-US" altLang="en-US" sz="1050" dirty="0"/>
              <a:t>08:00 – 10:00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US" altLang="en-US" sz="1050" dirty="0" smtClean="0"/>
              <a:t>Wednesday </a:t>
            </a:r>
            <a:r>
              <a:rPr lang="en-US" altLang="en-US" sz="1050" dirty="0" smtClean="0"/>
              <a:t>January </a:t>
            </a:r>
            <a:r>
              <a:rPr lang="en-US" altLang="en-US" sz="1050" dirty="0" smtClean="0"/>
              <a:t>16, </a:t>
            </a:r>
            <a:r>
              <a:rPr lang="en-US" altLang="en-US" sz="1050" dirty="0" smtClean="0"/>
              <a:t>13:30 </a:t>
            </a:r>
            <a:r>
              <a:rPr lang="en-US" altLang="en-US" sz="1050" dirty="0"/>
              <a:t>– </a:t>
            </a:r>
            <a:r>
              <a:rPr lang="en-US" altLang="en-US" sz="1050" dirty="0" smtClean="0"/>
              <a:t>15:30</a:t>
            </a:r>
            <a:endParaRPr lang="en-US" altLang="en-US" sz="1050" dirty="0"/>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smtClean="0"/>
              <a:t>Recess</a:t>
            </a:r>
            <a:r>
              <a:rPr lang="en-US" altLang="en-US" sz="1050" dirty="0"/>
              <a:t>	</a:t>
            </a:r>
          </a:p>
          <a:p>
            <a:pPr>
              <a:lnSpc>
                <a:spcPct val="80000"/>
              </a:lnSpc>
            </a:pPr>
            <a:r>
              <a:rPr lang="en-US" altLang="en-US" sz="1050" dirty="0" smtClean="0"/>
              <a:t>Thursday January </a:t>
            </a:r>
            <a:r>
              <a:rPr lang="en-US" altLang="en-US" sz="1050" dirty="0" smtClean="0"/>
              <a:t>17, </a:t>
            </a:r>
            <a:r>
              <a:rPr lang="en-US" altLang="en-US" sz="1050" dirty="0" smtClean="0"/>
              <a:t>08:00 </a:t>
            </a:r>
            <a:r>
              <a:rPr lang="en-US" altLang="en-US" sz="1050" dirty="0"/>
              <a:t>– </a:t>
            </a:r>
            <a:r>
              <a:rPr lang="en-US" altLang="en-US" sz="1050" dirty="0" smtClean="0"/>
              <a:t>10:00</a:t>
            </a:r>
            <a:endParaRPr lang="en-US" altLang="en-US" sz="1050" dirty="0"/>
          </a:p>
          <a:p>
            <a:pPr lvl="1">
              <a:lnSpc>
                <a:spcPct val="80000"/>
              </a:lnSpc>
            </a:pPr>
            <a:r>
              <a:rPr lang="en-US" altLang="en-US" sz="1050" dirty="0"/>
              <a:t>Call Meeting to order</a:t>
            </a:r>
          </a:p>
          <a:p>
            <a:pPr lvl="1">
              <a:lnSpc>
                <a:spcPct val="80000"/>
              </a:lnSpc>
            </a:pPr>
            <a:r>
              <a:rPr lang="en-US" altLang="en-US" sz="1050" dirty="0" smtClean="0"/>
              <a:t>IEEE-SA IPR </a:t>
            </a:r>
            <a:r>
              <a:rPr lang="en-US" altLang="en-US" sz="1050" dirty="0"/>
              <a:t>Policy and procedure.</a:t>
            </a:r>
          </a:p>
          <a:p>
            <a:pPr lvl="1">
              <a:lnSpc>
                <a:spcPct val="80000"/>
              </a:lnSpc>
            </a:pPr>
            <a:r>
              <a:rPr lang="en-US" altLang="en-US" sz="1050" dirty="0"/>
              <a:t>Comment </a:t>
            </a:r>
            <a:r>
              <a:rPr lang="en-US" altLang="en-US" sz="1050" dirty="0" smtClean="0"/>
              <a:t>resolution</a:t>
            </a:r>
            <a:endParaRPr lang="en-US" altLang="en-US" sz="1050" dirty="0"/>
          </a:p>
          <a:p>
            <a:pPr lvl="1">
              <a:lnSpc>
                <a:spcPct val="80000"/>
              </a:lnSpc>
            </a:pPr>
            <a:r>
              <a:rPr lang="en-US" altLang="en-US" sz="1050" dirty="0"/>
              <a:t>Recess </a:t>
            </a:r>
            <a:endParaRPr lang="en-US" altLang="en-US" sz="1400" dirty="0"/>
          </a:p>
          <a:p>
            <a:pPr>
              <a:lnSpc>
                <a:spcPct val="80000"/>
              </a:lnSpc>
            </a:pPr>
            <a:r>
              <a:rPr lang="en-US" altLang="en-US" sz="1050" dirty="0" smtClean="0"/>
              <a:t>Thursday January </a:t>
            </a:r>
            <a:r>
              <a:rPr lang="en-US" altLang="en-US" sz="1050" dirty="0" smtClean="0"/>
              <a:t>17, </a:t>
            </a:r>
            <a:r>
              <a:rPr lang="en-US" altLang="en-US" sz="1050" dirty="0" smtClean="0"/>
              <a:t>10:30 </a:t>
            </a:r>
            <a:r>
              <a:rPr lang="en-US" altLang="en-US" sz="1050" dirty="0"/>
              <a:t>– </a:t>
            </a:r>
            <a:r>
              <a:rPr lang="en-US" altLang="en-US" sz="1050" dirty="0" smtClean="0"/>
              <a:t>12:30</a:t>
            </a:r>
            <a:endParaRPr lang="en-US" altLang="en-US" sz="1050" dirty="0"/>
          </a:p>
          <a:p>
            <a:pPr lvl="1">
              <a:lnSpc>
                <a:spcPct val="80000"/>
              </a:lnSpc>
            </a:pPr>
            <a:r>
              <a:rPr lang="en-US" altLang="en-US" sz="1050" dirty="0"/>
              <a:t>Call Meeting to order</a:t>
            </a:r>
          </a:p>
          <a:p>
            <a:pPr lvl="1">
              <a:lnSpc>
                <a:spcPct val="80000"/>
              </a:lnSpc>
            </a:pPr>
            <a:r>
              <a:rPr lang="en-US" altLang="en-US" sz="1050" dirty="0" smtClean="0"/>
              <a:t>IEEE-SA IPR </a:t>
            </a:r>
            <a:r>
              <a:rPr lang="en-US" altLang="en-US" sz="1050" dirty="0"/>
              <a:t>Policy and procedure</a:t>
            </a:r>
            <a:r>
              <a:rPr lang="en-US" altLang="en-US" sz="1050" dirty="0" smtClean="0"/>
              <a:t>.</a:t>
            </a:r>
          </a:p>
          <a:p>
            <a:pPr lvl="1">
              <a:lnSpc>
                <a:spcPct val="80000"/>
              </a:lnSpc>
            </a:pPr>
            <a:r>
              <a:rPr lang="en-US" altLang="en-US" sz="1050" dirty="0" smtClean="0"/>
              <a:t>TG Motions</a:t>
            </a:r>
            <a:endParaRPr lang="en-US" altLang="en-US" sz="1050" dirty="0"/>
          </a:p>
          <a:p>
            <a:pPr lvl="1">
              <a:lnSpc>
                <a:spcPct val="80000"/>
              </a:lnSpc>
            </a:pPr>
            <a:r>
              <a:rPr lang="en-US" altLang="en-US" sz="1050" dirty="0" smtClean="0"/>
              <a:t>Comment Resolution</a:t>
            </a:r>
            <a:endParaRPr lang="en-US" altLang="en-US" sz="1050" dirty="0"/>
          </a:p>
          <a:p>
            <a:pPr lvl="1">
              <a:lnSpc>
                <a:spcPct val="80000"/>
              </a:lnSpc>
            </a:pPr>
            <a:r>
              <a:rPr lang="en-US" altLang="en-US" sz="1050" dirty="0" smtClean="0"/>
              <a:t>Goals </a:t>
            </a:r>
            <a:r>
              <a:rPr lang="en-US" altLang="en-US" sz="1050" dirty="0"/>
              <a:t>for </a:t>
            </a:r>
            <a:r>
              <a:rPr lang="en-US" altLang="en-US" sz="1050" dirty="0" smtClean="0"/>
              <a:t>January 2018</a:t>
            </a:r>
          </a:p>
          <a:p>
            <a:pPr lvl="1">
              <a:lnSpc>
                <a:spcPct val="80000"/>
              </a:lnSpc>
            </a:pPr>
            <a:r>
              <a:rPr lang="en-US" altLang="en-US" sz="1050" dirty="0" smtClean="0"/>
              <a:t>TG ad hoc meeting</a:t>
            </a:r>
            <a:endParaRPr lang="en-US" altLang="en-US" sz="1050" dirty="0"/>
          </a:p>
          <a:p>
            <a:pPr lvl="1">
              <a:lnSpc>
                <a:spcPct val="80000"/>
              </a:lnSpc>
            </a:pPr>
            <a:r>
              <a:rPr lang="en-US" altLang="en-US" sz="1050" dirty="0" err="1"/>
              <a:t>Telecon</a:t>
            </a:r>
            <a:r>
              <a:rPr lang="en-US" altLang="en-US" sz="1050" dirty="0"/>
              <a:t> Schedule</a:t>
            </a:r>
          </a:p>
          <a:p>
            <a:pPr lvl="1">
              <a:lnSpc>
                <a:spcPct val="80000"/>
              </a:lnSpc>
            </a:pPr>
            <a:r>
              <a:rPr lang="en-US" altLang="en-US" sz="1050" dirty="0"/>
              <a:t>Adjourn</a:t>
            </a:r>
          </a:p>
          <a:p>
            <a:endParaRPr lang="en-US" sz="1800" dirty="0"/>
          </a:p>
        </p:txBody>
      </p:sp>
      <p:sp>
        <p:nvSpPr>
          <p:cNvPr id="6" name="Date Placeholder 5"/>
          <p:cNvSpPr>
            <a:spLocks noGrp="1"/>
          </p:cNvSpPr>
          <p:nvPr>
            <p:ph type="dt" idx="10"/>
          </p:nvPr>
        </p:nvSpPr>
        <p:spPr/>
        <p:txBody>
          <a:bodyPr/>
          <a:lstStyle/>
          <a:p>
            <a:r>
              <a:rPr lang="en-US" smtClean="0"/>
              <a:t>January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smtClean="0"/>
              <a:t>January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696914384"/>
              </p:ext>
            </p:extLst>
          </p:nvPr>
        </p:nvGraphicFramePr>
        <p:xfrm>
          <a:off x="914400" y="2324154"/>
          <a:ext cx="7086600" cy="2552646"/>
        </p:xfrm>
        <a:graphic>
          <a:graphicData uri="http://schemas.openxmlformats.org/drawingml/2006/table">
            <a:tbl>
              <a:tblPr firstRow="1" bandRow="1">
                <a:tableStyleId>{616DA210-FB5B-4158-B5E0-FEB733F419BA}</a:tableStyleId>
              </a:tblPr>
              <a:tblGrid>
                <a:gridCol w="1417320"/>
                <a:gridCol w="1417320"/>
                <a:gridCol w="1417320"/>
                <a:gridCol w="1417320"/>
                <a:gridCol w="1417320"/>
              </a:tblGrid>
              <a:tr h="723846">
                <a:tc>
                  <a:txBody>
                    <a:bodyPr/>
                    <a:lstStyle/>
                    <a:p>
                      <a:pPr algn="ctr"/>
                      <a:endParaRPr lang="en-US" dirty="0"/>
                    </a:p>
                  </a:txBody>
                  <a:tcPr/>
                </a:tc>
                <a:tc>
                  <a:txBody>
                    <a:bodyPr/>
                    <a:lstStyle/>
                    <a:p>
                      <a:pPr algn="ctr"/>
                      <a:r>
                        <a:rPr lang="en-US" dirty="0" smtClean="0"/>
                        <a:t>Monday</a:t>
                      </a:r>
                      <a:endParaRPr lang="en-US" dirty="0"/>
                    </a:p>
                  </a:txBody>
                  <a:tcPr/>
                </a:tc>
                <a:tc>
                  <a:txBody>
                    <a:bodyPr/>
                    <a:lstStyle/>
                    <a:p>
                      <a:pPr algn="ctr"/>
                      <a:r>
                        <a:rPr lang="en-US" dirty="0" smtClean="0"/>
                        <a:t>Tuesday</a:t>
                      </a:r>
                      <a:endParaRPr lang="en-US" dirty="0"/>
                    </a:p>
                  </a:txBody>
                  <a:tcPr/>
                </a:tc>
                <a:tc>
                  <a:txBody>
                    <a:bodyPr/>
                    <a:lstStyle/>
                    <a:p>
                      <a:pPr algn="ctr"/>
                      <a:r>
                        <a:rPr lang="en-US" dirty="0" smtClean="0"/>
                        <a:t>Wednesday</a:t>
                      </a:r>
                      <a:endParaRPr lang="en-US" dirty="0"/>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a:tc>
                <a:tc>
                  <a:txBody>
                    <a:bodyPr/>
                    <a:lstStyle/>
                    <a:p>
                      <a:pPr algn="ctr"/>
                      <a:r>
                        <a:rPr lang="en-US" sz="1800" b="1" dirty="0" err="1" smtClean="0"/>
                        <a:t>TGax</a:t>
                      </a:r>
                      <a:endParaRPr lang="en-US" sz="1800" b="1" dirty="0"/>
                    </a:p>
                  </a:txBody>
                  <a:tcPr/>
                </a:tc>
                <a:tc>
                  <a:txBody>
                    <a:bodyPr/>
                    <a:lstStyle/>
                    <a:p>
                      <a:pPr algn="ctr"/>
                      <a:r>
                        <a:rPr lang="en-US" sz="1800" b="1" dirty="0" smtClean="0"/>
                        <a:t>TGax</a:t>
                      </a:r>
                      <a:endParaRPr lang="en-US" sz="1800" b="1" dirty="0"/>
                    </a:p>
                  </a:txBody>
                  <a:tcPr/>
                </a:tc>
                <a:tc>
                  <a:txBody>
                    <a:bodyPr/>
                    <a:lstStyle/>
                    <a:p>
                      <a:pPr algn="ctr"/>
                      <a:r>
                        <a:rPr lang="en-US" sz="1800" b="1" dirty="0" smtClean="0"/>
                        <a:t>TGax</a:t>
                      </a:r>
                      <a:endParaRPr lang="en-US" sz="1800" b="1" dirty="0"/>
                    </a:p>
                  </a:txBody>
                  <a:tcPr/>
                </a:tc>
              </a:tr>
              <a:tr h="355691">
                <a:tc>
                  <a:txBody>
                    <a:bodyPr/>
                    <a:lstStyle/>
                    <a:p>
                      <a:pPr algn="ctr"/>
                      <a:r>
                        <a:rPr lang="en-US" dirty="0" smtClean="0"/>
                        <a:t>AM 2</a:t>
                      </a:r>
                      <a:endParaRPr lang="en-US" dirty="0"/>
                    </a:p>
                  </a:txBody>
                  <a:tcPr/>
                </a:tc>
                <a:tc>
                  <a:txBody>
                    <a:bodyPr/>
                    <a:lstStyle/>
                    <a:p>
                      <a:pPr algn="ctr"/>
                      <a:r>
                        <a:rPr lang="en-US" sz="1800" b="1" dirty="0" err="1" smtClean="0"/>
                        <a:t>TGax</a:t>
                      </a:r>
                      <a:endParaRPr lang="en-US" sz="1800" b="1" dirty="0"/>
                    </a:p>
                  </a:txBody>
                  <a:tcPr/>
                </a:tc>
                <a:tc>
                  <a:txBody>
                    <a:bodyPr/>
                    <a:lstStyle/>
                    <a:p>
                      <a:pPr algn="ctr"/>
                      <a:r>
                        <a:rPr lang="en-US" sz="1800" b="1" dirty="0" err="1" smtClean="0"/>
                        <a:t>TGax</a:t>
                      </a: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smtClean="0"/>
                    </a:p>
                  </a:txBody>
                  <a:tcPr/>
                </a:tc>
              </a:tr>
              <a:tr h="365759">
                <a:tc>
                  <a:txBody>
                    <a:bodyPr/>
                    <a:lstStyle/>
                    <a:p>
                      <a:pPr algn="ctr"/>
                      <a:r>
                        <a:rPr lang="en-US" dirty="0" smtClean="0"/>
                        <a:t>PM 1</a:t>
                      </a:r>
                      <a:endParaRPr lang="en-US" dirty="0"/>
                    </a:p>
                  </a:txBody>
                  <a:tcPr/>
                </a:tc>
                <a:tc>
                  <a:txBody>
                    <a:bodyPr/>
                    <a:lstStyle/>
                    <a:p>
                      <a:pPr algn="ctr"/>
                      <a:r>
                        <a:rPr lang="en-US" sz="1800" b="1" dirty="0" smtClean="0"/>
                        <a:t>TGax</a:t>
                      </a:r>
                      <a:endParaRPr lang="en-US" sz="1800" b="1" dirty="0"/>
                    </a:p>
                  </a:txBody>
                  <a:tcPr/>
                </a:tc>
                <a:tc>
                  <a:txBody>
                    <a:bodyPr/>
                    <a:lstStyle/>
                    <a:p>
                      <a:pPr algn="ctr"/>
                      <a:endParaRPr lang="en-US" sz="1800" b="1" dirty="0"/>
                    </a:p>
                  </a:txBody>
                  <a:tcPr/>
                </a:tc>
                <a:tc>
                  <a:txBody>
                    <a:bodyPr/>
                    <a:lstStyle/>
                    <a:p>
                      <a:pPr algn="ctr"/>
                      <a:r>
                        <a:rPr lang="en-US" sz="1800" b="1" dirty="0" err="1" smtClean="0"/>
                        <a:t>TGax</a:t>
                      </a:r>
                      <a:endParaRPr lang="en-US" sz="1800" b="1" dirty="0"/>
                    </a:p>
                  </a:txBody>
                  <a:tcPr/>
                </a:tc>
                <a:tc>
                  <a:txBody>
                    <a:bodyPr/>
                    <a:lstStyle/>
                    <a:p>
                      <a:pPr algn="ctr"/>
                      <a:r>
                        <a:rPr lang="en-US" b="1" dirty="0" err="1" smtClean="0"/>
                        <a:t>TGax</a:t>
                      </a:r>
                      <a:endParaRPr lang="en-US" b="1"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b="1" dirty="0"/>
                    </a:p>
                  </a:txBody>
                  <a:tcPr/>
                </a:tc>
                <a:tc>
                  <a:txBody>
                    <a:bodyPr/>
                    <a:lstStyle/>
                    <a:p>
                      <a:pPr algn="ctr"/>
                      <a:r>
                        <a:rPr lang="en-US" sz="1800" b="1" dirty="0" err="1" smtClean="0"/>
                        <a:t>TGax</a:t>
                      </a:r>
                      <a:endParaRPr lang="en-US" sz="1800" b="1" dirty="0"/>
                    </a:p>
                  </a:txBody>
                  <a:tcPr/>
                </a:tc>
                <a:tc>
                  <a:txBody>
                    <a:bodyPr/>
                    <a:lstStyle/>
                    <a:p>
                      <a:pPr algn="ctr"/>
                      <a:endParaRPr lang="en-US" sz="1400" dirty="0"/>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pPr algn="ctr"/>
                      <a:r>
                        <a:rPr lang="en-US" b="1" dirty="0" err="1" smtClean="0"/>
                        <a:t>TGax</a:t>
                      </a:r>
                      <a:endParaRPr lang="en-US"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a:tc>
                <a:tc>
                  <a:txBody>
                    <a:bodyPr/>
                    <a:lstStyle/>
                    <a:p>
                      <a:pPr algn="ctr"/>
                      <a:endParaRPr lang="en-US" dirty="0"/>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January 14,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smtClean="0"/>
              <a:t>Call </a:t>
            </a:r>
            <a:r>
              <a:rPr lang="en-US" altLang="en-US" dirty="0"/>
              <a:t>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from </a:t>
            </a:r>
            <a:r>
              <a:rPr lang="en-US" altLang="en-US" dirty="0" smtClean="0"/>
              <a:t>November </a:t>
            </a:r>
            <a:r>
              <a:rPr lang="en-US" altLang="en-US" dirty="0"/>
              <a:t>2018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a:t>
            </a:r>
            <a:r>
              <a:rPr lang="en-US" altLang="en-US" sz="1800" dirty="0" smtClean="0"/>
              <a:t>Teleconference </a:t>
            </a:r>
            <a:r>
              <a:rPr lang="en-US" altLang="en-US" sz="1800" dirty="0"/>
              <a:t>minutes since </a:t>
            </a:r>
            <a:r>
              <a:rPr lang="en-US" altLang="en-US" sz="1800" dirty="0" smtClean="0"/>
              <a:t>November </a:t>
            </a:r>
            <a:r>
              <a:rPr lang="en-US" altLang="en-US" sz="1800" dirty="0"/>
              <a:t>2018 meeting.</a:t>
            </a:r>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a:t>Editor Report – Robert Stacey</a:t>
            </a:r>
          </a:p>
          <a:p>
            <a:pPr lvl="0">
              <a:lnSpc>
                <a:spcPct val="80000"/>
              </a:lnSpc>
              <a:buFont typeface="Arial" panose="020B0604020202020204" pitchFamily="34" charset="0"/>
              <a:buChar char="•"/>
            </a:pPr>
            <a:r>
              <a:rPr lang="en-US" altLang="en-US" dirty="0" smtClean="0"/>
              <a:t>Presentations </a:t>
            </a:r>
            <a:r>
              <a:rPr lang="en-US" altLang="en-US" dirty="0"/>
              <a:t>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November 2018</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(November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November 2018 Interim meeting </a:t>
            </a:r>
            <a:r>
              <a:rPr lang="en-US" altLang="en-US" sz="2000" dirty="0"/>
              <a:t>to today: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January 13-18, 2019</a:t>
            </a:r>
            <a:endParaRPr lang="en-US" sz="4000" dirty="0">
              <a:latin typeface="Arial" panose="020B0604020202020204" pitchFamily="34" charset="0"/>
            </a:endParaRPr>
          </a:p>
          <a:p>
            <a:pPr algn="ctr">
              <a:lnSpc>
                <a:spcPct val="90000"/>
              </a:lnSpc>
              <a:buFontTx/>
              <a:buNone/>
            </a:pPr>
            <a:r>
              <a:rPr lang="en-US" sz="4000" dirty="0" smtClean="0">
                <a:latin typeface="Arial" panose="020B0604020202020204" pitchFamily="34" charset="0"/>
              </a:rPr>
              <a:t>St. Louis, MO, USA</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January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1065213"/>
          </a:xfrm>
        </p:spPr>
        <p:txBody>
          <a:bodyPr/>
          <a:lstStyle/>
          <a:p>
            <a:r>
              <a:rPr lang="en-US" altLang="en-US" dirty="0"/>
              <a:t>Agenda for </a:t>
            </a:r>
            <a:r>
              <a:rPr lang="en-US" altLang="en-US" dirty="0" smtClean="0"/>
              <a:t>Monday January 14,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5550861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1065213"/>
          </a:xfrm>
        </p:spPr>
        <p:txBody>
          <a:bodyPr/>
          <a:lstStyle/>
          <a:p>
            <a:r>
              <a:rPr lang="en-US" altLang="en-US" dirty="0"/>
              <a:t>Agenda for </a:t>
            </a:r>
            <a:r>
              <a:rPr lang="en-US" altLang="en-US" dirty="0" smtClean="0"/>
              <a:t>Monday January 14,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5684043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04213" cy="1065213"/>
          </a:xfrm>
        </p:spPr>
        <p:txBody>
          <a:bodyPr/>
          <a:lstStyle/>
          <a:p>
            <a:r>
              <a:rPr lang="en-US" altLang="en-US" dirty="0"/>
              <a:t>Agenda for Tuesday </a:t>
            </a:r>
            <a:r>
              <a:rPr lang="en-US" altLang="en-US" dirty="0" smtClean="0"/>
              <a:t>January 15,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a:t>
            </a:r>
            <a:r>
              <a:rPr lang="en-US" altLang="en-US" dirty="0" smtClean="0"/>
              <a:t>Procedure</a:t>
            </a:r>
            <a:endParaRPr lang="en-US" altLang="en-US" dirty="0"/>
          </a:p>
          <a:p>
            <a:pPr lvl="0">
              <a:buFont typeface="Arial" panose="020B0604020202020204" pitchFamily="34" charset="0"/>
              <a:buChar char="•"/>
            </a:pPr>
            <a:r>
              <a:rPr lang="en-US" altLang="en-US" dirty="0" smtClean="0"/>
              <a:t>Submissions and comment resolution</a:t>
            </a:r>
          </a:p>
          <a:p>
            <a:pPr lvl="0">
              <a:buFont typeface="Arial" panose="020B0604020202020204" pitchFamily="34" charset="0"/>
              <a:buChar char="•"/>
            </a:pPr>
            <a:r>
              <a:rPr lang="en-US" altLang="en-US" dirty="0" smtClean="0"/>
              <a:t>Recess</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572965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a:t>
            </a:r>
            <a:r>
              <a:rPr lang="en-US" altLang="en-US" dirty="0" smtClean="0"/>
              <a:t>Tuesday January 15,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1689928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a:t>
            </a:r>
            <a:r>
              <a:rPr lang="en-US" altLang="en-US" dirty="0" smtClean="0"/>
              <a:t>Tuesday January </a:t>
            </a:r>
            <a:r>
              <a:rPr lang="en-US" altLang="en-US" dirty="0" smtClean="0"/>
              <a:t>15, </a:t>
            </a:r>
            <a:r>
              <a:rPr lang="en-US" altLang="en-US" dirty="0" smtClean="0"/>
              <a:t>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January </a:t>
            </a:r>
            <a:r>
              <a:rPr lang="en-US" altLang="en-US" dirty="0" smtClean="0"/>
              <a:t>16, </a:t>
            </a:r>
            <a:r>
              <a:rPr lang="en-US" altLang="en-US" dirty="0" smtClean="0"/>
              <a:t>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January </a:t>
            </a:r>
            <a:r>
              <a:rPr lang="en-US" altLang="en-US" dirty="0" smtClean="0"/>
              <a:t>16, </a:t>
            </a:r>
            <a:r>
              <a:rPr lang="en-US" altLang="en-US" dirty="0" smtClean="0"/>
              <a:t>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January </a:t>
            </a:r>
            <a:r>
              <a:rPr lang="en-US" altLang="en-US" dirty="0" smtClean="0"/>
              <a:t>17, </a:t>
            </a:r>
            <a:r>
              <a:rPr lang="en-US" altLang="en-US" dirty="0" smtClean="0"/>
              <a:t>08:00 </a:t>
            </a:r>
            <a:r>
              <a:rPr lang="en-US" altLang="en-US" dirty="0"/>
              <a:t>– </a:t>
            </a:r>
            <a:r>
              <a:rPr lang="en-US" altLang="en-US" dirty="0" smtClean="0"/>
              <a:t>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January </a:t>
            </a:r>
            <a:r>
              <a:rPr lang="en-US" altLang="en-US" dirty="0" smtClean="0"/>
              <a:t>17, </a:t>
            </a:r>
            <a:r>
              <a:rPr lang="en-US" altLang="en-US" dirty="0" smtClean="0"/>
              <a:t>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January 2019</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January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1298</TotalTime>
  <Words>1505</Words>
  <Application>Microsoft Office PowerPoint</Application>
  <PresentationFormat>On-screen Show (4:3)</PresentationFormat>
  <Paragraphs>348</Paragraphs>
  <Slides>31</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2" baseType="lpstr">
      <vt:lpstr>Arial Unicode MS</vt:lpstr>
      <vt:lpstr>MS Gothic</vt:lpstr>
      <vt:lpstr>Arial</vt:lpstr>
      <vt:lpstr>Arial Black</vt:lpstr>
      <vt:lpstr>Calibri</vt:lpstr>
      <vt:lpstr>Monotype Sorts</vt:lpstr>
      <vt:lpstr>Symbol</vt:lpstr>
      <vt:lpstr>Times New Roman</vt:lpstr>
      <vt:lpstr>Wingdings</vt:lpstr>
      <vt:lpstr>Office Theme</vt:lpstr>
      <vt:lpstr>Document</vt:lpstr>
      <vt:lpstr>TGax January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January 14, 10:30 – 12:30 </vt:lpstr>
      <vt:lpstr>Submissions</vt:lpstr>
      <vt:lpstr>Summary from November 2018</vt:lpstr>
      <vt:lpstr>Approval of  TG Minutes (November 2018 Meeting and Telecon Minutes) </vt:lpstr>
      <vt:lpstr>Timeline</vt:lpstr>
      <vt:lpstr>Editor Report </vt:lpstr>
      <vt:lpstr>Agenda for Monday January 14, 13:30 – 15:30 </vt:lpstr>
      <vt:lpstr>Agenda for Monday January 14, 19:30 – 21:30 </vt:lpstr>
      <vt:lpstr>Agenda for Tuesday January 15, 08:00 – 10:00 </vt:lpstr>
      <vt:lpstr>Agenda for Tuesday January 15, 10:30 – 12:30 </vt:lpstr>
      <vt:lpstr>Agenda for Tuesday January 15, 16:00 – 18:00 </vt:lpstr>
      <vt:lpstr>Agenda for Wednesday January 16, 08:00 – 10:00 </vt:lpstr>
      <vt:lpstr>Agenda for Wednesday January 16, 13:30 – 15:30 </vt:lpstr>
      <vt:lpstr>Agenda for Thursday January 17, 08:00 – 10:00</vt:lpstr>
      <vt:lpstr>Agenda for Thursday January 17, 13:30 – 15:30</vt:lpstr>
      <vt:lpstr>Ad Hoc Meeting</vt:lpstr>
      <vt:lpstr>Teleconference Times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92</cp:revision>
  <cp:lastPrinted>1601-01-01T00:00:00Z</cp:lastPrinted>
  <dcterms:created xsi:type="dcterms:W3CDTF">2017-01-26T15:28:16Z</dcterms:created>
  <dcterms:modified xsi:type="dcterms:W3CDTF">2018-12-08T20:03:08Z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1538576291</vt:lpwstr>
  </property>
</Properties>
</file>