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332" r:id="rId3"/>
    <p:sldId id="482" r:id="rId4"/>
    <p:sldId id="260" r:id="rId5"/>
    <p:sldId id="261" r:id="rId6"/>
    <p:sldId id="262" r:id="rId7"/>
    <p:sldId id="263" r:id="rId8"/>
    <p:sldId id="264" r:id="rId9"/>
    <p:sldId id="492" r:id="rId10"/>
    <p:sldId id="513" r:id="rId11"/>
    <p:sldId id="509" r:id="rId12"/>
    <p:sldId id="510" r:id="rId13"/>
    <p:sldId id="511" r:id="rId14"/>
    <p:sldId id="514" r:id="rId15"/>
    <p:sldId id="515" r:id="rId16"/>
    <p:sldId id="516"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2" autoAdjust="0"/>
    <p:restoredTop sz="96457" autoAdjust="0"/>
  </p:normalViewPr>
  <p:slideViewPr>
    <p:cSldViewPr>
      <p:cViewPr varScale="1">
        <p:scale>
          <a:sx n="113" d="100"/>
          <a:sy n="113" d="100"/>
        </p:scale>
        <p:origin x="1024" y="176"/>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802.11-18/2110r6</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cs typeface="+mn-cs"/>
              </a:rPr>
              <a:t>January 2019</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13</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00809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802.11-18/2110r6</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cs typeface="+mn-cs"/>
              </a:rPr>
              <a:t>January 2019</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14</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0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6E0FA13-04D9-45C3-B0C0-A14F9ADB6DC2}"/>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6866" name="Rectangle 3">
            <a:extLst>
              <a:ext uri="{FF2B5EF4-FFF2-40B4-BE49-F238E27FC236}">
                <a16:creationId xmlns:a16="http://schemas.microsoft.com/office/drawing/2014/main" id="{9AAC2222-0ED0-DE43-AF7D-87FA4362E07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AA864BF7-4F3B-4A6F-8F25-35BD1715B828}"/>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6868" name="Rectangle 7">
            <a:extLst>
              <a:ext uri="{FF2B5EF4-FFF2-40B4-BE49-F238E27FC236}">
                <a16:creationId xmlns:a16="http://schemas.microsoft.com/office/drawing/2014/main" id="{31F14233-A73E-FA43-BAEE-1CB73E1D21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CD060D-CDDF-3642-B942-413DAA292DFF}" type="slidenum">
              <a:rPr lang="en-GB" altLang="en-US" smtClean="0"/>
              <a:pPr>
                <a:spcBef>
                  <a:spcPct val="0"/>
                </a:spcBef>
              </a:pPr>
              <a:t>9</a:t>
            </a:fld>
            <a:endParaRPr lang="en-GB" altLang="en-US"/>
          </a:p>
        </p:txBody>
      </p:sp>
      <p:sp>
        <p:nvSpPr>
          <p:cNvPr id="36869" name="Rectangle 2">
            <a:extLst>
              <a:ext uri="{FF2B5EF4-FFF2-40B4-BE49-F238E27FC236}">
                <a16:creationId xmlns:a16="http://schemas.microsoft.com/office/drawing/2014/main" id="{F99303C0-E048-AF4C-B648-7604A44CD11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6870" name="Rectangle 3">
            <a:extLst>
              <a:ext uri="{FF2B5EF4-FFF2-40B4-BE49-F238E27FC236}">
                <a16:creationId xmlns:a16="http://schemas.microsoft.com/office/drawing/2014/main" id="{4AE156D2-98D7-8A47-B582-014197ACBB0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10</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11</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12</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January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dirty="0"/>
              <a:t>January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56655" y="281801"/>
            <a:ext cx="3385670"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802.11-18/2110r07</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1233-04-0eht-eht-draft-proposed-csd.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02-00-0eht-eht-november-2018-teleconference-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8/11-18-1233-01-0eht-eht-draft-proposed-csd.docx" TargetMode="External"/><Relationship Id="rId5" Type="http://schemas.openxmlformats.org/officeDocument/2006/relationships/hyperlink" Target="https://mentor.ieee.org/802.11/dcn/18/11-18-1231-01-0eht-eht-draft-proposed-par.docx" TargetMode="External"/><Relationship Id="rId4" Type="http://schemas.openxmlformats.org/officeDocument/2006/relationships/hyperlink" Target="https://mentor.ieee.org/802.11/dcn/18/11-18-2071-00-0eht-meeting-minutes-november-201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a:t>:</a:t>
            </a:r>
            <a:r>
              <a:rPr lang="en-GB" altLang="en-US" sz="2000" b="0"/>
              <a:t> 2019-01-16</a:t>
            </a:r>
            <a:endParaRPr lang="en-GB" altLang="en-US" sz="2000" b="0" dirty="0"/>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nvGraphicFramePr>
        <p:xfrm>
          <a:off x="579438" y="2492375"/>
          <a:ext cx="7958137" cy="1154113"/>
        </p:xfrm>
        <a:graphic>
          <a:graphicData uri="http://schemas.openxmlformats.org/presentationml/2006/ole">
            <mc:AlternateContent xmlns:mc="http://schemas.openxmlformats.org/markup-compatibility/2006">
              <mc:Choice xmlns:v="urn:schemas-microsoft-com:vml" Requires="v">
                <p:oleObj spid="_x0000_s15412" name="Document" r:id="rId4" imgW="8140700" imgH="1181100" progId="Word.Document.8">
                  <p:embed/>
                </p:oleObj>
              </mc:Choice>
              <mc:Fallback>
                <p:oleObj name="Document" r:id="rId4" imgW="8140700" imgH="11811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2492375"/>
                        <a:ext cx="7958137"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10</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16 January 2018, 16:00-18:00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a:t>
            </a:r>
          </a:p>
          <a:p>
            <a:pPr lvl="1"/>
            <a:r>
              <a:rPr lang="en-US" altLang="en-US" dirty="0">
                <a:ea typeface="MS PGothic" panose="020B0600070205080204" pitchFamily="34" charset="-128"/>
              </a:rPr>
              <a:t>Presentation of doc 11-19/0137r1 from RTA TIG</a:t>
            </a:r>
          </a:p>
          <a:p>
            <a:pPr lvl="1"/>
            <a:r>
              <a:rPr lang="en-US" altLang="en-US" dirty="0">
                <a:ea typeface="MS PGothic" panose="020B0600070205080204" pitchFamily="34" charset="-128"/>
              </a:rPr>
              <a:t>Approval of PAR and CSD</a:t>
            </a:r>
          </a:p>
          <a:p>
            <a:r>
              <a:rPr lang="en-US" altLang="en-US" dirty="0">
                <a:ea typeface="MS PGothic" panose="020B0600070205080204" pitchFamily="34" charset="-128"/>
              </a:rPr>
              <a:t>Technical contributions (s.14) – (20 min for presentation/Q&amp;A)</a:t>
            </a:r>
          </a:p>
        </p:txBody>
      </p:sp>
    </p:spTree>
    <p:extLst>
      <p:ext uri="{BB962C8B-B14F-4D97-AF65-F5344CB8AC3E}">
        <p14:creationId xmlns:p14="http://schemas.microsoft.com/office/powerpoint/2010/main" val="30388074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11</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17 January 2019, 10:30-12:30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Technical contributions (s.14) – (20 min for presentation/Q&amp;A)</a:t>
            </a:r>
          </a:p>
          <a:p>
            <a:pPr lvl="1"/>
            <a:endParaRPr lang="en-US" altLang="en-US" dirty="0">
              <a:ea typeface="MS PGothic"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12</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Thursday</a:t>
            </a:r>
          </a:p>
          <a:p>
            <a:pPr algn="ctr">
              <a:spcBef>
                <a:spcPct val="0"/>
              </a:spcBef>
              <a:buFontTx/>
              <a:buNone/>
            </a:pPr>
            <a:r>
              <a:rPr lang="en-US" altLang="en-US" sz="1800">
                <a:solidFill>
                  <a:schemeClr val="tx2"/>
                </a:solidFill>
              </a:rPr>
              <a:t>15 November 2018, 16:00-18:00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Contributions(s.14) – (20 min for presentation/Q&amp;A)</a:t>
            </a:r>
          </a:p>
          <a:p>
            <a:r>
              <a:rPr lang="en-US" altLang="en-US" dirty="0">
                <a:ea typeface="MS PGothic" panose="020B0600070205080204" pitchFamily="34" charset="-128"/>
              </a:rPr>
              <a:t>Preparation for March 2019 Session</a:t>
            </a:r>
          </a:p>
          <a:p>
            <a:r>
              <a:rPr lang="en-US" altLang="en-US" dirty="0"/>
              <a:t>Teleconferences</a:t>
            </a:r>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13</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3255676297"/>
              </p:ext>
            </p:extLst>
          </p:nvPr>
        </p:nvGraphicFramePr>
        <p:xfrm>
          <a:off x="755576" y="1341828"/>
          <a:ext cx="8137599" cy="4836075"/>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11-18/1962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Distributed MU MIMO Simulations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Ron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Porat</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(Broadcom)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11-18/1957</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NOMA</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Evgeny</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Khorov</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(IITP RAS)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11-18/1926</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Terminology for AP Coordination</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Sameer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Vermani</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(Qualcomm)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11-18/1908</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Overview of Full Duplex over Multi- Band (FD-MB) for EHT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EHT Channel Modeling</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Jianhan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Liu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Mediatek</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11-18/1992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HARQ Feasibility</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Hongyuan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Zhang (Marvell)</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11-18/1954</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Use Case Discussion: VR Requirement Follow Up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David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(Huawei)</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524409083"/>
                  </a:ext>
                </a:extLst>
              </a:tr>
              <a:tr h="426788">
                <a:tc>
                  <a:txBody>
                    <a:bodyPr/>
                    <a:lstStyle/>
                    <a:p>
                      <a:pPr algn="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11-18/1982</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Consideration on multi-AP coordination for EHT</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Kiseon</a:t>
                      </a: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Ryu (LG Electronics)</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259345842"/>
                  </a:ext>
                </a:extLst>
              </a:tr>
              <a:tr h="426788">
                <a:tc>
                  <a:txBody>
                    <a:bodyPr/>
                    <a:lstStyle/>
                    <a:p>
                      <a:pPr algn="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11-18/1979</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HARQ performance analysis</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Tianyu</a:t>
                      </a: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Wu (Samsung)</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169639577"/>
                  </a:ext>
                </a:extLst>
              </a:tr>
              <a:tr h="426788">
                <a:tc>
                  <a:txBody>
                    <a:bodyPr/>
                    <a:lstStyle/>
                    <a:p>
                      <a:pPr algn="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11-19/0094</a:t>
                      </a:r>
                      <a:endParaRPr lang="en-CA" sz="14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solidFill>
                            <a:schemeClr val="bg1">
                              <a:lumMod val="65000"/>
                            </a:schemeClr>
                          </a:solidFill>
                          <a:effectLst/>
                        </a:rPr>
                        <a:t>Joint Processing MU-MIMO</a:t>
                      </a:r>
                    </a:p>
                  </a:txBody>
                  <a:tcPr anchor="ctr"/>
                </a:tc>
                <a:tc>
                  <a:txBody>
                    <a:bodyPr/>
                    <a:lstStyle/>
                    <a:p>
                      <a:pPr algn="l"/>
                      <a:r>
                        <a:rPr lang="en-CA" sz="1400" b="0" dirty="0">
                          <a:solidFill>
                            <a:schemeClr val="bg1">
                              <a:lumMod val="65000"/>
                            </a:schemeClr>
                          </a:solidFill>
                          <a:effectLst/>
                        </a:rPr>
                        <a:t>Ron </a:t>
                      </a:r>
                      <a:r>
                        <a:rPr lang="en-CA" sz="1400" b="0" dirty="0" err="1">
                          <a:solidFill>
                            <a:schemeClr val="bg1">
                              <a:lumMod val="65000"/>
                            </a:schemeClr>
                          </a:solidFill>
                          <a:effectLst/>
                        </a:rPr>
                        <a:t>Porat</a:t>
                      </a:r>
                      <a:r>
                        <a:rPr lang="en-CA" sz="1400" b="0" dirty="0">
                          <a:solidFill>
                            <a:schemeClr val="bg1">
                              <a:lumMod val="65000"/>
                            </a:schemeClr>
                          </a:solidFill>
                          <a:effectLst/>
                        </a:rPr>
                        <a:t> (Broadcom)</a:t>
                      </a:r>
                    </a:p>
                  </a:txBody>
                  <a:tcPr anchor="ctr"/>
                </a:tc>
                <a:extLst>
                  <a:ext uri="{0D108BD9-81ED-4DB2-BD59-A6C34878D82A}">
                    <a16:rowId xmlns:a16="http://schemas.microsoft.com/office/drawing/2014/main" val="1960472430"/>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PHY Features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Eunsung</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Park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795029774"/>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11-18/2029</a:t>
                      </a:r>
                    </a:p>
                  </a:txBody>
                  <a:tcPr marL="68573" marR="68573" marT="0" marB="0"/>
                </a:tc>
                <a:tc>
                  <a:txBody>
                    <a:bodyPr/>
                    <a:lstStyle/>
                    <a:p>
                      <a:pPr algn="l"/>
                      <a:r>
                        <a:rPr lang="en-CA" sz="1400" b="0" dirty="0">
                          <a:effectLst/>
                        </a:rPr>
                        <a:t>HARQ in EHT</a:t>
                      </a:r>
                    </a:p>
                  </a:txBody>
                  <a:tcPr anchor="ctr"/>
                </a:tc>
                <a:tc>
                  <a:txBody>
                    <a:bodyPr/>
                    <a:lstStyle/>
                    <a:p>
                      <a:pPr algn="l"/>
                      <a:r>
                        <a:rPr lang="en-CA" sz="1400" b="0" dirty="0">
                          <a:effectLst/>
                        </a:rPr>
                        <a:t>Imran Latif (</a:t>
                      </a:r>
                      <a:r>
                        <a:rPr lang="en-CA" sz="1400" b="0" dirty="0" err="1">
                          <a:effectLst/>
                        </a:rPr>
                        <a:t>Quantenna</a:t>
                      </a:r>
                      <a:r>
                        <a:rPr lang="en-CA" sz="1400" b="0" dirty="0">
                          <a:effectLst/>
                        </a:rPr>
                        <a:t>)</a:t>
                      </a:r>
                    </a:p>
                  </a:txBody>
                  <a:tcPr anchor="ctr"/>
                </a:tc>
                <a:extLst>
                  <a:ext uri="{0D108BD9-81ED-4DB2-BD59-A6C34878D82A}">
                    <a16:rowId xmlns:a16="http://schemas.microsoft.com/office/drawing/2014/main" val="2049488700"/>
                  </a:ext>
                </a:extLst>
              </a:tr>
            </a:tbl>
          </a:graphicData>
        </a:graphic>
      </p:graphicFrame>
    </p:spTree>
    <p:extLst>
      <p:ext uri="{BB962C8B-B14F-4D97-AF65-F5344CB8AC3E}">
        <p14:creationId xmlns:p14="http://schemas.microsoft.com/office/powerpoint/2010/main" val="375149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14</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2406553760"/>
              </p:ext>
            </p:extLst>
          </p:nvPr>
        </p:nvGraphicFramePr>
        <p:xfrm>
          <a:off x="755576" y="1341828"/>
          <a:ext cx="7999076" cy="4625858"/>
        </p:xfrm>
        <a:graphic>
          <a:graphicData uri="http://schemas.openxmlformats.org/drawingml/2006/table">
            <a:tbl>
              <a:tblPr firstCol="1" bandRow="1">
                <a:tableStyleId>{5C22544A-7EE6-4342-B048-85BDC9FD1C3A}</a:tableStyleId>
              </a:tblPr>
              <a:tblGrid>
                <a:gridCol w="1065833">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11-18/2031</a:t>
                      </a:r>
                    </a:p>
                  </a:txBody>
                  <a:tcPr marL="68573" marR="68573" marT="0" marB="0"/>
                </a:tc>
                <a:tc>
                  <a:txBody>
                    <a:bodyPr/>
                    <a:lstStyle/>
                    <a:p>
                      <a:pPr algn="l"/>
                      <a:r>
                        <a:rPr lang="en-CA" sz="1400" b="0" dirty="0">
                          <a:effectLst/>
                        </a:rPr>
                        <a:t>HARQ gain studies</a:t>
                      </a:r>
                    </a:p>
                  </a:txBody>
                  <a:tcPr anchor="ctr"/>
                </a:tc>
                <a:tc>
                  <a:txBody>
                    <a:bodyPr/>
                    <a:lstStyle/>
                    <a:p>
                      <a:pPr algn="l"/>
                      <a:r>
                        <a:rPr lang="en-CA" sz="1400" b="0" dirty="0">
                          <a:effectLst/>
                        </a:rPr>
                        <a:t>Sindhu </a:t>
                      </a:r>
                      <a:r>
                        <a:rPr lang="en-CA" sz="1400" b="0" dirty="0" err="1">
                          <a:effectLst/>
                        </a:rPr>
                        <a:t>Verma</a:t>
                      </a:r>
                      <a:r>
                        <a:rPr lang="en-CA" sz="1400" b="0" dirty="0">
                          <a:effectLst/>
                        </a:rPr>
                        <a:t> (Broadcom)</a:t>
                      </a:r>
                    </a:p>
                  </a:txBody>
                  <a:tcPr anchor="ctr"/>
                </a:tc>
                <a:extLst>
                  <a:ext uri="{0D108BD9-81ED-4DB2-BD59-A6C34878D82A}">
                    <a16:rowId xmlns:a16="http://schemas.microsoft.com/office/drawing/2014/main" val="6815922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11-19/0070</a:t>
                      </a:r>
                    </a:p>
                  </a:txBody>
                  <a:tcPr marL="68573" marR="68573" marT="0" marB="0"/>
                </a:tc>
                <a:tc>
                  <a:txBody>
                    <a:bodyPr/>
                    <a:lstStyle/>
                    <a:p>
                      <a:pPr algn="l"/>
                      <a:r>
                        <a:rPr lang="en-CA" sz="1400" b="0" dirty="0">
                          <a:effectLst/>
                        </a:rPr>
                        <a:t>Hybrid ARQ in Collision-Free and Collision-Dominated Environments</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1115604668"/>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11-19/0071</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Coordinated Multi-AP Transmission for EHT</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11-19/0089</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Distributed MU-MIMO Architecture Design Considerations</a:t>
                      </a:r>
                    </a:p>
                  </a:txBody>
                  <a:tcPr anchor="ctr"/>
                </a:tc>
                <a:tc>
                  <a:txBody>
                    <a:bodyPr/>
                    <a:lstStyle/>
                    <a:p>
                      <a:pPr algn="l"/>
                      <a:r>
                        <a:rPr lang="en-CA" sz="1400" b="0" dirty="0">
                          <a:effectLst/>
                        </a:rPr>
                        <a:t>Nokia</a:t>
                      </a:r>
                    </a:p>
                  </a:txBody>
                  <a:tcPr anchor="ctr"/>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11-19/0091</a:t>
                      </a:r>
                    </a:p>
                  </a:txBody>
                  <a:tcPr marL="68586" marR="68586" marT="0" marB="0"/>
                </a:tc>
                <a:tc>
                  <a:txBody>
                    <a:bodyPr/>
                    <a:lstStyle/>
                    <a:p>
                      <a:pPr algn="l"/>
                      <a:r>
                        <a:rPr lang="en-CA" sz="1400" b="0" dirty="0">
                          <a:effectLst/>
                        </a:rPr>
                        <a:t>Beamforming Gain for Distributed MIMO</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134542671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11-19/0092</a:t>
                      </a:r>
                    </a:p>
                  </a:txBody>
                  <a:tcPr marL="68586" marR="68586" marT="0" marB="0"/>
                </a:tc>
                <a:tc>
                  <a:txBody>
                    <a:bodyPr/>
                    <a:lstStyle/>
                    <a:p>
                      <a:pPr algn="l"/>
                      <a:r>
                        <a:rPr lang="en-CA" sz="1400" b="0" dirty="0">
                          <a:effectLst/>
                        </a:rPr>
                        <a:t>Joint Beamforming protocol simulation</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391224839"/>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11-19/0103</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AP-Coordination-in-EHT</a:t>
                      </a:r>
                    </a:p>
                  </a:txBody>
                  <a:tcPr anchor="ctr"/>
                </a:tc>
                <a:tc>
                  <a:txBody>
                    <a:bodyPr/>
                    <a:lstStyle/>
                    <a:p>
                      <a:pPr algn="l"/>
                      <a:r>
                        <a:rPr lang="en-CA" sz="1400" b="0" dirty="0">
                          <a:effectLst/>
                        </a:rPr>
                        <a:t>Jason </a:t>
                      </a:r>
                      <a:r>
                        <a:rPr lang="en-CA" sz="1400" b="0" dirty="0" err="1">
                          <a:effectLst/>
                        </a:rPr>
                        <a:t>Yuchen</a:t>
                      </a:r>
                      <a:r>
                        <a:rPr lang="en-CA" sz="1400" b="0" dirty="0">
                          <a:effectLst/>
                        </a:rPr>
                        <a:t> Guo (Huawei Technologies Co. Ltd.)</a:t>
                      </a:r>
                    </a:p>
                  </a:txBody>
                  <a:tcPr anchor="ctr"/>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11-19/0105</a:t>
                      </a:r>
                    </a:p>
                  </a:txBody>
                  <a:tcPr marL="68573" marR="68573" marT="0" marB="0"/>
                </a:tc>
                <a:tc>
                  <a:txBody>
                    <a:bodyPr/>
                    <a:lstStyle/>
                    <a:p>
                      <a:pPr algn="l"/>
                      <a:r>
                        <a:rPr lang="en-CA" sz="1400" b="0" dirty="0">
                          <a:effectLst/>
                        </a:rPr>
                        <a:t>Functional Requirements</a:t>
                      </a:r>
                    </a:p>
                  </a:txBody>
                  <a:tcPr anchor="ctr"/>
                </a:tc>
                <a:tc>
                  <a:txBody>
                    <a:bodyPr/>
                    <a:lstStyle/>
                    <a:p>
                      <a:pPr algn="l"/>
                      <a:r>
                        <a:rPr lang="en-CA" sz="1400" b="0" dirty="0" err="1">
                          <a:effectLst/>
                        </a:rPr>
                        <a:t>Yonggang</a:t>
                      </a:r>
                      <a:r>
                        <a:rPr lang="en-CA" sz="1400" b="0" dirty="0">
                          <a:effectLst/>
                        </a:rPr>
                        <a:t> Fang (ZTE)</a:t>
                      </a:r>
                    </a:p>
                  </a:txBody>
                  <a:tcPr anchor="ctr"/>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11-19/0108</a:t>
                      </a:r>
                    </a:p>
                  </a:txBody>
                  <a:tcPr marL="68573" marR="68573" marT="0" marB="0"/>
                </a:tc>
                <a:tc>
                  <a:txBody>
                    <a:bodyPr/>
                    <a:lstStyle/>
                    <a:p>
                      <a:pPr algn="l"/>
                      <a:r>
                        <a:rPr lang="en-CA" sz="1400" b="0" dirty="0">
                          <a:effectLst/>
                        </a:rPr>
                        <a:t>Discussion on multiband for EHT</a:t>
                      </a:r>
                    </a:p>
                  </a:txBody>
                  <a:tcPr anchor="ctr"/>
                </a:tc>
                <a:tc>
                  <a:txBody>
                    <a:bodyPr/>
                    <a:lstStyle/>
                    <a:p>
                      <a:pPr algn="l"/>
                      <a:r>
                        <a:rPr lang="en-CA" sz="1400" b="0" dirty="0" err="1">
                          <a:effectLst/>
                        </a:rPr>
                        <a:t>Kaiying</a:t>
                      </a:r>
                      <a:r>
                        <a:rPr lang="en-CA" sz="1400" b="0" dirty="0">
                          <a:effectLst/>
                        </a:rPr>
                        <a:t> </a:t>
                      </a:r>
                      <a:r>
                        <a:rPr lang="en-CA" sz="1400" b="0" dirty="0" err="1">
                          <a:effectLst/>
                        </a:rPr>
                        <a:t>Lv</a:t>
                      </a:r>
                      <a:r>
                        <a:rPr lang="en-CA" sz="1400" b="0" dirty="0">
                          <a:effectLst/>
                        </a:rPr>
                        <a:t> (ZTE Corp.)</a:t>
                      </a:r>
                    </a:p>
                  </a:txBody>
                  <a:tcPr anchor="ctr"/>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11-19/0104</a:t>
                      </a:r>
                    </a:p>
                  </a:txBody>
                  <a:tcPr marL="68573" marR="68573" marT="0" marB="0"/>
                </a:tc>
                <a:tc>
                  <a:txBody>
                    <a:bodyPr/>
                    <a:lstStyle/>
                    <a:p>
                      <a:pPr algn="l"/>
                      <a:r>
                        <a:rPr lang="en-CA" sz="1400" b="0" dirty="0">
                          <a:effectLst/>
                        </a:rPr>
                        <a:t>Discussion on Multi-AP Coordination Type</a:t>
                      </a:r>
                    </a:p>
                  </a:txBody>
                  <a:tcPr anchor="ctr"/>
                </a:tc>
                <a:tc>
                  <a:txBody>
                    <a:bodyPr/>
                    <a:lstStyle/>
                    <a:p>
                      <a:pPr algn="l"/>
                      <a:r>
                        <a:rPr lang="en-CA" sz="1400" b="0" dirty="0">
                          <a:effectLst/>
                        </a:rPr>
                        <a:t>Yusuke Tanaka (Sony Corporation)</a:t>
                      </a:r>
                    </a:p>
                  </a:txBody>
                  <a:tcPr anchor="ctr"/>
                </a:tc>
                <a:extLst>
                  <a:ext uri="{0D108BD9-81ED-4DB2-BD59-A6C34878D82A}">
                    <a16:rowId xmlns:a16="http://schemas.microsoft.com/office/drawing/2014/main" val="1352351612"/>
                  </a:ext>
                </a:extLst>
              </a:tr>
            </a:tbl>
          </a:graphicData>
        </a:graphic>
      </p:graphicFrame>
    </p:spTree>
    <p:extLst>
      <p:ext uri="{BB962C8B-B14F-4D97-AF65-F5344CB8AC3E}">
        <p14:creationId xmlns:p14="http://schemas.microsoft.com/office/powerpoint/2010/main" val="306541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in11-18/1231r4 &lt;</a:t>
            </a:r>
            <a:r>
              <a:rPr lang="en-GB" sz="2000" dirty="0">
                <a:hlinkClick r:id="rId2"/>
              </a:rPr>
              <a:t>https://mentor.ieee.org/802.11/dcn/18/11-18-1231-04-0eht-eht-draft-proposed-par.docx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lvl="0" indent="0">
              <a:buNone/>
            </a:pPr>
            <a:r>
              <a:rPr lang="en-GB" sz="2000" dirty="0"/>
              <a:t>Moved: Laurent </a:t>
            </a:r>
            <a:r>
              <a:rPr lang="en-GB" sz="2000" dirty="0" err="1"/>
              <a:t>Cariou</a:t>
            </a:r>
            <a:r>
              <a:rPr lang="en-GB" sz="2000" dirty="0"/>
              <a:t> Seconded: Bin Tian, Result: y-n-a- 97-0-2</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15</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11-18/1233r4 &lt;</a:t>
            </a:r>
            <a:r>
              <a:rPr lang="en-GB" sz="2000" dirty="0">
                <a:hlinkClick r:id="rId2"/>
              </a:rPr>
              <a:t>https://mentor.ieee.org/802.11/dcn/18/11-18-1233-04-0eht-eht-draft-proposed-csd.docx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Bin Tian - Result: y-n-a – 97-0-3</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16</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January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a:t>
            </a:r>
            <a:br>
              <a:rPr lang="en-US" altLang="en-US" sz="2800" dirty="0">
                <a:solidFill>
                  <a:schemeClr val="tx2"/>
                </a:solidFill>
              </a:rPr>
            </a:br>
            <a:r>
              <a:rPr lang="en-US" altLang="en-US" sz="1800" dirty="0">
                <a:solidFill>
                  <a:schemeClr val="tx2"/>
                </a:solidFill>
              </a:rPr>
              <a:t>14 January 2019, 16:00 – 18:00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114800"/>
          </a:xfrm>
        </p:spPr>
        <p:txBody>
          <a:bodyPr/>
          <a:lstStyle/>
          <a:p>
            <a:pPr marL="0" indent="0">
              <a:buFontTx/>
              <a:buNone/>
              <a:defRPr/>
            </a:pPr>
            <a:endParaRPr lang="en-GB" altLang="en-US" dirty="0"/>
          </a:p>
          <a:p>
            <a:pPr marL="457200" indent="-457200">
              <a:defRPr/>
            </a:pPr>
            <a:r>
              <a:rPr lang="en-GB" altLang="en-US" dirty="0"/>
              <a:t>Call Meeting to Order</a:t>
            </a:r>
          </a:p>
          <a:p>
            <a:pPr marL="457200" indent="-457200">
              <a:defRPr/>
            </a:pPr>
            <a:r>
              <a:rPr lang="en-GB" altLang="en-US" dirty="0"/>
              <a:t>Chair’s welcome</a:t>
            </a:r>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267083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323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41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401742" y="5713811"/>
            <a:ext cx="396478" cy="2726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900">
                <a:ea typeface="MS Gothic" panose="020B0609070205080204" pitchFamily="49" charset="-128"/>
              </a:rPr>
              <a:t>Slide </a:t>
            </a:r>
            <a:fld id="{5DC26805-48A2-4BF2-BAB1-A04A6CDBCF81}" type="slidenum">
              <a:rPr lang="en-US" altLang="en-US" sz="900">
                <a:ea typeface="MS Gothic" panose="020B0609070205080204" pitchFamily="49" charset="-128"/>
              </a:rPr>
              <a:pPr hangingPunct="0">
                <a:buClrTx/>
                <a:buFontTx/>
                <a:buNone/>
              </a:pPr>
              <a:t>8</a:t>
            </a:fld>
            <a:endParaRPr lang="en-US" altLang="en-US" sz="900">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5801" y="2230043"/>
            <a:ext cx="7770813" cy="3198018"/>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a:extLst>
              <a:ext uri="{FF2B5EF4-FFF2-40B4-BE49-F238E27FC236}">
                <a16:creationId xmlns:a16="http://schemas.microsoft.com/office/drawing/2014/main" id="{9B610C4E-34A4-7144-B33A-A04DF9D6CC2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86BAA71A-679F-4F8F-B488-95909241472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5843" name="Slide Number Placeholder 5">
            <a:extLst>
              <a:ext uri="{FF2B5EF4-FFF2-40B4-BE49-F238E27FC236}">
                <a16:creationId xmlns:a16="http://schemas.microsoft.com/office/drawing/2014/main" id="{8421D7A2-39FE-7844-8351-B6CB574787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7F81B70-E5E3-9747-8246-D3B578A76649}" type="slidenum">
              <a:rPr lang="en-GB" altLang="en-US" sz="1200" b="0" smtClean="0"/>
              <a:pPr>
                <a:spcBef>
                  <a:spcPct val="0"/>
                </a:spcBef>
                <a:buFontTx/>
                <a:buNone/>
              </a:pPr>
              <a:t>9</a:t>
            </a:fld>
            <a:endParaRPr lang="en-GB" altLang="en-US" sz="1200" b="0"/>
          </a:p>
        </p:txBody>
      </p:sp>
      <p:sp>
        <p:nvSpPr>
          <p:cNvPr id="35844" name="Rectangle 2">
            <a:extLst>
              <a:ext uri="{FF2B5EF4-FFF2-40B4-BE49-F238E27FC236}">
                <a16:creationId xmlns:a16="http://schemas.microsoft.com/office/drawing/2014/main" id="{EC6C56CF-9E11-1345-9257-329B73F21CE6}"/>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5845" name="Rectangle 3">
            <a:extLst>
              <a:ext uri="{FF2B5EF4-FFF2-40B4-BE49-F238E27FC236}">
                <a16:creationId xmlns:a16="http://schemas.microsoft.com/office/drawing/2014/main" id="{A523EAB9-A6A3-9440-B4C2-210D54685CDA}"/>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5846" name="Rectangle 4">
            <a:extLst>
              <a:ext uri="{FF2B5EF4-FFF2-40B4-BE49-F238E27FC236}">
                <a16:creationId xmlns:a16="http://schemas.microsoft.com/office/drawing/2014/main" id="{1CF32F08-CDCC-314C-9F50-FFAFE522C813}"/>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a:t>
            </a:r>
            <a:r>
              <a:rPr lang="en-US" altLang="en-US" sz="2800" dirty="0" err="1">
                <a:solidFill>
                  <a:schemeClr val="tx2"/>
                </a:solidFill>
              </a:rPr>
              <a:t>cont</a:t>
            </a:r>
            <a:r>
              <a:rPr lang="en-US" altLang="en-US" sz="2800" dirty="0">
                <a:solidFill>
                  <a:schemeClr val="tx2"/>
                </a:solidFill>
              </a:rPr>
              <a:t>’</a:t>
            </a:r>
            <a:br>
              <a:rPr lang="en-US" altLang="en-US" sz="2800" dirty="0">
                <a:solidFill>
                  <a:schemeClr val="tx2"/>
                </a:solidFill>
              </a:rPr>
            </a:br>
            <a:r>
              <a:rPr lang="en-US" altLang="en-US" sz="1800" dirty="0">
                <a:solidFill>
                  <a:schemeClr val="tx2"/>
                </a:solidFill>
              </a:rPr>
              <a:t>14 January 2018, 16:00-18:00</a:t>
            </a:r>
          </a:p>
        </p:txBody>
      </p:sp>
      <p:sp>
        <p:nvSpPr>
          <p:cNvPr id="35847" name="Rectangle 5">
            <a:extLst>
              <a:ext uri="{FF2B5EF4-FFF2-40B4-BE49-F238E27FC236}">
                <a16:creationId xmlns:a16="http://schemas.microsoft.com/office/drawing/2014/main" id="{F27B130C-1EB7-9540-86C1-EB8CEA6BD021}"/>
              </a:ext>
            </a:extLst>
          </p:cNvPr>
          <p:cNvSpPr>
            <a:spLocks noGrp="1" noChangeArrowheads="1"/>
          </p:cNvSpPr>
          <p:nvPr>
            <p:ph type="body" idx="1"/>
          </p:nvPr>
        </p:nvSpPr>
        <p:spPr>
          <a:xfrm>
            <a:off x="539750" y="1557338"/>
            <a:ext cx="7772400" cy="4843462"/>
          </a:xfrm>
        </p:spPr>
        <p:txBody>
          <a:bodyPr/>
          <a:lstStyle/>
          <a:p>
            <a:r>
              <a:rPr lang="en-US" altLang="en-US" dirty="0"/>
              <a:t>Approve Agenda - 11-18-2110r0 (this document)</a:t>
            </a:r>
          </a:p>
          <a:p>
            <a:r>
              <a:rPr lang="en-US" altLang="en-US" dirty="0">
                <a:ea typeface="MS PGothic" panose="020B0600070205080204" pitchFamily="34" charset="-128"/>
              </a:rPr>
              <a:t>Approve EHT SG minutes from September session</a:t>
            </a:r>
          </a:p>
          <a:p>
            <a:pPr lvl="1"/>
            <a:r>
              <a:rPr lang="en-US" altLang="en-US" dirty="0">
                <a:ea typeface="MS PGothic" panose="020B0600070205080204" pitchFamily="34" charset="-128"/>
                <a:hlinkClick r:id="rId3"/>
              </a:rPr>
              <a:t>https://mentor.ieee.org/802.11/dcn/18/11-18-2102-00-0eht-eht-november-2018-teleconference-minutes.docx</a:t>
            </a:r>
            <a:r>
              <a:rPr lang="en-US" altLang="en-US" dirty="0">
                <a:ea typeface="MS PGothic" panose="020B0600070205080204" pitchFamily="34" charset="-128"/>
              </a:rPr>
              <a:t> </a:t>
            </a:r>
          </a:p>
          <a:p>
            <a:pPr lvl="1"/>
            <a:r>
              <a:rPr lang="en-US" altLang="en-US" dirty="0">
                <a:ea typeface="MS PGothic" panose="020B0600070205080204" pitchFamily="34" charset="-128"/>
                <a:hlinkClick r:id="rId4"/>
              </a:rPr>
              <a:t>https://mentor.ieee.org/802.11/dcn/18/11-18-2071-00-0eht-meeting-minutes-november-2018.docx</a:t>
            </a:r>
            <a:r>
              <a:rPr lang="en-US" altLang="en-US" dirty="0">
                <a:ea typeface="MS PGothic" panose="020B0600070205080204" pitchFamily="34" charset="-128"/>
              </a:rPr>
              <a:t>  </a:t>
            </a:r>
          </a:p>
          <a:p>
            <a:r>
              <a:rPr lang="en-US" altLang="en-US" dirty="0">
                <a:ea typeface="MS PGothic" panose="020B0600070205080204" pitchFamily="34" charset="-128"/>
              </a:rPr>
              <a:t>Discussion on PAR and CSD drafts (20 min)</a:t>
            </a:r>
          </a:p>
          <a:p>
            <a:pPr lvl="1"/>
            <a:r>
              <a:rPr lang="en-US" altLang="en-US" dirty="0">
                <a:ea typeface="MS PGothic" panose="020B0600070205080204" pitchFamily="34" charset="-128"/>
              </a:rPr>
              <a:t>PAR: </a:t>
            </a:r>
            <a:r>
              <a:rPr lang="en-US" altLang="en-US" dirty="0">
                <a:ea typeface="MS PGothic" panose="020B0600070205080204" pitchFamily="34" charset="-128"/>
                <a:hlinkClick r:id="rId5"/>
              </a:rPr>
              <a:t>https://mentor.ieee.org/802.11/dcn/18/11-18-1231-01-0eht-eht-draft-proposed-par.docx</a:t>
            </a:r>
            <a:r>
              <a:rPr lang="en-US" altLang="en-US" dirty="0">
                <a:ea typeface="MS PGothic" panose="020B0600070205080204" pitchFamily="34" charset="-128"/>
              </a:rPr>
              <a:t> </a:t>
            </a:r>
          </a:p>
          <a:p>
            <a:pPr lvl="1"/>
            <a:r>
              <a:rPr lang="en-US" altLang="en-US" dirty="0">
                <a:ea typeface="MS PGothic" panose="020B0600070205080204" pitchFamily="34" charset="-128"/>
              </a:rPr>
              <a:t>CSD: </a:t>
            </a:r>
            <a:r>
              <a:rPr lang="en-US" altLang="en-US" dirty="0">
                <a:ea typeface="MS PGothic" panose="020B0600070205080204" pitchFamily="34" charset="-128"/>
                <a:hlinkClick r:id="rId6"/>
              </a:rPr>
              <a:t>https://mentor.ieee.org/802.11/dcn/18/11-18-1233-01-0eht-eht-draft-proposed-csd.docx</a:t>
            </a:r>
            <a:r>
              <a:rPr lang="en-US" altLang="en-US" dirty="0">
                <a:ea typeface="MS PGothic" panose="020B0600070205080204" pitchFamily="34" charset="-128"/>
              </a:rPr>
              <a:t> </a:t>
            </a:r>
          </a:p>
          <a:p>
            <a:r>
              <a:rPr lang="en-US" altLang="en-US" dirty="0">
                <a:ea typeface="MS PGothic" panose="020B0600070205080204" pitchFamily="34" charset="-128"/>
              </a:rPr>
              <a:t>Technical contributions (s.14) – (20 min for presentation/Q&amp;A)</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37941</TotalTime>
  <Words>1559</Words>
  <Application>Microsoft Macintosh PowerPoint</Application>
  <PresentationFormat>On-screen Show (4:3)</PresentationFormat>
  <Paragraphs>258</Paragraphs>
  <Slides>16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PowerPoint Presentation</vt:lpstr>
      <vt:lpstr>PowerPoint Presentation</vt:lpstr>
      <vt:lpstr>PowerPoint Presentation</vt:lpstr>
      <vt:lpstr>Contributions (in no particular order)</vt:lpstr>
      <vt:lpstr>Contributions (in no particular order)</vt:lpstr>
      <vt:lpstr>PAR Approval Motion</vt:lpstr>
      <vt:lpstr>CSD Approval Motion</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2016</cp:revision>
  <cp:lastPrinted>1998-02-10T13:28:06Z</cp:lastPrinted>
  <dcterms:created xsi:type="dcterms:W3CDTF">2004-12-02T14:01:45Z</dcterms:created>
  <dcterms:modified xsi:type="dcterms:W3CDTF">2019-01-17T15:24:55Z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