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331" r:id="rId2"/>
    <p:sldId id="332" r:id="rId3"/>
    <p:sldId id="482" r:id="rId4"/>
    <p:sldId id="260" r:id="rId5"/>
    <p:sldId id="261" r:id="rId6"/>
    <p:sldId id="262" r:id="rId7"/>
    <p:sldId id="263" r:id="rId8"/>
    <p:sldId id="264" r:id="rId9"/>
    <p:sldId id="492" r:id="rId10"/>
    <p:sldId id="513" r:id="rId11"/>
    <p:sldId id="509" r:id="rId12"/>
    <p:sldId id="510" r:id="rId13"/>
    <p:sldId id="511" r:id="rId14"/>
    <p:sldId id="514" r:id="rId15"/>
    <p:sldId id="515" r:id="rId16"/>
    <p:sldId id="516" r:id="rId17"/>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0380" autoAdjust="0"/>
    <p:restoredTop sz="96457" autoAdjust="0"/>
  </p:normalViewPr>
  <p:slideViewPr>
    <p:cSldViewPr>
      <p:cViewPr varScale="1">
        <p:scale>
          <a:sx n="113" d="100"/>
          <a:sy n="113" d="100"/>
        </p:scale>
        <p:origin x="1856" y="176"/>
      </p:cViewPr>
      <p:guideLst>
        <p:guide orient="horz" pos="2160"/>
        <p:guide pos="2880"/>
      </p:guideLst>
    </p:cSldViewPr>
  </p:slideViewPr>
  <p:outlineViewPr>
    <p:cViewPr>
      <p:scale>
        <a:sx n="50" d="100"/>
        <a:sy n="50" d="100"/>
      </p:scale>
      <p:origin x="0" y="-400512"/>
    </p:cViewPr>
  </p:outlineViewPr>
  <p:notesTextViewPr>
    <p:cViewPr>
      <p:scale>
        <a:sx n="100" d="100"/>
        <a:sy n="100" d="100"/>
      </p:scale>
      <p:origin x="0" y="0"/>
    </p:cViewPr>
  </p:notesTextViewPr>
  <p:sorterViewPr>
    <p:cViewPr varScale="1">
      <p:scale>
        <a:sx n="100" d="100"/>
        <a:sy n="100" d="100"/>
      </p:scale>
      <p:origin x="0" y="-672"/>
    </p:cViewPr>
  </p:sorterViewPr>
  <p:notesViewPr>
    <p:cSldViewPr>
      <p:cViewPr>
        <p:scale>
          <a:sx n="100" d="100"/>
          <a:sy n="100" d="100"/>
        </p:scale>
        <p:origin x="-738" y="2868"/>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4CD1C7C-2DEC-431D-B047-0ABA854D143F}"/>
              </a:ext>
            </a:extLst>
          </p:cNvPr>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3075" name="Rectangle 3">
            <a:extLst>
              <a:ext uri="{FF2B5EF4-FFF2-40B4-BE49-F238E27FC236}">
                <a16:creationId xmlns:a16="http://schemas.microsoft.com/office/drawing/2014/main" id="{4A35D377-C273-4843-89EA-2B3AB21D6B2F}"/>
              </a:ext>
            </a:extLst>
          </p:cNvPr>
          <p:cNvSpPr>
            <a:spLocks noGrp="1" noChangeArrowheads="1"/>
          </p:cNvSpPr>
          <p:nvPr>
            <p:ph type="dt" sz="quarter" idx="1"/>
          </p:nvPr>
        </p:nvSpPr>
        <p:spPr bwMode="auto">
          <a:xfrm>
            <a:off x="682625" y="20320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3076" name="Rectangle 4">
            <a:extLst>
              <a:ext uri="{FF2B5EF4-FFF2-40B4-BE49-F238E27FC236}">
                <a16:creationId xmlns:a16="http://schemas.microsoft.com/office/drawing/2014/main" id="{5FF1CA76-42CE-437D-A707-B237B83A8BE8}"/>
              </a:ext>
            </a:extLst>
          </p:cNvPr>
          <p:cNvSpPr>
            <a:spLocks noGrp="1" noChangeArrowheads="1"/>
          </p:cNvSpPr>
          <p:nvPr>
            <p:ph type="ftr" sz="quarter" idx="2"/>
          </p:nvPr>
        </p:nvSpPr>
        <p:spPr bwMode="auto">
          <a:xfrm>
            <a:off x="5722938" y="96123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Michael Montemurro, BlackBerry</a:t>
            </a:r>
          </a:p>
        </p:txBody>
      </p:sp>
      <p:sp>
        <p:nvSpPr>
          <p:cNvPr id="3077" name="Rectangle 5">
            <a:extLst>
              <a:ext uri="{FF2B5EF4-FFF2-40B4-BE49-F238E27FC236}">
                <a16:creationId xmlns:a16="http://schemas.microsoft.com/office/drawing/2014/main" id="{25CD07A6-AF7B-4DAF-B108-5BD6110F032E}"/>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99AF4860-697E-9E49-A436-C8C6397263FA}" type="slidenum">
              <a:rPr lang="en-GB" altLang="en-US" smtClean="0"/>
              <a:pPr>
                <a:defRPr/>
              </a:pPr>
              <a:t>‹#›</a:t>
            </a:fld>
            <a:endParaRPr lang="en-GB" altLang="en-US"/>
          </a:p>
        </p:txBody>
      </p:sp>
      <p:sp>
        <p:nvSpPr>
          <p:cNvPr id="14342" name="Line 6">
            <a:extLst>
              <a:ext uri="{FF2B5EF4-FFF2-40B4-BE49-F238E27FC236}">
                <a16:creationId xmlns:a16="http://schemas.microsoft.com/office/drawing/2014/main" id="{D57C4E5F-67DC-9141-BEDD-FD261DA5307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991" name="Rectangle 7">
            <a:extLst>
              <a:ext uri="{FF2B5EF4-FFF2-40B4-BE49-F238E27FC236}">
                <a16:creationId xmlns:a16="http://schemas.microsoft.com/office/drawing/2014/main" id="{C7C980E1-BF39-41B5-BCF2-34260BA60636}"/>
              </a:ext>
            </a:extLst>
          </p:cNvPr>
          <p:cNvSpPr>
            <a:spLocks noChangeArrowheads="1"/>
          </p:cNvSpPr>
          <p:nvPr/>
        </p:nvSpPr>
        <p:spPr bwMode="auto">
          <a:xfrm>
            <a:off x="681038" y="9612313"/>
            <a:ext cx="711200" cy="182562"/>
          </a:xfrm>
          <a:prstGeom prst="rect">
            <a:avLst/>
          </a:prstGeom>
          <a:noFill/>
          <a:ln>
            <a:noFill/>
          </a:ln>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4344" name="Line 8">
            <a:extLst>
              <a:ext uri="{FF2B5EF4-FFF2-40B4-BE49-F238E27FC236}">
                <a16:creationId xmlns:a16="http://schemas.microsoft.com/office/drawing/2014/main" id="{8EFA8AC4-F96D-694B-BF94-C6B51CA43753}"/>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ADEEB1C-E914-4878-BCB5-653E4AE472E4}"/>
              </a:ext>
            </a:extLst>
          </p:cNvPr>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GB"/>
              <a:t>doc.: IEEE 802.11-18/1067r0</a:t>
            </a:r>
          </a:p>
        </p:txBody>
      </p:sp>
      <p:sp>
        <p:nvSpPr>
          <p:cNvPr id="2051" name="Rectangle 3">
            <a:extLst>
              <a:ext uri="{FF2B5EF4-FFF2-40B4-BE49-F238E27FC236}">
                <a16:creationId xmlns:a16="http://schemas.microsoft.com/office/drawing/2014/main" id="{7987FCE3-26C6-4F86-BAFC-9C11EA20A917}"/>
              </a:ext>
            </a:extLst>
          </p:cNvPr>
          <p:cNvSpPr>
            <a:spLocks noGrp="1" noChangeArrowheads="1"/>
          </p:cNvSpPr>
          <p:nvPr>
            <p:ph type="dt" idx="1"/>
          </p:nvPr>
        </p:nvSpPr>
        <p:spPr bwMode="auto">
          <a:xfrm>
            <a:off x="641350" y="11747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vl1pPr>
          </a:lstStyle>
          <a:p>
            <a:pPr>
              <a:defRPr/>
            </a:pPr>
            <a:r>
              <a:rPr lang="en-CA" altLang="en-US"/>
              <a:t>July 2018</a:t>
            </a:r>
            <a:endParaRPr lang="en-GB" altLang="en-US"/>
          </a:p>
        </p:txBody>
      </p:sp>
      <p:sp>
        <p:nvSpPr>
          <p:cNvPr id="13316" name="Rectangle 4">
            <a:extLst>
              <a:ext uri="{FF2B5EF4-FFF2-40B4-BE49-F238E27FC236}">
                <a16:creationId xmlns:a16="http://schemas.microsoft.com/office/drawing/2014/main" id="{602D074F-FF52-3743-A800-C543E026DFF5}"/>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F0ADE4F6-FCC5-4524-8070-DE68BEE30545}"/>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053112F5-C002-44CE-B0D2-30618DE6CC6C}"/>
              </a:ext>
            </a:extLst>
          </p:cNvPr>
          <p:cNvSpPr>
            <a:spLocks noGrp="1" noChangeArrowheads="1"/>
          </p:cNvSpPr>
          <p:nvPr>
            <p:ph type="ftr" sz="quarter" idx="4"/>
          </p:nvPr>
        </p:nvSpPr>
        <p:spPr bwMode="auto">
          <a:xfrm>
            <a:off x="5230813" y="9615488"/>
            <a:ext cx="9239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Michael Montemurro, BlackBerry</a:t>
            </a:r>
          </a:p>
        </p:txBody>
      </p:sp>
      <p:sp>
        <p:nvSpPr>
          <p:cNvPr id="2055" name="Rectangle 7">
            <a:extLst>
              <a:ext uri="{FF2B5EF4-FFF2-40B4-BE49-F238E27FC236}">
                <a16:creationId xmlns:a16="http://schemas.microsoft.com/office/drawing/2014/main" id="{1D8748A4-9E14-478B-B28D-3EA4FF8C009F}"/>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83AC6AC9-BDC2-654B-B1DD-005078579B70}" type="slidenum">
              <a:rPr lang="en-GB" altLang="en-US" smtClean="0"/>
              <a:pPr>
                <a:defRPr/>
              </a:pPr>
              <a:t>‹#›</a:t>
            </a:fld>
            <a:endParaRPr lang="en-GB" altLang="en-US"/>
          </a:p>
        </p:txBody>
      </p:sp>
      <p:sp>
        <p:nvSpPr>
          <p:cNvPr id="21512" name="Rectangle 8">
            <a:extLst>
              <a:ext uri="{FF2B5EF4-FFF2-40B4-BE49-F238E27FC236}">
                <a16:creationId xmlns:a16="http://schemas.microsoft.com/office/drawing/2014/main" id="{FCC3931E-D676-4A21-8208-6E12DB1AAC55}"/>
              </a:ext>
            </a:extLst>
          </p:cNvPr>
          <p:cNvSpPr>
            <a:spLocks noChangeArrowheads="1"/>
          </p:cNvSpPr>
          <p:nvPr/>
        </p:nvSpPr>
        <p:spPr bwMode="auto">
          <a:xfrm>
            <a:off x="709613" y="9615488"/>
            <a:ext cx="711200" cy="182562"/>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Submission</a:t>
            </a:r>
          </a:p>
        </p:txBody>
      </p:sp>
      <p:sp>
        <p:nvSpPr>
          <p:cNvPr id="13321" name="Line 9">
            <a:extLst>
              <a:ext uri="{FF2B5EF4-FFF2-40B4-BE49-F238E27FC236}">
                <a16:creationId xmlns:a16="http://schemas.microsoft.com/office/drawing/2014/main" id="{02998215-BDD2-4C4B-9D91-B8399F35DDB0}"/>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E60BBFEC-A3EC-F041-BC80-31C4CFB6B7EF}"/>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C1C5BA9B-0CEE-4A5E-A8F1-D13D5DA0EF58}"/>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6386" name="Rectangle 3">
            <a:extLst>
              <a:ext uri="{FF2B5EF4-FFF2-40B4-BE49-F238E27FC236}">
                <a16:creationId xmlns:a16="http://schemas.microsoft.com/office/drawing/2014/main" id="{F75ED728-BEB6-0D4E-9C52-6B96D07A22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19460" name="Rectangle 6">
            <a:extLst>
              <a:ext uri="{FF2B5EF4-FFF2-40B4-BE49-F238E27FC236}">
                <a16:creationId xmlns:a16="http://schemas.microsoft.com/office/drawing/2014/main" id="{2AE18506-701F-46AC-9914-A30CD4FBA132}"/>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6388" name="Rectangle 7">
            <a:extLst>
              <a:ext uri="{FF2B5EF4-FFF2-40B4-BE49-F238E27FC236}">
                <a16:creationId xmlns:a16="http://schemas.microsoft.com/office/drawing/2014/main" id="{E6CD62A6-84B1-8446-87F1-94ABB32E6BF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5588FE3-DEE0-9C49-8033-059E07D4F7D5}" type="slidenum">
              <a:rPr lang="en-GB" altLang="en-US" smtClean="0"/>
              <a:pPr>
                <a:spcBef>
                  <a:spcPct val="0"/>
                </a:spcBef>
              </a:pPr>
              <a:t>1</a:t>
            </a:fld>
            <a:endParaRPr lang="en-GB" altLang="en-US"/>
          </a:p>
        </p:txBody>
      </p:sp>
      <p:sp>
        <p:nvSpPr>
          <p:cNvPr id="16389" name="Rectangle 2">
            <a:extLst>
              <a:ext uri="{FF2B5EF4-FFF2-40B4-BE49-F238E27FC236}">
                <a16:creationId xmlns:a16="http://schemas.microsoft.com/office/drawing/2014/main" id="{28711616-1E81-3446-AB2B-277E7858A7C1}"/>
              </a:ext>
            </a:extLst>
          </p:cNvPr>
          <p:cNvSpPr>
            <a:spLocks noGrp="1" noRot="1" noChangeAspect="1" noChangeArrowheads="1" noTextEdit="1"/>
          </p:cNvSpPr>
          <p:nvPr>
            <p:ph type="sldImg"/>
          </p:nvPr>
        </p:nvSpPr>
        <p:spPr>
          <a:xfrm>
            <a:off x="922338" y="750888"/>
            <a:ext cx="4949825" cy="3711575"/>
          </a:xfrm>
          <a:ln/>
        </p:spPr>
      </p:sp>
      <p:sp>
        <p:nvSpPr>
          <p:cNvPr id="16390" name="Rectangle 3">
            <a:extLst>
              <a:ext uri="{FF2B5EF4-FFF2-40B4-BE49-F238E27FC236}">
                <a16:creationId xmlns:a16="http://schemas.microsoft.com/office/drawing/2014/main" id="{1F38433B-B3F0-A34F-8E36-750CFE0BE82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13</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70080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3C5AC852-D95E-4084-BBF9-EDD68684380B}"/>
              </a:ext>
            </a:extLst>
          </p:cNvPr>
          <p:cNvSpPr>
            <a:spLocks noGrp="1" noChangeArrowheads="1"/>
          </p:cNvSpPr>
          <p:nvPr>
            <p:ph type="hdr" sz="quarter"/>
          </p:nvPr>
        </p:nvSpPr>
        <p:spPr>
          <a:xfrm>
            <a:off x="3959225" y="117475"/>
            <a:ext cx="2195513" cy="215900"/>
          </a:xfrm>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US" altLang="en-US" sz="1400"/>
              <a:t>doc.: IEEE 802.11-18/1067r0</a:t>
            </a:r>
          </a:p>
        </p:txBody>
      </p:sp>
      <p:sp>
        <p:nvSpPr>
          <p:cNvPr id="34819" name="Rectangle 3">
            <a:extLst>
              <a:ext uri="{FF2B5EF4-FFF2-40B4-BE49-F238E27FC236}">
                <a16:creationId xmlns:a16="http://schemas.microsoft.com/office/drawing/2014/main" id="{9351AC2F-7B28-44EE-BB00-B685E91B4B6A}"/>
              </a:ext>
            </a:extLst>
          </p:cNvPr>
          <p:cNvSpPr>
            <a:spLocks noGrp="1" noChangeArrowheads="1"/>
          </p:cNvSpPr>
          <p:nvPr>
            <p:ph type="dt" sz="quarter" idx="1"/>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CA" altLang="en-US" sz="1400">
                <a:cs typeface="+mn-cs"/>
              </a:rPr>
              <a:t>July 2018</a:t>
            </a:r>
            <a:endParaRPr lang="en-US" altLang="en-US" sz="1400" dirty="0">
              <a:cs typeface="+mn-cs"/>
            </a:endParaRPr>
          </a:p>
        </p:txBody>
      </p:sp>
      <p:sp>
        <p:nvSpPr>
          <p:cNvPr id="34820" name="Rectangle 6">
            <a:extLst>
              <a:ext uri="{FF2B5EF4-FFF2-40B4-BE49-F238E27FC236}">
                <a16:creationId xmlns:a16="http://schemas.microsoft.com/office/drawing/2014/main" id="{24DEAC41-1891-4E3A-ABCA-614FBA26BD69}"/>
              </a:ext>
            </a:extLst>
          </p:cNvPr>
          <p:cNvSpPr>
            <a:spLocks noGrp="1" noChangeArrowheads="1"/>
          </p:cNvSpPr>
          <p:nvPr>
            <p:ph type="ftr" sz="quarter" idx="4"/>
          </p:nvPr>
        </p:nvSpPr>
        <p:spPr>
          <a:xfrm>
            <a:off x="4000500" y="9615488"/>
            <a:ext cx="2154238" cy="184150"/>
          </a:xfrm>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US" altLang="en-US"/>
              <a:t>Michael Montemurro, BlackBerry</a:t>
            </a:r>
          </a:p>
        </p:txBody>
      </p:sp>
      <p:sp>
        <p:nvSpPr>
          <p:cNvPr id="43012" name="Rectangle 7">
            <a:extLst>
              <a:ext uri="{FF2B5EF4-FFF2-40B4-BE49-F238E27FC236}">
                <a16:creationId xmlns:a16="http://schemas.microsoft.com/office/drawing/2014/main" id="{F1285FF4-FD45-234B-BEC0-A3CE6E81DAEE}"/>
              </a:ext>
            </a:extLst>
          </p:cNvPr>
          <p:cNvSpPr>
            <a:spLocks noGrp="1" noChangeArrowheads="1"/>
          </p:cNvSpPr>
          <p:nvPr>
            <p:ph type="sldNum" sz="quarter" idx="5"/>
          </p:nvPr>
        </p:nvSpPr>
        <p:spPr>
          <a:xfrm>
            <a:off x="3243263" y="9615488"/>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B3927312-F349-0449-A18C-27614EE0F796}" type="slidenum">
              <a:rPr lang="en-US" altLang="en-US" smtClean="0"/>
              <a:pPr>
                <a:spcBef>
                  <a:spcPct val="0"/>
                </a:spcBef>
              </a:pPr>
              <a:t>14</a:t>
            </a:fld>
            <a:endParaRPr lang="en-US" altLang="en-US"/>
          </a:p>
        </p:txBody>
      </p:sp>
      <p:sp>
        <p:nvSpPr>
          <p:cNvPr id="43013" name="Rectangle 2">
            <a:extLst>
              <a:ext uri="{FF2B5EF4-FFF2-40B4-BE49-F238E27FC236}">
                <a16:creationId xmlns:a16="http://schemas.microsoft.com/office/drawing/2014/main" id="{7C3462AB-E4C7-1946-A381-39D7BEF43A5D}"/>
              </a:ext>
            </a:extLst>
          </p:cNvPr>
          <p:cNvSpPr>
            <a:spLocks noGrp="1" noRot="1" noChangeAspect="1" noChangeArrowheads="1" noTextEdit="1"/>
          </p:cNvSpPr>
          <p:nvPr>
            <p:ph type="sldImg"/>
          </p:nvPr>
        </p:nvSpPr>
        <p:spPr>
          <a:ln/>
        </p:spPr>
      </p:sp>
      <p:sp>
        <p:nvSpPr>
          <p:cNvPr id="43014" name="Rectangle 3">
            <a:extLst>
              <a:ext uri="{FF2B5EF4-FFF2-40B4-BE49-F238E27FC236}">
                <a16:creationId xmlns:a16="http://schemas.microsoft.com/office/drawing/2014/main" id="{0841CD34-E39C-DB46-8DC2-7B6A3798C3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025061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13C70D4A-77EB-894D-8C7C-994B7157605F}"/>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AC08EC0C-1088-AB4C-B093-3ED29C694D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B26A0608-2B02-7745-A679-ECFC7A938617}" type="slidenum">
              <a:rPr lang="en-GB" altLang="en-US" smtClean="0"/>
              <a:pPr>
                <a:spcBef>
                  <a:spcPct val="0"/>
                </a:spcBef>
              </a:pPr>
              <a:t>2</a:t>
            </a:fld>
            <a:endParaRPr lang="en-GB" altLang="en-US"/>
          </a:p>
        </p:txBody>
      </p:sp>
      <p:sp>
        <p:nvSpPr>
          <p:cNvPr id="18437" name="Rectangle 2">
            <a:extLst>
              <a:ext uri="{FF2B5EF4-FFF2-40B4-BE49-F238E27FC236}">
                <a16:creationId xmlns:a16="http://schemas.microsoft.com/office/drawing/2014/main" id="{CB35EA78-EC8A-9B4D-BB08-E68CBAE521E6}"/>
              </a:ext>
            </a:extLst>
          </p:cNvPr>
          <p:cNvSpPr>
            <a:spLocks noGrp="1" noRot="1" noChangeAspect="1" noChangeArrowheads="1" noTextEdit="1"/>
          </p:cNvSpPr>
          <p:nvPr>
            <p:ph type="sldImg"/>
          </p:nvPr>
        </p:nvSpPr>
        <p:spPr>
          <a:xfrm>
            <a:off x="922338" y="750888"/>
            <a:ext cx="4949825" cy="3711575"/>
          </a:xfrm>
          <a:ln cap="flat"/>
        </p:spPr>
      </p:sp>
      <p:sp>
        <p:nvSpPr>
          <p:cNvPr id="18438" name="Rectangle 3">
            <a:extLst>
              <a:ext uri="{FF2B5EF4-FFF2-40B4-BE49-F238E27FC236}">
                <a16:creationId xmlns:a16="http://schemas.microsoft.com/office/drawing/2014/main" id="{3F9C2ABA-449E-D34F-9A3C-9F1036D753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358797D5-9019-4D91-BFCD-E56E253DA96E}"/>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20482" name="Rectangle 3">
            <a:extLst>
              <a:ext uri="{FF2B5EF4-FFF2-40B4-BE49-F238E27FC236}">
                <a16:creationId xmlns:a16="http://schemas.microsoft.com/office/drawing/2014/main" id="{87BE6DBE-C4D0-4349-9941-020F56EDD05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97BDE6A2-2A4F-46F6-AA8E-73F938533517}"/>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20484" name="Rectangle 7">
            <a:extLst>
              <a:ext uri="{FF2B5EF4-FFF2-40B4-BE49-F238E27FC236}">
                <a16:creationId xmlns:a16="http://schemas.microsoft.com/office/drawing/2014/main" id="{021BDAA0-1FE3-9D4A-9452-9FBCAAF5C1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24D04F1F-12AE-1049-879C-71DA1D604E3E}" type="slidenum">
              <a:rPr lang="en-GB" altLang="en-US" smtClean="0"/>
              <a:pPr>
                <a:spcBef>
                  <a:spcPct val="0"/>
                </a:spcBef>
              </a:pPr>
              <a:t>3</a:t>
            </a:fld>
            <a:endParaRPr lang="en-GB" altLang="en-US"/>
          </a:p>
        </p:txBody>
      </p:sp>
      <p:sp>
        <p:nvSpPr>
          <p:cNvPr id="20485" name="Rectangle 2">
            <a:extLst>
              <a:ext uri="{FF2B5EF4-FFF2-40B4-BE49-F238E27FC236}">
                <a16:creationId xmlns:a16="http://schemas.microsoft.com/office/drawing/2014/main" id="{FC02F558-981E-CE4D-A91B-A2B9CFEEF84A}"/>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86" name="Rectangle 3">
            <a:extLst>
              <a:ext uri="{FF2B5EF4-FFF2-40B4-BE49-F238E27FC236}">
                <a16:creationId xmlns:a16="http://schemas.microsoft.com/office/drawing/2014/main" id="{A03289FF-D335-EE47-8663-E8F476E462D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84537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8</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8</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19504059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6E0FA13-04D9-45C3-B0C0-A14F9ADB6DC2}"/>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6866" name="Rectangle 3">
            <a:extLst>
              <a:ext uri="{FF2B5EF4-FFF2-40B4-BE49-F238E27FC236}">
                <a16:creationId xmlns:a16="http://schemas.microsoft.com/office/drawing/2014/main" id="{9AAC2222-0ED0-DE43-AF7D-87FA4362E07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AA864BF7-4F3B-4A6F-8F25-35BD1715B828}"/>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6868" name="Rectangle 7">
            <a:extLst>
              <a:ext uri="{FF2B5EF4-FFF2-40B4-BE49-F238E27FC236}">
                <a16:creationId xmlns:a16="http://schemas.microsoft.com/office/drawing/2014/main" id="{31F14233-A73E-FA43-BAEE-1CB73E1D219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CD060D-CDDF-3642-B942-413DAA292DFF}" type="slidenum">
              <a:rPr lang="en-GB" altLang="en-US" smtClean="0"/>
              <a:pPr>
                <a:spcBef>
                  <a:spcPct val="0"/>
                </a:spcBef>
              </a:pPr>
              <a:t>9</a:t>
            </a:fld>
            <a:endParaRPr lang="en-GB" altLang="en-US"/>
          </a:p>
        </p:txBody>
      </p:sp>
      <p:sp>
        <p:nvSpPr>
          <p:cNvPr id="36869" name="Rectangle 2">
            <a:extLst>
              <a:ext uri="{FF2B5EF4-FFF2-40B4-BE49-F238E27FC236}">
                <a16:creationId xmlns:a16="http://schemas.microsoft.com/office/drawing/2014/main" id="{F99303C0-E048-AF4C-B648-7604A44CD114}"/>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6870" name="Rectangle 3">
            <a:extLst>
              <a:ext uri="{FF2B5EF4-FFF2-40B4-BE49-F238E27FC236}">
                <a16:creationId xmlns:a16="http://schemas.microsoft.com/office/drawing/2014/main" id="{4AE156D2-98D7-8A47-B582-014197ACBB05}"/>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10</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extLst>
      <p:ext uri="{BB962C8B-B14F-4D97-AF65-F5344CB8AC3E}">
        <p14:creationId xmlns:p14="http://schemas.microsoft.com/office/powerpoint/2010/main" val="705895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38914" name="Rectangle 3">
            <a:extLst>
              <a:ext uri="{FF2B5EF4-FFF2-40B4-BE49-F238E27FC236}">
                <a16:creationId xmlns:a16="http://schemas.microsoft.com/office/drawing/2014/main" id="{E395071F-958F-9844-B4B7-B76AEB42F504}"/>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38916" name="Rectangle 7">
            <a:extLst>
              <a:ext uri="{FF2B5EF4-FFF2-40B4-BE49-F238E27FC236}">
                <a16:creationId xmlns:a16="http://schemas.microsoft.com/office/drawing/2014/main" id="{0FD40039-D1D7-8944-921C-C835D665A9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A5CCDB0-C635-7B4B-A031-314C08C2C5C8}" type="slidenum">
              <a:rPr lang="en-GB" altLang="en-US" smtClean="0"/>
              <a:pPr>
                <a:spcBef>
                  <a:spcPct val="0"/>
                </a:spcBef>
              </a:pPr>
              <a:t>11</a:t>
            </a:fld>
            <a:endParaRPr lang="en-GB" altLang="en-US"/>
          </a:p>
        </p:txBody>
      </p:sp>
      <p:sp>
        <p:nvSpPr>
          <p:cNvPr id="38917" name="Rectangle 2">
            <a:extLst>
              <a:ext uri="{FF2B5EF4-FFF2-40B4-BE49-F238E27FC236}">
                <a16:creationId xmlns:a16="http://schemas.microsoft.com/office/drawing/2014/main" id="{185590FC-3DCC-B041-A59B-FD6325E37DC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8918" name="Rectangle 3">
            <a:extLst>
              <a:ext uri="{FF2B5EF4-FFF2-40B4-BE49-F238E27FC236}">
                <a16:creationId xmlns:a16="http://schemas.microsoft.com/office/drawing/2014/main" id="{9CBDE456-DE9F-E146-9E1E-E9C1DE90F268}"/>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1B2D2A75-481F-4E38-AC67-27FCB164B45F}"/>
              </a:ext>
            </a:extLst>
          </p:cNvPr>
          <p:cNvSpPr>
            <a:spLocks noGrp="1" noChangeArrowheads="1"/>
          </p:cNvSpPr>
          <p:nvPr>
            <p:ph type="hdr" sz="quarter"/>
          </p:nvPr>
        </p:nvSpPr>
        <p:spPr>
          <a:extLst/>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40962" name="Rectangle 3">
            <a:extLst>
              <a:ext uri="{FF2B5EF4-FFF2-40B4-BE49-F238E27FC236}">
                <a16:creationId xmlns:a16="http://schemas.microsoft.com/office/drawing/2014/main" id="{BF8335F2-AAC0-2B46-88DD-00597AC8BDB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1508" name="Rectangle 6">
            <a:extLst>
              <a:ext uri="{FF2B5EF4-FFF2-40B4-BE49-F238E27FC236}">
                <a16:creationId xmlns:a16="http://schemas.microsoft.com/office/drawing/2014/main" id="{720914A9-1688-41B1-9619-5D885C5C4A83}"/>
              </a:ext>
            </a:extLst>
          </p:cNvPr>
          <p:cNvSpPr>
            <a:spLocks noGrp="1" noChangeArrowheads="1"/>
          </p:cNvSpPr>
          <p:nvPr>
            <p:ph type="ftr" sz="quarter" idx="4"/>
          </p:nvPr>
        </p:nvSpPr>
        <p:spPr>
          <a:extLst/>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40964" name="Rectangle 7">
            <a:extLst>
              <a:ext uri="{FF2B5EF4-FFF2-40B4-BE49-F238E27FC236}">
                <a16:creationId xmlns:a16="http://schemas.microsoft.com/office/drawing/2014/main" id="{F67632E8-DED7-104A-BACC-1018A44125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C6F41B6-62F0-864E-BBD1-D5D66C71858F}" type="slidenum">
              <a:rPr lang="en-GB" altLang="en-US" smtClean="0"/>
              <a:pPr>
                <a:spcBef>
                  <a:spcPct val="0"/>
                </a:spcBef>
              </a:pPr>
              <a:t>12</a:t>
            </a:fld>
            <a:endParaRPr lang="en-GB" altLang="en-US"/>
          </a:p>
        </p:txBody>
      </p:sp>
      <p:sp>
        <p:nvSpPr>
          <p:cNvPr id="40965" name="Rectangle 2">
            <a:extLst>
              <a:ext uri="{FF2B5EF4-FFF2-40B4-BE49-F238E27FC236}">
                <a16:creationId xmlns:a16="http://schemas.microsoft.com/office/drawing/2014/main" id="{2880F16C-AA9D-114A-97F0-1C86443A39CB}"/>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40966" name="Rectangle 3">
            <a:extLst>
              <a:ext uri="{FF2B5EF4-FFF2-40B4-BE49-F238E27FC236}">
                <a16:creationId xmlns:a16="http://schemas.microsoft.com/office/drawing/2014/main" id="{4F947884-8C38-3042-82A5-E5CE7BDE6227}"/>
              </a:ext>
            </a:extLst>
          </p:cNvPr>
          <p:cNvSpPr>
            <a:spLocks noGrp="1" noRot="1" noChangeAspect="1" noChangeArrowheads="1" noTextEdit="1"/>
          </p:cNvSpPr>
          <p:nvPr>
            <p:ph type="sldImg"/>
          </p:nvPr>
        </p:nvSpPr>
        <p:spPr>
          <a:xfrm>
            <a:off x="917575" y="746125"/>
            <a:ext cx="4960938"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a:extLst>
              <a:ext uri="{FF2B5EF4-FFF2-40B4-BE49-F238E27FC236}">
                <a16:creationId xmlns:a16="http://schemas.microsoft.com/office/drawing/2014/main" id="{106533B3-4A86-1941-BF8A-D6CFBA70AE85}"/>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3DAEA814-7D1B-E041-94D7-4CF692952B4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406BB3D6-E269-314F-9E03-BE8D95C08DE1}"/>
              </a:ext>
            </a:extLst>
          </p:cNvPr>
          <p:cNvSpPr>
            <a:spLocks noGrp="1" noChangeArrowheads="1"/>
          </p:cNvSpPr>
          <p:nvPr>
            <p:ph type="sldNum" sz="quarter" idx="12"/>
          </p:nvPr>
        </p:nvSpPr>
        <p:spPr>
          <a:ln/>
        </p:spPr>
        <p:txBody>
          <a:bodyPr/>
          <a:lstStyle>
            <a:lvl1pPr>
              <a:defRPr/>
            </a:lvl1pPr>
          </a:lstStyle>
          <a:p>
            <a:pPr>
              <a:defRPr/>
            </a:pPr>
            <a:r>
              <a:rPr lang="en-GB" altLang="en-US"/>
              <a:t>Slide </a:t>
            </a:r>
            <a:fld id="{AE0B31BF-6161-7B48-94BC-9186DCA38FD2}" type="slidenum">
              <a:rPr lang="en-GB" altLang="en-US" smtClean="0"/>
              <a:pPr>
                <a:defRPr/>
              </a:pPr>
              <a:t>‹#›</a:t>
            </a:fld>
            <a:endParaRPr lang="en-GB" altLang="en-US"/>
          </a:p>
        </p:txBody>
      </p:sp>
    </p:spTree>
    <p:extLst>
      <p:ext uri="{BB962C8B-B14F-4D97-AF65-F5344CB8AC3E}">
        <p14:creationId xmlns:p14="http://schemas.microsoft.com/office/powerpoint/2010/main" val="3620834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E8607D4-58AB-8B43-A67D-C365F48A6F2E}"/>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94BFA7FE-70BA-754A-97E1-98B23BC44DEA}"/>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9CD1E196-9D18-2947-856B-1186557DD7C0}"/>
              </a:ext>
            </a:extLst>
          </p:cNvPr>
          <p:cNvSpPr>
            <a:spLocks noGrp="1" noChangeArrowheads="1"/>
          </p:cNvSpPr>
          <p:nvPr>
            <p:ph type="sldNum" sz="quarter" idx="12"/>
          </p:nvPr>
        </p:nvSpPr>
        <p:spPr>
          <a:ln/>
        </p:spPr>
        <p:txBody>
          <a:bodyPr/>
          <a:lstStyle>
            <a:lvl1pPr>
              <a:defRPr/>
            </a:lvl1pPr>
          </a:lstStyle>
          <a:p>
            <a:pPr>
              <a:defRPr/>
            </a:pPr>
            <a:r>
              <a:rPr lang="en-GB" altLang="en-US"/>
              <a:t>Slide </a:t>
            </a:r>
            <a:fld id="{8BF09A2D-9136-4343-8EB8-2293C5432905}" type="slidenum">
              <a:rPr lang="en-GB" altLang="en-US" smtClean="0"/>
              <a:pPr>
                <a:defRPr/>
              </a:pPr>
              <a:t>‹#›</a:t>
            </a:fld>
            <a:endParaRPr lang="en-GB" altLang="en-US"/>
          </a:p>
        </p:txBody>
      </p:sp>
    </p:spTree>
    <p:extLst>
      <p:ext uri="{BB962C8B-B14F-4D97-AF65-F5344CB8AC3E}">
        <p14:creationId xmlns:p14="http://schemas.microsoft.com/office/powerpoint/2010/main" val="3489689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28CA14CD-218B-BD43-9052-BBF8C69D62A1}"/>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119051EB-0588-8140-91AE-48014395A3C0}"/>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56193C04-EF99-BB4D-96A2-721348EA210B}"/>
              </a:ext>
            </a:extLst>
          </p:cNvPr>
          <p:cNvSpPr>
            <a:spLocks noGrp="1" noChangeArrowheads="1"/>
          </p:cNvSpPr>
          <p:nvPr>
            <p:ph type="sldNum" sz="quarter" idx="12"/>
          </p:nvPr>
        </p:nvSpPr>
        <p:spPr>
          <a:ln/>
        </p:spPr>
        <p:txBody>
          <a:bodyPr/>
          <a:lstStyle>
            <a:lvl1pPr>
              <a:defRPr/>
            </a:lvl1pPr>
          </a:lstStyle>
          <a:p>
            <a:pPr>
              <a:defRPr/>
            </a:pPr>
            <a:r>
              <a:rPr lang="en-GB" altLang="en-US"/>
              <a:t>Slide </a:t>
            </a:r>
            <a:fld id="{A72431F7-C6DA-3547-AB4E-B32D767D5B41}" type="slidenum">
              <a:rPr lang="en-GB" altLang="en-US" smtClean="0"/>
              <a:pPr>
                <a:defRPr/>
              </a:pPr>
              <a:t>‹#›</a:t>
            </a:fld>
            <a:endParaRPr lang="en-GB" altLang="en-US"/>
          </a:p>
        </p:txBody>
      </p:sp>
    </p:spTree>
    <p:extLst>
      <p:ext uri="{BB962C8B-B14F-4D97-AF65-F5344CB8AC3E}">
        <p14:creationId xmlns:p14="http://schemas.microsoft.com/office/powerpoint/2010/main" val="2498918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C01DFE-B254-DE43-A9B4-1468965A3B7A}"/>
              </a:ext>
            </a:extLst>
          </p:cNvPr>
          <p:cNvSpPr txBox="1">
            <a:spLocks noChangeArrowheads="1"/>
          </p:cNvSpPr>
          <p:nvPr userDrawn="1"/>
        </p:nvSpPr>
        <p:spPr bwMode="auto">
          <a:xfrm>
            <a:off x="7867650" y="401638"/>
            <a:ext cx="18415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cs typeface="Arial" panose="020B0604020202020204" pitchFamily="34" charset="0"/>
              </a:defRPr>
            </a:lvl1pPr>
            <a:lvl2pPr marL="742950" indent="-285750">
              <a:defRPr sz="1200">
                <a:solidFill>
                  <a:schemeClr val="tx1"/>
                </a:solidFill>
                <a:latin typeface="Times New Roman" panose="02020603050405020304" pitchFamily="18" charset="0"/>
                <a:cs typeface="Arial" panose="020B0604020202020204" pitchFamily="34" charset="0"/>
              </a:defRPr>
            </a:lvl2pPr>
            <a:lvl3pPr marL="1143000" indent="-228600">
              <a:defRPr sz="1200">
                <a:solidFill>
                  <a:schemeClr val="tx1"/>
                </a:solidFill>
                <a:latin typeface="Times New Roman" panose="02020603050405020304" pitchFamily="18" charset="0"/>
                <a:cs typeface="Arial" panose="020B0604020202020204" pitchFamily="34" charset="0"/>
              </a:defRPr>
            </a:lvl3pPr>
            <a:lvl4pPr marL="1600200" indent="-228600">
              <a:defRPr sz="1200">
                <a:solidFill>
                  <a:schemeClr val="tx1"/>
                </a:solidFill>
                <a:latin typeface="Times New Roman" panose="02020603050405020304" pitchFamily="18" charset="0"/>
                <a:cs typeface="Arial" panose="020B0604020202020204" pitchFamily="34" charset="0"/>
              </a:defRPr>
            </a:lvl4pPr>
            <a:lvl5pPr marL="2057400" indent="-228600">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C2F8205-00F2-2F41-9095-42524F4A0AA9}"/>
              </a:ext>
            </a:extLst>
          </p:cNvPr>
          <p:cNvSpPr>
            <a:spLocks noGrp="1" noChangeArrowheads="1"/>
          </p:cNvSpPr>
          <p:nvPr>
            <p:ph type="dt" sz="half" idx="10"/>
          </p:nvPr>
        </p:nvSpPr>
        <p:spPr>
          <a:xfrm>
            <a:off x="696913" y="332601"/>
            <a:ext cx="1340110" cy="276999"/>
          </a:xfrm>
        </p:spPr>
        <p:txBody>
          <a:bodyPr/>
          <a:lstStyle>
            <a:lvl1pPr>
              <a:defRPr/>
            </a:lvl1pPr>
          </a:lstStyle>
          <a:p>
            <a:pPr>
              <a:defRPr/>
            </a:pPr>
            <a:r>
              <a:rPr lang="en-CA" altLang="en-US"/>
              <a:t>January 2019</a:t>
            </a:r>
            <a:endParaRPr lang="en-GB" altLang="en-US" dirty="0"/>
          </a:p>
        </p:txBody>
      </p:sp>
      <p:sp>
        <p:nvSpPr>
          <p:cNvPr id="6" name="Footer Placeholder 5">
            <a:extLst>
              <a:ext uri="{FF2B5EF4-FFF2-40B4-BE49-F238E27FC236}">
                <a16:creationId xmlns:a16="http://schemas.microsoft.com/office/drawing/2014/main" id="{E0BC2793-1F47-1447-AB59-08FA5B79364C}"/>
              </a:ext>
            </a:extLst>
          </p:cNvPr>
          <p:cNvSpPr>
            <a:spLocks noGrp="1" noChangeArrowheads="1"/>
          </p:cNvSpPr>
          <p:nvPr>
            <p:ph type="ftr" sz="quarter" idx="11"/>
          </p:nvPr>
        </p:nvSpPr>
        <p:spPr/>
        <p:txBody>
          <a:bodyPr/>
          <a:lstStyle>
            <a:lvl1pPr>
              <a:defRPr/>
            </a:lvl1pPr>
          </a:lstStyle>
          <a:p>
            <a:pPr>
              <a:defRPr/>
            </a:pPr>
            <a:r>
              <a:rPr lang="en-GB"/>
              <a:t>Michael Montemurro, BlackBerry</a:t>
            </a:r>
          </a:p>
        </p:txBody>
      </p:sp>
      <p:sp>
        <p:nvSpPr>
          <p:cNvPr id="7" name="Slide Number Placeholder 6">
            <a:extLst>
              <a:ext uri="{FF2B5EF4-FFF2-40B4-BE49-F238E27FC236}">
                <a16:creationId xmlns:a16="http://schemas.microsoft.com/office/drawing/2014/main" id="{66283395-CBA0-B94B-892B-4372DA52CD61}"/>
              </a:ext>
            </a:extLst>
          </p:cNvPr>
          <p:cNvSpPr>
            <a:spLocks noGrp="1" noChangeArrowheads="1"/>
          </p:cNvSpPr>
          <p:nvPr>
            <p:ph type="sldNum" sz="quarter" idx="12"/>
          </p:nvPr>
        </p:nvSpPr>
        <p:spPr/>
        <p:txBody>
          <a:bodyPr/>
          <a:lstStyle>
            <a:lvl1pPr>
              <a:defRPr/>
            </a:lvl1pPr>
          </a:lstStyle>
          <a:p>
            <a:pPr>
              <a:defRPr/>
            </a:pPr>
            <a:r>
              <a:rPr lang="en-GB" altLang="en-US"/>
              <a:t>Slide </a:t>
            </a:r>
            <a:fld id="{2EA70F40-519F-E641-9AC0-4953ACDDBB32}" type="slidenum">
              <a:rPr lang="en-GB" altLang="en-US" smtClean="0"/>
              <a:pPr>
                <a:defRPr/>
              </a:pPr>
              <a:t>‹#›</a:t>
            </a:fld>
            <a:endParaRPr lang="en-GB" altLang="en-US"/>
          </a:p>
        </p:txBody>
      </p:sp>
    </p:spTree>
    <p:extLst>
      <p:ext uri="{BB962C8B-B14F-4D97-AF65-F5344CB8AC3E}">
        <p14:creationId xmlns:p14="http://schemas.microsoft.com/office/powerpoint/2010/main" val="2285231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17A2FCB-9AC3-8B41-9916-F198B68EAA6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5" name="Rectangle 5">
            <a:extLst>
              <a:ext uri="{FF2B5EF4-FFF2-40B4-BE49-F238E27FC236}">
                <a16:creationId xmlns:a16="http://schemas.microsoft.com/office/drawing/2014/main" id="{87C41E04-4235-C54B-9C41-A98A4DAA6204}"/>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6" name="Rectangle 6">
            <a:extLst>
              <a:ext uri="{FF2B5EF4-FFF2-40B4-BE49-F238E27FC236}">
                <a16:creationId xmlns:a16="http://schemas.microsoft.com/office/drawing/2014/main" id="{070DF6E0-0975-604D-8AAD-67058D12268B}"/>
              </a:ext>
            </a:extLst>
          </p:cNvPr>
          <p:cNvSpPr>
            <a:spLocks noGrp="1" noChangeArrowheads="1"/>
          </p:cNvSpPr>
          <p:nvPr>
            <p:ph type="sldNum" sz="quarter" idx="12"/>
          </p:nvPr>
        </p:nvSpPr>
        <p:spPr>
          <a:ln/>
        </p:spPr>
        <p:txBody>
          <a:bodyPr/>
          <a:lstStyle>
            <a:lvl1pPr>
              <a:defRPr/>
            </a:lvl1pPr>
          </a:lstStyle>
          <a:p>
            <a:pPr>
              <a:defRPr/>
            </a:pPr>
            <a:r>
              <a:rPr lang="en-GB" altLang="en-US"/>
              <a:t>Slide </a:t>
            </a:r>
            <a:fld id="{C7DFE50D-E68D-0144-BEA3-FE01887B83AF}" type="slidenum">
              <a:rPr lang="en-GB" altLang="en-US" smtClean="0"/>
              <a:pPr>
                <a:defRPr/>
              </a:pPr>
              <a:t>‹#›</a:t>
            </a:fld>
            <a:endParaRPr lang="en-GB" altLang="en-US"/>
          </a:p>
        </p:txBody>
      </p:sp>
    </p:spTree>
    <p:extLst>
      <p:ext uri="{BB962C8B-B14F-4D97-AF65-F5344CB8AC3E}">
        <p14:creationId xmlns:p14="http://schemas.microsoft.com/office/powerpoint/2010/main" val="3782680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B5704FE1-22D5-3D46-A049-16BBC13DF4BF}"/>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93A8312F-120C-5848-8B21-4901C4DD3751}"/>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25C36770-5AC3-D645-BDE0-A9E8166A6856}"/>
              </a:ext>
            </a:extLst>
          </p:cNvPr>
          <p:cNvSpPr>
            <a:spLocks noGrp="1" noChangeArrowheads="1"/>
          </p:cNvSpPr>
          <p:nvPr>
            <p:ph type="sldNum" sz="quarter" idx="12"/>
          </p:nvPr>
        </p:nvSpPr>
        <p:spPr>
          <a:ln/>
        </p:spPr>
        <p:txBody>
          <a:bodyPr/>
          <a:lstStyle>
            <a:lvl1pPr>
              <a:defRPr/>
            </a:lvl1pPr>
          </a:lstStyle>
          <a:p>
            <a:pPr>
              <a:defRPr/>
            </a:pPr>
            <a:r>
              <a:rPr lang="en-GB" altLang="en-US"/>
              <a:t>Slide </a:t>
            </a:r>
            <a:fld id="{3EAB36DB-AD45-BB4D-A12A-BECA104974F0}" type="slidenum">
              <a:rPr lang="en-GB" altLang="en-US" smtClean="0"/>
              <a:pPr>
                <a:defRPr/>
              </a:pPr>
              <a:t>‹#›</a:t>
            </a:fld>
            <a:endParaRPr lang="en-GB" altLang="en-US"/>
          </a:p>
        </p:txBody>
      </p:sp>
    </p:spTree>
    <p:extLst>
      <p:ext uri="{BB962C8B-B14F-4D97-AF65-F5344CB8AC3E}">
        <p14:creationId xmlns:p14="http://schemas.microsoft.com/office/powerpoint/2010/main" val="4152999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5DD9F6E2-EC25-B943-AC55-BD5437F3049C}"/>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8" name="Rectangle 5">
            <a:extLst>
              <a:ext uri="{FF2B5EF4-FFF2-40B4-BE49-F238E27FC236}">
                <a16:creationId xmlns:a16="http://schemas.microsoft.com/office/drawing/2014/main" id="{B0DCE6DD-B3EC-724D-896F-54789A6EC136}"/>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9" name="Rectangle 6">
            <a:extLst>
              <a:ext uri="{FF2B5EF4-FFF2-40B4-BE49-F238E27FC236}">
                <a16:creationId xmlns:a16="http://schemas.microsoft.com/office/drawing/2014/main" id="{ECF2A2E6-D371-8847-8C6A-DA5997D61C81}"/>
              </a:ext>
            </a:extLst>
          </p:cNvPr>
          <p:cNvSpPr>
            <a:spLocks noGrp="1" noChangeArrowheads="1"/>
          </p:cNvSpPr>
          <p:nvPr>
            <p:ph type="sldNum" sz="quarter" idx="12"/>
          </p:nvPr>
        </p:nvSpPr>
        <p:spPr>
          <a:ln/>
        </p:spPr>
        <p:txBody>
          <a:bodyPr/>
          <a:lstStyle>
            <a:lvl1pPr>
              <a:defRPr/>
            </a:lvl1pPr>
          </a:lstStyle>
          <a:p>
            <a:pPr>
              <a:defRPr/>
            </a:pPr>
            <a:r>
              <a:rPr lang="en-GB" altLang="en-US"/>
              <a:t>Slide </a:t>
            </a:r>
            <a:fld id="{D8DED94E-8A90-7B44-BE7B-2E23F0504475}" type="slidenum">
              <a:rPr lang="en-GB" altLang="en-US" smtClean="0"/>
              <a:pPr>
                <a:defRPr/>
              </a:pPr>
              <a:t>‹#›</a:t>
            </a:fld>
            <a:endParaRPr lang="en-GB" altLang="en-US"/>
          </a:p>
        </p:txBody>
      </p:sp>
    </p:spTree>
    <p:extLst>
      <p:ext uri="{BB962C8B-B14F-4D97-AF65-F5344CB8AC3E}">
        <p14:creationId xmlns:p14="http://schemas.microsoft.com/office/powerpoint/2010/main" val="338846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B6001E3D-EF1D-1241-86B1-9C5DBD5E1793}"/>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4" name="Rectangle 5">
            <a:extLst>
              <a:ext uri="{FF2B5EF4-FFF2-40B4-BE49-F238E27FC236}">
                <a16:creationId xmlns:a16="http://schemas.microsoft.com/office/drawing/2014/main" id="{9822FE49-3A07-3344-9977-3EA0BEA3BFA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5" name="Rectangle 6">
            <a:extLst>
              <a:ext uri="{FF2B5EF4-FFF2-40B4-BE49-F238E27FC236}">
                <a16:creationId xmlns:a16="http://schemas.microsoft.com/office/drawing/2014/main" id="{CE19DD17-DB7F-B142-9E07-7F511F316E61}"/>
              </a:ext>
            </a:extLst>
          </p:cNvPr>
          <p:cNvSpPr>
            <a:spLocks noGrp="1" noChangeArrowheads="1"/>
          </p:cNvSpPr>
          <p:nvPr>
            <p:ph type="sldNum" sz="quarter" idx="12"/>
          </p:nvPr>
        </p:nvSpPr>
        <p:spPr>
          <a:ln/>
        </p:spPr>
        <p:txBody>
          <a:bodyPr/>
          <a:lstStyle>
            <a:lvl1pPr>
              <a:defRPr/>
            </a:lvl1pPr>
          </a:lstStyle>
          <a:p>
            <a:pPr>
              <a:defRPr/>
            </a:pPr>
            <a:r>
              <a:rPr lang="en-GB" altLang="en-US"/>
              <a:t>Slide </a:t>
            </a:r>
            <a:fld id="{D07A0476-5E33-B843-95E8-53300CD6B9E5}" type="slidenum">
              <a:rPr lang="en-GB" altLang="en-US" smtClean="0"/>
              <a:pPr>
                <a:defRPr/>
              </a:pPr>
              <a:t>‹#›</a:t>
            </a:fld>
            <a:endParaRPr lang="en-GB" altLang="en-US"/>
          </a:p>
        </p:txBody>
      </p:sp>
    </p:spTree>
    <p:extLst>
      <p:ext uri="{BB962C8B-B14F-4D97-AF65-F5344CB8AC3E}">
        <p14:creationId xmlns:p14="http://schemas.microsoft.com/office/powerpoint/2010/main" val="108020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FD8CAC7-D20A-1644-8526-77476114A5D0}"/>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3" name="Rectangle 5">
            <a:extLst>
              <a:ext uri="{FF2B5EF4-FFF2-40B4-BE49-F238E27FC236}">
                <a16:creationId xmlns:a16="http://schemas.microsoft.com/office/drawing/2014/main" id="{66A68298-0BD1-5A44-812C-95A8F10C6568}"/>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4" name="Rectangle 6">
            <a:extLst>
              <a:ext uri="{FF2B5EF4-FFF2-40B4-BE49-F238E27FC236}">
                <a16:creationId xmlns:a16="http://schemas.microsoft.com/office/drawing/2014/main" id="{799069C2-23E4-8442-8E75-C0E27A30D5FB}"/>
              </a:ext>
            </a:extLst>
          </p:cNvPr>
          <p:cNvSpPr>
            <a:spLocks noGrp="1" noChangeArrowheads="1"/>
          </p:cNvSpPr>
          <p:nvPr>
            <p:ph type="sldNum" sz="quarter" idx="12"/>
          </p:nvPr>
        </p:nvSpPr>
        <p:spPr>
          <a:ln/>
        </p:spPr>
        <p:txBody>
          <a:bodyPr/>
          <a:lstStyle>
            <a:lvl1pPr>
              <a:defRPr/>
            </a:lvl1pPr>
          </a:lstStyle>
          <a:p>
            <a:pPr>
              <a:defRPr/>
            </a:pPr>
            <a:r>
              <a:rPr lang="en-GB" altLang="en-US"/>
              <a:t>Slide </a:t>
            </a:r>
            <a:fld id="{1FB9CF5F-02F9-9C40-992A-44695AB26C74}" type="slidenum">
              <a:rPr lang="en-GB" altLang="en-US" smtClean="0"/>
              <a:pPr>
                <a:defRPr/>
              </a:pPr>
              <a:t>‹#›</a:t>
            </a:fld>
            <a:endParaRPr lang="en-GB" altLang="en-US"/>
          </a:p>
        </p:txBody>
      </p:sp>
    </p:spTree>
    <p:extLst>
      <p:ext uri="{BB962C8B-B14F-4D97-AF65-F5344CB8AC3E}">
        <p14:creationId xmlns:p14="http://schemas.microsoft.com/office/powerpoint/2010/main" val="1107207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D6CA61D-F368-7F4D-8CB5-22A27CB73C18}"/>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C2A9C476-BADF-FA43-8633-6EC1308FA62F}"/>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FE4A5A5E-9556-1E47-9A54-B2638501CEDD}"/>
              </a:ext>
            </a:extLst>
          </p:cNvPr>
          <p:cNvSpPr>
            <a:spLocks noGrp="1" noChangeArrowheads="1"/>
          </p:cNvSpPr>
          <p:nvPr>
            <p:ph type="sldNum" sz="quarter" idx="12"/>
          </p:nvPr>
        </p:nvSpPr>
        <p:spPr>
          <a:ln/>
        </p:spPr>
        <p:txBody>
          <a:bodyPr/>
          <a:lstStyle>
            <a:lvl1pPr>
              <a:defRPr/>
            </a:lvl1pPr>
          </a:lstStyle>
          <a:p>
            <a:pPr>
              <a:defRPr/>
            </a:pPr>
            <a:r>
              <a:rPr lang="en-GB" altLang="en-US"/>
              <a:t>Slide </a:t>
            </a:r>
            <a:fld id="{2EE76ABA-BDC6-5246-BA25-3FA26A96A82A}" type="slidenum">
              <a:rPr lang="en-GB" altLang="en-US" smtClean="0"/>
              <a:pPr>
                <a:defRPr/>
              </a:pPr>
              <a:t>‹#›</a:t>
            </a:fld>
            <a:endParaRPr lang="en-GB" altLang="en-US"/>
          </a:p>
        </p:txBody>
      </p:sp>
    </p:spTree>
    <p:extLst>
      <p:ext uri="{BB962C8B-B14F-4D97-AF65-F5344CB8AC3E}">
        <p14:creationId xmlns:p14="http://schemas.microsoft.com/office/powerpoint/2010/main" val="328599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3056A6E-1AB1-884D-BE66-FED86541B0CA}"/>
              </a:ext>
            </a:extLst>
          </p:cNvPr>
          <p:cNvSpPr>
            <a:spLocks noGrp="1" noChangeArrowheads="1"/>
          </p:cNvSpPr>
          <p:nvPr>
            <p:ph type="dt" sz="half" idx="10"/>
          </p:nvPr>
        </p:nvSpPr>
        <p:spPr>
          <a:ln/>
        </p:spPr>
        <p:txBody>
          <a:bodyPr/>
          <a:lstStyle>
            <a:lvl1pPr>
              <a:defRPr/>
            </a:lvl1pPr>
          </a:lstStyle>
          <a:p>
            <a:pPr>
              <a:defRPr/>
            </a:pPr>
            <a:r>
              <a:rPr lang="en-CA" altLang="en-US"/>
              <a:t>January 2019</a:t>
            </a:r>
            <a:endParaRPr lang="en-GB" altLang="en-US"/>
          </a:p>
        </p:txBody>
      </p:sp>
      <p:sp>
        <p:nvSpPr>
          <p:cNvPr id="6" name="Rectangle 5">
            <a:extLst>
              <a:ext uri="{FF2B5EF4-FFF2-40B4-BE49-F238E27FC236}">
                <a16:creationId xmlns:a16="http://schemas.microsoft.com/office/drawing/2014/main" id="{3FF19F10-9577-9F43-806E-BAAC3DE98FEB}"/>
              </a:ext>
            </a:extLst>
          </p:cNvPr>
          <p:cNvSpPr>
            <a:spLocks noGrp="1" noChangeArrowheads="1"/>
          </p:cNvSpPr>
          <p:nvPr>
            <p:ph type="ftr" sz="quarter" idx="11"/>
          </p:nvPr>
        </p:nvSpPr>
        <p:spPr>
          <a:ln/>
        </p:spPr>
        <p:txBody>
          <a:bodyPr/>
          <a:lstStyle>
            <a:lvl1pPr>
              <a:defRPr/>
            </a:lvl1pPr>
          </a:lstStyle>
          <a:p>
            <a:pPr>
              <a:defRPr/>
            </a:pPr>
            <a:r>
              <a:rPr lang="en-GB"/>
              <a:t>Michael Montemurro, BlackBerry</a:t>
            </a:r>
          </a:p>
        </p:txBody>
      </p:sp>
      <p:sp>
        <p:nvSpPr>
          <p:cNvPr id="7" name="Rectangle 6">
            <a:extLst>
              <a:ext uri="{FF2B5EF4-FFF2-40B4-BE49-F238E27FC236}">
                <a16:creationId xmlns:a16="http://schemas.microsoft.com/office/drawing/2014/main" id="{AFD4E764-4408-C14F-938B-F9A23BC23A63}"/>
              </a:ext>
            </a:extLst>
          </p:cNvPr>
          <p:cNvSpPr>
            <a:spLocks noGrp="1" noChangeArrowheads="1"/>
          </p:cNvSpPr>
          <p:nvPr>
            <p:ph type="sldNum" sz="quarter" idx="12"/>
          </p:nvPr>
        </p:nvSpPr>
        <p:spPr>
          <a:ln/>
        </p:spPr>
        <p:txBody>
          <a:bodyPr/>
          <a:lstStyle>
            <a:lvl1pPr>
              <a:defRPr/>
            </a:lvl1pPr>
          </a:lstStyle>
          <a:p>
            <a:pPr>
              <a:defRPr/>
            </a:pPr>
            <a:r>
              <a:rPr lang="en-GB" altLang="en-US"/>
              <a:t>Slide </a:t>
            </a:r>
            <a:fld id="{82046870-BA58-3543-8C65-B2D45B38259D}" type="slidenum">
              <a:rPr lang="en-GB" altLang="en-US" smtClean="0"/>
              <a:pPr>
                <a:defRPr/>
              </a:pPr>
              <a:t>‹#›</a:t>
            </a:fld>
            <a:endParaRPr lang="en-GB" altLang="en-US"/>
          </a:p>
        </p:txBody>
      </p:sp>
    </p:spTree>
    <p:extLst>
      <p:ext uri="{BB962C8B-B14F-4D97-AF65-F5344CB8AC3E}">
        <p14:creationId xmlns:p14="http://schemas.microsoft.com/office/powerpoint/2010/main" val="28142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16FA519-2A24-9444-ACAA-F51C522D41D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FFD45BF5-3057-024E-BF5D-3506319E23F5}"/>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41F945BB-F184-49CD-A1FB-F6DDF233D99D}"/>
              </a:ext>
            </a:extLst>
          </p:cNvPr>
          <p:cNvSpPr>
            <a:spLocks noGrp="1" noChangeArrowheads="1"/>
          </p:cNvSpPr>
          <p:nvPr>
            <p:ph type="dt" sz="half" idx="2"/>
          </p:nvPr>
        </p:nvSpPr>
        <p:spPr bwMode="auto">
          <a:xfrm>
            <a:off x="696913" y="333375"/>
            <a:ext cx="9683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CA" altLang="en-US" dirty="0"/>
              <a:t>January 2019</a:t>
            </a:r>
            <a:endParaRPr lang="en-GB" altLang="en-US" dirty="0"/>
          </a:p>
        </p:txBody>
      </p:sp>
      <p:sp>
        <p:nvSpPr>
          <p:cNvPr id="1029" name="Rectangle 5">
            <a:extLst>
              <a:ext uri="{FF2B5EF4-FFF2-40B4-BE49-F238E27FC236}">
                <a16:creationId xmlns:a16="http://schemas.microsoft.com/office/drawing/2014/main" id="{40EF0A47-5527-455A-8CB7-B619195FFA3E}"/>
              </a:ext>
            </a:extLst>
          </p:cNvPr>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Michael Montemurro, BlackBerry</a:t>
            </a:r>
          </a:p>
        </p:txBody>
      </p:sp>
      <p:sp>
        <p:nvSpPr>
          <p:cNvPr id="1030" name="Rectangle 6">
            <a:extLst>
              <a:ext uri="{FF2B5EF4-FFF2-40B4-BE49-F238E27FC236}">
                <a16:creationId xmlns:a16="http://schemas.microsoft.com/office/drawing/2014/main" id="{2A8B9A2F-E00D-4390-B341-48D05BF6E9D0}"/>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2825CA5D-50ED-3842-92A9-D2A3411A090F}" type="slidenum">
              <a:rPr lang="en-GB" altLang="en-US" smtClean="0"/>
              <a:pPr>
                <a:defRPr/>
              </a:pPr>
              <a:t>‹#›</a:t>
            </a:fld>
            <a:endParaRPr lang="en-GB" altLang="en-US"/>
          </a:p>
        </p:txBody>
      </p:sp>
      <p:sp>
        <p:nvSpPr>
          <p:cNvPr id="1031" name="Rectangle 7">
            <a:extLst>
              <a:ext uri="{FF2B5EF4-FFF2-40B4-BE49-F238E27FC236}">
                <a16:creationId xmlns:a16="http://schemas.microsoft.com/office/drawing/2014/main" id="{1C25517E-CA85-4B38-9B23-732389A5CC16}"/>
              </a:ext>
            </a:extLst>
          </p:cNvPr>
          <p:cNvSpPr>
            <a:spLocks noChangeArrowheads="1"/>
          </p:cNvSpPr>
          <p:nvPr userDrawn="1"/>
        </p:nvSpPr>
        <p:spPr bwMode="auto">
          <a:xfrm>
            <a:off x="5056655" y="281801"/>
            <a:ext cx="3385670" cy="276999"/>
          </a:xfrm>
          <a:prstGeom prst="rect">
            <a:avLst/>
          </a:prstGeom>
          <a:noFill/>
          <a:ln>
            <a:noFill/>
          </a:ln>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cs typeface="+mn-cs"/>
              </a:rPr>
              <a:t>doc.: IEEE 802.11-18/2110r04</a:t>
            </a:r>
          </a:p>
        </p:txBody>
      </p:sp>
      <p:sp>
        <p:nvSpPr>
          <p:cNvPr id="1032" name="Line 8">
            <a:extLst>
              <a:ext uri="{FF2B5EF4-FFF2-40B4-BE49-F238E27FC236}">
                <a16:creationId xmlns:a16="http://schemas.microsoft.com/office/drawing/2014/main" id="{D3BD1473-6F90-BD48-9ADC-48E7B7E6F49F}"/>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9">
            <a:extLst>
              <a:ext uri="{FF2B5EF4-FFF2-40B4-BE49-F238E27FC236}">
                <a16:creationId xmlns:a16="http://schemas.microsoft.com/office/drawing/2014/main" id="{76909E6B-184C-41E1-B0BB-E0F0CBDEAFBC}"/>
              </a:ext>
            </a:extLst>
          </p:cNvPr>
          <p:cNvSpPr>
            <a:spLocks noChangeArrowheads="1"/>
          </p:cNvSpPr>
          <p:nvPr/>
        </p:nvSpPr>
        <p:spPr bwMode="auto">
          <a:xfrm>
            <a:off x="685800" y="6475413"/>
            <a:ext cx="479425" cy="184150"/>
          </a:xfrm>
          <a:prstGeom prst="rect">
            <a:avLst/>
          </a:prstGeom>
          <a:noFill/>
          <a:ln>
            <a:noFill/>
          </a:ln>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cs typeface="+mn-cs"/>
              </a:rPr>
              <a:t>Agenda</a:t>
            </a:r>
          </a:p>
        </p:txBody>
      </p:sp>
      <p:sp>
        <p:nvSpPr>
          <p:cNvPr id="1034" name="Line 10">
            <a:extLst>
              <a:ext uri="{FF2B5EF4-FFF2-40B4-BE49-F238E27FC236}">
                <a16:creationId xmlns:a16="http://schemas.microsoft.com/office/drawing/2014/main" id="{8ECD6396-2B70-5542-B71F-20E6F1824CE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805" r:id="rId1"/>
    <p:sldLayoutId id="214748381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2102-00-0eht-eht-november-2018-teleconference-minute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8/11-18-1233-01-0eht-eht-draft-proposed-csd.docx" TargetMode="External"/><Relationship Id="rId5" Type="http://schemas.openxmlformats.org/officeDocument/2006/relationships/hyperlink" Target="https://mentor.ieee.org/802.11/dcn/18/11-18-1231-01-0eht-eht-draft-proposed-par.docx" TargetMode="External"/><Relationship Id="rId4" Type="http://schemas.openxmlformats.org/officeDocument/2006/relationships/hyperlink" Target="https://mentor.ieee.org/802.11/dcn/18/11-18-2071-00-0eht-meeting-minutes-november-2018.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a:extLst>
              <a:ext uri="{FF2B5EF4-FFF2-40B4-BE49-F238E27FC236}">
                <a16:creationId xmlns:a16="http://schemas.microsoft.com/office/drawing/2014/main" id="{2E056AA6-F1AE-41D2-BEF0-544256483BD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5362" name="Slide Number Placeholder 5">
            <a:extLst>
              <a:ext uri="{FF2B5EF4-FFF2-40B4-BE49-F238E27FC236}">
                <a16:creationId xmlns:a16="http://schemas.microsoft.com/office/drawing/2014/main" id="{DE83DFED-E370-144B-B542-8128E06FD4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B437B9A-91A2-7C43-8104-BF90807BD73B}" type="slidenum">
              <a:rPr lang="en-GB" altLang="en-US" sz="1200" b="0" smtClean="0"/>
              <a:pPr>
                <a:spcBef>
                  <a:spcPct val="0"/>
                </a:spcBef>
                <a:buFontTx/>
                <a:buNone/>
              </a:pPr>
              <a:t>1</a:t>
            </a:fld>
            <a:endParaRPr lang="en-GB" altLang="en-US" sz="1200" b="0"/>
          </a:p>
        </p:txBody>
      </p:sp>
      <p:sp>
        <p:nvSpPr>
          <p:cNvPr id="15363" name="Rectangle 2">
            <a:extLst>
              <a:ext uri="{FF2B5EF4-FFF2-40B4-BE49-F238E27FC236}">
                <a16:creationId xmlns:a16="http://schemas.microsoft.com/office/drawing/2014/main" id="{51A055AD-4D8A-9343-BE3D-D24A99F17DE0}"/>
              </a:ext>
            </a:extLst>
          </p:cNvPr>
          <p:cNvSpPr>
            <a:spLocks noGrp="1" noChangeArrowheads="1"/>
          </p:cNvSpPr>
          <p:nvPr>
            <p:ph type="title"/>
          </p:nvPr>
        </p:nvSpPr>
        <p:spPr>
          <a:xfrm>
            <a:off x="685800" y="654050"/>
            <a:ext cx="7772400" cy="1066800"/>
          </a:xfrm>
        </p:spPr>
        <p:txBody>
          <a:bodyPr/>
          <a:lstStyle/>
          <a:p>
            <a:r>
              <a:rPr lang="en-GB" altLang="en-US" dirty="0"/>
              <a:t>EHT SG Agenda</a:t>
            </a:r>
          </a:p>
        </p:txBody>
      </p:sp>
      <p:sp>
        <p:nvSpPr>
          <p:cNvPr id="15364" name="Rectangle 4">
            <a:extLst>
              <a:ext uri="{FF2B5EF4-FFF2-40B4-BE49-F238E27FC236}">
                <a16:creationId xmlns:a16="http://schemas.microsoft.com/office/drawing/2014/main" id="{6AC823BE-287B-9A4B-9DC1-EA43220EDEE0}"/>
              </a:ext>
            </a:extLst>
          </p:cNvPr>
          <p:cNvSpPr>
            <a:spLocks noGrp="1" noChangeArrowheads="1"/>
          </p:cNvSpPr>
          <p:nvPr>
            <p:ph type="body" idx="1"/>
          </p:nvPr>
        </p:nvSpPr>
        <p:spPr>
          <a:xfrm>
            <a:off x="685800" y="1524000"/>
            <a:ext cx="7772400" cy="381000"/>
          </a:xfrm>
        </p:spPr>
        <p:txBody>
          <a:bodyPr/>
          <a:lstStyle/>
          <a:p>
            <a:pPr algn="ctr">
              <a:buFontTx/>
              <a:buNone/>
            </a:pPr>
            <a:r>
              <a:rPr lang="en-GB" altLang="en-US" sz="2000" dirty="0"/>
              <a:t>Date:</a:t>
            </a:r>
            <a:r>
              <a:rPr lang="en-GB" altLang="en-US" sz="2000" b="0" dirty="0"/>
              <a:t> 2019-01-15</a:t>
            </a:r>
          </a:p>
        </p:txBody>
      </p:sp>
      <p:graphicFrame>
        <p:nvGraphicFramePr>
          <p:cNvPr id="15365" name="Object 5">
            <a:extLst>
              <a:ext uri="{FF2B5EF4-FFF2-40B4-BE49-F238E27FC236}">
                <a16:creationId xmlns:a16="http://schemas.microsoft.com/office/drawing/2014/main" id="{D37E8AE7-39FC-6045-98F0-6F6D84A63B8F}"/>
              </a:ext>
            </a:extLst>
          </p:cNvPr>
          <p:cNvGraphicFramePr>
            <a:graphicFrameLocks noChangeAspect="1"/>
          </p:cNvGraphicFramePr>
          <p:nvPr/>
        </p:nvGraphicFramePr>
        <p:xfrm>
          <a:off x="579438" y="2492375"/>
          <a:ext cx="7958137" cy="1154113"/>
        </p:xfrm>
        <a:graphic>
          <a:graphicData uri="http://schemas.openxmlformats.org/presentationml/2006/ole">
            <mc:AlternateContent xmlns:mc="http://schemas.openxmlformats.org/markup-compatibility/2006">
              <mc:Choice xmlns:v="urn:schemas-microsoft-com:vml" Requires="v">
                <p:oleObj spid="_x0000_s15394" name="Document" r:id="rId4" imgW="8140700" imgH="1181100" progId="Word.Document.8">
                  <p:embed/>
                </p:oleObj>
              </mc:Choice>
              <mc:Fallback>
                <p:oleObj name="Document" r:id="rId4" imgW="8140700" imgH="1181100" progId="Word.Documen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9438" y="2492375"/>
                        <a:ext cx="7958137" cy="1154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5366" name="Rectangle 6">
            <a:extLst>
              <a:ext uri="{FF2B5EF4-FFF2-40B4-BE49-F238E27FC236}">
                <a16:creationId xmlns:a16="http://schemas.microsoft.com/office/drawing/2014/main" id="{7E58ECDB-6C49-F640-9316-0834DA581478}"/>
              </a:ext>
            </a:extLst>
          </p:cNvPr>
          <p:cNvSpPr>
            <a:spLocks noChangeArrowheads="1"/>
          </p:cNvSpPr>
          <p:nvPr/>
        </p:nvSpPr>
        <p:spPr bwMode="auto">
          <a:xfrm>
            <a:off x="533400" y="1935163"/>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Date Placeholder 3">
            <a:extLst>
              <a:ext uri="{FF2B5EF4-FFF2-40B4-BE49-F238E27FC236}">
                <a16:creationId xmlns:a16="http://schemas.microsoft.com/office/drawing/2014/main" id="{79E4EC4A-548F-7546-BFA3-A41857784413}"/>
              </a:ext>
            </a:extLst>
          </p:cNvPr>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10</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Wednesday </a:t>
            </a:r>
          </a:p>
          <a:p>
            <a:pPr algn="ctr">
              <a:spcBef>
                <a:spcPct val="0"/>
              </a:spcBef>
              <a:buFontTx/>
              <a:buNone/>
            </a:pPr>
            <a:r>
              <a:rPr lang="en-US" altLang="en-US" sz="1800" dirty="0">
                <a:solidFill>
                  <a:schemeClr val="tx2"/>
                </a:solidFill>
              </a:rPr>
              <a:t>16 January 2018, 16:00-18:00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Technical contributions (s.14) – (20 min for presentation/Q&amp;A)</a:t>
            </a:r>
          </a:p>
        </p:txBody>
      </p:sp>
    </p:spTree>
    <p:extLst>
      <p:ext uri="{BB962C8B-B14F-4D97-AF65-F5344CB8AC3E}">
        <p14:creationId xmlns:p14="http://schemas.microsoft.com/office/powerpoint/2010/main" val="3038807485"/>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a:extLst>
              <a:ext uri="{FF2B5EF4-FFF2-40B4-BE49-F238E27FC236}">
                <a16:creationId xmlns:a16="http://schemas.microsoft.com/office/drawing/2014/main" id="{AF43516E-C735-3A4F-8B7B-07970D36EF5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7891" name="Slide Number Placeholder 5">
            <a:extLst>
              <a:ext uri="{FF2B5EF4-FFF2-40B4-BE49-F238E27FC236}">
                <a16:creationId xmlns:a16="http://schemas.microsoft.com/office/drawing/2014/main" id="{671BF949-07A8-AD47-A76E-5B0DAFA8CF6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56AF42B-3615-0541-8A99-CD4929CCAA37}" type="slidenum">
              <a:rPr lang="en-GB" altLang="en-US" sz="1200" b="0" smtClean="0"/>
              <a:pPr>
                <a:spcBef>
                  <a:spcPct val="0"/>
                </a:spcBef>
                <a:buFontTx/>
                <a:buNone/>
              </a:pPr>
              <a:t>11</a:t>
            </a:fld>
            <a:endParaRPr lang="en-GB" altLang="en-US" sz="1200" b="0"/>
          </a:p>
        </p:txBody>
      </p:sp>
      <p:sp>
        <p:nvSpPr>
          <p:cNvPr id="37892" name="Rectangle 2">
            <a:extLst>
              <a:ext uri="{FF2B5EF4-FFF2-40B4-BE49-F238E27FC236}">
                <a16:creationId xmlns:a16="http://schemas.microsoft.com/office/drawing/2014/main" id="{C7D9D72D-677A-EF47-8CB9-7D29A452076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7893" name="Rectangle 3">
            <a:extLst>
              <a:ext uri="{FF2B5EF4-FFF2-40B4-BE49-F238E27FC236}">
                <a16:creationId xmlns:a16="http://schemas.microsoft.com/office/drawing/2014/main" id="{4B8E14FC-A8F0-7340-94E5-8BB8EE2DFC52}"/>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7894" name="Rectangle 4">
            <a:extLst>
              <a:ext uri="{FF2B5EF4-FFF2-40B4-BE49-F238E27FC236}">
                <a16:creationId xmlns:a16="http://schemas.microsoft.com/office/drawing/2014/main" id="{7A2CA6D7-685E-034E-AB65-64662C0A6162}"/>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Thursday</a:t>
            </a:r>
          </a:p>
          <a:p>
            <a:pPr algn="ctr">
              <a:spcBef>
                <a:spcPct val="0"/>
              </a:spcBef>
              <a:buFontTx/>
              <a:buNone/>
            </a:pPr>
            <a:r>
              <a:rPr lang="en-US" altLang="en-US" sz="1800" dirty="0">
                <a:solidFill>
                  <a:schemeClr val="tx2"/>
                </a:solidFill>
              </a:rPr>
              <a:t>17 January 2019, 10:30-12:30</a:t>
            </a:r>
          </a:p>
        </p:txBody>
      </p:sp>
      <p:sp>
        <p:nvSpPr>
          <p:cNvPr id="37895" name="Rectangle 5">
            <a:extLst>
              <a:ext uri="{FF2B5EF4-FFF2-40B4-BE49-F238E27FC236}">
                <a16:creationId xmlns:a16="http://schemas.microsoft.com/office/drawing/2014/main" id="{812306D0-0E96-884A-B274-8F4EBA07C5C5}"/>
              </a:ext>
            </a:extLst>
          </p:cNvPr>
          <p:cNvSpPr>
            <a:spLocks noGrp="1" noChangeArrowheads="1"/>
          </p:cNvSpPr>
          <p:nvPr>
            <p:ph type="body" idx="1"/>
          </p:nvPr>
        </p:nvSpPr>
        <p:spPr>
          <a:xfrm>
            <a:off x="539750" y="1557338"/>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Continue working on PAR and CSD</a:t>
            </a:r>
          </a:p>
          <a:p>
            <a:pPr lvl="1"/>
            <a:r>
              <a:rPr lang="en-US" altLang="en-US" dirty="0">
                <a:ea typeface="MS PGothic" panose="020B0600070205080204" pitchFamily="34" charset="-128"/>
              </a:rPr>
              <a:t>Presentation of doc 11-19/0065r0 from RTA TIG</a:t>
            </a:r>
          </a:p>
          <a:p>
            <a:r>
              <a:rPr lang="en-US" altLang="en-US" dirty="0">
                <a:ea typeface="MS PGothic" panose="020B0600070205080204" pitchFamily="34" charset="-128"/>
              </a:rPr>
              <a:t>Approval of PAR and CSD</a:t>
            </a:r>
          </a:p>
          <a:p>
            <a:r>
              <a:rPr lang="en-US" altLang="en-US" dirty="0">
                <a:ea typeface="MS PGothic" panose="020B0600070205080204" pitchFamily="34" charset="-128"/>
              </a:rPr>
              <a:t>Technical contributions (s.14) – (20 min for presentation/Q&amp;A)</a:t>
            </a:r>
          </a:p>
          <a:p>
            <a:pPr lvl="1"/>
            <a:endParaRPr lang="en-US" altLang="en-US" dirty="0">
              <a:ea typeface="MS PGothic" panose="020B0600070205080204" pitchFamily="34" charset="-128"/>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a:extLst>
              <a:ext uri="{FF2B5EF4-FFF2-40B4-BE49-F238E27FC236}">
                <a16:creationId xmlns:a16="http://schemas.microsoft.com/office/drawing/2014/main" id="{470B20B6-B5B9-0C4D-A9F0-33B0752B103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1F9C72DB-C90E-4BE8-BB3A-F0A53688F91F}"/>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9939" name="Slide Number Placeholder 5">
            <a:extLst>
              <a:ext uri="{FF2B5EF4-FFF2-40B4-BE49-F238E27FC236}">
                <a16:creationId xmlns:a16="http://schemas.microsoft.com/office/drawing/2014/main" id="{C2267627-5081-3C4C-8A99-AB96BBF037B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2EBEB2D1-0593-6748-90A4-ADA4F473AEBD}" type="slidenum">
              <a:rPr lang="en-GB" altLang="en-US" sz="1200" b="0" smtClean="0"/>
              <a:pPr>
                <a:spcBef>
                  <a:spcPct val="0"/>
                </a:spcBef>
                <a:buFontTx/>
                <a:buNone/>
              </a:pPr>
              <a:t>12</a:t>
            </a:fld>
            <a:endParaRPr lang="en-GB" altLang="en-US" sz="1200" b="0"/>
          </a:p>
        </p:txBody>
      </p:sp>
      <p:sp>
        <p:nvSpPr>
          <p:cNvPr id="39940" name="Rectangle 2">
            <a:extLst>
              <a:ext uri="{FF2B5EF4-FFF2-40B4-BE49-F238E27FC236}">
                <a16:creationId xmlns:a16="http://schemas.microsoft.com/office/drawing/2014/main" id="{6338BC7B-2427-5A47-9DA1-CC776ADBE0EC}"/>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9941" name="Rectangle 3">
            <a:extLst>
              <a:ext uri="{FF2B5EF4-FFF2-40B4-BE49-F238E27FC236}">
                <a16:creationId xmlns:a16="http://schemas.microsoft.com/office/drawing/2014/main" id="{014DE7CC-12CB-374E-B5EF-F841C781988E}"/>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9942" name="Rectangle 4">
            <a:extLst>
              <a:ext uri="{FF2B5EF4-FFF2-40B4-BE49-F238E27FC236}">
                <a16:creationId xmlns:a16="http://schemas.microsoft.com/office/drawing/2014/main" id="{726474B1-6462-414A-B035-E61C15C82F4F}"/>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Thursday</a:t>
            </a:r>
          </a:p>
          <a:p>
            <a:pPr algn="ctr">
              <a:spcBef>
                <a:spcPct val="0"/>
              </a:spcBef>
              <a:buFontTx/>
              <a:buNone/>
            </a:pPr>
            <a:r>
              <a:rPr lang="en-US" altLang="en-US" sz="1800">
                <a:solidFill>
                  <a:schemeClr val="tx2"/>
                </a:solidFill>
              </a:rPr>
              <a:t>15 November 2018, 16:00-18:00</a:t>
            </a:r>
          </a:p>
        </p:txBody>
      </p:sp>
      <p:sp>
        <p:nvSpPr>
          <p:cNvPr id="39943" name="Rectangle 5">
            <a:extLst>
              <a:ext uri="{FF2B5EF4-FFF2-40B4-BE49-F238E27FC236}">
                <a16:creationId xmlns:a16="http://schemas.microsoft.com/office/drawing/2014/main" id="{1FE57388-8E8B-6242-A510-3F8D50C90CBA}"/>
              </a:ext>
            </a:extLst>
          </p:cNvPr>
          <p:cNvSpPr>
            <a:spLocks noGrp="1" noChangeArrowheads="1"/>
          </p:cNvSpPr>
          <p:nvPr>
            <p:ph type="body" idx="1"/>
          </p:nvPr>
        </p:nvSpPr>
        <p:spPr>
          <a:xfrm>
            <a:off x="539750" y="1628800"/>
            <a:ext cx="7772400" cy="4843462"/>
          </a:xfrm>
        </p:spPr>
        <p:txBody>
          <a:bodyPr/>
          <a:lstStyle/>
          <a:p>
            <a:r>
              <a:rPr lang="en-US" altLang="en-US" dirty="0">
                <a:ea typeface="MS PGothic" panose="020B0600070205080204" pitchFamily="34" charset="-128"/>
              </a:rPr>
              <a:t>Call to Order</a:t>
            </a:r>
          </a:p>
          <a:p>
            <a:r>
              <a:rPr lang="en-US" altLang="en-US" dirty="0">
                <a:ea typeface="MS PGothic" panose="020B0600070205080204" pitchFamily="34" charset="-128"/>
              </a:rPr>
              <a:t>Contributions(s.14) – (20 min for presentation/Q&amp;A)</a:t>
            </a:r>
          </a:p>
          <a:p>
            <a:r>
              <a:rPr lang="en-US" altLang="en-US" dirty="0">
                <a:ea typeface="MS PGothic" panose="020B0600070205080204" pitchFamily="34" charset="-128"/>
              </a:rPr>
              <a:t>Preparation for March 2019 Session</a:t>
            </a:r>
          </a:p>
          <a:p>
            <a:r>
              <a:rPr lang="en-US" altLang="en-US" dirty="0"/>
              <a:t>Teleconferences</a:t>
            </a:r>
          </a:p>
          <a:p>
            <a:r>
              <a:rPr lang="en-US" altLang="en-US" dirty="0"/>
              <a:t>Old Business</a:t>
            </a:r>
          </a:p>
          <a:p>
            <a:r>
              <a:rPr lang="en-US" altLang="en-US" dirty="0"/>
              <a:t>New Business</a:t>
            </a:r>
          </a:p>
          <a:p>
            <a:r>
              <a:rPr lang="en-US" altLang="en-US" dirty="0"/>
              <a:t>Adjourn</a:t>
            </a:r>
            <a:endParaRPr lang="en-US" altLang="en-US" sz="1400" dirty="0"/>
          </a:p>
          <a:p>
            <a:endParaRPr lang="en-US" altLang="en-US" dirty="0">
              <a:ea typeface="MS PGothic" panose="020B0600070205080204" pitchFamily="34" charset="-128"/>
            </a:endParaRPr>
          </a:p>
          <a:p>
            <a:pPr lvl="1"/>
            <a:endParaRPr lang="en-US" altLang="en-US" dirty="0">
              <a:ea typeface="MS PGothic" panose="020B0600070205080204" pitchFamily="34" charset="-128"/>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13</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2070712076"/>
              </p:ext>
            </p:extLst>
          </p:nvPr>
        </p:nvGraphicFramePr>
        <p:xfrm>
          <a:off x="755576" y="1341828"/>
          <a:ext cx="8137599" cy="4836075"/>
        </p:xfrm>
        <a:graphic>
          <a:graphicData uri="http://schemas.openxmlformats.org/drawingml/2006/table">
            <a:tbl>
              <a:tblPr firstCol="1" bandRow="1">
                <a:tableStyleId>{5C22544A-7EE6-4342-B048-85BDC9FD1C3A}</a:tableStyleId>
              </a:tblPr>
              <a:tblGrid>
                <a:gridCol w="1204356">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11-18/1962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Distributed MU MIMO Simulations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Ron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Porat</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(Broadcom)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11-18/1957</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NOMA</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Evgeny</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Khorov</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(IITP RAS)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11-18/1926</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Terminology for AP Coordination</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Sameer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Vermani</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(Qualcomm)</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11-18/1908</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Overview of Full Duplex over Multi- Band (FD-MB) for EHT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Insun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Jang (LG Electronics)</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96829301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11-18/1902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EHT Channel Modeling</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Jianhan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Liu (</a:t>
                      </a: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Mediatek</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11-18/1992</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HARQ Feasibility</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Hongyuan</a:t>
                      </a:r>
                      <a:r>
                        <a:rPr lang="en-CA" sz="1400" dirty="0">
                          <a:solidFill>
                            <a:schemeClr val="bg2"/>
                          </a:solidFill>
                          <a:effectLst/>
                          <a:latin typeface="Times New Roman" panose="02020603050405020304" pitchFamily="18" charset="0"/>
                          <a:ea typeface="Times New Roman" panose="02020603050405020304" pitchFamily="18" charset="0"/>
                          <a:cs typeface="Times New Roman" panose="02020603050405020304" pitchFamily="18" charset="0"/>
                        </a:rPr>
                        <a:t> Zhang (Marvell)</a:t>
                      </a:r>
                      <a:endParaRPr lang="en-CA" sz="1200" dirty="0">
                        <a:solidFill>
                          <a:schemeClr val="bg2"/>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90762619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11-18/1954</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EHT Use Case Discussion: VR Requirement Follow Up </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David </a:t>
                      </a: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Xun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Yang (Huawei)</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extLst>
                  <a:ext uri="{0D108BD9-81ED-4DB2-BD59-A6C34878D82A}">
                    <a16:rowId xmlns:a16="http://schemas.microsoft.com/office/drawing/2014/main" val="1524409083"/>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11-18/1982</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Consideration on multi-AP coordination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Kiseon</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Ryu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4259345842"/>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11-18/1979</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HARQ performance analysis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Tianyu</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Wu (Samsung)</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2169639577"/>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11-19/0094</a:t>
                      </a:r>
                      <a:endPar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Joint Processing MU-MIMO</a:t>
                      </a:r>
                    </a:p>
                  </a:txBody>
                  <a:tcPr anchor="ctr"/>
                </a:tc>
                <a:tc>
                  <a:txBody>
                    <a:bodyPr/>
                    <a:lstStyle/>
                    <a:p>
                      <a:pPr algn="l"/>
                      <a:r>
                        <a:rPr lang="en-CA" sz="1400" b="0" dirty="0">
                          <a:effectLst/>
                        </a:rPr>
                        <a:t>Ron </a:t>
                      </a:r>
                      <a:r>
                        <a:rPr lang="en-CA" sz="1400" b="0" dirty="0" err="1">
                          <a:effectLst/>
                        </a:rPr>
                        <a:t>Porat</a:t>
                      </a:r>
                      <a:r>
                        <a:rPr lang="en-CA" sz="1400" b="0" dirty="0">
                          <a:effectLst/>
                        </a:rPr>
                        <a:t> (Broadcom)</a:t>
                      </a:r>
                    </a:p>
                  </a:txBody>
                  <a:tcPr anchor="ctr"/>
                </a:tc>
                <a:extLst>
                  <a:ext uri="{0D108BD9-81ED-4DB2-BD59-A6C34878D82A}">
                    <a16:rowId xmlns:a16="http://schemas.microsoft.com/office/drawing/2014/main" val="1960472430"/>
                  </a:ext>
                </a:extLst>
              </a:tr>
              <a:tr h="426788">
                <a:tc>
                  <a:txBody>
                    <a:bodyPr/>
                    <a:lstStyle/>
                    <a:p>
                      <a:pPr algn="r">
                        <a:spcAft>
                          <a:spcPts val="0"/>
                        </a:spcAft>
                      </a:pPr>
                      <a:r>
                        <a:rPr lang="en-CA" sz="14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11-18/1967</a:t>
                      </a:r>
                      <a:endParaRPr lang="en-CA" sz="12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Overview of PHY Features for EHT</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tc>
                  <a:txBody>
                    <a:bodyPr/>
                    <a:lstStyle/>
                    <a:p>
                      <a:pPr>
                        <a:spcAft>
                          <a:spcPts val="0"/>
                        </a:spcAft>
                      </a:pPr>
                      <a:r>
                        <a:rPr lang="en-CA" sz="14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Eunsung</a:t>
                      </a:r>
                      <a:r>
                        <a:rPr lang="en-CA" sz="14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Park (LG Electronics)</a:t>
                      </a:r>
                      <a:endParaRPr lang="en-CA"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73" marR="68573" marT="0" marB="0"/>
                </a:tc>
                <a:extLst>
                  <a:ext uri="{0D108BD9-81ED-4DB2-BD59-A6C34878D82A}">
                    <a16:rowId xmlns:a16="http://schemas.microsoft.com/office/drawing/2014/main" val="795029774"/>
                  </a:ext>
                </a:extLst>
              </a:tr>
              <a:tr h="426788">
                <a:tc>
                  <a:txBody>
                    <a:bodyPr/>
                    <a:lstStyle/>
                    <a:p>
                      <a:pPr algn="r">
                        <a:spcAft>
                          <a:spcPts val="0"/>
                        </a:spcAft>
                      </a:pPr>
                      <a:r>
                        <a:rPr lang="en-CA"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rPr>
                        <a:t>11-18/2029</a:t>
                      </a:r>
                    </a:p>
                  </a:txBody>
                  <a:tcPr marL="68573" marR="68573" marT="0" marB="0"/>
                </a:tc>
                <a:tc>
                  <a:txBody>
                    <a:bodyPr/>
                    <a:lstStyle/>
                    <a:p>
                      <a:pPr algn="l"/>
                      <a:r>
                        <a:rPr lang="en-CA" sz="1400" b="0" dirty="0">
                          <a:effectLst/>
                        </a:rPr>
                        <a:t>HARQ in EHT</a:t>
                      </a:r>
                    </a:p>
                  </a:txBody>
                  <a:tcPr anchor="ctr"/>
                </a:tc>
                <a:tc>
                  <a:txBody>
                    <a:bodyPr/>
                    <a:lstStyle/>
                    <a:p>
                      <a:pPr algn="l"/>
                      <a:r>
                        <a:rPr lang="en-CA" sz="1400" b="0" dirty="0">
                          <a:effectLst/>
                        </a:rPr>
                        <a:t>Imran Latif (</a:t>
                      </a:r>
                      <a:r>
                        <a:rPr lang="en-CA" sz="1400" b="0" dirty="0" err="1">
                          <a:effectLst/>
                        </a:rPr>
                        <a:t>Quantenna</a:t>
                      </a:r>
                      <a:r>
                        <a:rPr lang="en-CA" sz="1400" b="0" dirty="0">
                          <a:effectLst/>
                        </a:rPr>
                        <a:t>)</a:t>
                      </a:r>
                    </a:p>
                  </a:txBody>
                  <a:tcPr anchor="ctr"/>
                </a:tc>
                <a:extLst>
                  <a:ext uri="{0D108BD9-81ED-4DB2-BD59-A6C34878D82A}">
                    <a16:rowId xmlns:a16="http://schemas.microsoft.com/office/drawing/2014/main" val="2049488700"/>
                  </a:ext>
                </a:extLst>
              </a:tr>
            </a:tbl>
          </a:graphicData>
        </a:graphic>
      </p:graphicFrame>
    </p:spTree>
    <p:extLst>
      <p:ext uri="{BB962C8B-B14F-4D97-AF65-F5344CB8AC3E}">
        <p14:creationId xmlns:p14="http://schemas.microsoft.com/office/powerpoint/2010/main" val="3751496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67656E0B-7455-4708-8A20-6F0E5068328C}"/>
              </a:ext>
            </a:extLst>
          </p:cNvPr>
          <p:cNvSpPr>
            <a:spLocks noGrp="1"/>
          </p:cNvSpPr>
          <p:nvPr>
            <p:ph type="dt" sz="quarter" idx="10"/>
          </p:nvPr>
        </p:nvSpPr>
        <p:spPr>
          <a:xfrm>
            <a:off x="696913" y="332601"/>
            <a:ext cx="1340110" cy="276999"/>
          </a:xfrm>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CA" altLang="en-US" sz="1800" dirty="0">
                <a:cs typeface="+mn-cs"/>
              </a:rPr>
              <a:t>January 2019</a:t>
            </a:r>
            <a:endParaRPr lang="en-US" altLang="en-US" sz="1800" dirty="0">
              <a:cs typeface="+mn-cs"/>
            </a:endParaRPr>
          </a:p>
        </p:txBody>
      </p:sp>
      <p:sp>
        <p:nvSpPr>
          <p:cNvPr id="17411" name="Footer Placeholder 4">
            <a:extLst>
              <a:ext uri="{FF2B5EF4-FFF2-40B4-BE49-F238E27FC236}">
                <a16:creationId xmlns:a16="http://schemas.microsoft.com/office/drawing/2014/main" id="{868FAA49-F8B1-488C-8084-C9733931BFF4}"/>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US" altLang="en-US" sz="1200" b="0"/>
              <a:t>Michael Montemurro, BlackBerry</a:t>
            </a:r>
          </a:p>
        </p:txBody>
      </p:sp>
      <p:sp>
        <p:nvSpPr>
          <p:cNvPr id="41987" name="Slide Number Placeholder 5">
            <a:extLst>
              <a:ext uri="{FF2B5EF4-FFF2-40B4-BE49-F238E27FC236}">
                <a16:creationId xmlns:a16="http://schemas.microsoft.com/office/drawing/2014/main" id="{84CBE782-A6E9-554E-834C-362E4B5DFC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CFD35F47-1121-FB45-9C78-8362A64E17C4}" type="slidenum">
              <a:rPr lang="en-US" altLang="en-US" sz="1200" b="0" smtClean="0"/>
              <a:pPr>
                <a:spcBef>
                  <a:spcPct val="0"/>
                </a:spcBef>
                <a:buFontTx/>
                <a:buNone/>
              </a:pPr>
              <a:t>14</a:t>
            </a:fld>
            <a:endParaRPr lang="en-US" altLang="en-US" sz="1200" b="0"/>
          </a:p>
        </p:txBody>
      </p:sp>
      <p:sp>
        <p:nvSpPr>
          <p:cNvPr id="41988" name="Rectangle 2">
            <a:extLst>
              <a:ext uri="{FF2B5EF4-FFF2-40B4-BE49-F238E27FC236}">
                <a16:creationId xmlns:a16="http://schemas.microsoft.com/office/drawing/2014/main" id="{8C202A60-FC2F-9046-B442-1C8097989837}"/>
              </a:ext>
            </a:extLst>
          </p:cNvPr>
          <p:cNvSpPr>
            <a:spLocks noGrp="1" noChangeArrowheads="1"/>
          </p:cNvSpPr>
          <p:nvPr>
            <p:ph type="title"/>
          </p:nvPr>
        </p:nvSpPr>
        <p:spPr>
          <a:xfrm>
            <a:off x="685800" y="681955"/>
            <a:ext cx="7772400" cy="658813"/>
          </a:xfrm>
        </p:spPr>
        <p:txBody>
          <a:bodyPr/>
          <a:lstStyle/>
          <a:p>
            <a:r>
              <a:rPr lang="en-US" altLang="en-US" dirty="0"/>
              <a:t>Contributions (in no particular order)</a:t>
            </a:r>
          </a:p>
        </p:txBody>
      </p:sp>
      <p:sp>
        <p:nvSpPr>
          <p:cNvPr id="44037" name="Rectangle 3">
            <a:extLst>
              <a:ext uri="{FF2B5EF4-FFF2-40B4-BE49-F238E27FC236}">
                <a16:creationId xmlns:a16="http://schemas.microsoft.com/office/drawing/2014/main" id="{5B747B90-89B6-814B-97AC-DC13E6F1E628}"/>
              </a:ext>
            </a:extLst>
          </p:cNvPr>
          <p:cNvSpPr>
            <a:spLocks noGrp="1" noChangeArrowheads="1"/>
          </p:cNvSpPr>
          <p:nvPr>
            <p:ph type="body" idx="1"/>
          </p:nvPr>
        </p:nvSpPr>
        <p:spPr>
          <a:xfrm>
            <a:off x="685800" y="1557338"/>
            <a:ext cx="7772400" cy="4705350"/>
          </a:xfrm>
        </p:spPr>
        <p:txBody>
          <a:bodyPr/>
          <a:lstStyle/>
          <a:p>
            <a:pPr marL="0" indent="0">
              <a:buFontTx/>
              <a:buNone/>
              <a:defRPr/>
            </a:pPr>
            <a:r>
              <a:rPr lang="en-GB" altLang="en-US" sz="2000" dirty="0"/>
              <a:t>&lt;</a:t>
            </a:r>
            <a:r>
              <a:rPr lang="en-GB" altLang="en-US" sz="2000" dirty="0" err="1"/>
              <a:t>tbu</a:t>
            </a:r>
            <a:r>
              <a:rPr lang="en-GB" altLang="en-US" sz="2000" dirty="0"/>
              <a:t>&gt;</a:t>
            </a:r>
          </a:p>
          <a:p>
            <a:pPr>
              <a:defRPr/>
            </a:pPr>
            <a:endParaRPr lang="en-GB" altLang="en-US" sz="2000" dirty="0"/>
          </a:p>
          <a:p>
            <a:pPr>
              <a:defRPr/>
            </a:pPr>
            <a:endParaRPr lang="en-GB" altLang="en-US" sz="2000" dirty="0"/>
          </a:p>
        </p:txBody>
      </p:sp>
      <p:graphicFrame>
        <p:nvGraphicFramePr>
          <p:cNvPr id="2" name="Table 1">
            <a:extLst>
              <a:ext uri="{FF2B5EF4-FFF2-40B4-BE49-F238E27FC236}">
                <a16:creationId xmlns:a16="http://schemas.microsoft.com/office/drawing/2014/main" id="{0A4D7392-47B3-C349-A977-3EA76DF74940}"/>
              </a:ext>
            </a:extLst>
          </p:cNvPr>
          <p:cNvGraphicFramePr>
            <a:graphicFrameLocks noGrp="1"/>
          </p:cNvGraphicFramePr>
          <p:nvPr>
            <p:extLst>
              <p:ext uri="{D42A27DB-BD31-4B8C-83A1-F6EECF244321}">
                <p14:modId xmlns:p14="http://schemas.microsoft.com/office/powerpoint/2010/main" val="1846944060"/>
              </p:ext>
            </p:extLst>
          </p:nvPr>
        </p:nvGraphicFramePr>
        <p:xfrm>
          <a:off x="755576" y="1341828"/>
          <a:ext cx="7999076" cy="4107698"/>
        </p:xfrm>
        <a:graphic>
          <a:graphicData uri="http://schemas.openxmlformats.org/drawingml/2006/table">
            <a:tbl>
              <a:tblPr firstCol="1" bandRow="1">
                <a:tableStyleId>{5C22544A-7EE6-4342-B048-85BDC9FD1C3A}</a:tableStyleId>
              </a:tblPr>
              <a:tblGrid>
                <a:gridCol w="1065833">
                  <a:extLst>
                    <a:ext uri="{9D8B030D-6E8A-4147-A177-3AD203B41FA5}">
                      <a16:colId xmlns:a16="http://schemas.microsoft.com/office/drawing/2014/main" val="3437118101"/>
                    </a:ext>
                  </a:extLst>
                </a:gridCol>
                <a:gridCol w="4406639">
                  <a:extLst>
                    <a:ext uri="{9D8B030D-6E8A-4147-A177-3AD203B41FA5}">
                      <a16:colId xmlns:a16="http://schemas.microsoft.com/office/drawing/2014/main" val="1190127796"/>
                    </a:ext>
                  </a:extLst>
                </a:gridCol>
                <a:gridCol w="2526604">
                  <a:extLst>
                    <a:ext uri="{9D8B030D-6E8A-4147-A177-3AD203B41FA5}">
                      <a16:colId xmlns:a16="http://schemas.microsoft.com/office/drawing/2014/main" val="79391225"/>
                    </a:ext>
                  </a:extLst>
                </a:gridCol>
              </a:tblGrid>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11-18/2031</a:t>
                      </a:r>
                    </a:p>
                  </a:txBody>
                  <a:tcPr marL="68573" marR="68573" marT="0" marB="0"/>
                </a:tc>
                <a:tc>
                  <a:txBody>
                    <a:bodyPr/>
                    <a:lstStyle/>
                    <a:p>
                      <a:pPr algn="l"/>
                      <a:r>
                        <a:rPr lang="en-CA" sz="1400" b="0" dirty="0">
                          <a:effectLst/>
                        </a:rPr>
                        <a:t>HARQ gain studies</a:t>
                      </a:r>
                    </a:p>
                  </a:txBody>
                  <a:tcPr anchor="ctr"/>
                </a:tc>
                <a:tc>
                  <a:txBody>
                    <a:bodyPr/>
                    <a:lstStyle/>
                    <a:p>
                      <a:pPr algn="l"/>
                      <a:r>
                        <a:rPr lang="en-CA" sz="1400" b="0" dirty="0">
                          <a:effectLst/>
                        </a:rPr>
                        <a:t>Sindhu </a:t>
                      </a:r>
                      <a:r>
                        <a:rPr lang="en-CA" sz="1400" b="0" dirty="0" err="1">
                          <a:effectLst/>
                        </a:rPr>
                        <a:t>Verma</a:t>
                      </a:r>
                      <a:r>
                        <a:rPr lang="en-CA" sz="1400" b="0" dirty="0">
                          <a:effectLst/>
                        </a:rPr>
                        <a:t> (Broadcom)</a:t>
                      </a:r>
                    </a:p>
                  </a:txBody>
                  <a:tcPr anchor="ctr"/>
                </a:tc>
                <a:extLst>
                  <a:ext uri="{0D108BD9-81ED-4DB2-BD59-A6C34878D82A}">
                    <a16:rowId xmlns:a16="http://schemas.microsoft.com/office/drawing/2014/main" val="6815922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11-19/0070</a:t>
                      </a:r>
                    </a:p>
                  </a:txBody>
                  <a:tcPr marL="68573" marR="68573" marT="0" marB="0"/>
                </a:tc>
                <a:tc>
                  <a:txBody>
                    <a:bodyPr/>
                    <a:lstStyle/>
                    <a:p>
                      <a:pPr algn="l"/>
                      <a:r>
                        <a:rPr lang="en-CA" sz="1400" b="0" dirty="0">
                          <a:effectLst/>
                        </a:rPr>
                        <a:t>Hybrid ARQ in Collision-Free and Collision-Dominated Environments</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1115604668"/>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11-19/0071</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Coordinated Multi-AP Transmission for EHT</a:t>
                      </a:r>
                    </a:p>
                  </a:txBody>
                  <a:tcPr anchor="ctr"/>
                </a:tc>
                <a:tc>
                  <a:txBody>
                    <a:bodyPr/>
                    <a:lstStyle/>
                    <a:p>
                      <a:pPr algn="l"/>
                      <a:r>
                        <a:rPr lang="en-CA" sz="1400" b="0" dirty="0" err="1">
                          <a:effectLst/>
                        </a:rPr>
                        <a:t>Kome</a:t>
                      </a:r>
                      <a:r>
                        <a:rPr lang="en-CA" sz="1400" b="0" dirty="0">
                          <a:effectLst/>
                        </a:rPr>
                        <a:t> Oteri (</a:t>
                      </a:r>
                      <a:r>
                        <a:rPr lang="en-CA" sz="1400" b="0" dirty="0" err="1">
                          <a:effectLst/>
                        </a:rPr>
                        <a:t>InterDigital</a:t>
                      </a:r>
                      <a:r>
                        <a:rPr lang="en-CA" sz="1400" b="0" dirty="0">
                          <a:effectLst/>
                        </a:rPr>
                        <a:t>)</a:t>
                      </a:r>
                    </a:p>
                  </a:txBody>
                  <a:tcPr anchor="ctr"/>
                </a:tc>
                <a:extLst>
                  <a:ext uri="{0D108BD9-81ED-4DB2-BD59-A6C34878D82A}">
                    <a16:rowId xmlns:a16="http://schemas.microsoft.com/office/drawing/2014/main" val="279992167"/>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11-19/0089</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Distributed MU-MIMO Architecture Design Considerations</a:t>
                      </a:r>
                    </a:p>
                  </a:txBody>
                  <a:tcPr anchor="ctr"/>
                </a:tc>
                <a:tc>
                  <a:txBody>
                    <a:bodyPr/>
                    <a:lstStyle/>
                    <a:p>
                      <a:pPr algn="l"/>
                      <a:r>
                        <a:rPr lang="en-CA" sz="1400" b="0" dirty="0">
                          <a:effectLst/>
                        </a:rPr>
                        <a:t>Nokia</a:t>
                      </a:r>
                    </a:p>
                  </a:txBody>
                  <a:tcPr anchor="ctr"/>
                </a:tc>
                <a:extLst>
                  <a:ext uri="{0D108BD9-81ED-4DB2-BD59-A6C34878D82A}">
                    <a16:rowId xmlns:a16="http://schemas.microsoft.com/office/drawing/2014/main" val="2884463931"/>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11-19/0091</a:t>
                      </a:r>
                    </a:p>
                  </a:txBody>
                  <a:tcPr marL="68586" marR="68586" marT="0" marB="0"/>
                </a:tc>
                <a:tc>
                  <a:txBody>
                    <a:bodyPr/>
                    <a:lstStyle/>
                    <a:p>
                      <a:pPr algn="l"/>
                      <a:r>
                        <a:rPr lang="en-CA" sz="1400" b="0" dirty="0">
                          <a:effectLst/>
                        </a:rPr>
                        <a:t>Beamforming Gain for Distributed MIMO</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1345426712"/>
                  </a:ext>
                </a:extLst>
              </a:tr>
              <a:tr h="331661">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11-19/0092</a:t>
                      </a:r>
                    </a:p>
                  </a:txBody>
                  <a:tcPr marL="68586" marR="68586" marT="0" marB="0"/>
                </a:tc>
                <a:tc>
                  <a:txBody>
                    <a:bodyPr/>
                    <a:lstStyle/>
                    <a:p>
                      <a:pPr algn="l"/>
                      <a:r>
                        <a:rPr lang="en-CA" sz="1400" b="0" dirty="0">
                          <a:effectLst/>
                        </a:rPr>
                        <a:t>Joint Beamforming protocol simulation</a:t>
                      </a:r>
                    </a:p>
                  </a:txBody>
                  <a:tcPr anchor="ctr"/>
                </a:tc>
                <a:tc>
                  <a:txBody>
                    <a:bodyPr/>
                    <a:lstStyle/>
                    <a:p>
                      <a:pPr algn="l"/>
                      <a:r>
                        <a:rPr lang="en-CA" sz="1400" b="0" dirty="0">
                          <a:effectLst/>
                        </a:rPr>
                        <a:t>Sigurd </a:t>
                      </a:r>
                      <a:r>
                        <a:rPr lang="en-CA" sz="1400" b="0" dirty="0" err="1">
                          <a:effectLst/>
                        </a:rPr>
                        <a:t>Schelstraete</a:t>
                      </a:r>
                      <a:r>
                        <a:rPr lang="en-CA" sz="1400" b="0" dirty="0">
                          <a:effectLst/>
                        </a:rPr>
                        <a:t> (</a:t>
                      </a:r>
                      <a:r>
                        <a:rPr lang="en-CA" sz="1400" b="0" dirty="0" err="1">
                          <a:effectLst/>
                        </a:rPr>
                        <a:t>Quantenna</a:t>
                      </a:r>
                      <a:r>
                        <a:rPr lang="en-CA" sz="1400" b="0" dirty="0">
                          <a:effectLst/>
                        </a:rPr>
                        <a:t> Communications)</a:t>
                      </a:r>
                    </a:p>
                  </a:txBody>
                  <a:tcPr anchor="ctr"/>
                </a:tc>
                <a:extLst>
                  <a:ext uri="{0D108BD9-81ED-4DB2-BD59-A6C34878D82A}">
                    <a16:rowId xmlns:a16="http://schemas.microsoft.com/office/drawing/2014/main" val="391224839"/>
                  </a:ext>
                </a:extLst>
              </a:tr>
              <a:tr h="331661">
                <a:tc>
                  <a:txBody>
                    <a:bodyPr/>
                    <a:lstStyle/>
                    <a:p>
                      <a:pPr algn="r">
                        <a:spcAft>
                          <a:spcPts val="0"/>
                        </a:spcAft>
                      </a:pPr>
                      <a:r>
                        <a:rPr lang="en-CA" sz="1400" dirty="0">
                          <a:solidFill>
                            <a:schemeClr val="bg1"/>
                          </a:solidFill>
                          <a:effectLst/>
                          <a:latin typeface="+mn-lt"/>
                          <a:ea typeface="Times New Roman" panose="02020603050405020304" pitchFamily="18" charset="0"/>
                          <a:cs typeface="Times New Roman" panose="02020603050405020304" pitchFamily="18" charset="0"/>
                        </a:rPr>
                        <a:t>11-19/0103</a:t>
                      </a:r>
                      <a:endParaRPr lang="en-CA" sz="1400" dirty="0">
                        <a:solidFill>
                          <a:schemeClr val="bg1"/>
                        </a:solidFill>
                        <a:effectLst/>
                        <a:latin typeface="+mn-lt"/>
                        <a:ea typeface="Calibri" panose="020F0502020204030204" pitchFamily="34" charset="0"/>
                        <a:cs typeface="Times New Roman" panose="02020603050405020304" pitchFamily="18" charset="0"/>
                      </a:endParaRPr>
                    </a:p>
                  </a:txBody>
                  <a:tcPr marL="68586" marR="68586" marT="0" marB="0"/>
                </a:tc>
                <a:tc>
                  <a:txBody>
                    <a:bodyPr/>
                    <a:lstStyle/>
                    <a:p>
                      <a:pPr algn="l"/>
                      <a:r>
                        <a:rPr lang="en-CA" sz="1400" b="0" dirty="0">
                          <a:effectLst/>
                        </a:rPr>
                        <a:t>AP-Coordination-in-EHT</a:t>
                      </a:r>
                    </a:p>
                  </a:txBody>
                  <a:tcPr anchor="ctr"/>
                </a:tc>
                <a:tc>
                  <a:txBody>
                    <a:bodyPr/>
                    <a:lstStyle/>
                    <a:p>
                      <a:pPr algn="l"/>
                      <a:r>
                        <a:rPr lang="en-CA" sz="1400" b="0" dirty="0">
                          <a:effectLst/>
                        </a:rPr>
                        <a:t>Jason </a:t>
                      </a:r>
                      <a:r>
                        <a:rPr lang="en-CA" sz="1400" b="0" dirty="0" err="1">
                          <a:effectLst/>
                        </a:rPr>
                        <a:t>Yuchen</a:t>
                      </a:r>
                      <a:r>
                        <a:rPr lang="en-CA" sz="1400" b="0" dirty="0">
                          <a:effectLst/>
                        </a:rPr>
                        <a:t> Guo (Huawei Technologies Co. Ltd.)</a:t>
                      </a:r>
                    </a:p>
                  </a:txBody>
                  <a:tcPr anchor="ctr"/>
                </a:tc>
                <a:extLst>
                  <a:ext uri="{0D108BD9-81ED-4DB2-BD59-A6C34878D82A}">
                    <a16:rowId xmlns:a16="http://schemas.microsoft.com/office/drawing/2014/main" val="341296797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11-19/0105</a:t>
                      </a:r>
                    </a:p>
                  </a:txBody>
                  <a:tcPr marL="68573" marR="68573" marT="0" marB="0"/>
                </a:tc>
                <a:tc>
                  <a:txBody>
                    <a:bodyPr/>
                    <a:lstStyle/>
                    <a:p>
                      <a:pPr algn="l"/>
                      <a:r>
                        <a:rPr lang="en-CA" sz="1400" b="0" dirty="0">
                          <a:effectLst/>
                        </a:rPr>
                        <a:t>Functional Requirements</a:t>
                      </a:r>
                    </a:p>
                  </a:txBody>
                  <a:tcPr anchor="ctr"/>
                </a:tc>
                <a:tc>
                  <a:txBody>
                    <a:bodyPr/>
                    <a:lstStyle/>
                    <a:p>
                      <a:pPr algn="l"/>
                      <a:r>
                        <a:rPr lang="en-CA" sz="1400" b="0" dirty="0" err="1">
                          <a:effectLst/>
                        </a:rPr>
                        <a:t>Yonggang</a:t>
                      </a:r>
                      <a:r>
                        <a:rPr lang="en-CA" sz="1400" b="0" dirty="0">
                          <a:effectLst/>
                        </a:rPr>
                        <a:t> Fang (ZTE)</a:t>
                      </a:r>
                    </a:p>
                  </a:txBody>
                  <a:tcPr anchor="ctr"/>
                </a:tc>
                <a:extLst>
                  <a:ext uri="{0D108BD9-81ED-4DB2-BD59-A6C34878D82A}">
                    <a16:rowId xmlns:a16="http://schemas.microsoft.com/office/drawing/2014/main" val="484030468"/>
                  </a:ext>
                </a:extLst>
              </a:tr>
              <a:tr h="426788">
                <a:tc>
                  <a:txBody>
                    <a:bodyPr/>
                    <a:lstStyle/>
                    <a:p>
                      <a:pPr algn="r">
                        <a:spcAft>
                          <a:spcPts val="0"/>
                        </a:spcAft>
                      </a:pPr>
                      <a:r>
                        <a:rPr lang="en-CA" sz="1400" dirty="0">
                          <a:solidFill>
                            <a:schemeClr val="bg1"/>
                          </a:solidFill>
                          <a:effectLst/>
                          <a:latin typeface="+mn-lt"/>
                          <a:ea typeface="Calibri" panose="020F0502020204030204" pitchFamily="34" charset="0"/>
                          <a:cs typeface="Times New Roman" panose="02020603050405020304" pitchFamily="18" charset="0"/>
                        </a:rPr>
                        <a:t>11-19/0108</a:t>
                      </a:r>
                    </a:p>
                  </a:txBody>
                  <a:tcPr marL="68573" marR="68573" marT="0" marB="0"/>
                </a:tc>
                <a:tc>
                  <a:txBody>
                    <a:bodyPr/>
                    <a:lstStyle/>
                    <a:p>
                      <a:pPr algn="l"/>
                      <a:r>
                        <a:rPr lang="en-CA" sz="1400" b="0" dirty="0">
                          <a:effectLst/>
                        </a:rPr>
                        <a:t>Discussion on multiband for EHT</a:t>
                      </a:r>
                    </a:p>
                  </a:txBody>
                  <a:tcPr anchor="ctr"/>
                </a:tc>
                <a:tc>
                  <a:txBody>
                    <a:bodyPr/>
                    <a:lstStyle/>
                    <a:p>
                      <a:pPr algn="l"/>
                      <a:r>
                        <a:rPr lang="en-CA" sz="1400" b="0" dirty="0" err="1">
                          <a:effectLst/>
                        </a:rPr>
                        <a:t>Kaiying</a:t>
                      </a:r>
                      <a:r>
                        <a:rPr lang="en-CA" sz="1400" b="0" dirty="0">
                          <a:effectLst/>
                        </a:rPr>
                        <a:t> </a:t>
                      </a:r>
                      <a:r>
                        <a:rPr lang="en-CA" sz="1400" b="0" dirty="0" err="1">
                          <a:effectLst/>
                        </a:rPr>
                        <a:t>Lv</a:t>
                      </a:r>
                      <a:r>
                        <a:rPr lang="en-CA" sz="1400" b="0" dirty="0">
                          <a:effectLst/>
                        </a:rPr>
                        <a:t> (ZTE Corp.)</a:t>
                      </a:r>
                    </a:p>
                  </a:txBody>
                  <a:tcPr anchor="ctr"/>
                </a:tc>
                <a:extLst>
                  <a:ext uri="{0D108BD9-81ED-4DB2-BD59-A6C34878D82A}">
                    <a16:rowId xmlns:a16="http://schemas.microsoft.com/office/drawing/2014/main" val="2907626193"/>
                  </a:ext>
                </a:extLst>
              </a:tr>
            </a:tbl>
          </a:graphicData>
        </a:graphic>
      </p:graphicFrame>
    </p:spTree>
    <p:extLst>
      <p:ext uri="{BB962C8B-B14F-4D97-AF65-F5344CB8AC3E}">
        <p14:creationId xmlns:p14="http://schemas.microsoft.com/office/powerpoint/2010/main" val="30654124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dirty="0"/>
              <a:t>Believing that the PAR contained in the document referenced below meets IEEE-SA guidelines,</a:t>
            </a:r>
            <a:endParaRPr lang="en-CA" dirty="0"/>
          </a:p>
          <a:p>
            <a:pPr marL="0" lvl="0" indent="0">
              <a:buNone/>
            </a:pPr>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CA" dirty="0"/>
          </a:p>
          <a:p>
            <a:pPr marL="0" indent="0">
              <a:buNone/>
            </a:pPr>
            <a:r>
              <a:rPr lang="en-GB" dirty="0"/>
              <a:t> </a:t>
            </a:r>
            <a:endParaRPr lang="en-CA" dirty="0"/>
          </a:p>
          <a:p>
            <a:pPr marL="0" lvl="0" indent="0">
              <a:buNone/>
            </a:pPr>
            <a:r>
              <a:rPr lang="en-GB" dirty="0"/>
              <a:t>[Moved by &lt;name&gt; on behalf of </a:t>
            </a:r>
            <a:r>
              <a:rPr lang="en-CA" dirty="0"/>
              <a:t>EHT SG</a:t>
            </a:r>
          </a:p>
          <a:p>
            <a:pPr marL="0" lvl="0" indent="0">
              <a:buNone/>
            </a:pPr>
            <a:r>
              <a:rPr lang="en-GB" dirty="0"/>
              <a:t>EHT SG vote: </a:t>
            </a:r>
            <a:endParaRPr lang="en-CA" dirty="0"/>
          </a:p>
          <a:p>
            <a:pPr marL="0" lvl="0" indent="0">
              <a:buNone/>
            </a:pPr>
            <a:r>
              <a:rPr lang="en-GB" dirty="0"/>
              <a:t>[Moved: &lt;name&gt;,  Seconded: &lt;name&gt;, Result: y-n-a]</a:t>
            </a:r>
            <a:endParaRPr lang="en-CA"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15</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dirty="0"/>
              <a:t>Believing that the CSD contained in the document referenced below meets IEEE 802 guidelines,</a:t>
            </a:r>
            <a:endParaRPr lang="en-CA" dirty="0"/>
          </a:p>
          <a:p>
            <a:pPr marL="0" lvl="0" indent="0">
              <a:buNone/>
            </a:pPr>
            <a:r>
              <a:rPr lang="en-GB" dirty="0"/>
              <a:t>Request that the CSD contained in &lt;document-reference&gt; be posted to the IEEE 802 Executive Committee (EC) agenda for WG 802 preview and EC approval.</a:t>
            </a:r>
            <a:endParaRPr lang="en-CA" dirty="0"/>
          </a:p>
          <a:p>
            <a:pPr marL="0" indent="0">
              <a:buNone/>
            </a:pPr>
            <a:r>
              <a:rPr lang="en-GB" dirty="0"/>
              <a:t> </a:t>
            </a:r>
            <a:endParaRPr lang="en-CA" dirty="0"/>
          </a:p>
          <a:p>
            <a:pPr marL="0" lvl="0" indent="0">
              <a:buNone/>
            </a:pPr>
            <a:r>
              <a:rPr lang="en-GB" dirty="0"/>
              <a:t>Moved by &lt;name&gt; on behalf of </a:t>
            </a:r>
            <a:r>
              <a:rPr lang="en-CA" dirty="0"/>
              <a:t>EHT SG</a:t>
            </a:r>
          </a:p>
          <a:p>
            <a:pPr marL="0" lvl="0" indent="0">
              <a:buNone/>
            </a:pPr>
            <a:r>
              <a:rPr lang="en-GB" dirty="0"/>
              <a:t>EHT SG vote: </a:t>
            </a:r>
            <a:endParaRPr lang="en-CA" dirty="0"/>
          </a:p>
          <a:p>
            <a:pPr marL="0" indent="0">
              <a:buNone/>
            </a:pPr>
            <a:r>
              <a:rPr lang="en-GB" dirty="0"/>
              <a:t>Moved: &lt;name&gt;,  Seconded: &lt;name&gt;, Result: y-n-a</a:t>
            </a:r>
            <a:endParaRPr lang="en-US"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p:txBody>
          <a:body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p:txBody>
          <a:body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16</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F4748F23-2BFB-A147-B1F9-9DEE926D3B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7411" name="Slide Number Placeholder 5">
            <a:extLst>
              <a:ext uri="{FF2B5EF4-FFF2-40B4-BE49-F238E27FC236}">
                <a16:creationId xmlns:a16="http://schemas.microsoft.com/office/drawing/2014/main" id="{A143DEFE-FCBE-B74B-8240-625DDFBDF7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C5C455-4EE9-9742-B082-C6467AE12FBD}" type="slidenum">
              <a:rPr lang="en-GB" altLang="en-US" sz="1200" b="0" smtClean="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12B59061-4254-D344-8F43-A0F18C2819B4}"/>
              </a:ext>
            </a:extLst>
          </p:cNvPr>
          <p:cNvSpPr>
            <a:spLocks noGrp="1" noChangeArrowheads="1"/>
          </p:cNvSpPr>
          <p:nvPr>
            <p:ph type="title"/>
          </p:nvPr>
        </p:nvSpPr>
        <p:spPr>
          <a:xfrm>
            <a:off x="685800" y="634008"/>
            <a:ext cx="7772400" cy="1066800"/>
          </a:xfrm>
        </p:spPr>
        <p:txBody>
          <a:bodyPr/>
          <a:lstStyle/>
          <a:p>
            <a:r>
              <a:rPr lang="en-GB" altLang="en-US"/>
              <a:t>Abstract</a:t>
            </a:r>
          </a:p>
        </p:txBody>
      </p:sp>
      <p:sp>
        <p:nvSpPr>
          <p:cNvPr id="17413" name="Rectangle 3">
            <a:extLst>
              <a:ext uri="{FF2B5EF4-FFF2-40B4-BE49-F238E27FC236}">
                <a16:creationId xmlns:a16="http://schemas.microsoft.com/office/drawing/2014/main" id="{C3DCB885-7D8A-6B44-ADD2-D01DBB5C10C0}"/>
              </a:ext>
            </a:extLst>
          </p:cNvPr>
          <p:cNvSpPr>
            <a:spLocks noGrp="1" noChangeArrowheads="1"/>
          </p:cNvSpPr>
          <p:nvPr>
            <p:ph type="body" idx="1"/>
          </p:nvPr>
        </p:nvSpPr>
        <p:spPr>
          <a:xfrm>
            <a:off x="685800" y="1978496"/>
            <a:ext cx="7772400" cy="4114800"/>
          </a:xfrm>
        </p:spPr>
        <p:txBody>
          <a:bodyPr/>
          <a:lstStyle/>
          <a:p>
            <a:pPr algn="ctr">
              <a:buFontTx/>
              <a:buNone/>
            </a:pPr>
            <a:r>
              <a:rPr lang="en-GB" altLang="en-US" sz="3200" dirty="0"/>
              <a:t>   Agenda for EHT SG for the January 2019 session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Date Placeholder 3">
            <a:extLst>
              <a:ext uri="{FF2B5EF4-FFF2-40B4-BE49-F238E27FC236}">
                <a16:creationId xmlns:a16="http://schemas.microsoft.com/office/drawing/2014/main" id="{87C606F0-A5EC-F144-B632-FABFB802D90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4FECEEC9-C6D8-4563-A90C-50CB98F745C6}"/>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19459" name="Slide Number Placeholder 5">
            <a:extLst>
              <a:ext uri="{FF2B5EF4-FFF2-40B4-BE49-F238E27FC236}">
                <a16:creationId xmlns:a16="http://schemas.microsoft.com/office/drawing/2014/main" id="{E265AD7B-32F6-B74C-B1D3-20F56D6437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396EE75-C152-6048-92C2-3A314ED10CC7}" type="slidenum">
              <a:rPr lang="en-GB" altLang="en-US" sz="1200" b="0" smtClean="0"/>
              <a:pPr>
                <a:spcBef>
                  <a:spcPct val="0"/>
                </a:spcBef>
                <a:buFontTx/>
                <a:buNone/>
              </a:pPr>
              <a:t>3</a:t>
            </a:fld>
            <a:endParaRPr lang="en-GB" altLang="en-US" sz="1200" b="0"/>
          </a:p>
        </p:txBody>
      </p:sp>
      <p:sp>
        <p:nvSpPr>
          <p:cNvPr id="19460" name="Rectangle 2">
            <a:extLst>
              <a:ext uri="{FF2B5EF4-FFF2-40B4-BE49-F238E27FC236}">
                <a16:creationId xmlns:a16="http://schemas.microsoft.com/office/drawing/2014/main" id="{DA4282C1-87BC-A444-86C6-1A29E41DA14D}"/>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19461" name="Rectangle 3">
            <a:extLst>
              <a:ext uri="{FF2B5EF4-FFF2-40B4-BE49-F238E27FC236}">
                <a16:creationId xmlns:a16="http://schemas.microsoft.com/office/drawing/2014/main" id="{4BC8501E-C0C7-3547-89DB-BE3BA9BF877D}"/>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2" name="Rectangle 4">
            <a:extLst>
              <a:ext uri="{FF2B5EF4-FFF2-40B4-BE49-F238E27FC236}">
                <a16:creationId xmlns:a16="http://schemas.microsoft.com/office/drawing/2014/main" id="{C0A7AB3E-46B6-A34B-97AC-054B0412682C}"/>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a:t>
            </a:r>
            <a:br>
              <a:rPr lang="en-US" altLang="en-US" sz="2800" dirty="0">
                <a:solidFill>
                  <a:schemeClr val="tx2"/>
                </a:solidFill>
              </a:rPr>
            </a:br>
            <a:r>
              <a:rPr lang="en-US" altLang="en-US" sz="1800" dirty="0">
                <a:solidFill>
                  <a:schemeClr val="tx2"/>
                </a:solidFill>
              </a:rPr>
              <a:t>14 January 2019, 16:00 – 18:00</a:t>
            </a:r>
          </a:p>
        </p:txBody>
      </p:sp>
      <p:sp>
        <p:nvSpPr>
          <p:cNvPr id="4104" name="Rectangle 5">
            <a:extLst>
              <a:ext uri="{FF2B5EF4-FFF2-40B4-BE49-F238E27FC236}">
                <a16:creationId xmlns:a16="http://schemas.microsoft.com/office/drawing/2014/main" id="{A47B7411-9106-4E97-A74B-E5BC2FF01114}"/>
              </a:ext>
            </a:extLst>
          </p:cNvPr>
          <p:cNvSpPr>
            <a:spLocks noGrp="1" noChangeArrowheads="1"/>
          </p:cNvSpPr>
          <p:nvPr>
            <p:ph type="body" idx="1"/>
          </p:nvPr>
        </p:nvSpPr>
        <p:spPr>
          <a:xfrm>
            <a:off x="539750" y="1557338"/>
            <a:ext cx="7772400" cy="4114800"/>
          </a:xfrm>
        </p:spPr>
        <p:txBody>
          <a:bodyPr/>
          <a:lstStyle/>
          <a:p>
            <a:pPr marL="0" indent="0">
              <a:buFontTx/>
              <a:buNone/>
              <a:defRPr/>
            </a:pPr>
            <a:endParaRPr lang="en-GB" altLang="en-US" dirty="0"/>
          </a:p>
          <a:p>
            <a:pPr marL="457200" indent="-457200">
              <a:defRPr/>
            </a:pPr>
            <a:r>
              <a:rPr lang="en-GB" altLang="en-US" dirty="0"/>
              <a:t>Call Meeting to Order</a:t>
            </a:r>
          </a:p>
          <a:p>
            <a:pPr marL="457200" indent="-457200">
              <a:defRPr/>
            </a:pPr>
            <a:r>
              <a:rPr lang="en-GB" altLang="en-US" dirty="0"/>
              <a:t>Chair’s welcome</a:t>
            </a:r>
          </a:p>
          <a:p>
            <a:pPr marL="0" indent="0">
              <a:buFontTx/>
              <a:buNone/>
              <a:defRPr/>
            </a:pPr>
            <a:endParaRPr lang="en-GB" alt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8196" name="Text Box 1028"/>
          <p:cNvSpPr txBox="1">
            <a:spLocks noChangeArrowheads="1"/>
          </p:cNvSpPr>
          <p:nvPr/>
        </p:nvSpPr>
        <p:spPr bwMode="auto">
          <a:xfrm>
            <a:off x="1185863" y="5429250"/>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2670830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9220" name="Text Box 6"/>
          <p:cNvSpPr txBox="1">
            <a:spLocks noChangeArrowheads="1"/>
          </p:cNvSpPr>
          <p:nvPr/>
        </p:nvSpPr>
        <p:spPr bwMode="auto">
          <a:xfrm>
            <a:off x="1180869"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#2</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932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0244" name="Text Box 1028"/>
          <p:cNvSpPr txBox="1">
            <a:spLocks noChangeArrowheads="1"/>
          </p:cNvSpPr>
          <p:nvPr/>
        </p:nvSpPr>
        <p:spPr bwMode="auto">
          <a:xfrm>
            <a:off x="1200150" y="5437584"/>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2241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
        <p:nvSpPr>
          <p:cNvPr id="11269" name="Text Box 7"/>
          <p:cNvSpPr txBox="1">
            <a:spLocks noChangeArrowheads="1"/>
          </p:cNvSpPr>
          <p:nvPr/>
        </p:nvSpPr>
        <p:spPr bwMode="auto">
          <a:xfrm>
            <a:off x="1185863" y="5429251"/>
            <a:ext cx="766557"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350" b="1" u="sng" dirty="0">
                <a:solidFill>
                  <a:schemeClr val="tx1"/>
                </a:solidFill>
                <a:latin typeface="Times New Roman" panose="02020603050405020304" pitchFamily="18" charset="0"/>
              </a:rPr>
              <a:t>Slide #4</a:t>
            </a:r>
            <a:endParaRPr lang="en-US" altLang="en-US" sz="18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146151257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401742" y="5713811"/>
            <a:ext cx="396478" cy="27265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900">
                <a:ea typeface="MS Gothic" panose="020B0609070205080204" pitchFamily="49" charset="-128"/>
              </a:rPr>
              <a:t>Slide </a:t>
            </a:r>
            <a:fld id="{5DC26805-48A2-4BF2-BAB1-A04A6CDBCF81}" type="slidenum">
              <a:rPr lang="en-US" altLang="en-US" sz="900">
                <a:ea typeface="MS Gothic" panose="020B0609070205080204" pitchFamily="49" charset="-128"/>
              </a:rPr>
              <a:pPr hangingPunct="0">
                <a:buClrTx/>
                <a:buFontTx/>
                <a:buNone/>
              </a:pPr>
              <a:t>8</a:t>
            </a:fld>
            <a:endParaRPr lang="en-US" altLang="en-US" sz="900">
              <a:ea typeface="MS Gothic" panose="020B0609070205080204" pitchFamily="49" charset="-128"/>
            </a:endParaRPr>
          </a:p>
        </p:txBody>
      </p:sp>
      <p:sp>
        <p:nvSpPr>
          <p:cNvPr id="4100" name="Rectangle 4"/>
          <p:cNvSpPr>
            <a:spLocks noGrp="1" noChangeArrowheads="1"/>
          </p:cNvSpPr>
          <p:nvPr>
            <p:ph type="title"/>
          </p:nvPr>
        </p:nvSpPr>
        <p:spPr>
          <a:ln/>
        </p:spPr>
        <p:txBody>
          <a:bodyPr vert="horz" wrap="square" lIns="67500" tIns="35100" rIns="67500" bIns="35100" numCol="1" anchor="ctr" anchorCtr="0" compatLnSpc="1">
            <a:prstTxWarp prst="textNoShape">
              <a:avLst/>
            </a:prstTxWarp>
          </a:bodyPr>
          <a:lstStyle/>
          <a:p>
            <a:pPr>
              <a:tabLst>
                <a:tab pos="0" algn="l"/>
                <a:tab pos="342900" algn="l"/>
                <a:tab pos="685800" algn="l"/>
                <a:tab pos="1028700" algn="l"/>
                <a:tab pos="1371600" algn="l"/>
                <a:tab pos="1714500" algn="l"/>
                <a:tab pos="2057400" algn="l"/>
                <a:tab pos="2400300" algn="l"/>
                <a:tab pos="2743200" algn="l"/>
                <a:tab pos="3086100" algn="l"/>
                <a:tab pos="3429000" algn="l"/>
                <a:tab pos="3771900" algn="l"/>
                <a:tab pos="4114800" algn="l"/>
                <a:tab pos="4457700" algn="l"/>
                <a:tab pos="4800600" algn="l"/>
                <a:tab pos="5143500" algn="l"/>
                <a:tab pos="5486400" algn="l"/>
                <a:tab pos="5829300" algn="l"/>
                <a:tab pos="6172200" algn="l"/>
                <a:tab pos="6515100" algn="l"/>
                <a:tab pos="6858000" algn="l"/>
              </a:tabLst>
            </a:pPr>
            <a:r>
              <a:rPr lang="en-GB" altLang="en-US" dirty="0"/>
              <a:t>Participation in IEEE 802 Meetings</a:t>
            </a:r>
          </a:p>
        </p:txBody>
      </p:sp>
      <p:sp>
        <p:nvSpPr>
          <p:cNvPr id="5" name="Content Placeholder 4"/>
          <p:cNvSpPr>
            <a:spLocks noGrp="1"/>
          </p:cNvSpPr>
          <p:nvPr>
            <p:ph idx="1"/>
          </p:nvPr>
        </p:nvSpPr>
        <p:spPr>
          <a:xfrm>
            <a:off x="685801" y="2230043"/>
            <a:ext cx="7770813" cy="3198018"/>
          </a:xfrm>
        </p:spPr>
        <p:txBody>
          <a:bodyPr/>
          <a:lstStyle/>
          <a:p>
            <a:pPr>
              <a:buClrTx/>
            </a:pPr>
            <a:r>
              <a:rPr lang="en-GB" altLang="en-US" sz="1200" dirty="0">
                <a:ea typeface="MS Gothic" panose="020B0609070205080204" pitchFamily="49" charset="-128"/>
              </a:rPr>
              <a:t>Participation in any IEEE 802 meeting (Sponsor, Sponsor subgroup, Working Group, Working Group subgroup, etc.) is on an individual basis</a:t>
            </a:r>
          </a:p>
          <a:p>
            <a:pPr marL="254794" indent="-252413">
              <a:buFont typeface="Arial" panose="020B0604020202020204" pitchFamily="34" charset="0"/>
              <a:buChar char="•"/>
            </a:pPr>
            <a:r>
              <a:rPr lang="en-GB" altLang="en-US" sz="1050"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254794" indent="-252413">
              <a:buFont typeface="Arial" panose="020B0604020202020204" pitchFamily="34" charset="0"/>
              <a:buChar char="•"/>
            </a:pPr>
            <a:r>
              <a:rPr lang="en-GB" altLang="en-US" sz="105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050" dirty="0" err="1">
                <a:ea typeface="MS Gothic" panose="020B0609070205080204" pitchFamily="49" charset="-128"/>
              </a:rPr>
              <a:t>subclause</a:t>
            </a:r>
            <a:r>
              <a:rPr lang="en-GB" altLang="en-US" sz="1050" dirty="0">
                <a:ea typeface="MS Gothic" panose="020B0609070205080204" pitchFamily="49" charset="-128"/>
              </a:rPr>
              <a:t> 4.2.1 “Establishment”, of the IEEE 802 LMSC Working Group Policies and Procedures)</a:t>
            </a:r>
          </a:p>
          <a:p>
            <a:pPr marL="254794" indent="-252413">
              <a:buFont typeface="Arial" panose="020B0604020202020204" pitchFamily="34" charset="0"/>
              <a:buChar char="•"/>
            </a:pPr>
            <a:r>
              <a:rPr lang="en-GB" altLang="en-US" sz="105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254794" indent="-252413">
              <a:buFont typeface="Arial" panose="020B0604020202020204" pitchFamily="34" charset="0"/>
              <a:buChar char="•"/>
            </a:pPr>
            <a:r>
              <a:rPr lang="en-GB" altLang="en-US" sz="105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050" u="sng" dirty="0">
                <a:ea typeface="MS Gothic" panose="020B0609070205080204" pitchFamily="49" charset="-128"/>
              </a:rPr>
              <a:t>https://standards.ieee.org/develop/policies/bylaws/sb_bylaws.pdf </a:t>
            </a:r>
            <a:r>
              <a:rPr lang="en-GB" altLang="en-US" sz="1050" dirty="0">
                <a:ea typeface="MS Gothic" panose="020B0609070205080204" pitchFamily="49" charset="-128"/>
              </a:rPr>
              <a:t> section 5.2.1.3 and the IEEE 802 LMSC Working Group Policies and Procedures, </a:t>
            </a:r>
            <a:r>
              <a:rPr lang="en-GB" altLang="en-US" sz="1050" dirty="0" err="1">
                <a:ea typeface="MS Gothic" panose="020B0609070205080204" pitchFamily="49" charset="-128"/>
              </a:rPr>
              <a:t>subclause</a:t>
            </a:r>
            <a:r>
              <a:rPr lang="en-GB" altLang="en-US" sz="1050" dirty="0">
                <a:ea typeface="MS Gothic" panose="020B0609070205080204" pitchFamily="49" charset="-128"/>
              </a:rPr>
              <a:t> 3.4.1 “Chair”, list item x.</a:t>
            </a:r>
          </a:p>
          <a:p>
            <a:pPr>
              <a:buClrTx/>
            </a:pPr>
            <a:r>
              <a:rPr lang="en-GB" altLang="en-US" sz="1200" dirty="0">
                <a:ea typeface="MS Gothic" panose="020B0609070205080204" pitchFamily="49" charset="-128"/>
              </a:rPr>
              <a:t>By participating in IEEE 802 meetings, you accept these requirements.  If you do not agree to these policies then you shall not participate.</a:t>
            </a:r>
            <a:br>
              <a:rPr lang="en-GB" altLang="en-US" sz="1200" dirty="0">
                <a:ea typeface="MS Gothic" panose="020B0609070205080204" pitchFamily="49" charset="-128"/>
              </a:rPr>
            </a:br>
            <a:br>
              <a:rPr lang="en-GB" altLang="en-US" sz="1200" dirty="0">
                <a:ea typeface="MS Gothic" panose="020B0609070205080204" pitchFamily="49" charset="-128"/>
              </a:rPr>
            </a:br>
            <a:r>
              <a:rPr lang="en-GB" altLang="en-US" sz="1050" dirty="0">
                <a:ea typeface="MS Gothic" panose="020B0609070205080204" pitchFamily="49" charset="-128"/>
              </a:rPr>
              <a:t>(Latest revision of IEEE 802 LMSC Working Group Policies and Procedures: http://www.ieee802.org/devdocs.shtml)</a:t>
            </a:r>
            <a:br>
              <a:rPr lang="en-GB" altLang="en-US" sz="1050" dirty="0">
                <a:ea typeface="MS Gothic" panose="020B0609070205080204" pitchFamily="49" charset="-128"/>
              </a:rPr>
            </a:br>
            <a:endParaRPr lang="en-GB" altLang="en-US" sz="1050" dirty="0">
              <a:ea typeface="MS Gothic" panose="020B0609070205080204" pitchFamily="49" charset="-128"/>
            </a:endParaRPr>
          </a:p>
          <a:p>
            <a:endParaRPr lang="en-US" sz="1050" dirty="0"/>
          </a:p>
        </p:txBody>
      </p:sp>
      <p:sp>
        <p:nvSpPr>
          <p:cNvPr id="3" name="Footer Placeholder 2"/>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Robert Stacey, Intel</a:t>
            </a:r>
            <a:endParaRPr lang="en-US"/>
          </a:p>
        </p:txBody>
      </p:sp>
      <p:sp>
        <p:nvSpPr>
          <p:cNvPr id="2" name="Date Placeholder 1"/>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January 2019</a:t>
            </a:r>
            <a:endParaRPr lang="en-US" dirty="0"/>
          </a:p>
        </p:txBody>
      </p:sp>
      <p:sp>
        <p:nvSpPr>
          <p:cNvPr id="4" name="Slide Number Placeholder 3"/>
          <p:cNvSpPr>
            <a:spLocks noGrp="1"/>
          </p:cNvSpPr>
          <p:nvPr>
            <p:ph type="sldNum" idx="12"/>
          </p:nvPr>
        </p:nvSpPr>
        <p:spPr>
          <a:xfrm>
            <a:off x="4393695" y="6475413"/>
            <a:ext cx="432811" cy="184666"/>
          </a:xfrm>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9304812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Date Placeholder 3">
            <a:extLst>
              <a:ext uri="{FF2B5EF4-FFF2-40B4-BE49-F238E27FC236}">
                <a16:creationId xmlns:a16="http://schemas.microsoft.com/office/drawing/2014/main" id="{9B610C4E-34A4-7144-B33A-A04DF9D6CC2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CA" altLang="en-US" sz="1800"/>
              <a:t>January 2019</a:t>
            </a:r>
            <a:endParaRPr lang="en-GB" altLang="en-US" sz="1800"/>
          </a:p>
        </p:txBody>
      </p:sp>
      <p:sp>
        <p:nvSpPr>
          <p:cNvPr id="4099" name="Footer Placeholder 4">
            <a:extLst>
              <a:ext uri="{FF2B5EF4-FFF2-40B4-BE49-F238E27FC236}">
                <a16:creationId xmlns:a16="http://schemas.microsoft.com/office/drawing/2014/main" id="{86BAA71A-679F-4F8F-B488-95909241472A}"/>
              </a:ext>
            </a:extLst>
          </p:cNvPr>
          <p:cNvSpPr>
            <a:spLocks noGrp="1"/>
          </p:cNvSpPr>
          <p:nvPr>
            <p:ph type="ftr" sz="quarter" idx="11"/>
          </p:nvPr>
        </p:nvSpPr>
        <p:spPr>
          <a:extLst/>
        </p:spPr>
        <p:txBody>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defRPr/>
            </a:pPr>
            <a:r>
              <a:rPr lang="en-GB" altLang="en-US" sz="1200" b="0"/>
              <a:t>Michael Montemurro, BlackBerry</a:t>
            </a:r>
          </a:p>
        </p:txBody>
      </p:sp>
      <p:sp>
        <p:nvSpPr>
          <p:cNvPr id="35843" name="Slide Number Placeholder 5">
            <a:extLst>
              <a:ext uri="{FF2B5EF4-FFF2-40B4-BE49-F238E27FC236}">
                <a16:creationId xmlns:a16="http://schemas.microsoft.com/office/drawing/2014/main" id="{8421D7A2-39FE-7844-8351-B6CB5747873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07F81B70-E5E3-9747-8246-D3B578A76649}" type="slidenum">
              <a:rPr lang="en-GB" altLang="en-US" sz="1200" b="0" smtClean="0"/>
              <a:pPr>
                <a:spcBef>
                  <a:spcPct val="0"/>
                </a:spcBef>
                <a:buFontTx/>
                <a:buNone/>
              </a:pPr>
              <a:t>9</a:t>
            </a:fld>
            <a:endParaRPr lang="en-GB" altLang="en-US" sz="1200" b="0"/>
          </a:p>
        </p:txBody>
      </p:sp>
      <p:sp>
        <p:nvSpPr>
          <p:cNvPr id="35844" name="Rectangle 2">
            <a:extLst>
              <a:ext uri="{FF2B5EF4-FFF2-40B4-BE49-F238E27FC236}">
                <a16:creationId xmlns:a16="http://schemas.microsoft.com/office/drawing/2014/main" id="{EC6C56CF-9E11-1345-9257-329B73F21CE6}"/>
              </a:ext>
            </a:extLst>
          </p:cNvPr>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2800" u="sng">
              <a:solidFill>
                <a:schemeClr val="tx2"/>
              </a:solidFill>
            </a:endParaRPr>
          </a:p>
        </p:txBody>
      </p:sp>
      <p:sp>
        <p:nvSpPr>
          <p:cNvPr id="35845" name="Rectangle 3">
            <a:extLst>
              <a:ext uri="{FF2B5EF4-FFF2-40B4-BE49-F238E27FC236}">
                <a16:creationId xmlns:a16="http://schemas.microsoft.com/office/drawing/2014/main" id="{A523EAB9-A6A3-9440-B4C2-210D54685CDA}"/>
              </a:ext>
            </a:extLst>
          </p:cNvPr>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35846" name="Rectangle 4">
            <a:extLst>
              <a:ext uri="{FF2B5EF4-FFF2-40B4-BE49-F238E27FC236}">
                <a16:creationId xmlns:a16="http://schemas.microsoft.com/office/drawing/2014/main" id="{1CF32F08-CDCC-314C-9F50-FFAFE522C813}"/>
              </a:ext>
            </a:extLst>
          </p:cNvPr>
          <p:cNvSpPr>
            <a:spLocks noChangeArrowheads="1"/>
          </p:cNvSpPr>
          <p:nvPr/>
        </p:nvSpPr>
        <p:spPr bwMode="auto">
          <a:xfrm>
            <a:off x="685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Monday </a:t>
            </a:r>
            <a:r>
              <a:rPr lang="en-US" altLang="en-US" sz="2800" dirty="0" err="1">
                <a:solidFill>
                  <a:schemeClr val="tx2"/>
                </a:solidFill>
              </a:rPr>
              <a:t>cont</a:t>
            </a:r>
            <a:r>
              <a:rPr lang="en-US" altLang="en-US" sz="2800" dirty="0">
                <a:solidFill>
                  <a:schemeClr val="tx2"/>
                </a:solidFill>
              </a:rPr>
              <a:t>’</a:t>
            </a:r>
            <a:br>
              <a:rPr lang="en-US" altLang="en-US" sz="2800" dirty="0">
                <a:solidFill>
                  <a:schemeClr val="tx2"/>
                </a:solidFill>
              </a:rPr>
            </a:br>
            <a:r>
              <a:rPr lang="en-US" altLang="en-US" sz="1800" dirty="0">
                <a:solidFill>
                  <a:schemeClr val="tx2"/>
                </a:solidFill>
              </a:rPr>
              <a:t>14 January 2018, 16:00-18:00</a:t>
            </a:r>
          </a:p>
        </p:txBody>
      </p:sp>
      <p:sp>
        <p:nvSpPr>
          <p:cNvPr id="35847" name="Rectangle 5">
            <a:extLst>
              <a:ext uri="{FF2B5EF4-FFF2-40B4-BE49-F238E27FC236}">
                <a16:creationId xmlns:a16="http://schemas.microsoft.com/office/drawing/2014/main" id="{F27B130C-1EB7-9540-86C1-EB8CEA6BD021}"/>
              </a:ext>
            </a:extLst>
          </p:cNvPr>
          <p:cNvSpPr>
            <a:spLocks noGrp="1" noChangeArrowheads="1"/>
          </p:cNvSpPr>
          <p:nvPr>
            <p:ph type="body" idx="1"/>
          </p:nvPr>
        </p:nvSpPr>
        <p:spPr>
          <a:xfrm>
            <a:off x="539750" y="1557338"/>
            <a:ext cx="7772400" cy="4843462"/>
          </a:xfrm>
        </p:spPr>
        <p:txBody>
          <a:bodyPr/>
          <a:lstStyle/>
          <a:p>
            <a:r>
              <a:rPr lang="en-US" altLang="en-US" dirty="0"/>
              <a:t>Approve Agenda - 11-18-2110r0 (this document)</a:t>
            </a:r>
          </a:p>
          <a:p>
            <a:r>
              <a:rPr lang="en-US" altLang="en-US" dirty="0">
                <a:ea typeface="MS PGothic" panose="020B0600070205080204" pitchFamily="34" charset="-128"/>
              </a:rPr>
              <a:t>Approve EHT SG minutes from September session</a:t>
            </a:r>
          </a:p>
          <a:p>
            <a:pPr lvl="1"/>
            <a:r>
              <a:rPr lang="en-US" altLang="en-US" dirty="0">
                <a:ea typeface="MS PGothic" panose="020B0600070205080204" pitchFamily="34" charset="-128"/>
                <a:hlinkClick r:id="rId3"/>
              </a:rPr>
              <a:t>https://mentor.ieee.org/802.11/dcn/18/11-18-2102-00-0eht-eht-november-2018-teleconference-minutes.docx</a:t>
            </a:r>
            <a:r>
              <a:rPr lang="en-US" altLang="en-US" dirty="0">
                <a:ea typeface="MS PGothic" panose="020B0600070205080204" pitchFamily="34" charset="-128"/>
              </a:rPr>
              <a:t> </a:t>
            </a:r>
          </a:p>
          <a:p>
            <a:pPr lvl="1"/>
            <a:r>
              <a:rPr lang="en-US" altLang="en-US" dirty="0">
                <a:ea typeface="MS PGothic" panose="020B0600070205080204" pitchFamily="34" charset="-128"/>
                <a:hlinkClick r:id="rId4"/>
              </a:rPr>
              <a:t>https://mentor.ieee.org/802.11/dcn/18/11-18-2071-00-0eht-meeting-minutes-november-2018.docx</a:t>
            </a:r>
            <a:r>
              <a:rPr lang="en-US" altLang="en-US" dirty="0">
                <a:ea typeface="MS PGothic" panose="020B0600070205080204" pitchFamily="34" charset="-128"/>
              </a:rPr>
              <a:t>  </a:t>
            </a:r>
          </a:p>
          <a:p>
            <a:r>
              <a:rPr lang="en-US" altLang="en-US" dirty="0">
                <a:ea typeface="MS PGothic" panose="020B0600070205080204" pitchFamily="34" charset="-128"/>
              </a:rPr>
              <a:t>Discussion on PAR and CSD drafts (20 min)</a:t>
            </a:r>
          </a:p>
          <a:p>
            <a:pPr lvl="1"/>
            <a:r>
              <a:rPr lang="en-US" altLang="en-US" dirty="0">
                <a:ea typeface="MS PGothic" panose="020B0600070205080204" pitchFamily="34" charset="-128"/>
              </a:rPr>
              <a:t>PAR: </a:t>
            </a:r>
            <a:r>
              <a:rPr lang="en-US" altLang="en-US" dirty="0">
                <a:ea typeface="MS PGothic" panose="020B0600070205080204" pitchFamily="34" charset="-128"/>
                <a:hlinkClick r:id="rId5"/>
              </a:rPr>
              <a:t>https://mentor.ieee.org/802.11/dcn/18/11-18-1231-01-0eht-eht-draft-proposed-par.docx</a:t>
            </a:r>
            <a:r>
              <a:rPr lang="en-US" altLang="en-US" dirty="0">
                <a:ea typeface="MS PGothic" panose="020B0600070205080204" pitchFamily="34" charset="-128"/>
              </a:rPr>
              <a:t> </a:t>
            </a:r>
          </a:p>
          <a:p>
            <a:pPr lvl="1"/>
            <a:r>
              <a:rPr lang="en-US" altLang="en-US" dirty="0">
                <a:ea typeface="MS PGothic" panose="020B0600070205080204" pitchFamily="34" charset="-128"/>
              </a:rPr>
              <a:t>CSD: </a:t>
            </a:r>
            <a:r>
              <a:rPr lang="en-US" altLang="en-US" dirty="0">
                <a:ea typeface="MS PGothic" panose="020B0600070205080204" pitchFamily="34" charset="-128"/>
                <a:hlinkClick r:id="rId6"/>
              </a:rPr>
              <a:t>https://mentor.ieee.org/802.11/dcn/18/11-18-1233-01-0eht-eht-draft-proposed-csd.docx</a:t>
            </a:r>
            <a:r>
              <a:rPr lang="en-US" altLang="en-US" dirty="0">
                <a:ea typeface="MS PGothic" panose="020B0600070205080204" pitchFamily="34" charset="-128"/>
              </a:rPr>
              <a:t> </a:t>
            </a:r>
          </a:p>
          <a:p>
            <a:r>
              <a:rPr lang="en-US" altLang="en-US" dirty="0">
                <a:ea typeface="MS PGothic" panose="020B0600070205080204" pitchFamily="34" charset="-128"/>
              </a:rPr>
              <a:t>Technical contributions (s.14) – (20 min for presentation/Q&amp;A)</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37791</TotalTime>
  <Words>1518</Words>
  <Application>Microsoft Macintosh PowerPoint</Application>
  <PresentationFormat>On-screen Show (4:3)</PresentationFormat>
  <Paragraphs>255</Paragraphs>
  <Slides>16</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3" baseType="lpstr">
      <vt:lpstr>Arial</vt:lpstr>
      <vt:lpstr>Calibri</vt:lpstr>
      <vt:lpstr>Helvetica</vt:lpstr>
      <vt:lpstr>Monotype Sorts</vt:lpstr>
      <vt:lpstr>Times New Roman</vt:lpstr>
      <vt:lpstr>802-11-Submission</vt:lpstr>
      <vt:lpstr>Document</vt:lpstr>
      <vt:lpstr>EHT SG Agenda</vt:lpstr>
      <vt:lpstr>Abstract</vt:lpstr>
      <vt:lpstr>PowerPoint Presentation</vt:lpstr>
      <vt:lpstr>Participants have a duty to inform the IEEE</vt:lpstr>
      <vt:lpstr>Ways to inform IEEE</vt:lpstr>
      <vt:lpstr>Other guidelines for IEEE WG meetings</vt:lpstr>
      <vt:lpstr>Patent-related information</vt:lpstr>
      <vt:lpstr>Participation in IEEE 802 Meetings</vt:lpstr>
      <vt:lpstr>PowerPoint Presentation</vt:lpstr>
      <vt:lpstr>PowerPoint Presentation</vt:lpstr>
      <vt:lpstr>PowerPoint Presentation</vt:lpstr>
      <vt:lpstr>PowerPoint Presentation</vt:lpstr>
      <vt:lpstr>Contributions (in no particular order)</vt:lpstr>
      <vt:lpstr>Contributions (in no particular order)</vt:lpstr>
      <vt:lpstr>PAR Approval Motion</vt:lpstr>
      <vt:lpstr>CSD Approval Motion</vt:lpstr>
    </vt:vector>
  </TitlesOfParts>
  <Manager/>
  <Company>BlackBerry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Agenda</dc:title>
  <dc:subject/>
  <dc:creator>Michael Montemurro</dc:creator>
  <cp:keywords/>
  <dc:description/>
  <cp:lastModifiedBy>Michael Montemurro</cp:lastModifiedBy>
  <cp:revision>2004</cp:revision>
  <cp:lastPrinted>1998-02-10T13:28:06Z</cp:lastPrinted>
  <dcterms:created xsi:type="dcterms:W3CDTF">2004-12-02T14:01:45Z</dcterms:created>
  <dcterms:modified xsi:type="dcterms:W3CDTF">2019-01-15T17:54:15Z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1431529251</vt:lpwstr>
  </property>
</Properties>
</file>