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3"/>
  </p:notesMasterIdLst>
  <p:handoutMasterIdLst>
    <p:handoutMasterId r:id="rId84"/>
  </p:handoutMasterIdLst>
  <p:sldIdLst>
    <p:sldId id="708" r:id="rId2"/>
    <p:sldId id="678" r:id="rId3"/>
    <p:sldId id="679" r:id="rId4"/>
    <p:sldId id="656" r:id="rId5"/>
    <p:sldId id="665" r:id="rId6"/>
    <p:sldId id="666" r:id="rId7"/>
    <p:sldId id="710" r:id="rId8"/>
    <p:sldId id="801" r:id="rId9"/>
    <p:sldId id="711" r:id="rId10"/>
    <p:sldId id="715" r:id="rId11"/>
    <p:sldId id="849" r:id="rId12"/>
    <p:sldId id="762" r:id="rId13"/>
    <p:sldId id="799" r:id="rId14"/>
    <p:sldId id="826" r:id="rId15"/>
    <p:sldId id="750" r:id="rId16"/>
    <p:sldId id="778" r:id="rId17"/>
    <p:sldId id="779" r:id="rId18"/>
    <p:sldId id="780" r:id="rId19"/>
    <p:sldId id="781" r:id="rId20"/>
    <p:sldId id="782" r:id="rId21"/>
    <p:sldId id="727" r:id="rId22"/>
    <p:sldId id="704" r:id="rId23"/>
    <p:sldId id="705" r:id="rId24"/>
    <p:sldId id="707" r:id="rId25"/>
    <p:sldId id="809" r:id="rId26"/>
    <p:sldId id="721" r:id="rId27"/>
    <p:sldId id="901" r:id="rId28"/>
    <p:sldId id="850" r:id="rId29"/>
    <p:sldId id="847" r:id="rId30"/>
    <p:sldId id="848" r:id="rId31"/>
    <p:sldId id="852" r:id="rId32"/>
    <p:sldId id="853" r:id="rId33"/>
    <p:sldId id="855" r:id="rId34"/>
    <p:sldId id="856" r:id="rId35"/>
    <p:sldId id="857" r:id="rId36"/>
    <p:sldId id="862" r:id="rId37"/>
    <p:sldId id="863" r:id="rId38"/>
    <p:sldId id="864" r:id="rId39"/>
    <p:sldId id="865" r:id="rId40"/>
    <p:sldId id="867" r:id="rId41"/>
    <p:sldId id="868" r:id="rId42"/>
    <p:sldId id="869" r:id="rId43"/>
    <p:sldId id="870" r:id="rId44"/>
    <p:sldId id="871" r:id="rId45"/>
    <p:sldId id="872" r:id="rId46"/>
    <p:sldId id="873" r:id="rId47"/>
    <p:sldId id="874" r:id="rId48"/>
    <p:sldId id="875" r:id="rId49"/>
    <p:sldId id="877" r:id="rId50"/>
    <p:sldId id="878" r:id="rId51"/>
    <p:sldId id="879" r:id="rId52"/>
    <p:sldId id="880" r:id="rId53"/>
    <p:sldId id="881" r:id="rId54"/>
    <p:sldId id="882" r:id="rId55"/>
    <p:sldId id="883" r:id="rId56"/>
    <p:sldId id="884" r:id="rId57"/>
    <p:sldId id="885" r:id="rId58"/>
    <p:sldId id="886" r:id="rId59"/>
    <p:sldId id="889" r:id="rId60"/>
    <p:sldId id="890" r:id="rId61"/>
    <p:sldId id="892" r:id="rId62"/>
    <p:sldId id="893" r:id="rId63"/>
    <p:sldId id="894" r:id="rId64"/>
    <p:sldId id="895" r:id="rId65"/>
    <p:sldId id="896" r:id="rId66"/>
    <p:sldId id="897" r:id="rId67"/>
    <p:sldId id="898" r:id="rId68"/>
    <p:sldId id="899" r:id="rId69"/>
    <p:sldId id="902" r:id="rId70"/>
    <p:sldId id="903" r:id="rId71"/>
    <p:sldId id="904" r:id="rId72"/>
    <p:sldId id="905" r:id="rId73"/>
    <p:sldId id="906" r:id="rId74"/>
    <p:sldId id="861" r:id="rId75"/>
    <p:sldId id="859" r:id="rId76"/>
    <p:sldId id="800" r:id="rId77"/>
    <p:sldId id="694" r:id="rId78"/>
    <p:sldId id="695" r:id="rId79"/>
    <p:sldId id="740" r:id="rId80"/>
    <p:sldId id="741" r:id="rId81"/>
    <p:sldId id="825" r:id="rId8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824" autoAdjust="0"/>
    <p:restoredTop sz="94095" autoAdjust="0"/>
  </p:normalViewPr>
  <p:slideViewPr>
    <p:cSldViewPr>
      <p:cViewPr varScale="1">
        <p:scale>
          <a:sx n="70" d="100"/>
          <a:sy n="70" d="100"/>
        </p:scale>
        <p:origin x="864" y="60"/>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80" d="100"/>
        <a:sy n="80" d="100"/>
      </p:scale>
      <p:origin x="0" y="-9968"/>
    </p:cViewPr>
  </p:sorterViewPr>
  <p:notesViewPr>
    <p:cSldViewPr>
      <p:cViewPr>
        <p:scale>
          <a:sx n="100" d="100"/>
          <a:sy n="100" d="100"/>
        </p:scale>
        <p:origin x="388" y="4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notesMaster" Target="notesMasters/notesMaster1.xml"/><Relationship Id="rId88"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1154113" y="701675"/>
            <a:ext cx="4625975"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dirty="0" smtClean="0"/>
              <a:t>January 2016</a:t>
            </a:r>
            <a:endParaRPr lang="en-US" dirty="0"/>
          </a:p>
        </p:txBody>
      </p:sp>
      <p:sp>
        <p:nvSpPr>
          <p:cNvPr id="6" name="Footer Placeholder 5"/>
          <p:cNvSpPr>
            <a:spLocks noGrp="1"/>
          </p:cNvSpPr>
          <p:nvPr>
            <p:ph type="ftr" sz="quarter" idx="4"/>
          </p:nvPr>
        </p:nvSpPr>
        <p:spPr/>
        <p:txBody>
          <a:bodyPr/>
          <a:lstStyle/>
          <a:p>
            <a:pPr lvl="4">
              <a:defRPr/>
            </a:pPr>
            <a:r>
              <a:rPr lang="en-US" dirty="0" smtClean="0"/>
              <a:t>Edward Au (Huawei Technologies)</a:t>
            </a:r>
            <a:endParaRPr lang="en-US" dirty="0"/>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smtClean="0"/>
              <a:t>Page </a:t>
            </a:r>
            <a:fld id="{3677C22B-21F1-4F29-8177-0ED961E00DA1}" type="slidenum">
              <a:rPr lang="en-US" altLang="en-US" smtClean="0"/>
              <a:pPr>
                <a:spcBef>
                  <a:spcPct val="0"/>
                </a:spcBef>
              </a:pPr>
              <a:t>1</a:t>
            </a:fld>
            <a:endParaRPr lang="en-US" altLang="en-US" dirty="0" smtClean="0"/>
          </a:p>
        </p:txBody>
      </p:sp>
    </p:spTree>
    <p:extLst>
      <p:ext uri="{BB962C8B-B14F-4D97-AF65-F5344CB8AC3E}">
        <p14:creationId xmlns:p14="http://schemas.microsoft.com/office/powerpoint/2010/main" val="29726491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20</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76</a:t>
            </a:fld>
            <a:endParaRPr lang="en-US" altLang="en-US"/>
          </a:p>
        </p:txBody>
      </p:sp>
    </p:spTree>
    <p:extLst>
      <p:ext uri="{BB962C8B-B14F-4D97-AF65-F5344CB8AC3E}">
        <p14:creationId xmlns:p14="http://schemas.microsoft.com/office/powerpoint/2010/main" val="4284943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4113" y="701675"/>
            <a:ext cx="4625975"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78</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7</a:t>
            </a:fld>
            <a:endParaRPr lang="en-US" altLang="en-US"/>
          </a:p>
        </p:txBody>
      </p:sp>
    </p:spTree>
    <p:extLst>
      <p:ext uri="{BB962C8B-B14F-4D97-AF65-F5344CB8AC3E}">
        <p14:creationId xmlns:p14="http://schemas.microsoft.com/office/powerpoint/2010/main" val="25899488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11</a:t>
            </a:fld>
            <a:endParaRPr lang="en-US" altLang="en-US"/>
          </a:p>
        </p:txBody>
      </p:sp>
    </p:spTree>
    <p:extLst>
      <p:ext uri="{BB962C8B-B14F-4D97-AF65-F5344CB8AC3E}">
        <p14:creationId xmlns:p14="http://schemas.microsoft.com/office/powerpoint/2010/main" val="25501940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12</a:t>
            </a:fld>
            <a:endParaRPr lang="en-US" altLang="en-US"/>
          </a:p>
        </p:txBody>
      </p:sp>
    </p:spTree>
    <p:extLst>
      <p:ext uri="{BB962C8B-B14F-4D97-AF65-F5344CB8AC3E}">
        <p14:creationId xmlns:p14="http://schemas.microsoft.com/office/powerpoint/2010/main" val="29670677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13</a:t>
            </a:fld>
            <a:endParaRPr lang="en-US" altLang="en-US"/>
          </a:p>
        </p:txBody>
      </p:sp>
    </p:spTree>
    <p:extLst>
      <p:ext uri="{BB962C8B-B14F-4D97-AF65-F5344CB8AC3E}">
        <p14:creationId xmlns:p14="http://schemas.microsoft.com/office/powerpoint/2010/main" val="9387848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14</a:t>
            </a:fld>
            <a:endParaRPr lang="en-US" altLang="en-US"/>
          </a:p>
        </p:txBody>
      </p:sp>
    </p:spTree>
    <p:extLst>
      <p:ext uri="{BB962C8B-B14F-4D97-AF65-F5344CB8AC3E}">
        <p14:creationId xmlns:p14="http://schemas.microsoft.com/office/powerpoint/2010/main" val="29997169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15</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16</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17</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January 2019</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(Intel Corp.)</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4989919" y="304026"/>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802.11-18/2109r10</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318859570"/>
              </p:ext>
            </p:extLst>
          </p:nvPr>
        </p:nvGraphicFramePr>
        <p:xfrm>
          <a:off x="777875" y="3054350"/>
          <a:ext cx="7004050" cy="2578100"/>
        </p:xfrm>
        <a:graphic>
          <a:graphicData uri="http://schemas.openxmlformats.org/presentationml/2006/ole">
            <mc:AlternateContent xmlns:mc="http://schemas.openxmlformats.org/markup-compatibility/2006">
              <mc:Choice xmlns:v="urn:schemas-microsoft-com:vml" Requires="v">
                <p:oleObj spid="_x0000_s5625" name="Document" r:id="rId4" imgW="8261588" imgH="3047832" progId="Word.Document.8">
                  <p:embed/>
                </p:oleObj>
              </mc:Choice>
              <mc:Fallback>
                <p:oleObj name="Document" r:id="rId4" imgW="8261588" imgH="3047832" progId="Word.Document.8">
                  <p:embed/>
                  <p:pic>
                    <p:nvPicPr>
                      <p:cNvPr id="0" name=""/>
                      <p:cNvPicPr>
                        <a:picLocks noChangeAspect="1" noChangeArrowheads="1"/>
                      </p:cNvPicPr>
                      <p:nvPr/>
                    </p:nvPicPr>
                    <p:blipFill>
                      <a:blip r:embed="rId5"/>
                      <a:srcRect/>
                      <a:stretch>
                        <a:fillRect/>
                      </a:stretch>
                    </p:blipFill>
                    <p:spPr bwMode="auto">
                      <a:xfrm>
                        <a:off x="777875" y="3054350"/>
                        <a:ext cx="7004050" cy="25781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January 2019 </a:t>
            </a:r>
            <a:br>
              <a:rPr lang="en-US" altLang="en-US" dirty="0" smtClean="0"/>
            </a:br>
            <a:r>
              <a:rPr lang="en-US" altLang="en-US" dirty="0" smtClean="0"/>
              <a:t>TGba Agenda</a:t>
            </a:r>
          </a:p>
        </p:txBody>
      </p:sp>
      <p:sp>
        <p:nvSpPr>
          <p:cNvPr id="4" name="Date Placeholder 3"/>
          <p:cNvSpPr>
            <a:spLocks noGrp="1"/>
          </p:cNvSpPr>
          <p:nvPr>
            <p:ph type="dt" sz="quarter" idx="10"/>
          </p:nvPr>
        </p:nvSpPr>
        <p:spPr/>
        <p:txBody>
          <a:bodyPr/>
          <a:lstStyle/>
          <a:p>
            <a:pPr>
              <a:defRPr/>
            </a:pPr>
            <a:r>
              <a:rPr lang="en-US" smtClean="0"/>
              <a:t>January 2019</a:t>
            </a:r>
            <a:endParaRPr lang="en-US" dirty="0"/>
          </a:p>
        </p:txBody>
      </p:sp>
      <p:sp>
        <p:nvSpPr>
          <p:cNvPr id="5" name="Footer Placeholder 4"/>
          <p:cNvSpPr>
            <a:spLocks noGrp="1"/>
          </p:cNvSpPr>
          <p:nvPr>
            <p:ph type="ftr" sz="quarter" idx="11"/>
          </p:nvPr>
        </p:nvSpPr>
        <p:spPr/>
        <p:txBody>
          <a:bodyPr/>
          <a:lstStyle/>
          <a:p>
            <a:pPr>
              <a:defRPr/>
            </a:pPr>
            <a:r>
              <a:rPr lang="en-US" dirty="0" smtClean="0"/>
              <a:t>Minyoung Park (Intel Corp.)</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a:t>
            </a:r>
            <a:fld id="{87CADA09-2DAE-4899-B121-4D92081AAB59}" type="slidenum">
              <a:rPr lang="en-US" altLang="en-US" sz="1200" b="0" smtClean="0"/>
              <a:pPr>
                <a:spcBef>
                  <a:spcPct val="0"/>
                </a:spcBef>
                <a:buFontTx/>
                <a:buNone/>
              </a:pPr>
              <a:t>1</a:t>
            </a:fld>
            <a:endParaRPr lang="en-US" altLang="en-US" sz="1200" b="0" dirty="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a:t>
            </a:r>
            <a:r>
              <a:rPr lang="en-GB" sz="2000" b="0" kern="0" dirty="0" smtClean="0"/>
              <a:t>2019-1-18</a:t>
            </a:r>
            <a:endParaRPr lang="en-GB" sz="2000" b="0" kern="0" dirty="0"/>
          </a:p>
        </p:txBody>
      </p:sp>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dirty="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685800" y="1524000"/>
            <a:ext cx="7772400" cy="4951413"/>
          </a:xfrm>
        </p:spPr>
        <p:txBody>
          <a:bodyPr/>
          <a:lstStyle/>
          <a:p>
            <a:pPr>
              <a:defRPr/>
            </a:pPr>
            <a:r>
              <a:rPr lang="en-US" dirty="0" smtClean="0"/>
              <a:t>Call for submissions sent out on January 7</a:t>
            </a:r>
            <a:r>
              <a:rPr lang="en-US" baseline="30000" dirty="0" smtClean="0"/>
              <a:t>th</a:t>
            </a:r>
            <a:r>
              <a:rPr lang="en-US" dirty="0" smtClean="0"/>
              <a:t> : </a:t>
            </a:r>
          </a:p>
          <a:p>
            <a:pPr lvl="1">
              <a:defRPr/>
            </a:pPr>
            <a:r>
              <a:rPr lang="en-US" b="0" dirty="0" smtClean="0"/>
              <a:t>Received </a:t>
            </a:r>
            <a:r>
              <a:rPr lang="en-US" dirty="0" smtClean="0"/>
              <a:t>43 s</a:t>
            </a:r>
            <a:r>
              <a:rPr lang="en-US" b="0" dirty="0" smtClean="0"/>
              <a:t>ubmissions (updated on </a:t>
            </a:r>
            <a:r>
              <a:rPr lang="en-US" dirty="0" smtClean="0"/>
              <a:t>January 12</a:t>
            </a:r>
            <a:r>
              <a:rPr lang="en-US" b="0" dirty="0" smtClean="0"/>
              <a:t>)</a:t>
            </a:r>
          </a:p>
          <a:p>
            <a:pPr>
              <a:defRPr/>
            </a:pPr>
            <a:endParaRPr lang="en-US" dirty="0" smtClean="0"/>
          </a:p>
          <a:p>
            <a:pPr>
              <a:defRPr/>
            </a:pPr>
            <a:r>
              <a:rPr lang="en-US" dirty="0" smtClean="0"/>
              <a:t>Grouped submissions based on priorities</a:t>
            </a:r>
          </a:p>
          <a:p>
            <a:pPr lvl="1">
              <a:defRPr/>
            </a:pPr>
            <a:r>
              <a:rPr lang="en-US" dirty="0" smtClean="0"/>
              <a:t>Comment resolutions on the existing problems in D1.0 (</a:t>
            </a:r>
            <a:r>
              <a:rPr lang="en-US" b="1" dirty="0" smtClean="0"/>
              <a:t>Highest priority</a:t>
            </a:r>
            <a:r>
              <a:rPr lang="en-US" dirty="0" smtClean="0"/>
              <a:t>)</a:t>
            </a:r>
          </a:p>
          <a:p>
            <a:pPr lvl="1">
              <a:defRPr/>
            </a:pPr>
            <a:r>
              <a:rPr lang="en-US" dirty="0" smtClean="0"/>
              <a:t>New proposals (</a:t>
            </a:r>
            <a:r>
              <a:rPr lang="en-US" b="1" dirty="0" smtClean="0"/>
              <a:t>lower priority</a:t>
            </a:r>
            <a:r>
              <a:rPr lang="en-US" dirty="0" smtClean="0"/>
              <a:t>)</a:t>
            </a:r>
          </a:p>
          <a:p>
            <a:pPr lvl="2">
              <a:defRPr/>
            </a:pPr>
            <a:r>
              <a:rPr lang="en-US" dirty="0" smtClean="0"/>
              <a:t>Resolutions that propose more optimization</a:t>
            </a:r>
            <a:endParaRPr lang="en-US" b="0" dirty="0" smtClean="0"/>
          </a:p>
          <a:p>
            <a:pPr lvl="1">
              <a:defRPr/>
            </a:pPr>
            <a:endParaRPr lang="en-US" b="0" dirty="0" smtClean="0"/>
          </a:p>
          <a:p>
            <a:pPr marL="1200150" lvl="2" indent="-342900">
              <a:buFont typeface="+mj-lt"/>
              <a:buAutoNum type="arabicPeriod"/>
            </a:pPr>
            <a:endParaRPr lang="en-US" sz="2000" dirty="0"/>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F0D70E5-9AF7-4A30-B6FF-66C7C50BAA31}" type="slidenum">
              <a:rPr lang="en-US" altLang="en-US" sz="1200" b="0" smtClean="0"/>
              <a:pPr>
                <a:spcBef>
                  <a:spcPct val="0"/>
                </a:spcBef>
                <a:buFontTx/>
                <a:buNone/>
              </a:pPr>
              <a:t>10</a:t>
            </a:fld>
            <a:endParaRPr lang="en-US" altLang="en-US" sz="1200" b="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Joint</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77435169"/>
              </p:ext>
            </p:extLst>
          </p:nvPr>
        </p:nvGraphicFramePr>
        <p:xfrm>
          <a:off x="838200" y="2469592"/>
          <a:ext cx="7391400" cy="1416608"/>
        </p:xfrm>
        <a:graphic>
          <a:graphicData uri="http://schemas.openxmlformats.org/drawingml/2006/table">
            <a:tbl>
              <a:tblPr/>
              <a:tblGrid>
                <a:gridCol w="6190297"/>
                <a:gridCol w="1201103"/>
              </a:tblGrid>
              <a:tr h="207103">
                <a:tc>
                  <a:txBody>
                    <a:bodyPr/>
                    <a:lstStyle/>
                    <a:p>
                      <a:pPr algn="l" fontAlgn="b"/>
                      <a:r>
                        <a:rPr lang="en-US" sz="1100" b="0" i="0" u="none" strike="noStrike" dirty="0">
                          <a:solidFill>
                            <a:srgbClr val="000000"/>
                          </a:solidFill>
                          <a:effectLst/>
                          <a:latin typeface="Calibri" panose="020F0502020204030204" pitchFamily="34" charset="0"/>
                        </a:rPr>
                        <a:t>Submissions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a:solidFill>
                            <a:srgbClr val="000000"/>
                          </a:solidFill>
                          <a:effectLst/>
                          <a:latin typeface="Calibri" panose="020F0502020204030204" pitchFamily="34" charset="0"/>
                        </a:rPr>
                        <a:t>Number of 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207103">
                <a:tc>
                  <a:txBody>
                    <a:bodyPr/>
                    <a:lstStyle/>
                    <a:p>
                      <a:pPr algn="l" fontAlgn="ctr"/>
                      <a:r>
                        <a:rPr lang="en-US" sz="1100" b="0" i="0" u="none" strike="noStrike" dirty="0">
                          <a:solidFill>
                            <a:srgbClr val="000000"/>
                          </a:solidFill>
                          <a:effectLst/>
                          <a:latin typeface="Arial" panose="020B0604020202020204" pitchFamily="34" charset="0"/>
                        </a:rPr>
                        <a:t>11-19/0021r0, CR clause 4, Minyoung Park (Intel)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35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207103">
                <a:tc>
                  <a:txBody>
                    <a:bodyPr/>
                    <a:lstStyle/>
                    <a:p>
                      <a:pPr algn="l" fontAlgn="ctr"/>
                      <a:r>
                        <a:rPr lang="en-US" sz="1100" b="0" i="0" u="none" strike="noStrike" dirty="0" smtClean="0">
                          <a:solidFill>
                            <a:srgbClr val="000000"/>
                          </a:solidFill>
                          <a:effectLst/>
                          <a:latin typeface="Arial" panose="020B0604020202020204" pitchFamily="34" charset="0"/>
                        </a:rPr>
                        <a:t>11-19-0029r0 </a:t>
                      </a:r>
                      <a:r>
                        <a:rPr lang="en-US" sz="1100" b="0" i="0" u="none" strike="noStrike" dirty="0">
                          <a:solidFill>
                            <a:srgbClr val="000000"/>
                          </a:solidFill>
                          <a:effectLst/>
                          <a:latin typeface="Arial" panose="020B0604020202020204" pitchFamily="34" charset="0"/>
                        </a:rPr>
                        <a:t>MAC Comment Resolution for Miscellaneous Topic Part II Po-Kai Huang/Intel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10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207103">
                <a:tc>
                  <a:txBody>
                    <a:bodyPr/>
                    <a:lstStyle/>
                    <a:p>
                      <a:pPr algn="l" fontAlgn="ctr"/>
                      <a:r>
                        <a:rPr lang="en-US" sz="1100" b="0" i="0" u="none" strike="noStrike" dirty="0">
                          <a:solidFill>
                            <a:srgbClr val="000000"/>
                          </a:solidFill>
                          <a:effectLst/>
                          <a:latin typeface="Arial" panose="020B0604020202020204" pitchFamily="34" charset="0"/>
                        </a:rPr>
                        <a:t>11-19/0022r0, CR clause 6, Minyoung Park (Intel)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207103">
                <a:tc>
                  <a:txBody>
                    <a:bodyPr/>
                    <a:lstStyle/>
                    <a:p>
                      <a:pPr algn="l" fontAlgn="ctr"/>
                      <a:r>
                        <a:rPr lang="en-US" sz="1100" b="0" i="0" u="none" strike="noStrike" dirty="0">
                          <a:solidFill>
                            <a:srgbClr val="000000"/>
                          </a:solidFill>
                          <a:effectLst/>
                          <a:latin typeface="Arial" panose="020B0604020202020204" pitchFamily="34" charset="0"/>
                        </a:rPr>
                        <a:t>11-19/0023r0, CR WUR HDR LDR, Minyoung Park (Intel)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b"/>
                      <a:r>
                        <a:rPr lang="en-US" sz="1100" b="0" i="0" u="none" strike="noStrike" dirty="0">
                          <a:solidFill>
                            <a:srgbClr val="000000"/>
                          </a:solidFill>
                          <a:effectLst/>
                          <a:latin typeface="Calibri" panose="020F0502020204030204" pitchFamily="34" charset="0"/>
                        </a:rPr>
                        <a:t>8</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207103">
                <a:tc>
                  <a:txBody>
                    <a:bodyPr/>
                    <a:lstStyle/>
                    <a:p>
                      <a:pPr algn="l" fontAlgn="ctr"/>
                      <a:r>
                        <a:rPr lang="en-US" sz="1100" b="0" i="0" u="none" strike="noStrike" dirty="0">
                          <a:solidFill>
                            <a:srgbClr val="000000"/>
                          </a:solidFill>
                          <a:effectLst/>
                          <a:latin typeface="Arial" panose="020B0604020202020204" pitchFamily="34" charset="0"/>
                        </a:rPr>
                        <a:t>11-19/0024r0, CR PICS, Minyoung Park (Intel)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12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28980">
                <a:tc>
                  <a:txBody>
                    <a:bodyPr/>
                    <a:lstStyle/>
                    <a:p>
                      <a:pPr algn="l" fontAlgn="ctr"/>
                      <a:r>
                        <a:rPr lang="en-US" sz="1100" b="0" i="0" u="none" strike="noStrike" dirty="0">
                          <a:solidFill>
                            <a:srgbClr val="000000"/>
                          </a:solidFill>
                          <a:effectLst/>
                          <a:latin typeface="Arial" panose="020B0604020202020204" pitchFamily="34" charset="0"/>
                        </a:rPr>
                        <a:t>11-19/0025r0, CR Misc., Minyoung Park (Intel)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bl>
          </a:graphicData>
        </a:graphic>
      </p:graphicFrame>
      <p:sp>
        <p:nvSpPr>
          <p:cNvPr id="4" name="Date Placeholder 3"/>
          <p:cNvSpPr>
            <a:spLocks noGrp="1"/>
          </p:cNvSpPr>
          <p:nvPr>
            <p:ph type="dt" sz="half" idx="10"/>
          </p:nvPr>
        </p:nvSpPr>
        <p:spPr/>
        <p:txBody>
          <a:bodyPr/>
          <a:lstStyle/>
          <a:p>
            <a:pPr>
              <a:defRPr/>
            </a:pPr>
            <a:r>
              <a:rPr lang="en-US" smtClean="0"/>
              <a:t>January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11</a:t>
            </a:fld>
            <a:endParaRPr lang="en-US" altLang="en-US"/>
          </a:p>
        </p:txBody>
      </p:sp>
      <p:sp>
        <p:nvSpPr>
          <p:cNvPr id="8" name="TextBox 7"/>
          <p:cNvSpPr txBox="1"/>
          <p:nvPr/>
        </p:nvSpPr>
        <p:spPr>
          <a:xfrm>
            <a:off x="7623431" y="685800"/>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smtClean="0">
                <a:solidFill>
                  <a:srgbClr val="FFC000"/>
                </a:solidFill>
              </a:rPr>
              <a:t>SP Deferred</a:t>
            </a:r>
            <a:endParaRPr lang="en-US" dirty="0">
              <a:solidFill>
                <a:srgbClr val="FFC000"/>
              </a:solidFill>
            </a:endParaRPr>
          </a:p>
          <a:p>
            <a:pPr marL="228600" indent="-228600">
              <a:buFont typeface="+mj-lt"/>
              <a:buAutoNum type="arabicPeriod"/>
              <a:defRPr/>
            </a:pPr>
            <a:r>
              <a:rPr lang="en-US" dirty="0"/>
              <a:t>Not presented yet</a:t>
            </a:r>
          </a:p>
          <a:p>
            <a:pPr marL="228600" indent="-228600">
              <a:buFont typeface="+mj-lt"/>
              <a:buAutoNum type="arabicPeriod"/>
              <a:defRPr/>
            </a:pPr>
            <a:r>
              <a:rPr lang="en-US" dirty="0" smtClean="0">
                <a:solidFill>
                  <a:schemeClr val="bg2"/>
                </a:solidFill>
              </a:rPr>
              <a:t>Withdrawn</a:t>
            </a:r>
          </a:p>
          <a:p>
            <a:pPr marL="228600" indent="-228600">
              <a:buFont typeface="+mj-lt"/>
              <a:buAutoNum type="arabicPeriod"/>
              <a:defRPr/>
            </a:pPr>
            <a:r>
              <a:rPr lang="en-US" dirty="0" smtClean="0">
                <a:solidFill>
                  <a:schemeClr val="accent2"/>
                </a:solidFill>
              </a:rPr>
              <a:t>Pending docs</a:t>
            </a:r>
            <a:endParaRPr lang="en-US" dirty="0">
              <a:solidFill>
                <a:schemeClr val="accent2"/>
              </a:solidFill>
            </a:endParaRPr>
          </a:p>
        </p:txBody>
      </p:sp>
    </p:spTree>
    <p:extLst>
      <p:ext uri="{BB962C8B-B14F-4D97-AF65-F5344CB8AC3E}">
        <p14:creationId xmlns:p14="http://schemas.microsoft.com/office/powerpoint/2010/main" val="22774971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a:t>
            </a:r>
          </a:p>
        </p:txBody>
      </p:sp>
      <p:sp>
        <p:nvSpPr>
          <p:cNvPr id="4" name="Date Placeholder 3"/>
          <p:cNvSpPr>
            <a:spLocks noGrp="1"/>
          </p:cNvSpPr>
          <p:nvPr>
            <p:ph type="dt" sz="quarter" idx="10"/>
          </p:nvPr>
        </p:nvSpPr>
        <p:spPr/>
        <p:txBody>
          <a:bodyPr/>
          <a:lstStyle/>
          <a:p>
            <a:pPr>
              <a:defRPr/>
            </a:pPr>
            <a:r>
              <a:rPr lang="en-US" smtClean="0"/>
              <a:t>January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12</a:t>
            </a:fld>
            <a:endParaRPr lang="en-US" altLang="en-US" sz="1200" b="0" smtClean="0"/>
          </a:p>
        </p:txBody>
      </p:sp>
      <p:sp>
        <p:nvSpPr>
          <p:cNvPr id="8" name="TextBox 7"/>
          <p:cNvSpPr txBox="1"/>
          <p:nvPr/>
        </p:nvSpPr>
        <p:spPr>
          <a:xfrm>
            <a:off x="7623431" y="685800"/>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smtClean="0">
                <a:solidFill>
                  <a:srgbClr val="FFC000"/>
                </a:solidFill>
              </a:rPr>
              <a:t>SP Deferred</a:t>
            </a:r>
            <a:endParaRPr lang="en-US" dirty="0">
              <a:solidFill>
                <a:srgbClr val="FFC000"/>
              </a:solidFill>
            </a:endParaRPr>
          </a:p>
          <a:p>
            <a:pPr marL="228600" indent="-228600">
              <a:buFont typeface="+mj-lt"/>
              <a:buAutoNum type="arabicPeriod"/>
              <a:defRPr/>
            </a:pPr>
            <a:r>
              <a:rPr lang="en-US" dirty="0"/>
              <a:t>Not presented yet</a:t>
            </a:r>
          </a:p>
          <a:p>
            <a:pPr marL="228600" indent="-228600">
              <a:buFont typeface="+mj-lt"/>
              <a:buAutoNum type="arabicPeriod"/>
              <a:defRPr/>
            </a:pPr>
            <a:r>
              <a:rPr lang="en-US" dirty="0" smtClean="0">
                <a:solidFill>
                  <a:schemeClr val="bg2"/>
                </a:solidFill>
              </a:rPr>
              <a:t>Withdrawn</a:t>
            </a:r>
          </a:p>
          <a:p>
            <a:pPr marL="228600" indent="-228600">
              <a:buFont typeface="+mj-lt"/>
              <a:buAutoNum type="arabicPeriod"/>
              <a:defRPr/>
            </a:pPr>
            <a:r>
              <a:rPr lang="en-US" dirty="0" smtClean="0">
                <a:solidFill>
                  <a:schemeClr val="accent2"/>
                </a:solidFill>
              </a:rPr>
              <a:t>Pending docs</a:t>
            </a:r>
            <a:endParaRPr lang="en-US" dirty="0">
              <a:solidFill>
                <a:schemeClr val="accent2"/>
              </a:solidFill>
            </a:endParaRPr>
          </a:p>
        </p:txBody>
      </p:sp>
      <p:graphicFrame>
        <p:nvGraphicFramePr>
          <p:cNvPr id="2" name="Table 1"/>
          <p:cNvGraphicFramePr>
            <a:graphicFrameLocks noGrp="1"/>
          </p:cNvGraphicFramePr>
          <p:nvPr>
            <p:extLst>
              <p:ext uri="{D42A27DB-BD31-4B8C-83A1-F6EECF244321}">
                <p14:modId xmlns:p14="http://schemas.microsoft.com/office/powerpoint/2010/main" val="557493192"/>
              </p:ext>
            </p:extLst>
          </p:nvPr>
        </p:nvGraphicFramePr>
        <p:xfrm>
          <a:off x="1161344" y="1894989"/>
          <a:ext cx="6367288" cy="3403306"/>
        </p:xfrm>
        <a:graphic>
          <a:graphicData uri="http://schemas.openxmlformats.org/drawingml/2006/table">
            <a:tbl>
              <a:tblPr/>
              <a:tblGrid>
                <a:gridCol w="5332604"/>
                <a:gridCol w="1034684"/>
              </a:tblGrid>
              <a:tr h="198657">
                <a:tc>
                  <a:txBody>
                    <a:bodyPr/>
                    <a:lstStyle/>
                    <a:p>
                      <a:pPr algn="l" fontAlgn="b"/>
                      <a:r>
                        <a:rPr lang="en-US" sz="1100" b="0" i="0" u="none" strike="noStrike" dirty="0">
                          <a:solidFill>
                            <a:srgbClr val="000000"/>
                          </a:solidFill>
                          <a:effectLst/>
                          <a:latin typeface="Calibri" panose="020F0502020204030204" pitchFamily="34" charset="0"/>
                        </a:rPr>
                        <a:t>Submissions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a:solidFill>
                            <a:srgbClr val="000000"/>
                          </a:solidFill>
                          <a:effectLst/>
                          <a:latin typeface="Calibri" panose="020F0502020204030204" pitchFamily="34" charset="0"/>
                        </a:rPr>
                        <a:t>Number of 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98657">
                <a:tc>
                  <a:txBody>
                    <a:bodyPr/>
                    <a:lstStyle/>
                    <a:p>
                      <a:pPr algn="l" fontAlgn="ctr"/>
                      <a:r>
                        <a:rPr lang="en-US" sz="1100" b="0" i="0" u="none" strike="noStrike" dirty="0">
                          <a:solidFill>
                            <a:srgbClr val="000000"/>
                          </a:solidFill>
                          <a:effectLst/>
                          <a:latin typeface="Arial" panose="020B0604020202020204" pitchFamily="34" charset="0"/>
                        </a:rPr>
                        <a:t>11-19/0014: CR for Legacy portion, </a:t>
                      </a:r>
                      <a:r>
                        <a:rPr lang="en-US" sz="1100" b="0" i="0" u="none" strike="noStrike" dirty="0" err="1">
                          <a:solidFill>
                            <a:srgbClr val="000000"/>
                          </a:solidFill>
                          <a:effectLst/>
                          <a:latin typeface="Arial" panose="020B0604020202020204" pitchFamily="34" charset="0"/>
                        </a:rPr>
                        <a:t>Rui</a:t>
                      </a:r>
                      <a:r>
                        <a:rPr lang="en-US" sz="1100" b="0" i="0" u="none" strike="noStrike" dirty="0">
                          <a:solidFill>
                            <a:srgbClr val="000000"/>
                          </a:solidFill>
                          <a:effectLst/>
                          <a:latin typeface="Arial" panose="020B0604020202020204" pitchFamily="34" charset="0"/>
                        </a:rPr>
                        <a:t> Cao, Marvell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12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98657">
                <a:tc>
                  <a:txBody>
                    <a:bodyPr/>
                    <a:lstStyle/>
                    <a:p>
                      <a:pPr algn="l" fontAlgn="ctr"/>
                      <a:r>
                        <a:rPr lang="en-US" sz="1100" b="0" i="0" u="none" strike="noStrike">
                          <a:solidFill>
                            <a:srgbClr val="000000"/>
                          </a:solidFill>
                          <a:effectLst/>
                          <a:latin typeface="Arial" panose="020B0604020202020204" pitchFamily="34" charset="0"/>
                        </a:rPr>
                        <a:t>11-19/0015: CR for FDMA Padding, Rui Cao, Marvell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98657">
                <a:tc>
                  <a:txBody>
                    <a:bodyPr/>
                    <a:lstStyle/>
                    <a:p>
                      <a:pPr algn="l" fontAlgn="ctr"/>
                      <a:r>
                        <a:rPr lang="en-US" sz="1100" b="0" i="0" u="none" strike="noStrike">
                          <a:solidFill>
                            <a:srgbClr val="000000"/>
                          </a:solidFill>
                          <a:effectLst/>
                          <a:latin typeface="Arial" panose="020B0604020202020204" pitchFamily="34" charset="0"/>
                        </a:rPr>
                        <a:t>11-19/0050 PHY CR for Clause 32.2.3.4, Junghoon (Huawei)</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10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98657">
                <a:tc>
                  <a:txBody>
                    <a:bodyPr/>
                    <a:lstStyle/>
                    <a:p>
                      <a:pPr algn="l" fontAlgn="ctr"/>
                      <a:r>
                        <a:rPr lang="en-US" sz="1100" b="0" i="0" u="none" strike="noStrike">
                          <a:solidFill>
                            <a:srgbClr val="000000"/>
                          </a:solidFill>
                          <a:effectLst/>
                          <a:latin typeface="Arial" panose="020B0604020202020204" pitchFamily="34" charset="0"/>
                        </a:rPr>
                        <a:t>11-19/0051 PHY CR for Clause 32.2.4.7, Junghoon (Huawei)</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7</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98657">
                <a:tc>
                  <a:txBody>
                    <a:bodyPr/>
                    <a:lstStyle/>
                    <a:p>
                      <a:pPr algn="l" fontAlgn="ctr"/>
                      <a:r>
                        <a:rPr lang="en-US" sz="1100" b="0" i="0" u="none" strike="noStrike">
                          <a:solidFill>
                            <a:srgbClr val="000000"/>
                          </a:solidFill>
                          <a:effectLst/>
                          <a:latin typeface="Arial" panose="020B0604020202020204" pitchFamily="34" charset="0"/>
                        </a:rPr>
                        <a:t>11-19/0052 PHY CR for clause 32.2.4.8, Junghoon (Huawei)</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98657">
                <a:tc>
                  <a:txBody>
                    <a:bodyPr/>
                    <a:lstStyle/>
                    <a:p>
                      <a:pPr algn="l" fontAlgn="ctr"/>
                      <a:r>
                        <a:rPr lang="en-US" sz="1100" b="0" i="0" u="none" strike="noStrike" dirty="0">
                          <a:solidFill>
                            <a:srgbClr val="000000"/>
                          </a:solidFill>
                          <a:effectLst/>
                          <a:latin typeface="Arial" panose="020B0604020202020204" pitchFamily="34" charset="0"/>
                        </a:rPr>
                        <a:t>11-19-0053-00-00ba-PHY-CR-for-Clause-32, Vinod (Intel</a:t>
                      </a:r>
                      <a:r>
                        <a:rPr lang="en-US" sz="1100" b="0" i="0" u="none" strike="noStrike" dirty="0" smtClean="0">
                          <a:solidFill>
                            <a:srgbClr val="000000"/>
                          </a:solidFill>
                          <a:effectLst/>
                          <a:latin typeface="Arial" panose="020B0604020202020204" pitchFamily="34" charset="0"/>
                        </a:rPr>
                        <a:t>) – Minyoung will present</a:t>
                      </a:r>
                      <a:endParaRPr lang="en-US" sz="11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53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98657">
                <a:tc>
                  <a:txBody>
                    <a:bodyPr/>
                    <a:lstStyle/>
                    <a:p>
                      <a:pPr algn="l" fontAlgn="ctr"/>
                      <a:r>
                        <a:rPr lang="en-US" sz="1100" b="0" i="0" u="none" strike="noStrike" dirty="0">
                          <a:solidFill>
                            <a:srgbClr val="000000"/>
                          </a:solidFill>
                          <a:effectLst/>
                          <a:latin typeface="Arial" panose="020B0604020202020204" pitchFamily="34" charset="0"/>
                        </a:rPr>
                        <a:t>11-18-1976-01-00ba-CR-BPSK-Mark, Vinod (Intel</a:t>
                      </a:r>
                      <a:r>
                        <a:rPr lang="en-US" sz="1100" b="0" i="0" u="none" strike="noStrike" dirty="0" smtClean="0">
                          <a:solidFill>
                            <a:srgbClr val="000000"/>
                          </a:solidFill>
                          <a:effectLst/>
                          <a:latin typeface="Arial" panose="020B0604020202020204" pitchFamily="34" charset="0"/>
                        </a:rPr>
                        <a:t>) – Minyoung</a:t>
                      </a:r>
                      <a:r>
                        <a:rPr lang="en-US" sz="1100" b="0" i="0" u="none" strike="noStrike" baseline="0" dirty="0" smtClean="0">
                          <a:solidFill>
                            <a:srgbClr val="000000"/>
                          </a:solidFill>
                          <a:effectLst/>
                          <a:latin typeface="Arial" panose="020B0604020202020204" pitchFamily="34" charset="0"/>
                        </a:rPr>
                        <a:t> will present</a:t>
                      </a:r>
                      <a:endParaRPr lang="en-US" sz="11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15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342512">
                <a:tc>
                  <a:txBody>
                    <a:bodyPr/>
                    <a:lstStyle/>
                    <a:p>
                      <a:pPr algn="l" fontAlgn="ctr"/>
                      <a:r>
                        <a:rPr lang="en-US" sz="1100" b="0" i="0" u="none" strike="noStrike" dirty="0">
                          <a:solidFill>
                            <a:srgbClr val="000000"/>
                          </a:solidFill>
                          <a:effectLst/>
                          <a:latin typeface="Arial" panose="020B0604020202020204" pitchFamily="34" charset="0"/>
                        </a:rPr>
                        <a:t>11-19-0066-00-00ba CR for Mathematical description of signals part 2, Miguel (Ericsson)</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smtClean="0">
                          <a:solidFill>
                            <a:srgbClr val="000000"/>
                          </a:solidFill>
                          <a:effectLst/>
                          <a:latin typeface="Calibri" panose="020F0502020204030204" pitchFamily="34" charset="0"/>
                        </a:rPr>
                        <a:t>13</a:t>
                      </a:r>
                      <a:r>
                        <a:rPr lang="en-US" sz="1100" b="0"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98657">
                <a:tc>
                  <a:txBody>
                    <a:bodyPr/>
                    <a:lstStyle/>
                    <a:p>
                      <a:pPr algn="l" fontAlgn="ctr"/>
                      <a:r>
                        <a:rPr lang="en-US" sz="1100" b="0" i="0" u="none" strike="noStrike">
                          <a:solidFill>
                            <a:srgbClr val="000000"/>
                          </a:solidFill>
                          <a:effectLst/>
                          <a:latin typeface="Arial" panose="020B0604020202020204" pitchFamily="34" charset="0"/>
                        </a:rPr>
                        <a:t>19/0068, “CRs on symbol design in Section 32”, Dennis Sundman, Ericsson.</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 </a:t>
                      </a:r>
                      <a:r>
                        <a:rPr lang="en-US" sz="1100" b="0" i="0" u="none" strike="noStrike" dirty="0" smtClean="0">
                          <a:solidFill>
                            <a:srgbClr val="000000"/>
                          </a:solidFill>
                          <a:effectLst/>
                          <a:latin typeface="Calibri" panose="020F0502020204030204" pitchFamily="34" charset="0"/>
                        </a:rPr>
                        <a:t>15</a:t>
                      </a:r>
                      <a:endParaRPr lang="en-US" sz="11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342512">
                <a:tc>
                  <a:txBody>
                    <a:bodyPr/>
                    <a:lstStyle/>
                    <a:p>
                      <a:pPr algn="l" fontAlgn="ctr"/>
                      <a:r>
                        <a:rPr lang="en-US" sz="1100" b="0" i="0" u="none" strike="noStrike">
                          <a:solidFill>
                            <a:srgbClr val="000000"/>
                          </a:solidFill>
                          <a:effectLst/>
                          <a:latin typeface="Arial" panose="020B0604020202020204" pitchFamily="34" charset="0"/>
                        </a:rPr>
                        <a:t>11-19-0067-00-00ba Discussion concerning MC-OOK and CIDs 212 and 665, Miguel López, Ericsson</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smtClean="0">
                          <a:solidFill>
                            <a:srgbClr val="000000"/>
                          </a:solidFill>
                          <a:effectLst/>
                          <a:latin typeface="Calibri" panose="020F0502020204030204" pitchFamily="34" charset="0"/>
                        </a:rPr>
                        <a:t>Discussion</a:t>
                      </a:r>
                      <a:r>
                        <a:rPr lang="en-US" sz="1100" b="0" i="0" u="none" strike="noStrike" baseline="0" dirty="0" smtClean="0">
                          <a:solidFill>
                            <a:srgbClr val="000000"/>
                          </a:solidFill>
                          <a:effectLst/>
                          <a:latin typeface="Calibri" panose="020F0502020204030204" pitchFamily="34" charset="0"/>
                        </a:rPr>
                        <a:t> presentation (together with 19/68)</a:t>
                      </a:r>
                      <a:r>
                        <a:rPr lang="en-US" sz="1100" b="0"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98657">
                <a:tc>
                  <a:txBody>
                    <a:bodyPr/>
                    <a:lstStyle/>
                    <a:p>
                      <a:pPr algn="l" fontAlgn="ctr"/>
                      <a:r>
                        <a:rPr lang="en-US" sz="1100" b="0" i="0" u="none" strike="noStrike" dirty="0">
                          <a:solidFill>
                            <a:srgbClr val="000000"/>
                          </a:solidFill>
                          <a:effectLst/>
                          <a:latin typeface="Arial" panose="020B0604020202020204" pitchFamily="34" charset="0"/>
                        </a:rPr>
                        <a:t>11-19/0073, “CR-on-various-PHY-comments,” Steve Shellhammer, Qualcomm</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14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98657">
                <a:tc>
                  <a:txBody>
                    <a:bodyPr/>
                    <a:lstStyle/>
                    <a:p>
                      <a:pPr algn="l" fontAlgn="ctr"/>
                      <a:r>
                        <a:rPr lang="en-US" sz="1100" b="0" i="0" u="none" strike="noStrike" dirty="0" smtClean="0">
                          <a:solidFill>
                            <a:srgbClr val="000000"/>
                          </a:solidFill>
                          <a:effectLst/>
                          <a:latin typeface="Arial" panose="020B0604020202020204" pitchFamily="34" charset="0"/>
                        </a:rPr>
                        <a:t>11-19/0139r0, “CRs-for-TXVECTOR-RXVECTOR”, Bo Sun, ZTE</a:t>
                      </a:r>
                      <a:endParaRPr lang="en-US" sz="11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smtClean="0">
                          <a:solidFill>
                            <a:srgbClr val="000000"/>
                          </a:solidFill>
                          <a:effectLst/>
                          <a:latin typeface="Calibri" panose="020F0502020204030204" pitchFamily="34" charset="0"/>
                        </a:rPr>
                        <a:t>9</a:t>
                      </a:r>
                      <a:endParaRPr lang="en-US" sz="11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98657">
                <a:tc>
                  <a:txBody>
                    <a:bodyPr/>
                    <a:lstStyle/>
                    <a:p>
                      <a:pPr algn="l" fontAlgn="ctr"/>
                      <a:r>
                        <a:rPr lang="en-US" sz="1100" b="0" i="0" u="none" strike="noStrike">
                          <a:solidFill>
                            <a:srgbClr val="000000"/>
                          </a:solidFill>
                          <a:effectLst/>
                          <a:latin typeface="Arial" panose="020B0604020202020204" pitchFamily="34" charset="0"/>
                        </a:rPr>
                        <a:t>19/0064r0 - CR subclauses 31.1, 32.X (X=1,2,3,4), Minyoung Park, Intel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27</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 - CR</a:t>
            </a:r>
            <a:endParaRPr lang="en-US" dirty="0"/>
          </a:p>
        </p:txBody>
      </p:sp>
      <p:sp>
        <p:nvSpPr>
          <p:cNvPr id="3" name="Date Placeholder 2"/>
          <p:cNvSpPr>
            <a:spLocks noGrp="1"/>
          </p:cNvSpPr>
          <p:nvPr>
            <p:ph type="dt" sz="half" idx="10"/>
          </p:nvPr>
        </p:nvSpPr>
        <p:spPr/>
        <p:txBody>
          <a:bodyPr/>
          <a:lstStyle/>
          <a:p>
            <a:pPr>
              <a:defRPr/>
            </a:pPr>
            <a:r>
              <a:rPr lang="en-US" smtClean="0"/>
              <a:t>January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13</a:t>
            </a:fld>
            <a:endParaRPr lang="en-US" altLang="en-US"/>
          </a:p>
        </p:txBody>
      </p:sp>
      <p:sp>
        <p:nvSpPr>
          <p:cNvPr id="7" name="TextBox 6"/>
          <p:cNvSpPr txBox="1"/>
          <p:nvPr/>
        </p:nvSpPr>
        <p:spPr>
          <a:xfrm>
            <a:off x="7623431" y="685800"/>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smtClean="0">
                <a:solidFill>
                  <a:srgbClr val="FFC000"/>
                </a:solidFill>
              </a:rPr>
              <a:t>SP Deferred</a:t>
            </a:r>
            <a:endParaRPr lang="en-US" dirty="0">
              <a:solidFill>
                <a:srgbClr val="FFC000"/>
              </a:solidFill>
            </a:endParaRPr>
          </a:p>
          <a:p>
            <a:pPr marL="228600" indent="-228600">
              <a:buFont typeface="+mj-lt"/>
              <a:buAutoNum type="arabicPeriod"/>
              <a:defRPr/>
            </a:pPr>
            <a:r>
              <a:rPr lang="en-US" dirty="0"/>
              <a:t>Not presented yet</a:t>
            </a:r>
          </a:p>
          <a:p>
            <a:pPr marL="228600" indent="-228600">
              <a:buFont typeface="+mj-lt"/>
              <a:buAutoNum type="arabicPeriod"/>
              <a:defRPr/>
            </a:pPr>
            <a:r>
              <a:rPr lang="en-US" dirty="0" smtClean="0">
                <a:solidFill>
                  <a:schemeClr val="bg2"/>
                </a:solidFill>
              </a:rPr>
              <a:t>Withdrawn</a:t>
            </a:r>
          </a:p>
          <a:p>
            <a:pPr marL="228600" indent="-228600">
              <a:buFont typeface="+mj-lt"/>
              <a:buAutoNum type="arabicPeriod"/>
              <a:defRPr/>
            </a:pPr>
            <a:r>
              <a:rPr lang="en-US" dirty="0" smtClean="0">
                <a:solidFill>
                  <a:schemeClr val="accent2"/>
                </a:solidFill>
              </a:rPr>
              <a:t>Pending docs</a:t>
            </a:r>
            <a:endParaRPr lang="en-US" dirty="0">
              <a:solidFill>
                <a:schemeClr val="accent2"/>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3998987205"/>
              </p:ext>
            </p:extLst>
          </p:nvPr>
        </p:nvGraphicFramePr>
        <p:xfrm>
          <a:off x="1524000" y="2070100"/>
          <a:ext cx="6096000" cy="4169410"/>
        </p:xfrm>
        <a:graphic>
          <a:graphicData uri="http://schemas.openxmlformats.org/drawingml/2006/table">
            <a:tbl>
              <a:tblPr/>
              <a:tblGrid>
                <a:gridCol w="5105400"/>
                <a:gridCol w="990600"/>
              </a:tblGrid>
              <a:tr h="184150">
                <a:tc>
                  <a:txBody>
                    <a:bodyPr/>
                    <a:lstStyle/>
                    <a:p>
                      <a:pPr algn="l" fontAlgn="b"/>
                      <a:r>
                        <a:rPr lang="en-US" sz="1100" b="0" i="0" u="none" strike="noStrike" dirty="0">
                          <a:solidFill>
                            <a:srgbClr val="000000"/>
                          </a:solidFill>
                          <a:effectLst/>
                          <a:latin typeface="Calibri" panose="020F0502020204030204" pitchFamily="34" charset="0"/>
                        </a:rPr>
                        <a:t>Submissions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a:solidFill>
                            <a:srgbClr val="000000"/>
                          </a:solidFill>
                          <a:effectLst/>
                          <a:latin typeface="Calibri" panose="020F0502020204030204" pitchFamily="34" charset="0"/>
                        </a:rPr>
                        <a:t>Number of 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84150">
                <a:tc>
                  <a:txBody>
                    <a:bodyPr/>
                    <a:lstStyle/>
                    <a:p>
                      <a:pPr algn="l" fontAlgn="ctr"/>
                      <a:r>
                        <a:rPr lang="en-US" sz="1100" b="0" i="0" u="none" strike="noStrike">
                          <a:solidFill>
                            <a:srgbClr val="000000"/>
                          </a:solidFill>
                          <a:effectLst/>
                          <a:latin typeface="Arial" panose="020B0604020202020204" pitchFamily="34" charset="0"/>
                        </a:rPr>
                        <a:t>11-19/0012r0, lb235-cr-subclause-9_4_2_273, Yongho Seok (MediaTek)</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19</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100" b="0" i="0" u="none" strike="noStrike">
                          <a:solidFill>
                            <a:srgbClr val="000000"/>
                          </a:solidFill>
                          <a:effectLst/>
                          <a:latin typeface="Arial" panose="020B0604020202020204" pitchFamily="34" charset="0"/>
                        </a:rPr>
                        <a:t>11-19/0013r0, lb235-cr-subclause-31.9, Yongho Seok (MediaTek)</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28</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100" b="0" i="0" u="none" strike="noStrike" dirty="0">
                          <a:solidFill>
                            <a:srgbClr val="000000"/>
                          </a:solidFill>
                          <a:effectLst/>
                          <a:latin typeface="Arial" panose="020B0604020202020204" pitchFamily="34" charset="0"/>
                        </a:rPr>
                        <a:t>1835/Rev3-CR-9.10.3.X, Alfred Asterjadhi. Qualcomm Inc.</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15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100" b="0" i="0" u="none" strike="noStrike" dirty="0">
                          <a:solidFill>
                            <a:srgbClr val="000000"/>
                          </a:solidFill>
                          <a:effectLst/>
                          <a:latin typeface="Arial" panose="020B0604020202020204" pitchFamily="34" charset="0"/>
                        </a:rPr>
                        <a:t>2129/Rev0-CR-9.10.1-2 Part 2, Alfred Asterjadhi. Qualcomm Inc.</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100" b="0" i="0" u="none" strike="noStrike">
                          <a:solidFill>
                            <a:srgbClr val="000000"/>
                          </a:solidFill>
                          <a:effectLst/>
                          <a:latin typeface="Arial" panose="020B0604020202020204" pitchFamily="34" charset="0"/>
                        </a:rPr>
                        <a:t>2130/Rev2-CR-9.10.3.2 Part 2, Alfred Asterjadhi. Qualcomm Inc.</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23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100" b="0" i="0" u="none" strike="noStrike">
                          <a:solidFill>
                            <a:srgbClr val="000000"/>
                          </a:solidFill>
                          <a:effectLst/>
                          <a:latin typeface="Arial" panose="020B0604020202020204" pitchFamily="34" charset="0"/>
                        </a:rPr>
                        <a:t>2131/Rev1-CR-Miscellaneous, Alfred Asterjadhi. Qualcomm Inc.</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11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100" b="0" i="0" u="none" strike="noStrike">
                          <a:solidFill>
                            <a:srgbClr val="000000"/>
                          </a:solidFill>
                          <a:effectLst/>
                          <a:latin typeface="Arial" panose="020B0604020202020204" pitchFamily="34" charset="0"/>
                        </a:rPr>
                        <a:t>2162/Rev2-CR identifiers, Alfred Asterjadhi. Qualcomm Inc.</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14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100" b="0" i="0" u="none" strike="noStrike" dirty="0">
                          <a:solidFill>
                            <a:srgbClr val="000000"/>
                          </a:solidFill>
                          <a:effectLst/>
                          <a:latin typeface="Arial" panose="020B0604020202020204" pitchFamily="34" charset="0"/>
                        </a:rPr>
                        <a:t>19/0026 –CR on CID 1068 (Lei Huang/Panasonic)</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100" b="0" i="0" u="none" strike="noStrike">
                          <a:solidFill>
                            <a:srgbClr val="000000"/>
                          </a:solidFill>
                          <a:effectLst/>
                          <a:latin typeface="Arial" panose="020B0604020202020204" pitchFamily="34" charset="0"/>
                        </a:rPr>
                        <a:t>19/0031, CRs for MAC Misc CIDs, Rojan Chitrakar (Panasonic)</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21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361950">
                <a:tc>
                  <a:txBody>
                    <a:bodyPr/>
                    <a:lstStyle/>
                    <a:p>
                      <a:pPr algn="l" fontAlgn="ctr"/>
                      <a:r>
                        <a:rPr lang="en-US" sz="1100" b="0" i="0" u="none" strike="noStrike">
                          <a:solidFill>
                            <a:srgbClr val="000000"/>
                          </a:solidFill>
                          <a:effectLst/>
                          <a:latin typeface="Arial" panose="020B0604020202020204" pitchFamily="34" charset="0"/>
                        </a:rPr>
                        <a:t>18/2143 Comment Resolutions on WUR Mode element </a:t>
                      </a:r>
                      <a:r>
                        <a:rPr lang="en-US" sz="1100" b="0" i="0" u="none" strike="noStrike">
                          <a:solidFill>
                            <a:srgbClr val="000000"/>
                          </a:solidFill>
                          <a:effectLst/>
                          <a:latin typeface="맑은 고딕" panose="020B0503020000020004" pitchFamily="34" charset="-127"/>
                          <a:ea typeface="맑은 고딕" panose="020B0503020000020004" pitchFamily="34" charset="-127"/>
                        </a:rPr>
                        <a:t>–</a:t>
                      </a:r>
                      <a:r>
                        <a:rPr lang="en-US" sz="1100" b="0" i="0" u="none" strike="noStrike">
                          <a:solidFill>
                            <a:srgbClr val="000000"/>
                          </a:solidFill>
                          <a:effectLst/>
                          <a:latin typeface="Arial" panose="020B0604020202020204" pitchFamily="34" charset="0"/>
                        </a:rPr>
                        <a:t> Part 4 (deferred from conference call), Suhwook Kim (LG)</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11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361950">
                <a:tc>
                  <a:txBody>
                    <a:bodyPr/>
                    <a:lstStyle/>
                    <a:p>
                      <a:pPr algn="l" fontAlgn="ctr"/>
                      <a:r>
                        <a:rPr lang="en-US" sz="1100" b="0" i="0" u="none" strike="noStrike" dirty="0">
                          <a:solidFill>
                            <a:srgbClr val="000000"/>
                          </a:solidFill>
                          <a:effectLst/>
                          <a:latin typeface="Arial" panose="020B0604020202020204" pitchFamily="34" charset="0"/>
                        </a:rPr>
                        <a:t>19/0047 Comment Resolutions on WUR Capability element </a:t>
                      </a:r>
                      <a:r>
                        <a:rPr lang="en-US" sz="1100" b="0" i="0" u="none" strike="noStrike" dirty="0">
                          <a:solidFill>
                            <a:srgbClr val="000000"/>
                          </a:solidFill>
                          <a:effectLst/>
                          <a:latin typeface="맑은 고딕" panose="020B0503020000020004" pitchFamily="34" charset="-127"/>
                          <a:ea typeface="맑은 고딕" panose="020B0503020000020004" pitchFamily="34" charset="-127"/>
                        </a:rPr>
                        <a:t>–</a:t>
                      </a:r>
                      <a:r>
                        <a:rPr lang="en-US" sz="1100" b="0" i="0" u="none" strike="noStrike" dirty="0">
                          <a:solidFill>
                            <a:srgbClr val="000000"/>
                          </a:solidFill>
                          <a:effectLst/>
                          <a:latin typeface="Arial" panose="020B0604020202020204" pitchFamily="34" charset="0"/>
                        </a:rPr>
                        <a:t> Part 2, , Suhwook Kim (LG)</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10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100" b="0" i="0" u="none" strike="noStrike" dirty="0">
                          <a:solidFill>
                            <a:srgbClr val="000000"/>
                          </a:solidFill>
                          <a:effectLst/>
                          <a:latin typeface="Arial" panose="020B0604020202020204" pitchFamily="34" charset="0"/>
                        </a:rPr>
                        <a:t>11-18/1873r2, CR for WUR frame format, Woojin Ahn, WILUS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15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100" b="0" i="0" u="none" strike="noStrike" dirty="0">
                          <a:solidFill>
                            <a:srgbClr val="000000"/>
                          </a:solidFill>
                          <a:effectLst/>
                          <a:latin typeface="Arial" panose="020B0604020202020204" pitchFamily="34" charset="0"/>
                        </a:rPr>
                        <a:t>11-18/1917r0, CR for WUR frame format (part 2)        , Woojin Ahn, WILUS</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100" b="0" i="0" u="none" strike="noStrike" dirty="0">
                          <a:solidFill>
                            <a:srgbClr val="000000"/>
                          </a:solidFill>
                          <a:effectLst/>
                          <a:latin typeface="Arial" panose="020B0604020202020204" pitchFamily="34" charset="0"/>
                        </a:rPr>
                        <a:t>11-19/46r0, CR for CID 1066, Woojin Ahn, WILUS</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100" b="0" i="0" u="none" strike="noStrike" dirty="0" smtClean="0">
                          <a:solidFill>
                            <a:srgbClr val="000000"/>
                          </a:solidFill>
                          <a:effectLst/>
                          <a:latin typeface="Arial" panose="020B0604020202020204" pitchFamily="34" charset="0"/>
                        </a:rPr>
                        <a:t>19-133/r0 CR for MAC Comment Resolution for Miscellaneous Topic Po-Kai Huang/Intel</a:t>
                      </a:r>
                      <a:endParaRPr lang="en-US" sz="11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25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100" b="0" i="0" u="none" strike="noStrike" dirty="0">
                          <a:solidFill>
                            <a:srgbClr val="000000"/>
                          </a:solidFill>
                          <a:effectLst/>
                          <a:latin typeface="Arial" panose="020B0604020202020204" pitchFamily="34" charset="0"/>
                        </a:rPr>
                        <a:t>11-18-0054r0 MAC Comment Resolution for Miscellaneous Topic Part III Po-Kai Huang/Intel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 </a:t>
                      </a:r>
                      <a:r>
                        <a:rPr lang="en-US" sz="1100" b="0" i="0" u="none" strike="noStrike" dirty="0" smtClean="0">
                          <a:solidFill>
                            <a:srgbClr val="000000"/>
                          </a:solidFill>
                          <a:effectLst/>
                          <a:latin typeface="Calibri" panose="020F0502020204030204" pitchFamily="34" charset="0"/>
                        </a:rPr>
                        <a:t>3</a:t>
                      </a:r>
                      <a:endParaRPr lang="en-US" sz="11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100" b="0" i="0" u="none" strike="noStrike" dirty="0">
                          <a:solidFill>
                            <a:srgbClr val="000000"/>
                          </a:solidFill>
                          <a:effectLst/>
                          <a:latin typeface="Arial" panose="020B0604020202020204" pitchFamily="34" charset="0"/>
                        </a:rPr>
                        <a:t>11-19/0011r0, </a:t>
                      </a:r>
                      <a:r>
                        <a:rPr lang="en-US" sz="1100" b="0" i="0" u="none" strike="noStrike" dirty="0" smtClean="0">
                          <a:solidFill>
                            <a:srgbClr val="000000"/>
                          </a:solidFill>
                          <a:effectLst/>
                          <a:latin typeface="Arial" panose="020B0604020202020204" pitchFamily="34" charset="0"/>
                        </a:rPr>
                        <a:t>lb235-cr-subclause-3_2</a:t>
                      </a:r>
                      <a:r>
                        <a:rPr lang="en-US" sz="1100" b="0" i="0" u="none" strike="noStrike" dirty="0">
                          <a:solidFill>
                            <a:srgbClr val="000000"/>
                          </a:solidFill>
                          <a:effectLst/>
                          <a:latin typeface="Arial" panose="020B0604020202020204" pitchFamily="34" charset="0"/>
                        </a:rPr>
                        <a:t>, Yongho Seok (</a:t>
                      </a:r>
                      <a:r>
                        <a:rPr lang="en-US" sz="1100" b="0" i="0" u="none" strike="noStrike" dirty="0" err="1">
                          <a:solidFill>
                            <a:srgbClr val="000000"/>
                          </a:solidFill>
                          <a:effectLst/>
                          <a:latin typeface="Arial" panose="020B0604020202020204" pitchFamily="34" charset="0"/>
                        </a:rPr>
                        <a:t>MediaTek</a:t>
                      </a:r>
                      <a:r>
                        <a:rPr lang="en-US" sz="1100" b="0" i="0" u="none" strike="noStrike" dirty="0">
                          <a:solidFill>
                            <a:srgbClr val="000000"/>
                          </a:solidFill>
                          <a:effectLst/>
                          <a:latin typeface="Arial" panose="020B0604020202020204" pitchFamily="34" charset="0"/>
                        </a:rPr>
                        <a:t>)</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15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100" b="0" i="0" u="none" strike="noStrike" dirty="0">
                          <a:solidFill>
                            <a:srgbClr val="000000"/>
                          </a:solidFill>
                          <a:effectLst/>
                          <a:latin typeface="Arial" panose="020B0604020202020204" pitchFamily="34" charset="0"/>
                        </a:rPr>
                        <a:t>11-19-0033-00-00ba-lb235-cr-coexistence-assurance, Yongho Seok (</a:t>
                      </a:r>
                      <a:r>
                        <a:rPr lang="en-US" sz="1100" b="0" i="0" u="none" strike="noStrike" dirty="0" err="1">
                          <a:solidFill>
                            <a:srgbClr val="000000"/>
                          </a:solidFill>
                          <a:effectLst/>
                          <a:latin typeface="Arial" panose="020B0604020202020204" pitchFamily="34" charset="0"/>
                        </a:rPr>
                        <a:t>MediaTek</a:t>
                      </a:r>
                      <a:r>
                        <a:rPr lang="en-US" sz="1100" b="0" i="0" u="none" strike="noStrike" dirty="0">
                          <a:solidFill>
                            <a:srgbClr val="000000"/>
                          </a:solidFill>
                          <a:effectLst/>
                          <a:latin typeface="Arial" panose="020B0604020202020204" pitchFamily="34" charset="0"/>
                        </a:rPr>
                        <a:t>)</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dirty="0">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4863648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New Proposals</a:t>
            </a:r>
            <a:endParaRPr lang="en-US" dirty="0"/>
          </a:p>
        </p:txBody>
      </p:sp>
      <p:sp>
        <p:nvSpPr>
          <p:cNvPr id="3" name="Date Placeholder 2"/>
          <p:cNvSpPr>
            <a:spLocks noGrp="1"/>
          </p:cNvSpPr>
          <p:nvPr>
            <p:ph type="dt" sz="half" idx="10"/>
          </p:nvPr>
        </p:nvSpPr>
        <p:spPr/>
        <p:txBody>
          <a:bodyPr/>
          <a:lstStyle/>
          <a:p>
            <a:pPr>
              <a:defRPr/>
            </a:pPr>
            <a:r>
              <a:rPr lang="en-US" smtClean="0"/>
              <a:t>January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14</a:t>
            </a:fld>
            <a:endParaRPr lang="en-US" altLang="en-US"/>
          </a:p>
        </p:txBody>
      </p:sp>
      <p:sp>
        <p:nvSpPr>
          <p:cNvPr id="7" name="TextBox 6"/>
          <p:cNvSpPr txBox="1"/>
          <p:nvPr/>
        </p:nvSpPr>
        <p:spPr>
          <a:xfrm>
            <a:off x="7623431" y="685800"/>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smtClean="0">
                <a:solidFill>
                  <a:srgbClr val="FFC000"/>
                </a:solidFill>
              </a:rPr>
              <a:t>SP Deferred</a:t>
            </a:r>
            <a:endParaRPr lang="en-US" dirty="0">
              <a:solidFill>
                <a:srgbClr val="FFC000"/>
              </a:solidFill>
            </a:endParaRPr>
          </a:p>
          <a:p>
            <a:pPr marL="228600" indent="-228600">
              <a:buFont typeface="+mj-lt"/>
              <a:buAutoNum type="arabicPeriod"/>
              <a:defRPr/>
            </a:pPr>
            <a:r>
              <a:rPr lang="en-US" dirty="0"/>
              <a:t>Not presented yet</a:t>
            </a:r>
          </a:p>
          <a:p>
            <a:pPr marL="228600" indent="-228600">
              <a:buFont typeface="+mj-lt"/>
              <a:buAutoNum type="arabicPeriod"/>
              <a:defRPr/>
            </a:pPr>
            <a:r>
              <a:rPr lang="en-US" dirty="0" smtClean="0">
                <a:solidFill>
                  <a:schemeClr val="bg2"/>
                </a:solidFill>
              </a:rPr>
              <a:t>Withdrawn</a:t>
            </a:r>
          </a:p>
          <a:p>
            <a:pPr marL="228600" indent="-228600">
              <a:buFont typeface="+mj-lt"/>
              <a:buAutoNum type="arabicPeriod"/>
              <a:defRPr/>
            </a:pPr>
            <a:r>
              <a:rPr lang="en-US" dirty="0" smtClean="0">
                <a:solidFill>
                  <a:schemeClr val="accent2"/>
                </a:solidFill>
              </a:rPr>
              <a:t>Pending docs</a:t>
            </a:r>
            <a:endParaRPr lang="en-US" dirty="0">
              <a:solidFill>
                <a:schemeClr val="accent2"/>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1303550332"/>
              </p:ext>
            </p:extLst>
          </p:nvPr>
        </p:nvGraphicFramePr>
        <p:xfrm>
          <a:off x="1562100" y="2574042"/>
          <a:ext cx="6096000" cy="1630680"/>
        </p:xfrm>
        <a:graphic>
          <a:graphicData uri="http://schemas.openxmlformats.org/drawingml/2006/table">
            <a:tbl>
              <a:tblPr/>
              <a:tblGrid>
                <a:gridCol w="5105400"/>
                <a:gridCol w="990600"/>
              </a:tblGrid>
              <a:tr h="184150">
                <a:tc>
                  <a:txBody>
                    <a:bodyPr/>
                    <a:lstStyle/>
                    <a:p>
                      <a:pPr algn="l" fontAlgn="b"/>
                      <a:r>
                        <a:rPr lang="en-US" sz="1100" b="0" i="0" u="none" strike="noStrike" dirty="0">
                          <a:solidFill>
                            <a:srgbClr val="000000"/>
                          </a:solidFill>
                          <a:effectLst/>
                          <a:latin typeface="Calibri" panose="020F0502020204030204" pitchFamily="34" charset="0"/>
                        </a:rPr>
                        <a:t>Submissions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a:solidFill>
                            <a:srgbClr val="000000"/>
                          </a:solidFill>
                          <a:effectLst/>
                          <a:latin typeface="Calibri" panose="020F0502020204030204" pitchFamily="34" charset="0"/>
                        </a:rPr>
                        <a:t>Number of 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368300">
                <a:tc>
                  <a:txBody>
                    <a:bodyPr/>
                    <a:lstStyle/>
                    <a:p>
                      <a:pPr algn="l" fontAlgn="ctr"/>
                      <a:r>
                        <a:rPr lang="en-US" sz="1100" b="0" i="0" u="none" strike="noStrike">
                          <a:solidFill>
                            <a:srgbClr val="000000"/>
                          </a:solidFill>
                          <a:effectLst/>
                          <a:latin typeface="Arial" panose="020B0604020202020204" pitchFamily="34" charset="0"/>
                        </a:rPr>
                        <a:t>11-19/0036 CR for CID 915, 1100, 1132, 1099 and 1141, Xiaofei Wang (InterDigital)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en-US" sz="1100" b="0" i="0" u="none" strike="noStrike">
                          <a:solidFill>
                            <a:srgbClr val="000000"/>
                          </a:solidFill>
                          <a:effectLst/>
                          <a:latin typeface="Arial" panose="020B0604020202020204" pitchFamily="34" charset="0"/>
                        </a:rPr>
                        <a:t>11-19/0044 CR for CID 1097, Xiaofei Wang (InterDigital)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en-US" sz="1100" b="0" i="0" u="none" strike="noStrike" dirty="0">
                          <a:solidFill>
                            <a:srgbClr val="000000"/>
                          </a:solidFill>
                          <a:effectLst/>
                          <a:latin typeface="Arial" panose="020B0604020202020204" pitchFamily="34" charset="0"/>
                        </a:rPr>
                        <a:t>11-18/1836r1, MAC-CR-CID-296, Gaurav </a:t>
                      </a:r>
                      <a:r>
                        <a:rPr lang="en-US" sz="1100" b="0" i="0" u="none" strike="noStrike" dirty="0" err="1">
                          <a:solidFill>
                            <a:srgbClr val="000000"/>
                          </a:solidFill>
                          <a:effectLst/>
                          <a:latin typeface="Arial" panose="020B0604020202020204" pitchFamily="34" charset="0"/>
                        </a:rPr>
                        <a:t>Patwardhan</a:t>
                      </a:r>
                      <a:r>
                        <a:rPr lang="en-US" sz="1100" b="0" i="0" u="none" strike="noStrike" dirty="0">
                          <a:solidFill>
                            <a:srgbClr val="000000"/>
                          </a:solidFill>
                          <a:effectLst/>
                          <a:latin typeface="Arial" panose="020B0604020202020204" pitchFamily="34" charset="0"/>
                        </a:rPr>
                        <a:t>(HPE)</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en-US" sz="1100" b="0" i="0" u="none" strike="noStrike">
                          <a:solidFill>
                            <a:srgbClr val="000000"/>
                          </a:solidFill>
                          <a:effectLst/>
                          <a:latin typeface="Arial" panose="020B0604020202020204" pitchFamily="34" charset="0"/>
                        </a:rPr>
                        <a:t>11-19/0055 CR for CID 1142, Xiaofei Wang (InterDigital)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de-DE" sz="1100" b="0" i="0" u="none" strike="noStrike">
                          <a:solidFill>
                            <a:srgbClr val="000000"/>
                          </a:solidFill>
                          <a:effectLst/>
                          <a:latin typeface="Arial" panose="020B0604020202020204" pitchFamily="34" charset="0"/>
                        </a:rPr>
                        <a:t>11-19/0056 CR CID 1105, Xiaofei Wang (InterDigital)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smtClean="0">
                          <a:solidFill>
                            <a:srgbClr val="000000"/>
                          </a:solidFill>
                          <a:effectLst/>
                          <a:latin typeface="Calibri" panose="020F0502020204030204" pitchFamily="34" charset="0"/>
                        </a:rPr>
                        <a:t>Discussion</a:t>
                      </a:r>
                      <a:r>
                        <a:rPr lang="en-US" sz="1100" b="0" i="0" u="none" strike="noStrike" baseline="0" dirty="0" smtClean="0">
                          <a:solidFill>
                            <a:srgbClr val="000000"/>
                          </a:solidFill>
                          <a:effectLst/>
                          <a:latin typeface="Calibri" panose="020F0502020204030204" pitchFamily="34" charset="0"/>
                        </a:rPr>
                        <a:t> on CID 1105 (</a:t>
                      </a:r>
                      <a:r>
                        <a:rPr lang="en-US" sz="1100" b="0" i="0" u="none" strike="noStrike" baseline="0" dirty="0" err="1" smtClean="0">
                          <a:solidFill>
                            <a:srgbClr val="000000"/>
                          </a:solidFill>
                          <a:effectLst/>
                          <a:latin typeface="Calibri" panose="020F0502020204030204" pitchFamily="34" charset="0"/>
                        </a:rPr>
                        <a:t>ppt</a:t>
                      </a:r>
                      <a:r>
                        <a:rPr lang="en-US" sz="1100" b="0" i="0" u="none" strike="noStrike" baseline="0" dirty="0" smtClean="0">
                          <a:solidFill>
                            <a:srgbClr val="000000"/>
                          </a:solidFill>
                          <a:effectLst/>
                          <a:latin typeface="Calibri" panose="020F0502020204030204" pitchFamily="34" charset="0"/>
                        </a:rPr>
                        <a:t>)</a:t>
                      </a:r>
                      <a:endParaRPr lang="en-US" sz="11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en-US" sz="1100" b="0" i="0" u="none" strike="noStrike">
                          <a:solidFill>
                            <a:srgbClr val="000000"/>
                          </a:solidFill>
                          <a:effectLst/>
                          <a:latin typeface="Arial" panose="020B0604020202020204" pitchFamily="34" charset="0"/>
                        </a:rPr>
                        <a:t>11-19/0057 Spec text for CR for CID 1105, Xiaofei Wang (InterDigital)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 </a:t>
                      </a:r>
                      <a:r>
                        <a:rPr lang="en-US" sz="1100" b="0" i="0" u="none" strike="noStrike" dirty="0" smtClean="0">
                          <a:solidFill>
                            <a:srgbClr val="000000"/>
                          </a:solidFill>
                          <a:effectLst/>
                          <a:latin typeface="Calibri" panose="020F0502020204030204" pitchFamily="34" charset="0"/>
                        </a:rPr>
                        <a:t>1</a:t>
                      </a:r>
                      <a:endParaRPr lang="en-US" sz="11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023378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799" y="609600"/>
            <a:ext cx="3429001" cy="609600"/>
          </a:xfrm>
        </p:spPr>
        <p:txBody>
          <a:bodyPr/>
          <a:lstStyle/>
          <a:p>
            <a:r>
              <a:rPr lang="en-US" altLang="en-US" dirty="0" smtClean="0"/>
              <a:t>Agenda</a:t>
            </a:r>
          </a:p>
        </p:txBody>
      </p:sp>
      <p:sp>
        <p:nvSpPr>
          <p:cNvPr id="21507" name="Content Placeholder 6"/>
          <p:cNvSpPr>
            <a:spLocks noGrp="1"/>
          </p:cNvSpPr>
          <p:nvPr>
            <p:ph sz="half" idx="1"/>
          </p:nvPr>
        </p:nvSpPr>
        <p:spPr>
          <a:xfrm>
            <a:off x="0" y="1219200"/>
            <a:ext cx="4722813" cy="5257801"/>
          </a:xfrm>
        </p:spPr>
        <p:txBody>
          <a:bodyPr/>
          <a:lstStyle/>
          <a:p>
            <a:pPr>
              <a:spcBef>
                <a:spcPts val="100"/>
              </a:spcBef>
            </a:pPr>
            <a:r>
              <a:rPr lang="en-US" altLang="en-US" sz="1600" dirty="0" smtClean="0">
                <a:solidFill>
                  <a:schemeClr val="bg1">
                    <a:lumMod val="65000"/>
                  </a:schemeClr>
                </a:solidFill>
              </a:rPr>
              <a:t>Monday: PM1 (2 hours)</a:t>
            </a:r>
          </a:p>
          <a:p>
            <a:pPr lvl="1">
              <a:spcBef>
                <a:spcPts val="100"/>
              </a:spcBef>
            </a:pPr>
            <a:r>
              <a:rPr lang="en-US" altLang="en-US" sz="1600" dirty="0" smtClean="0">
                <a:solidFill>
                  <a:schemeClr val="bg1">
                    <a:lumMod val="65000"/>
                  </a:schemeClr>
                </a:solidFill>
              </a:rPr>
              <a:t>Call meeting to order</a:t>
            </a:r>
          </a:p>
          <a:p>
            <a:pPr lvl="1">
              <a:spcBef>
                <a:spcPts val="100"/>
              </a:spcBef>
            </a:pPr>
            <a:r>
              <a:rPr lang="en-US" altLang="en-US" sz="1600" dirty="0" smtClean="0">
                <a:solidFill>
                  <a:schemeClr val="bg1">
                    <a:lumMod val="65000"/>
                  </a:schemeClr>
                </a:solidFill>
              </a:rPr>
              <a:t>Call for submissions</a:t>
            </a:r>
          </a:p>
          <a:p>
            <a:pPr lvl="1">
              <a:spcBef>
                <a:spcPts val="100"/>
              </a:spcBef>
            </a:pPr>
            <a:r>
              <a:rPr lang="en-US" altLang="en-US" sz="1600" dirty="0" smtClean="0">
                <a:solidFill>
                  <a:schemeClr val="bg1">
                    <a:lumMod val="65000"/>
                  </a:schemeClr>
                </a:solidFill>
              </a:rPr>
              <a:t>Review agenda and approval</a:t>
            </a:r>
          </a:p>
          <a:p>
            <a:pPr lvl="1">
              <a:spcBef>
                <a:spcPts val="100"/>
              </a:spcBef>
            </a:pPr>
            <a:r>
              <a:rPr lang="en-US" altLang="en-US" sz="1600" dirty="0" smtClean="0">
                <a:solidFill>
                  <a:schemeClr val="bg1">
                    <a:lumMod val="65000"/>
                  </a:schemeClr>
                </a:solidFill>
              </a:rPr>
              <a:t>IEEE 802 and 802.11 IPR Policy and procedure</a:t>
            </a:r>
          </a:p>
          <a:p>
            <a:pPr lvl="1">
              <a:spcBef>
                <a:spcPts val="100"/>
              </a:spcBef>
            </a:pPr>
            <a:r>
              <a:rPr lang="en-US" altLang="en-US" sz="1600" dirty="0" smtClean="0">
                <a:solidFill>
                  <a:schemeClr val="bg1">
                    <a:lumMod val="65000"/>
                  </a:schemeClr>
                </a:solidFill>
              </a:rPr>
              <a:t>Participation in IEEE 802 Meetings </a:t>
            </a:r>
          </a:p>
          <a:p>
            <a:pPr lvl="1">
              <a:spcBef>
                <a:spcPts val="100"/>
              </a:spcBef>
            </a:pPr>
            <a:r>
              <a:rPr lang="en-US" altLang="en-US" sz="1600" b="1" dirty="0" smtClean="0">
                <a:solidFill>
                  <a:schemeClr val="bg1">
                    <a:lumMod val="65000"/>
                  </a:schemeClr>
                </a:solidFill>
              </a:rPr>
              <a:t>Motion</a:t>
            </a:r>
            <a:r>
              <a:rPr lang="en-US" altLang="en-US" sz="1600" dirty="0" smtClean="0">
                <a:solidFill>
                  <a:schemeClr val="bg1">
                    <a:lumMod val="65000"/>
                  </a:schemeClr>
                </a:solidFill>
              </a:rPr>
              <a:t>: November 2018 meeting (</a:t>
            </a:r>
            <a:r>
              <a:rPr lang="en-US" altLang="en-US" sz="1600" dirty="0">
                <a:solidFill>
                  <a:schemeClr val="bg1">
                    <a:lumMod val="65000"/>
                  </a:schemeClr>
                </a:solidFill>
              </a:rPr>
              <a:t>doc: IEEE </a:t>
            </a:r>
            <a:r>
              <a:rPr lang="en-US" altLang="en-US" sz="1600" dirty="0" smtClean="0">
                <a:solidFill>
                  <a:schemeClr val="bg1">
                    <a:lumMod val="65000"/>
                  </a:schemeClr>
                </a:solidFill>
              </a:rPr>
              <a:t>802.11-18/2068r1) and teleconference minutes (doc: IEEE 802.11-18/2088r4) approval</a:t>
            </a:r>
          </a:p>
          <a:p>
            <a:pPr lvl="1">
              <a:spcBef>
                <a:spcPts val="100"/>
              </a:spcBef>
            </a:pPr>
            <a:r>
              <a:rPr lang="en-US" altLang="en-US" sz="1600" dirty="0" smtClean="0">
                <a:solidFill>
                  <a:schemeClr val="bg1">
                    <a:lumMod val="65000"/>
                  </a:schemeClr>
                </a:solidFill>
              </a:rPr>
              <a:t>Presentations on comment resolution</a:t>
            </a:r>
          </a:p>
          <a:p>
            <a:pPr lvl="1">
              <a:spcBef>
                <a:spcPts val="100"/>
              </a:spcBef>
            </a:pPr>
            <a:r>
              <a:rPr lang="en-US" altLang="en-US" sz="1600" dirty="0" smtClean="0">
                <a:solidFill>
                  <a:schemeClr val="bg1">
                    <a:lumMod val="65000"/>
                  </a:schemeClr>
                </a:solidFill>
              </a:rPr>
              <a:t>Recess</a:t>
            </a:r>
          </a:p>
          <a:p>
            <a:pPr>
              <a:spcBef>
                <a:spcPts val="100"/>
              </a:spcBef>
            </a:pPr>
            <a:r>
              <a:rPr lang="en-US" altLang="en-US" sz="1600" dirty="0" smtClean="0">
                <a:solidFill>
                  <a:schemeClr val="bg1">
                    <a:lumMod val="65000"/>
                  </a:schemeClr>
                </a:solidFill>
              </a:rPr>
              <a:t>Monday: PM2 (2 hours)</a:t>
            </a:r>
          </a:p>
          <a:p>
            <a:pPr lvl="1">
              <a:spcBef>
                <a:spcPts val="100"/>
              </a:spcBef>
            </a:pPr>
            <a:r>
              <a:rPr lang="en-US" altLang="en-US" sz="1600" dirty="0">
                <a:solidFill>
                  <a:schemeClr val="bg1">
                    <a:lumMod val="65000"/>
                  </a:schemeClr>
                </a:solidFill>
              </a:rPr>
              <a:t>PHY and MAC ad-hoc meetings (parallel</a:t>
            </a:r>
            <a:r>
              <a:rPr lang="en-US" altLang="en-US" sz="1600" dirty="0" smtClean="0">
                <a:solidFill>
                  <a:schemeClr val="bg1">
                    <a:lumMod val="65000"/>
                  </a:schemeClr>
                </a:solidFill>
              </a:rPr>
              <a:t>)</a:t>
            </a:r>
          </a:p>
          <a:p>
            <a:pPr lvl="1">
              <a:spcBef>
                <a:spcPts val="100"/>
              </a:spcBef>
            </a:pPr>
            <a:r>
              <a:rPr lang="en-US" altLang="en-US" sz="1600" dirty="0" smtClean="0">
                <a:solidFill>
                  <a:schemeClr val="bg1">
                    <a:lumMod val="65000"/>
                  </a:schemeClr>
                </a:solidFill>
              </a:rPr>
              <a:t>Comment resolution, presentation, Recess</a:t>
            </a:r>
          </a:p>
          <a:p>
            <a:pPr>
              <a:spcBef>
                <a:spcPts val="100"/>
              </a:spcBef>
            </a:pPr>
            <a:r>
              <a:rPr lang="en-US" altLang="en-US" sz="1600" dirty="0" smtClean="0">
                <a:solidFill>
                  <a:schemeClr val="bg1">
                    <a:lumMod val="65000"/>
                  </a:schemeClr>
                </a:solidFill>
              </a:rPr>
              <a:t>Tuesday</a:t>
            </a:r>
            <a:r>
              <a:rPr lang="en-US" altLang="en-US" sz="1600" dirty="0">
                <a:solidFill>
                  <a:schemeClr val="bg1">
                    <a:lumMod val="65000"/>
                  </a:schemeClr>
                </a:solidFill>
              </a:rPr>
              <a:t>: </a:t>
            </a:r>
            <a:r>
              <a:rPr lang="en-US" altLang="en-US" sz="1600" dirty="0" smtClean="0">
                <a:solidFill>
                  <a:schemeClr val="bg1">
                    <a:lumMod val="65000"/>
                  </a:schemeClr>
                </a:solidFill>
              </a:rPr>
              <a:t>AM1, PM1 (4 </a:t>
            </a:r>
            <a:r>
              <a:rPr lang="en-US" altLang="en-US" sz="1600" dirty="0">
                <a:solidFill>
                  <a:schemeClr val="bg1">
                    <a:lumMod val="65000"/>
                  </a:schemeClr>
                </a:solidFill>
              </a:rPr>
              <a:t>hours)</a:t>
            </a:r>
          </a:p>
          <a:p>
            <a:pPr lvl="1">
              <a:spcBef>
                <a:spcPts val="100"/>
              </a:spcBef>
            </a:pPr>
            <a:r>
              <a:rPr lang="en-US" altLang="en-US" sz="1600" dirty="0">
                <a:solidFill>
                  <a:schemeClr val="bg1">
                    <a:lumMod val="65000"/>
                  </a:schemeClr>
                </a:solidFill>
              </a:rPr>
              <a:t>PHY and MAC ad-hoc meetings (parallel)</a:t>
            </a:r>
          </a:p>
          <a:p>
            <a:pPr lvl="1">
              <a:spcBef>
                <a:spcPts val="100"/>
              </a:spcBef>
            </a:pPr>
            <a:r>
              <a:rPr lang="en-US" altLang="en-US" sz="1600" dirty="0">
                <a:solidFill>
                  <a:schemeClr val="bg1">
                    <a:lumMod val="65000"/>
                  </a:schemeClr>
                </a:solidFill>
              </a:rPr>
              <a:t>Comment resolution, presentation, Recess</a:t>
            </a:r>
          </a:p>
          <a:p>
            <a:pPr lvl="1">
              <a:spcBef>
                <a:spcPts val="100"/>
              </a:spcBef>
            </a:pPr>
            <a:endParaRPr lang="en-US" altLang="en-US" sz="1600" dirty="0" smtClean="0">
              <a:solidFill>
                <a:srgbClr val="FF0000"/>
              </a:solidFill>
            </a:endParaRPr>
          </a:p>
        </p:txBody>
      </p:sp>
      <p:sp>
        <p:nvSpPr>
          <p:cNvPr id="21508" name="Content Placeholder 7"/>
          <p:cNvSpPr>
            <a:spLocks noGrp="1"/>
          </p:cNvSpPr>
          <p:nvPr>
            <p:ph sz="half" idx="2"/>
          </p:nvPr>
        </p:nvSpPr>
        <p:spPr>
          <a:xfrm>
            <a:off x="4572001" y="762000"/>
            <a:ext cx="4572000" cy="5532439"/>
          </a:xfrm>
        </p:spPr>
        <p:txBody>
          <a:bodyPr/>
          <a:lstStyle/>
          <a:p>
            <a:pPr>
              <a:spcBef>
                <a:spcPts val="100"/>
              </a:spcBef>
            </a:pPr>
            <a:r>
              <a:rPr lang="en-US" altLang="en-US" sz="1600" dirty="0">
                <a:solidFill>
                  <a:schemeClr val="bg1">
                    <a:lumMod val="65000"/>
                  </a:schemeClr>
                </a:solidFill>
              </a:rPr>
              <a:t>Tuesday AM2, </a:t>
            </a:r>
            <a:r>
              <a:rPr lang="en-US" altLang="en-US" sz="1600" dirty="0" smtClean="0">
                <a:solidFill>
                  <a:schemeClr val="bg1">
                    <a:lumMod val="65000"/>
                  </a:schemeClr>
                </a:solidFill>
              </a:rPr>
              <a:t>PM2 (4 </a:t>
            </a:r>
            <a:r>
              <a:rPr lang="en-US" altLang="en-US" sz="1600" dirty="0">
                <a:solidFill>
                  <a:schemeClr val="bg1">
                    <a:lumMod val="65000"/>
                  </a:schemeClr>
                </a:solidFill>
              </a:rPr>
              <a:t>hours) </a:t>
            </a:r>
          </a:p>
          <a:p>
            <a:pPr lvl="1">
              <a:spcBef>
                <a:spcPts val="0"/>
              </a:spcBef>
            </a:pPr>
            <a:r>
              <a:rPr lang="en-US" altLang="en-US" sz="1600" dirty="0">
                <a:solidFill>
                  <a:schemeClr val="bg1">
                    <a:lumMod val="65000"/>
                  </a:schemeClr>
                </a:solidFill>
              </a:rPr>
              <a:t>Call meeting to order</a:t>
            </a:r>
          </a:p>
          <a:p>
            <a:pPr lvl="1">
              <a:spcBef>
                <a:spcPts val="0"/>
              </a:spcBef>
            </a:pPr>
            <a:r>
              <a:rPr lang="en-US" altLang="en-US" sz="1600" dirty="0">
                <a:solidFill>
                  <a:schemeClr val="bg1">
                    <a:lumMod val="65000"/>
                  </a:schemeClr>
                </a:solidFill>
              </a:rPr>
              <a:t>IEEE 802 and 802.11 IPR Policy and procedure</a:t>
            </a:r>
          </a:p>
          <a:p>
            <a:pPr lvl="1">
              <a:spcBef>
                <a:spcPts val="0"/>
              </a:spcBef>
            </a:pPr>
            <a:r>
              <a:rPr lang="en-US" altLang="en-US" sz="1600" dirty="0">
                <a:solidFill>
                  <a:schemeClr val="bg1">
                    <a:lumMod val="65000"/>
                  </a:schemeClr>
                </a:solidFill>
              </a:rPr>
              <a:t>Presentations on comment resolutions, Recess</a:t>
            </a:r>
          </a:p>
          <a:p>
            <a:pPr>
              <a:spcBef>
                <a:spcPts val="100"/>
              </a:spcBef>
            </a:pPr>
            <a:r>
              <a:rPr lang="en-US" altLang="en-US" sz="1600" dirty="0" smtClean="0">
                <a:solidFill>
                  <a:schemeClr val="bg1">
                    <a:lumMod val="65000"/>
                  </a:schemeClr>
                </a:solidFill>
              </a:rPr>
              <a:t>Wednesday: </a:t>
            </a:r>
            <a:r>
              <a:rPr lang="en-US" altLang="en-US" sz="1600" dirty="0">
                <a:solidFill>
                  <a:schemeClr val="bg1">
                    <a:lumMod val="65000"/>
                  </a:schemeClr>
                </a:solidFill>
              </a:rPr>
              <a:t>PM2 (2 hours)</a:t>
            </a:r>
          </a:p>
          <a:p>
            <a:pPr lvl="1">
              <a:spcBef>
                <a:spcPts val="100"/>
              </a:spcBef>
            </a:pPr>
            <a:r>
              <a:rPr lang="en-US" altLang="en-US" sz="1600" dirty="0">
                <a:solidFill>
                  <a:schemeClr val="bg1">
                    <a:lumMod val="65000"/>
                  </a:schemeClr>
                </a:solidFill>
              </a:rPr>
              <a:t>PHY and MAC ad-hoc meetings (parallel)</a:t>
            </a:r>
          </a:p>
          <a:p>
            <a:pPr lvl="1">
              <a:spcBef>
                <a:spcPts val="100"/>
              </a:spcBef>
            </a:pPr>
            <a:r>
              <a:rPr lang="en-US" altLang="en-US" sz="1600" dirty="0">
                <a:solidFill>
                  <a:schemeClr val="bg1">
                    <a:lumMod val="65000"/>
                  </a:schemeClr>
                </a:solidFill>
              </a:rPr>
              <a:t>Comment resolution, </a:t>
            </a:r>
            <a:r>
              <a:rPr lang="en-US" altLang="en-US" sz="1600" dirty="0" smtClean="0">
                <a:solidFill>
                  <a:schemeClr val="bg1">
                    <a:lumMod val="65000"/>
                  </a:schemeClr>
                </a:solidFill>
              </a:rPr>
              <a:t>presentation, Recess</a:t>
            </a:r>
          </a:p>
          <a:p>
            <a:pPr>
              <a:spcBef>
                <a:spcPts val="0"/>
              </a:spcBef>
            </a:pPr>
            <a:r>
              <a:rPr lang="en-US" altLang="en-US" sz="1600" dirty="0" smtClean="0"/>
              <a:t>Thursday: PM2 (2 hours)</a:t>
            </a:r>
          </a:p>
          <a:p>
            <a:pPr lvl="1">
              <a:spcBef>
                <a:spcPts val="0"/>
              </a:spcBef>
            </a:pPr>
            <a:r>
              <a:rPr lang="en-US" altLang="en-US" sz="1600" dirty="0" smtClean="0"/>
              <a:t>Call meeting to order</a:t>
            </a:r>
          </a:p>
          <a:p>
            <a:pPr lvl="1">
              <a:spcBef>
                <a:spcPts val="0"/>
              </a:spcBef>
            </a:pPr>
            <a:r>
              <a:rPr lang="en-US" altLang="en-US" sz="1600" dirty="0" smtClean="0"/>
              <a:t>IEEE 802 and 802.11 IPR Policy and </a:t>
            </a:r>
            <a:r>
              <a:rPr lang="en-US" altLang="en-US" sz="1600" dirty="0" smtClean="0"/>
              <a:t>procedure</a:t>
            </a:r>
          </a:p>
          <a:p>
            <a:pPr lvl="1">
              <a:spcBef>
                <a:spcPts val="0"/>
              </a:spcBef>
            </a:pPr>
            <a:r>
              <a:rPr lang="en-US" altLang="en-US" sz="1600" dirty="0" smtClean="0"/>
              <a:t>Review CIDs related to </a:t>
            </a:r>
            <a:r>
              <a:rPr lang="en-US" altLang="en-US" sz="1600" dirty="0" err="1" smtClean="0"/>
              <a:t>TGba</a:t>
            </a:r>
            <a:r>
              <a:rPr lang="en-US" altLang="en-US" sz="1600" dirty="0" smtClean="0"/>
              <a:t> </a:t>
            </a:r>
            <a:r>
              <a:rPr lang="en-US" altLang="en-US" sz="1600" dirty="0"/>
              <a:t>coexistence assurance </a:t>
            </a:r>
            <a:r>
              <a:rPr lang="en-US" altLang="en-US" sz="1600" dirty="0" smtClean="0"/>
              <a:t>doc and review the revised doc:11-18/1069r1 </a:t>
            </a:r>
            <a:endParaRPr lang="en-US" altLang="en-US" sz="1600" dirty="0" smtClean="0"/>
          </a:p>
          <a:p>
            <a:pPr lvl="1">
              <a:spcBef>
                <a:spcPts val="0"/>
              </a:spcBef>
            </a:pPr>
            <a:r>
              <a:rPr lang="en-US" altLang="en-US" sz="1600" b="1" dirty="0" smtClean="0"/>
              <a:t>Motion: </a:t>
            </a:r>
            <a:r>
              <a:rPr lang="en-US" altLang="en-US" sz="1600" b="1" dirty="0" err="1" smtClean="0"/>
              <a:t>TGba</a:t>
            </a:r>
            <a:r>
              <a:rPr lang="en-US" altLang="en-US" sz="1600" b="1" dirty="0" smtClean="0"/>
              <a:t> coexistence assurance doc.</a:t>
            </a:r>
          </a:p>
          <a:p>
            <a:pPr lvl="1">
              <a:spcBef>
                <a:spcPts val="0"/>
              </a:spcBef>
            </a:pPr>
            <a:r>
              <a:rPr lang="en-US" altLang="en-US" sz="1600" b="1" dirty="0" smtClean="0"/>
              <a:t>Motions: </a:t>
            </a:r>
            <a:r>
              <a:rPr lang="en-US" altLang="en-US" sz="1600" b="1" dirty="0" smtClean="0"/>
              <a:t>Comment resolutions</a:t>
            </a:r>
            <a:endParaRPr lang="en-US" altLang="en-US" sz="1600" b="1" dirty="0" smtClean="0"/>
          </a:p>
          <a:p>
            <a:pPr lvl="1">
              <a:spcBef>
                <a:spcPts val="0"/>
              </a:spcBef>
            </a:pPr>
            <a:r>
              <a:rPr lang="en-US" altLang="en-US" sz="1600" b="1" dirty="0" smtClean="0"/>
              <a:t>Motion</a:t>
            </a:r>
            <a:r>
              <a:rPr lang="en-US" altLang="en-US" sz="1600" b="1" dirty="0"/>
              <a:t>: </a:t>
            </a:r>
            <a:r>
              <a:rPr lang="en-US" altLang="en-US" sz="1600" b="1" dirty="0" smtClean="0"/>
              <a:t>802.11 </a:t>
            </a:r>
            <a:r>
              <a:rPr lang="en-US" altLang="en-US" sz="1600" b="1" dirty="0"/>
              <a:t>WG letter </a:t>
            </a:r>
            <a:r>
              <a:rPr lang="en-US" altLang="en-US" sz="1600" b="1" dirty="0" smtClean="0"/>
              <a:t>ballot</a:t>
            </a:r>
          </a:p>
          <a:p>
            <a:pPr lvl="1">
              <a:spcBef>
                <a:spcPts val="0"/>
              </a:spcBef>
            </a:pPr>
            <a:r>
              <a:rPr lang="en-US" altLang="en-US" sz="1600" dirty="0"/>
              <a:t>TG timeline discussion</a:t>
            </a:r>
          </a:p>
          <a:p>
            <a:pPr lvl="1">
              <a:spcBef>
                <a:spcPts val="0"/>
              </a:spcBef>
            </a:pPr>
            <a:r>
              <a:rPr lang="en-US" altLang="en-US" sz="1600" dirty="0"/>
              <a:t>Goal for </a:t>
            </a:r>
            <a:r>
              <a:rPr lang="en-US" altLang="en-US" sz="1600" dirty="0" smtClean="0"/>
              <a:t>March 2019 </a:t>
            </a:r>
            <a:r>
              <a:rPr lang="en-US" altLang="en-US" sz="1600" dirty="0"/>
              <a:t>F2F meeting</a:t>
            </a:r>
          </a:p>
          <a:p>
            <a:pPr lvl="1">
              <a:spcBef>
                <a:spcPts val="0"/>
              </a:spcBef>
            </a:pPr>
            <a:r>
              <a:rPr lang="en-US" altLang="en-US" sz="1600" dirty="0"/>
              <a:t>Teleconference call schedule</a:t>
            </a:r>
          </a:p>
          <a:p>
            <a:pPr lvl="1">
              <a:spcBef>
                <a:spcPts val="0"/>
              </a:spcBef>
            </a:pPr>
            <a:r>
              <a:rPr lang="en-US" altLang="en-US" sz="1600" dirty="0" smtClean="0"/>
              <a:t>Presentations, Adjourn</a:t>
            </a:r>
            <a:endParaRPr lang="en-US" altLang="en-US" sz="1600" dirty="0" smtClean="0"/>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15</a:t>
            </a:fld>
            <a:endParaRPr lang="en-US" altLang="en-US" sz="1200" b="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685800" y="685800"/>
            <a:ext cx="7772400" cy="533400"/>
          </a:xfrm>
        </p:spPr>
        <p:txBody>
          <a:bodyPr lIns="90487" tIns="44450" rIns="90487" bIns="44450"/>
          <a:lstStyle/>
          <a:p>
            <a:r>
              <a:rPr lang="en-US" altLang="en-US" sz="3200" u="sng" dirty="0" smtClean="0">
                <a:solidFill>
                  <a:schemeClr val="tx1"/>
                </a:solidFill>
                <a:latin typeface="Calibri" panose="020F0502020204030204" pitchFamily="34" charset="0"/>
                <a:cs typeface="Calibri" panose="020F0502020204030204" pitchFamily="34" charset="0"/>
              </a:rPr>
              <a:t>Instructions for the WG Chair</a:t>
            </a:r>
            <a:endParaRPr lang="en-US" altLang="en-US" sz="3200" u="sng" dirty="0" smtClean="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0" y="1219200"/>
            <a:ext cx="9144000" cy="4876800"/>
          </a:xfrm>
        </p:spPr>
        <p:txBody>
          <a:bodyPr lIns="90487" tIns="44450" rIns="90487" bIns="44450"/>
          <a:lstStyle/>
          <a:p>
            <a:pPr marL="182880">
              <a:lnSpc>
                <a:spcPct val="80000"/>
              </a:lnSpc>
              <a:spcAft>
                <a:spcPct val="30000"/>
              </a:spcAft>
              <a:buFont typeface="Monotype Sorts" pitchFamily="2" charset="2"/>
              <a:buNone/>
            </a:pPr>
            <a:r>
              <a:rPr lang="en-US" altLang="en-US" sz="1800" b="1" dirty="0" smtClean="0"/>
              <a:t>	</a:t>
            </a:r>
            <a:r>
              <a:rPr lang="en-US" altLang="en-US" sz="2000" b="1"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Advise the WG attendees that:</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smtClean="0">
                <a:solidFill>
                  <a:schemeClr val="tx1"/>
                </a:solidFill>
                <a:latin typeface="Calibri" panose="020F0502020204030204" pitchFamily="34" charset="0"/>
                <a:cs typeface="Calibri" panose="020F0502020204030204" pitchFamily="34" charset="0"/>
              </a:rPr>
              <a:t>IEEE-SA Standards Board Bylaws</a:t>
            </a:r>
            <a:r>
              <a:rPr lang="en-US" altLang="en-US" sz="140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tx1"/>
                </a:solidFill>
                <a:latin typeface="Calibri" panose="020F0502020204030204" pitchFamily="34" charset="0"/>
                <a:cs typeface="Calibri" panose="020F0502020204030204" pitchFamily="34" charset="0"/>
              </a:rPr>
            </a:br>
            <a:endParaRPr lang="en-US" altLang="en-US" sz="160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smtClean="0">
                <a:solidFill>
                  <a:schemeClr val="tx1"/>
                </a:solidFill>
                <a:latin typeface="Calibri" panose="020F0502020204030204" pitchFamily="34" charset="0"/>
                <a:cs typeface="Calibri" panose="020F0502020204030204" pitchFamily="34" charset="0"/>
              </a:rPr>
              <a:t>	Note: </a:t>
            </a:r>
            <a:r>
              <a:rPr lang="en-US" altLang="en-US" sz="1400" b="1" dirty="0" smtClean="0">
                <a:solidFill>
                  <a:schemeClr val="tx1"/>
                </a:solidFill>
                <a:latin typeface="Calibri" panose="020F0502020204030204" pitchFamily="34" charset="0"/>
                <a:cs typeface="Calibri" panose="020F0502020204030204" pitchFamily="34" charset="0"/>
              </a:rPr>
              <a:t>WG</a:t>
            </a:r>
            <a:r>
              <a:rPr lang="en-US" altLang="en-US" sz="140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smtClean="0">
              <a:ea typeface="+mn-ea"/>
              <a:cs typeface="Arial" panose="020B0604020202020204"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smtClean="0">
              <a:ea typeface="+mn-ea"/>
              <a:cs typeface="Arial" panose="020B0604020202020204" pitchFamily="34" charset="0"/>
            </a:endParaRPr>
          </a:p>
        </p:txBody>
      </p:sp>
      <p:sp>
        <p:nvSpPr>
          <p:cNvPr id="7174" name="Text Box 1030"/>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January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16</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Participants have a duty to inform the IEEE</a:t>
            </a:r>
            <a:endParaRPr lang="en-US" altLang="en-US" sz="3200" dirty="0" smtClean="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205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(Intel Corp.)</a:t>
            </a:r>
            <a:endParaRPr lang="en-US"/>
          </a:p>
        </p:txBody>
      </p:sp>
      <p:sp>
        <p:nvSpPr>
          <p:cNvPr id="3" name="Slide Number Placeholder 2"/>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17</a:t>
            </a:fld>
            <a:endParaRPr lang="en-US" altLang="en-US"/>
          </a:p>
        </p:txBody>
      </p:sp>
      <p:sp>
        <p:nvSpPr>
          <p:cNvPr id="4" name="Date Placeholder 3"/>
          <p:cNvSpPr>
            <a:spLocks noGrp="1"/>
          </p:cNvSpPr>
          <p:nvPr>
            <p:ph type="dt" sz="half" idx="10"/>
          </p:nvPr>
        </p:nvSpPr>
        <p:spPr/>
        <p:txBody>
          <a:bodyPr/>
          <a:lstStyle/>
          <a:p>
            <a:pPr>
              <a:defRPr/>
            </a:pPr>
            <a:r>
              <a:rPr lang="en-US" smtClean="0"/>
              <a:t>January 2019</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sz="3200" u="sng" smtClean="0">
                <a:solidFill>
                  <a:schemeClr val="tx1"/>
                </a:solidFill>
                <a:latin typeface="Calibri" panose="020F0502020204030204" pitchFamily="34" charset="0"/>
                <a:cs typeface="Calibri" panose="020F0502020204030204" pitchFamily="34" charset="0"/>
              </a:rPr>
              <a:t>Ways to inform IEEE</a:t>
            </a:r>
            <a:endParaRPr lang="en-US" altLang="en-US" sz="3200" u="sng" smtClean="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b="1" dirty="0" smtClean="0">
                <a:solidFill>
                  <a:schemeClr val="tx1"/>
                </a:solidFill>
                <a:latin typeface="Calibri" pitchFamily="34" charset="0"/>
                <a:cs typeface="Calibri" pitchFamily="34" charset="0"/>
              </a:rPr>
              <a:t>Cause </a:t>
            </a:r>
            <a:r>
              <a:rPr lang="en-US" altLang="en-US" sz="2000" b="1" dirty="0">
                <a:solidFill>
                  <a:schemeClr val="tx1"/>
                </a:solidFill>
                <a:latin typeface="Calibri" pitchFamily="34" charset="0"/>
                <a:cs typeface="Calibri" pitchFamily="34" charset="0"/>
              </a:rPr>
              <a:t>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rgbClr val="FF0000"/>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#2</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January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18</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685800" y="685800"/>
            <a:ext cx="7772400" cy="680179"/>
          </a:xfrm>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Other guidelines for IEEE WG meetings</a:t>
            </a:r>
            <a:endParaRPr lang="en-US" altLang="en-US" sz="3200" dirty="0" smtClean="0"/>
          </a:p>
        </p:txBody>
      </p:sp>
      <p:sp>
        <p:nvSpPr>
          <p:cNvPr id="10243" name="Rectangle 1027"/>
          <p:cNvSpPr>
            <a:spLocks noGrp="1" noChangeArrowheads="1"/>
          </p:cNvSpPr>
          <p:nvPr>
            <p:ph idx="1"/>
          </p:nvPr>
        </p:nvSpPr>
        <p:spPr>
          <a:xfrm>
            <a:off x="685800" y="1365980"/>
            <a:ext cx="7772400" cy="46482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t>
            </a:r>
            <a:r>
              <a:rPr lang="en-US" altLang="en-US" sz="1400" b="1" dirty="0" smtClean="0">
                <a:solidFill>
                  <a:schemeClr val="tx1"/>
                </a:solidFill>
                <a:latin typeface="Calibri" panose="020F0502020204030204" pitchFamily="34" charset="0"/>
                <a:cs typeface="Calibri" panose="020F0502020204030204" pitchFamily="34" charset="0"/>
              </a:rPr>
              <a:t>and </a:t>
            </a:r>
            <a:r>
              <a:rPr lang="en-US" altLang="en-US" sz="1400" b="1" dirty="0">
                <a:solidFill>
                  <a:schemeClr val="tx1"/>
                </a:solidFill>
                <a:latin typeface="Calibri" panose="020F0502020204030204" pitchFamily="34" charset="0"/>
                <a:cs typeface="Calibri" panose="020F0502020204030204" pitchFamily="34" charset="0"/>
              </a:rPr>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January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19</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dirty="0" smtClean="0">
                <a:solidFill>
                  <a:srgbClr val="0000FF"/>
                </a:solidFill>
                <a:cs typeface="Times New Roman" panose="02020603050405020304" pitchFamily="18" charset="0"/>
              </a:rPr>
              <a:t>IEEE 802.11 </a:t>
            </a:r>
            <a:r>
              <a:rPr lang="en-US" altLang="en-US" sz="3600" dirty="0" err="1" smtClean="0">
                <a:solidFill>
                  <a:srgbClr val="0000FF"/>
                </a:solidFill>
                <a:cs typeface="Times New Roman" panose="02020603050405020304" pitchFamily="18" charset="0"/>
              </a:rPr>
              <a:t>TGba</a:t>
            </a:r>
            <a:r>
              <a:rPr lang="en-US" altLang="en-US" sz="3600" dirty="0" smtClean="0">
                <a:solidFill>
                  <a:srgbClr val="0000FF"/>
                </a:solidFill>
                <a:cs typeface="Times New Roman" panose="02020603050405020304" pitchFamily="18" charset="0"/>
              </a:rPr>
              <a:t>:</a:t>
            </a:r>
            <a:br>
              <a:rPr lang="en-US" altLang="en-US" sz="3600" dirty="0" smtClean="0">
                <a:solidFill>
                  <a:srgbClr val="0000FF"/>
                </a:solidFill>
                <a:cs typeface="Times New Roman" panose="02020603050405020304" pitchFamily="18" charset="0"/>
              </a:rPr>
            </a:br>
            <a:r>
              <a:rPr lang="en-US" altLang="en-US" sz="3600" dirty="0" smtClean="0">
                <a:solidFill>
                  <a:srgbClr val="0000FF"/>
                </a:solidFill>
                <a:cs typeface="Times New Roman" panose="02020603050405020304" pitchFamily="18" charset="0"/>
              </a:rPr>
              <a:t>Wake-up Radio Operation</a:t>
            </a:r>
            <a:endParaRPr lang="en-US" altLang="en-US" sz="3600" dirty="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St. Louis, Missouri, USA</a:t>
            </a:r>
          </a:p>
          <a:p>
            <a:pPr algn="ctr">
              <a:lnSpc>
                <a:spcPct val="90000"/>
              </a:lnSpc>
              <a:buFontTx/>
              <a:buNone/>
            </a:pPr>
            <a:r>
              <a:rPr lang="en-US" altLang="en-US" sz="3200" dirty="0">
                <a:cs typeface="Times New Roman" panose="02020603050405020304" pitchFamily="18" charset="0"/>
              </a:rPr>
              <a:t>January </a:t>
            </a:r>
            <a:r>
              <a:rPr lang="en-US" altLang="en-US" sz="3200" dirty="0" smtClean="0">
                <a:cs typeface="Times New Roman" panose="02020603050405020304" pitchFamily="18" charset="0"/>
              </a:rPr>
              <a:t>13-18, 2019</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Minyoung Park (Intel)</a:t>
            </a:r>
          </a:p>
          <a:p>
            <a:pPr algn="ctr">
              <a:lnSpc>
                <a:spcPct val="90000"/>
              </a:lnSpc>
              <a:buFontTx/>
              <a:buNone/>
            </a:pPr>
            <a:r>
              <a:rPr lang="en-US" altLang="en-US" sz="2000" dirty="0" smtClean="0">
                <a:cs typeface="Times New Roman" panose="02020603050405020304" pitchFamily="18" charset="0"/>
              </a:rPr>
              <a:t>Vice Chairs:  Yunsong Yang (Huawei), Eunsung Park (LGE)</a:t>
            </a:r>
          </a:p>
          <a:p>
            <a:pPr algn="ctr">
              <a:lnSpc>
                <a:spcPct val="90000"/>
              </a:lnSpc>
              <a:buFontTx/>
              <a:buNone/>
            </a:pPr>
            <a:r>
              <a:rPr lang="en-US" altLang="en-US" sz="2000" dirty="0" smtClean="0"/>
              <a:t>Secretary: Leif Wilhelmsson (Ericsson)</a:t>
            </a:r>
          </a:p>
          <a:p>
            <a:pPr algn="ctr">
              <a:lnSpc>
                <a:spcPct val="90000"/>
              </a:lnSpc>
              <a:buFontTx/>
              <a:buNone/>
            </a:pPr>
            <a:r>
              <a:rPr lang="en-US" altLang="en-US" sz="2000" dirty="0" smtClean="0"/>
              <a:t>Technical Editor: Po-Kai Huang (Intel)</a:t>
            </a:r>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685800"/>
            <a:ext cx="7772400" cy="457200"/>
          </a:xfrm>
        </p:spPr>
        <p:txBody>
          <a:bodyPr/>
          <a:lstStyle/>
          <a:p>
            <a:r>
              <a:rPr lang="en-GB" altLang="en-US" sz="3200" u="sng" dirty="0" smtClean="0">
                <a:solidFill>
                  <a:schemeClr val="tx1"/>
                </a:solidFill>
                <a:latin typeface="Calibri" panose="020F0502020204030204" pitchFamily="34" charset="0"/>
                <a:cs typeface="Calibri" panose="020F0502020204030204" pitchFamily="34" charset="0"/>
              </a:rPr>
              <a:t>Patent-related information</a:t>
            </a:r>
            <a:endParaRPr lang="en-US" altLang="en-US" sz="3200" u="sng" dirty="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smtClean="0">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304800" y="1143000"/>
            <a:ext cx="82296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smtClean="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smtClean="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2000" b="1" i="1" dirty="0" smtClean="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smtClean="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smtClean="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5715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#4</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January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20</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a:t>
            </a:r>
            <a:r>
              <a:rPr lang="en-GB" altLang="en-US" sz="1600" kern="1200" dirty="0">
                <a:solidFill>
                  <a:srgbClr val="FF0000"/>
                </a:solidFill>
                <a:ea typeface="MS Gothic" panose="020B0609070205080204" pitchFamily="49" charset="-128"/>
                <a:cs typeface="+mn-cs"/>
              </a:rPr>
              <a:t>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January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21</a:t>
            </a:fld>
            <a:endParaRPr lang="en-US" altLang="en-US" sz="1200" b="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smtClean="0"/>
              <a:t>IEEE Code of Ethics</a:t>
            </a:r>
          </a:p>
          <a:p>
            <a:pPr lvl="1"/>
            <a:r>
              <a:rPr lang="en-US" altLang="en-US" sz="1600" smtClean="0">
                <a:hlinkClick r:id="rId2"/>
              </a:rPr>
              <a:t>http://www.ieee.org/about/corporate/governance/p7-8.html</a:t>
            </a:r>
            <a:r>
              <a:rPr lang="en-US" altLang="en-US" sz="1600" smtClean="0"/>
              <a:t> </a:t>
            </a:r>
          </a:p>
          <a:p>
            <a:r>
              <a:rPr lang="en-US" altLang="en-US" sz="1800" smtClean="0"/>
              <a:t>IEEE Standards Association (IEEE-SA) Affiliation FAQ</a:t>
            </a:r>
          </a:p>
          <a:p>
            <a:pPr lvl="1"/>
            <a:r>
              <a:rPr lang="en-US" altLang="en-US" sz="1600" smtClean="0">
                <a:hlinkClick r:id="rId3"/>
              </a:rPr>
              <a:t>http://standards.ieee.org/faqs/affiliation.html</a:t>
            </a:r>
            <a:r>
              <a:rPr lang="en-US" altLang="en-US" sz="1600" smtClean="0"/>
              <a:t> </a:t>
            </a:r>
          </a:p>
          <a:p>
            <a:r>
              <a:rPr lang="en-US" altLang="en-US" sz="1800" smtClean="0"/>
              <a:t>Antitrust and Competition Policy</a:t>
            </a:r>
          </a:p>
          <a:p>
            <a:pPr lvl="1"/>
            <a:r>
              <a:rPr lang="en-US" altLang="en-US" sz="1600" smtClean="0">
                <a:hlinkClick r:id="rId4"/>
              </a:rPr>
              <a:t>http://standards.ieee.org/resources/antitrust-guidelines.pdf</a:t>
            </a:r>
            <a:r>
              <a:rPr lang="en-US" altLang="en-US" sz="1600" smtClean="0"/>
              <a:t>  </a:t>
            </a:r>
            <a:endParaRPr lang="en-US" altLang="en-US" sz="1600" smtClean="0">
              <a:hlinkClick r:id="rId5"/>
            </a:endParaRPr>
          </a:p>
          <a:p>
            <a:r>
              <a:rPr lang="en-US" altLang="en-US" sz="1800" smtClean="0"/>
              <a:t>Letter of Assurance Form</a:t>
            </a:r>
          </a:p>
          <a:p>
            <a:pPr lvl="1"/>
            <a:r>
              <a:rPr lang="en-US" altLang="en-US" sz="1600" smtClean="0">
                <a:hlinkClick r:id="rId6"/>
              </a:rPr>
              <a:t>http://standards.ieee.org/develop/policies/bylaws/sect6-7.html#loa</a:t>
            </a:r>
            <a:r>
              <a:rPr lang="en-US" altLang="en-US" sz="1600" smtClean="0"/>
              <a:t> </a:t>
            </a:r>
          </a:p>
          <a:p>
            <a:pPr lvl="1"/>
            <a:r>
              <a:rPr lang="en-US" altLang="en-US" sz="1600" smtClean="0">
                <a:hlinkClick r:id="rId5"/>
              </a:rPr>
              <a:t>https://development.standards.ieee.org/myproject/Public//mytools/mob/loa.pdf</a:t>
            </a:r>
          </a:p>
          <a:p>
            <a:r>
              <a:rPr lang="en-US" altLang="en-US" sz="1800" smtClean="0"/>
              <a:t>IEEE-SA Patent Committee FAQ &amp; Patent slides</a:t>
            </a:r>
          </a:p>
          <a:p>
            <a:pPr lvl="1"/>
            <a:r>
              <a:rPr lang="en-US" altLang="en-US" sz="1600" smtClean="0">
                <a:hlinkClick r:id="rId7"/>
              </a:rPr>
              <a:t>http://standards.ieee.org/board/pat/faq.pdf</a:t>
            </a:r>
            <a:r>
              <a:rPr lang="en-US" altLang="en-US" sz="1600" smtClean="0"/>
              <a:t> and </a:t>
            </a:r>
            <a:r>
              <a:rPr lang="en-US" altLang="en-US" sz="1600" smtClean="0">
                <a:hlinkClick r:id="rId5"/>
              </a:rPr>
              <a:t>http://standards.ieee.org/board/pat/pat-slideset.ppt</a:t>
            </a:r>
            <a:r>
              <a:rPr lang="en-US" altLang="en-US" sz="1600" smtClean="0"/>
              <a:t> </a:t>
            </a:r>
          </a:p>
          <a:p>
            <a:endParaRPr lang="en-GB" altLang="en-US" sz="1800" smtClean="0"/>
          </a:p>
          <a:p>
            <a:endParaRPr lang="en-US" altLang="en-US" smtClean="0"/>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111C748-BB34-4569-AA97-01C58406E0B3}" type="slidenum">
              <a:rPr lang="en-US" altLang="en-US" sz="1200" b="0" smtClean="0"/>
              <a:pPr>
                <a:spcBef>
                  <a:spcPct val="0"/>
                </a:spcBef>
                <a:buFontTx/>
                <a:buNone/>
              </a:pPr>
              <a:t>22</a:t>
            </a:fld>
            <a:endParaRPr lang="en-US" altLang="en-US" sz="1200" b="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smtClean="0"/>
              <a:t>The current version of the IEEE-SA Standards Board Bylaws is available at: </a:t>
            </a:r>
          </a:p>
          <a:p>
            <a:pPr lvl="1"/>
            <a:r>
              <a:rPr lang="en-US" altLang="en-US" sz="1600" smtClean="0">
                <a:hlinkClick r:id="rId2"/>
              </a:rPr>
              <a:t>http://standards.ieee.org/develop/policies/bylaws/index.html</a:t>
            </a:r>
            <a:r>
              <a:rPr lang="en-US" altLang="en-US" sz="1600" smtClean="0"/>
              <a:t> (HTML version) </a:t>
            </a:r>
          </a:p>
          <a:p>
            <a:pPr lvl="1"/>
            <a:r>
              <a:rPr lang="en-US" altLang="en-US" sz="1600" smtClean="0">
                <a:hlinkClick r:id="rId3"/>
              </a:rPr>
              <a:t>http://standards.ieee.org/develop/policies/bylaws/sb_bylaws.pdf</a:t>
            </a:r>
            <a:r>
              <a:rPr lang="en-US" altLang="en-US" sz="1600" smtClean="0"/>
              <a:t> (PDF version) </a:t>
            </a:r>
          </a:p>
          <a:p>
            <a:endParaRPr lang="en-US" altLang="en-US" sz="1800" smtClean="0"/>
          </a:p>
          <a:p>
            <a:r>
              <a:rPr lang="en-US" altLang="en-US" sz="1800" smtClean="0"/>
              <a:t>The current version of the IEEE-SA Standards Board Operations Manual is available at: </a:t>
            </a:r>
          </a:p>
          <a:p>
            <a:pPr lvl="1"/>
            <a:r>
              <a:rPr lang="en-US" altLang="en-US" sz="1600" smtClean="0">
                <a:hlinkClick r:id="rId4"/>
              </a:rPr>
              <a:t>http://standards.ieee.org/develop/policies/opman/index.html</a:t>
            </a:r>
            <a:r>
              <a:rPr lang="en-US" altLang="en-US" sz="1600" smtClean="0"/>
              <a:t> (HTML version) </a:t>
            </a:r>
          </a:p>
          <a:p>
            <a:pPr lvl="1"/>
            <a:r>
              <a:rPr lang="en-US" altLang="en-US" sz="1600" smtClean="0">
                <a:hlinkClick r:id="rId5"/>
              </a:rPr>
              <a:t>http://standards.ieee.org/develop/policies/opman/sb_om.pdf</a:t>
            </a:r>
            <a:r>
              <a:rPr lang="en-US" altLang="en-US" sz="1600" smtClean="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9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615E78-C1C0-4857-B435-017C609339BB}" type="slidenum">
              <a:rPr lang="en-US" altLang="en-US" sz="1200" b="0" smtClean="0"/>
              <a:pPr>
                <a:spcBef>
                  <a:spcPct val="0"/>
                </a:spcBef>
                <a:buFontTx/>
                <a:buNone/>
              </a:pPr>
              <a:t>23</a:t>
            </a:fld>
            <a:endParaRPr lang="en-US" altLang="en-US" sz="1200" b="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a:xfrm>
            <a:off x="650875" y="1600200"/>
            <a:ext cx="7772400" cy="4114800"/>
          </a:xfrm>
        </p:spPr>
        <p:txBody>
          <a:bodyPr/>
          <a:lstStyle/>
          <a:p>
            <a:r>
              <a:rPr lang="en-US" altLang="en-US" sz="1800" dirty="0" smtClean="0"/>
              <a:t>IEEE 802 Policies &amp; Procedures </a:t>
            </a:r>
          </a:p>
          <a:p>
            <a:pPr lvl="1"/>
            <a:r>
              <a:rPr lang="en-US" altLang="en-US" sz="1600" dirty="0" smtClean="0"/>
              <a:t>(link to </a:t>
            </a:r>
            <a:r>
              <a:rPr lang="en-US" altLang="en-US" sz="1600" dirty="0" err="1" smtClean="0"/>
              <a:t>AudCom</a:t>
            </a:r>
            <a:r>
              <a:rPr lang="en-US" altLang="en-US" sz="1600" dirty="0" smtClean="0"/>
              <a:t>, approved by IEEE-SA Standards Board June 2014) </a:t>
            </a:r>
          </a:p>
          <a:p>
            <a:pPr lvl="1"/>
            <a:r>
              <a:rPr lang="en-US" altLang="en-US" sz="1600" dirty="0" smtClean="0">
                <a:hlinkClick r:id="rId2"/>
              </a:rPr>
              <a:t>http://standards.ieee.org/board/aud/LMSC.pdf</a:t>
            </a:r>
            <a:endParaRPr lang="en-US" altLang="en-US" sz="1600" dirty="0" smtClean="0"/>
          </a:p>
          <a:p>
            <a:r>
              <a:rPr lang="en-US" altLang="en-US" sz="1800" dirty="0" smtClean="0"/>
              <a:t>IEEE 802 Operations Manual (13 Nov 2015)</a:t>
            </a:r>
          </a:p>
          <a:p>
            <a:pPr lvl="1"/>
            <a:r>
              <a:rPr lang="en-US" altLang="en-US" sz="1600" dirty="0" smtClean="0">
                <a:hlinkClick r:id="rId3"/>
              </a:rPr>
              <a:t>http://www.ieee802.org/PNP/approved/IEEE_802_OM_v18.pdf</a:t>
            </a:r>
            <a:endParaRPr lang="en-US" altLang="en-US" sz="1600" dirty="0" smtClean="0"/>
          </a:p>
          <a:p>
            <a:r>
              <a:rPr lang="en-US" altLang="en-US" sz="1800" dirty="0" smtClean="0"/>
              <a:t>IEEE 802 Working Group Policies &amp;Procedures (13 Nov 2015) </a:t>
            </a:r>
          </a:p>
          <a:p>
            <a:pPr lvl="1"/>
            <a:r>
              <a:rPr lang="en-US" altLang="en-US" sz="1600" dirty="0" smtClean="0">
                <a:hlinkClick r:id="rId4"/>
              </a:rPr>
              <a:t>http://www.ieee802.org/PNP/approved/IEEE_802_WG_PandP_v18.1.pdf</a:t>
            </a:r>
            <a:r>
              <a:rPr lang="en-US" altLang="en-US" sz="1600" dirty="0" smtClean="0"/>
              <a:t> (editor update)</a:t>
            </a:r>
          </a:p>
          <a:p>
            <a:r>
              <a:rPr lang="en-US" altLang="en-US" sz="1800" dirty="0" smtClean="0"/>
              <a:t>IEEE 802 LMSC Chair's Guidelines (18 Mar 2016)</a:t>
            </a:r>
            <a:endParaRPr lang="en-US" altLang="en-US" sz="1800" dirty="0" smtClean="0">
              <a:hlinkClick r:id="rId5"/>
            </a:endParaRPr>
          </a:p>
          <a:p>
            <a:pPr lvl="1"/>
            <a:r>
              <a:rPr lang="en-US" altLang="en-US" sz="1600" dirty="0" smtClean="0">
                <a:hlinkClick r:id="rId6"/>
              </a:rPr>
              <a:t>http://www.ieee802.org/PNP/approved/IEEE_802_Chairs_guidelines_v23.pdf</a:t>
            </a:r>
          </a:p>
          <a:p>
            <a:r>
              <a:rPr lang="en-US" altLang="en-US" sz="1800" dirty="0" smtClean="0"/>
              <a:t>IEEE 802.11 WG OM: (13 Nov 2015)</a:t>
            </a:r>
          </a:p>
          <a:p>
            <a:pPr lvl="1"/>
            <a:r>
              <a:rPr lang="en-US" altLang="en-US" sz="1600" dirty="0" smtClean="0">
                <a:hlinkClick r:id="rId7"/>
              </a:rPr>
              <a:t>https://mentor.ieee.org/802.11/dcn/14/11-14-0629-14-0000-802-11-operations-manual.docx</a:t>
            </a:r>
            <a:r>
              <a:rPr lang="en-US" altLang="en-US" sz="1600" dirty="0" smtClean="0"/>
              <a:t>   </a:t>
            </a:r>
          </a:p>
          <a:p>
            <a:r>
              <a:rPr lang="en-US" altLang="en-US" sz="1800" dirty="0" smtClean="0"/>
              <a:t>Policies and Procedures hierarchy</a:t>
            </a:r>
          </a:p>
          <a:p>
            <a:pPr lvl="1"/>
            <a:r>
              <a:rPr lang="en-US" altLang="en-US" sz="1600" dirty="0" smtClean="0">
                <a:hlinkClick r:id="rId8"/>
              </a:rPr>
              <a:t>http://www.ieee802.org/11/Rules/rules.shtml</a:t>
            </a:r>
            <a:endParaRPr lang="en-US" altLang="en-US" sz="1600" dirty="0" smtClean="0"/>
          </a:p>
          <a:p>
            <a:pPr lvl="1"/>
            <a:r>
              <a:rPr lang="en-US" altLang="en-US" sz="1600" dirty="0" smtClean="0"/>
              <a:t>IEEE 802 Procedural document website: </a:t>
            </a:r>
            <a:r>
              <a:rPr lang="en-US" altLang="en-US" sz="1600" dirty="0" smtClean="0">
                <a:hlinkClick r:id="rId9"/>
              </a:rPr>
              <a:t>http://www.ieee802.org/devdocs.shtml</a:t>
            </a:r>
            <a:r>
              <a:rPr lang="en-US" altLang="en-US" sz="1600" dirty="0" smtClean="0"/>
              <a:t> </a:t>
            </a:r>
          </a:p>
          <a:p>
            <a:endParaRPr lang="en-US" altLang="en-US" dirty="0" smtClean="0"/>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29E2FB-F1B8-4C35-AA3D-F2B419234142}" type="slidenum">
              <a:rPr lang="en-US" altLang="en-US" sz="1200" b="0" smtClean="0"/>
              <a:pPr>
                <a:spcBef>
                  <a:spcPct val="0"/>
                </a:spcBef>
                <a:buFontTx/>
                <a:buNone/>
              </a:pPr>
              <a:t>24</a:t>
            </a:fld>
            <a:endParaRPr lang="en-US" altLang="en-US" sz="1200" b="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November 2018 Meeting and Teleconference Calls</a:t>
            </a:r>
          </a:p>
        </p:txBody>
      </p:sp>
      <p:sp>
        <p:nvSpPr>
          <p:cNvPr id="31747" name="Content Placeholder 2"/>
          <p:cNvSpPr>
            <a:spLocks noGrp="1"/>
          </p:cNvSpPr>
          <p:nvPr>
            <p:ph idx="1"/>
          </p:nvPr>
        </p:nvSpPr>
        <p:spPr>
          <a:xfrm>
            <a:off x="685800" y="1981200"/>
            <a:ext cx="8382000" cy="4494213"/>
          </a:xfrm>
        </p:spPr>
        <p:txBody>
          <a:bodyPr/>
          <a:lstStyle/>
          <a:p>
            <a:r>
              <a:rPr lang="en-US" altLang="en-US" dirty="0"/>
              <a:t>Worked on comment resolution</a:t>
            </a:r>
          </a:p>
          <a:p>
            <a:pPr lvl="1"/>
            <a:r>
              <a:rPr lang="en-US" altLang="en-US" dirty="0"/>
              <a:t>Resolved </a:t>
            </a:r>
            <a:r>
              <a:rPr lang="en-US" altLang="en-US" dirty="0" smtClean="0"/>
              <a:t>558 </a:t>
            </a:r>
            <a:r>
              <a:rPr lang="en-US" altLang="en-US" dirty="0"/>
              <a:t>comments (</a:t>
            </a:r>
            <a:r>
              <a:rPr lang="en-US" altLang="en-US" dirty="0" smtClean="0"/>
              <a:t>44%)</a:t>
            </a:r>
            <a:endParaRPr lang="en-US" altLang="en-US" dirty="0"/>
          </a:p>
          <a:p>
            <a:r>
              <a:rPr lang="en-US" altLang="en-US" dirty="0" smtClean="0"/>
              <a:t>Reviewed </a:t>
            </a:r>
            <a:r>
              <a:rPr lang="en-US" altLang="en-US" dirty="0"/>
              <a:t>TG timeline</a:t>
            </a:r>
          </a:p>
          <a:p>
            <a:r>
              <a:rPr lang="en-US" altLang="en-US" dirty="0" smtClean="0"/>
              <a:t>Agenda</a:t>
            </a:r>
            <a:r>
              <a:rPr lang="en-US" altLang="en-US" dirty="0"/>
              <a:t>: </a:t>
            </a:r>
            <a:r>
              <a:rPr lang="en-US" altLang="en-US" dirty="0" smtClean="0"/>
              <a:t>doc:11-18/1717r10</a:t>
            </a:r>
          </a:p>
          <a:p>
            <a:endParaRPr lang="en-US" altLang="en-US" dirty="0"/>
          </a:p>
          <a:p>
            <a:r>
              <a:rPr lang="en-US" altLang="en-US" dirty="0" smtClean="0"/>
              <a:t>Teleconference calls</a:t>
            </a:r>
          </a:p>
          <a:p>
            <a:pPr lvl="1"/>
            <a:r>
              <a:rPr lang="en-US" altLang="en-US" dirty="0" smtClean="0"/>
              <a:t>Reviewed comment resolutions</a:t>
            </a:r>
          </a:p>
          <a:p>
            <a:pPr lvl="1"/>
            <a:r>
              <a:rPr lang="en-US" altLang="en-US" dirty="0" smtClean="0"/>
              <a:t>Resolved ~100 comments</a:t>
            </a:r>
            <a:endParaRPr lang="en-US" altLang="en-US" dirty="0"/>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25</a:t>
            </a:fld>
            <a:endParaRPr lang="en-US" altLang="en-US" sz="1200" b="0" smtClean="0"/>
          </a:p>
        </p:txBody>
      </p:sp>
    </p:spTree>
    <p:extLst>
      <p:ext uri="{BB962C8B-B14F-4D97-AF65-F5344CB8AC3E}">
        <p14:creationId xmlns:p14="http://schemas.microsoft.com/office/powerpoint/2010/main" val="165306557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November 2018 meeting [doc: IEEE </a:t>
            </a:r>
            <a:r>
              <a:rPr lang="en-US" altLang="en-US" dirty="0"/>
              <a:t>802.11-18/2068r1] </a:t>
            </a:r>
            <a:r>
              <a:rPr lang="en-US" altLang="en-US" dirty="0" smtClean="0"/>
              <a:t>and teleconference calls [doc: IEEE 802.11-18/2088r4]</a:t>
            </a:r>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26</a:t>
            </a:fld>
            <a:endParaRPr lang="en-US" altLang="en-US" sz="1200" b="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#0</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smtClean="0"/>
              <a:t>11-19/33r0] </a:t>
            </a:r>
            <a:r>
              <a:rPr lang="en-US" dirty="0"/>
              <a:t>for CIDs listed below:</a:t>
            </a:r>
            <a:endParaRPr lang="en-US" b="0" dirty="0"/>
          </a:p>
          <a:p>
            <a:pPr marL="400050" lvl="1" indent="0">
              <a:buNone/>
            </a:pPr>
            <a:r>
              <a:rPr lang="en-US" b="1" dirty="0"/>
              <a:t>- </a:t>
            </a:r>
            <a:r>
              <a:rPr lang="en-US" b="1" dirty="0" smtClean="0"/>
              <a:t>CIDs</a:t>
            </a:r>
            <a:r>
              <a:rPr lang="en-US" b="1" dirty="0"/>
              <a:t>: </a:t>
            </a:r>
            <a:r>
              <a:rPr lang="en-US" b="1" dirty="0"/>
              <a:t>3, 1254 </a:t>
            </a:r>
            <a:endParaRPr lang="en-US" b="1" dirty="0" smtClean="0"/>
          </a:p>
          <a:p>
            <a:pPr marL="400050" lvl="1" indent="0">
              <a:buNone/>
            </a:pPr>
            <a:endParaRPr lang="en-US" dirty="0" smtClean="0"/>
          </a:p>
          <a:p>
            <a:pPr lvl="1" indent="-342900"/>
            <a:r>
              <a:rPr lang="en-US" dirty="0" smtClean="0"/>
              <a:t>Move</a:t>
            </a:r>
            <a:r>
              <a:rPr lang="en-US" dirty="0"/>
              <a:t>: </a:t>
            </a:r>
            <a:r>
              <a:rPr lang="en-US" dirty="0" smtClean="0"/>
              <a:t>Yongho Seok</a:t>
            </a:r>
            <a:endParaRPr lang="en-US" dirty="0"/>
          </a:p>
          <a:p>
            <a:pPr lvl="1" indent="-342900"/>
            <a:r>
              <a:rPr lang="en-US" dirty="0" smtClean="0"/>
              <a:t>Second</a:t>
            </a:r>
            <a:r>
              <a:rPr lang="en-US" dirty="0"/>
              <a:t>: </a:t>
            </a:r>
            <a:r>
              <a:rPr lang="en-US" dirty="0" err="1" smtClean="0"/>
              <a:t>Yunsong</a:t>
            </a:r>
            <a:r>
              <a:rPr lang="en-US" dirty="0" smtClean="0"/>
              <a:t> Yang	</a:t>
            </a:r>
            <a:endParaRPr lang="en-US" dirty="0"/>
          </a:p>
          <a:p>
            <a:pPr lvl="1"/>
            <a:r>
              <a:rPr lang="en-US" dirty="0" smtClean="0"/>
              <a:t>Result</a:t>
            </a:r>
            <a:r>
              <a:rPr lang="en-US" dirty="0" smtClean="0"/>
              <a:t>: passed with unanimous consent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27</a:t>
            </a:fld>
            <a:endParaRPr lang="en-US" altLang="en-US"/>
          </a:p>
        </p:txBody>
      </p:sp>
    </p:spTree>
    <p:extLst>
      <p:ext uri="{BB962C8B-B14F-4D97-AF65-F5344CB8AC3E}">
        <p14:creationId xmlns:p14="http://schemas.microsoft.com/office/powerpoint/2010/main" val="391021932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–Coexistence Assurance Document</a:t>
            </a:r>
            <a:endParaRPr lang="en-US" dirty="0"/>
          </a:p>
        </p:txBody>
      </p:sp>
      <p:sp>
        <p:nvSpPr>
          <p:cNvPr id="9" name="Content Placeholder 8"/>
          <p:cNvSpPr>
            <a:spLocks noGrp="1"/>
          </p:cNvSpPr>
          <p:nvPr>
            <p:ph idx="1"/>
          </p:nvPr>
        </p:nvSpPr>
        <p:spPr/>
        <p:txBody>
          <a:bodyPr/>
          <a:lstStyle/>
          <a:p>
            <a:r>
              <a:rPr lang="en-US" dirty="0"/>
              <a:t>Move to </a:t>
            </a:r>
            <a:r>
              <a:rPr lang="en-US" dirty="0" smtClean="0"/>
              <a:t>adopt 11-18/1069r1 </a:t>
            </a:r>
            <a:r>
              <a:rPr lang="en-US" dirty="0"/>
              <a:t>as the coexistence assurance document for </a:t>
            </a:r>
            <a:r>
              <a:rPr lang="en-US" dirty="0" smtClean="0"/>
              <a:t>802.11ba </a:t>
            </a:r>
            <a:r>
              <a:rPr lang="en-US" dirty="0"/>
              <a:t>amendment. </a:t>
            </a:r>
          </a:p>
          <a:p>
            <a:endParaRPr lang="en-US" dirty="0" smtClean="0"/>
          </a:p>
          <a:p>
            <a:r>
              <a:rPr lang="en-US" dirty="0" smtClean="0"/>
              <a:t>Mover: </a:t>
            </a:r>
            <a:r>
              <a:rPr lang="en-US" dirty="0" err="1" smtClean="0"/>
              <a:t>Yongho</a:t>
            </a:r>
            <a:r>
              <a:rPr lang="en-US" dirty="0" smtClean="0"/>
              <a:t> </a:t>
            </a:r>
            <a:r>
              <a:rPr lang="en-US" dirty="0" err="1" smtClean="0"/>
              <a:t>Seok</a:t>
            </a:r>
            <a:endParaRPr lang="en-US" dirty="0" smtClean="0"/>
          </a:p>
          <a:p>
            <a:r>
              <a:rPr lang="en-US" dirty="0" smtClean="0"/>
              <a:t>Second</a:t>
            </a:r>
            <a:r>
              <a:rPr lang="en-US" dirty="0" smtClean="0"/>
              <a:t>: </a:t>
            </a:r>
            <a:r>
              <a:rPr lang="en-US" dirty="0" err="1" smtClean="0"/>
              <a:t>Yunsong</a:t>
            </a:r>
            <a:r>
              <a:rPr lang="en-US" dirty="0" smtClean="0"/>
              <a:t> Yang</a:t>
            </a:r>
            <a:endParaRPr lang="en-US" dirty="0" smtClean="0"/>
          </a:p>
          <a:p>
            <a:r>
              <a:rPr lang="en-US" dirty="0" smtClean="0"/>
              <a:t>Y/N/A</a:t>
            </a:r>
            <a:r>
              <a:rPr lang="en-US" dirty="0" smtClean="0"/>
              <a:t>: 14/0/0</a:t>
            </a:r>
            <a:endParaRPr lang="en-US" dirty="0"/>
          </a:p>
        </p:txBody>
      </p:sp>
      <p:sp>
        <p:nvSpPr>
          <p:cNvPr id="5" name="Date Placeholder 4"/>
          <p:cNvSpPr>
            <a:spLocks noGrp="1"/>
          </p:cNvSpPr>
          <p:nvPr>
            <p:ph type="dt" sz="half" idx="10"/>
          </p:nvPr>
        </p:nvSpPr>
        <p:spPr/>
        <p:txBody>
          <a:bodyPr/>
          <a:lstStyle/>
          <a:p>
            <a:pPr>
              <a:defRPr/>
            </a:pPr>
            <a:r>
              <a:rPr lang="en-US" smtClean="0"/>
              <a:t>September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28</a:t>
            </a:fld>
            <a:endParaRPr lang="en-US" altLang="en-US"/>
          </a:p>
        </p:txBody>
      </p:sp>
    </p:spTree>
    <p:extLst>
      <p:ext uri="{BB962C8B-B14F-4D97-AF65-F5344CB8AC3E}">
        <p14:creationId xmlns:p14="http://schemas.microsoft.com/office/powerpoint/2010/main" val="214324214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a:t>1</a:t>
            </a:r>
          </a:p>
        </p:txBody>
      </p:sp>
      <p:sp>
        <p:nvSpPr>
          <p:cNvPr id="9" name="Content Placeholder 8"/>
          <p:cNvSpPr>
            <a:spLocks noGrp="1"/>
          </p:cNvSpPr>
          <p:nvPr>
            <p:ph idx="1"/>
          </p:nvPr>
        </p:nvSpPr>
        <p:spPr/>
        <p:txBody>
          <a:bodyPr/>
          <a:lstStyle/>
          <a:p>
            <a:r>
              <a:rPr lang="en-US" dirty="0"/>
              <a:t>Move to accept the comment resolution in </a:t>
            </a:r>
            <a:r>
              <a:rPr lang="en-US" dirty="0" smtClean="0"/>
              <a:t>[11-18/1965r6] </a:t>
            </a:r>
            <a:r>
              <a:rPr lang="en-US" dirty="0"/>
              <a:t>for CIDs listed below:</a:t>
            </a:r>
            <a:endParaRPr lang="en-US" b="0" dirty="0"/>
          </a:p>
          <a:p>
            <a:pPr marL="400050" lvl="1" indent="0">
              <a:buNone/>
            </a:pPr>
            <a:r>
              <a:rPr lang="en-US" b="1" dirty="0"/>
              <a:t>- </a:t>
            </a:r>
            <a:r>
              <a:rPr lang="en-US" b="1" dirty="0" smtClean="0"/>
              <a:t>CIDs</a:t>
            </a:r>
            <a:r>
              <a:rPr lang="en-US" b="1" dirty="0"/>
              <a:t>: 22, 25, 40, 41, 42, 43, 208, 231, 502, 1221, 1253, 207, 209, 824, 23, 823</a:t>
            </a:r>
            <a:endParaRPr lang="en-US" b="1" dirty="0" smtClean="0"/>
          </a:p>
          <a:p>
            <a:pPr marL="400050" lvl="1" indent="0">
              <a:buNone/>
            </a:pPr>
            <a:endParaRPr lang="en-US" dirty="0" smtClean="0"/>
          </a:p>
          <a:p>
            <a:pPr lvl="1" indent="-342900"/>
            <a:r>
              <a:rPr lang="en-US" dirty="0" smtClean="0"/>
              <a:t>Move</a:t>
            </a:r>
            <a:r>
              <a:rPr lang="en-US" dirty="0"/>
              <a:t>: </a:t>
            </a:r>
            <a:r>
              <a:rPr lang="en-US" dirty="0" smtClean="0"/>
              <a:t>Po-Kai Huang</a:t>
            </a:r>
            <a:endParaRPr lang="en-US" dirty="0"/>
          </a:p>
          <a:p>
            <a:pPr lvl="1" indent="-342900"/>
            <a:r>
              <a:rPr lang="en-US" dirty="0" smtClean="0"/>
              <a:t>Second</a:t>
            </a:r>
            <a:r>
              <a:rPr lang="en-US" dirty="0"/>
              <a:t>: </a:t>
            </a:r>
            <a:r>
              <a:rPr lang="en-US" dirty="0" smtClean="0"/>
              <a:t>Leif Wilhelmsson</a:t>
            </a:r>
            <a:endParaRPr lang="en-US" dirty="0"/>
          </a:p>
          <a:p>
            <a:pPr lvl="1"/>
            <a:r>
              <a:rPr lang="en-US" dirty="0" smtClean="0"/>
              <a:t>Result</a:t>
            </a:r>
            <a:r>
              <a:rPr lang="en-US" dirty="0"/>
              <a:t>: passed with unanimous consent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29</a:t>
            </a:fld>
            <a:endParaRPr lang="en-US" altLang="en-US"/>
          </a:p>
        </p:txBody>
      </p:sp>
      <p:sp>
        <p:nvSpPr>
          <p:cNvPr id="2" name="TextBox 1"/>
          <p:cNvSpPr txBox="1"/>
          <p:nvPr/>
        </p:nvSpPr>
        <p:spPr>
          <a:xfrm>
            <a:off x="1023937" y="5332413"/>
            <a:ext cx="7172325" cy="646331"/>
          </a:xfrm>
          <a:prstGeom prst="rect">
            <a:avLst/>
          </a:prstGeom>
          <a:noFill/>
        </p:spPr>
        <p:txBody>
          <a:bodyPr wrap="square" rtlCol="0">
            <a:spAutoFit/>
          </a:bodyPr>
          <a:lstStyle/>
          <a:p>
            <a:r>
              <a:rPr lang="en-US" sz="1800" dirty="0" smtClean="0">
                <a:solidFill>
                  <a:srgbClr val="FF0000"/>
                </a:solidFill>
              </a:rPr>
              <a:t>The document was not on the server at the time of </a:t>
            </a:r>
            <a:r>
              <a:rPr lang="en-US" sz="1800" dirty="0" smtClean="0">
                <a:solidFill>
                  <a:srgbClr val="FF0000"/>
                </a:solidFill>
              </a:rPr>
              <a:t>motion in November 2018. </a:t>
            </a:r>
            <a:r>
              <a:rPr lang="en-US" sz="1800" dirty="0" smtClean="0">
                <a:solidFill>
                  <a:srgbClr val="FF0000"/>
                </a:solidFill>
              </a:rPr>
              <a:t>The group will re-motion this in January 2019.</a:t>
            </a:r>
            <a:endParaRPr lang="en-US" sz="1800" dirty="0">
              <a:solidFill>
                <a:srgbClr val="FF0000"/>
              </a:solidFill>
            </a:endParaRPr>
          </a:p>
        </p:txBody>
      </p:sp>
    </p:spTree>
    <p:extLst>
      <p:ext uri="{BB962C8B-B14F-4D97-AF65-F5344CB8AC3E}">
        <p14:creationId xmlns:p14="http://schemas.microsoft.com/office/powerpoint/2010/main" val="15944220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January 2019 session</a:t>
            </a:r>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#2</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[11-18/1966r4] </a:t>
            </a:r>
            <a:r>
              <a:rPr lang="en-US" dirty="0"/>
              <a:t>for CIDs listed below:</a:t>
            </a:r>
            <a:endParaRPr lang="en-US" b="0" dirty="0"/>
          </a:p>
          <a:p>
            <a:pPr marL="400050" lvl="1" indent="0">
              <a:buNone/>
            </a:pPr>
            <a:r>
              <a:rPr lang="en-US" b="1" dirty="0"/>
              <a:t>- </a:t>
            </a:r>
            <a:r>
              <a:rPr lang="en-US" b="1" dirty="0" smtClean="0"/>
              <a:t>CIDs</a:t>
            </a:r>
            <a:r>
              <a:rPr lang="en-US" b="1" dirty="0"/>
              <a:t>: 206, 229, 230, 501, 752, 969, 970, 971, 1216, 1217, 1218, 1219, 972, </a:t>
            </a:r>
            <a:r>
              <a:rPr lang="en-US" b="1" dirty="0" smtClean="0"/>
              <a:t>973</a:t>
            </a:r>
          </a:p>
          <a:p>
            <a:pPr marL="400050" lvl="1" indent="0">
              <a:buNone/>
            </a:pPr>
            <a:endParaRPr lang="en-US" dirty="0" smtClean="0"/>
          </a:p>
          <a:p>
            <a:pPr lvl="1" indent="-342900"/>
            <a:r>
              <a:rPr lang="en-US" dirty="0" smtClean="0"/>
              <a:t>Move</a:t>
            </a:r>
            <a:r>
              <a:rPr lang="en-US" dirty="0"/>
              <a:t>: </a:t>
            </a:r>
            <a:r>
              <a:rPr lang="en-US" dirty="0" smtClean="0"/>
              <a:t>Po-Kai Huang</a:t>
            </a:r>
            <a:endParaRPr lang="en-US" dirty="0"/>
          </a:p>
          <a:p>
            <a:pPr lvl="1" indent="-342900"/>
            <a:r>
              <a:rPr lang="en-US" dirty="0" smtClean="0"/>
              <a:t>Second</a:t>
            </a:r>
            <a:r>
              <a:rPr lang="en-US" dirty="0"/>
              <a:t>: </a:t>
            </a:r>
            <a:r>
              <a:rPr lang="en-US" dirty="0" smtClean="0"/>
              <a:t> </a:t>
            </a:r>
            <a:r>
              <a:rPr lang="en-US" dirty="0"/>
              <a:t>Leif Wilhelmsson</a:t>
            </a:r>
            <a:endParaRPr lang="en-US" dirty="0"/>
          </a:p>
          <a:p>
            <a:pPr lvl="1"/>
            <a:r>
              <a:rPr lang="en-US" dirty="0" smtClean="0"/>
              <a:t>Result</a:t>
            </a:r>
            <a:r>
              <a:rPr lang="en-US" dirty="0"/>
              <a:t>: </a:t>
            </a:r>
            <a:r>
              <a:rPr lang="en-US" dirty="0" smtClean="0"/>
              <a:t>passes with unanimous consent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30</a:t>
            </a:fld>
            <a:endParaRPr lang="en-US" altLang="en-US"/>
          </a:p>
        </p:txBody>
      </p:sp>
      <p:sp>
        <p:nvSpPr>
          <p:cNvPr id="10" name="TextBox 9"/>
          <p:cNvSpPr txBox="1"/>
          <p:nvPr/>
        </p:nvSpPr>
        <p:spPr>
          <a:xfrm>
            <a:off x="1023937" y="5332413"/>
            <a:ext cx="7172325" cy="646331"/>
          </a:xfrm>
          <a:prstGeom prst="rect">
            <a:avLst/>
          </a:prstGeom>
          <a:noFill/>
        </p:spPr>
        <p:txBody>
          <a:bodyPr wrap="square" rtlCol="0">
            <a:spAutoFit/>
          </a:bodyPr>
          <a:lstStyle/>
          <a:p>
            <a:r>
              <a:rPr lang="en-US" sz="1800" dirty="0" smtClean="0">
                <a:solidFill>
                  <a:srgbClr val="FF0000"/>
                </a:solidFill>
              </a:rPr>
              <a:t>The document was not on the server at the time of </a:t>
            </a:r>
            <a:r>
              <a:rPr lang="en-US" sz="1800" dirty="0" smtClean="0">
                <a:solidFill>
                  <a:srgbClr val="FF0000"/>
                </a:solidFill>
              </a:rPr>
              <a:t>motion in November 2018. </a:t>
            </a:r>
            <a:r>
              <a:rPr lang="en-US" sz="1800" dirty="0" smtClean="0">
                <a:solidFill>
                  <a:srgbClr val="FF0000"/>
                </a:solidFill>
              </a:rPr>
              <a:t>The group will re-motion this in January 2019.</a:t>
            </a:r>
            <a:endParaRPr lang="en-US" sz="1800" dirty="0">
              <a:solidFill>
                <a:srgbClr val="FF0000"/>
              </a:solidFill>
            </a:endParaRPr>
          </a:p>
        </p:txBody>
      </p:sp>
    </p:spTree>
    <p:extLst>
      <p:ext uri="{BB962C8B-B14F-4D97-AF65-F5344CB8AC3E}">
        <p14:creationId xmlns:p14="http://schemas.microsoft.com/office/powerpoint/2010/main" val="277584220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#3</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[11-18/1931r1] </a:t>
            </a:r>
            <a:r>
              <a:rPr lang="en-US" dirty="0"/>
              <a:t>for CIDs listed below:</a:t>
            </a:r>
            <a:endParaRPr lang="en-US" b="0" dirty="0"/>
          </a:p>
          <a:p>
            <a:pPr marL="400050" lvl="1" indent="0">
              <a:buNone/>
            </a:pPr>
            <a:r>
              <a:rPr lang="en-US" b="1" dirty="0"/>
              <a:t>- </a:t>
            </a:r>
            <a:r>
              <a:rPr lang="en-US" b="1" dirty="0" smtClean="0"/>
              <a:t>CIDs: </a:t>
            </a:r>
            <a:r>
              <a:rPr lang="en-GB" dirty="0"/>
              <a:t>373, 782, 937, 938</a:t>
            </a:r>
            <a:endParaRPr lang="en-US" dirty="0"/>
          </a:p>
          <a:p>
            <a:pPr marL="400050" lvl="1" indent="0">
              <a:buNone/>
            </a:pPr>
            <a:endParaRPr lang="en-US" b="1" dirty="0" smtClean="0"/>
          </a:p>
          <a:p>
            <a:pPr marL="400050" lvl="1" indent="0">
              <a:buNone/>
            </a:pPr>
            <a:endParaRPr lang="en-US" dirty="0" smtClean="0"/>
          </a:p>
          <a:p>
            <a:pPr lvl="1" indent="-342900"/>
            <a:r>
              <a:rPr lang="en-US" dirty="0" smtClean="0"/>
              <a:t>Move</a:t>
            </a:r>
            <a:r>
              <a:rPr lang="en-US" dirty="0"/>
              <a:t>: </a:t>
            </a:r>
            <a:r>
              <a:rPr lang="en-US" dirty="0" smtClean="0"/>
              <a:t>Xiaofei Wang</a:t>
            </a:r>
            <a:endParaRPr lang="en-US" dirty="0"/>
          </a:p>
          <a:p>
            <a:pPr lvl="1" indent="-342900"/>
            <a:r>
              <a:rPr lang="en-US" dirty="0" smtClean="0"/>
              <a:t>Second</a:t>
            </a:r>
            <a:r>
              <a:rPr lang="en-US" dirty="0"/>
              <a:t>: </a:t>
            </a:r>
            <a:r>
              <a:rPr lang="en-US" dirty="0"/>
              <a:t> Leif Wilhelmsson</a:t>
            </a:r>
            <a:endParaRPr lang="en-US" dirty="0"/>
          </a:p>
          <a:p>
            <a:pPr lvl="1"/>
            <a:r>
              <a:rPr lang="en-US" dirty="0" smtClean="0"/>
              <a:t>Result</a:t>
            </a:r>
            <a:r>
              <a:rPr lang="en-US" dirty="0"/>
              <a:t>: passes with unanimous consent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31</a:t>
            </a:fld>
            <a:endParaRPr lang="en-US" altLang="en-US"/>
          </a:p>
        </p:txBody>
      </p:sp>
    </p:spTree>
    <p:extLst>
      <p:ext uri="{BB962C8B-B14F-4D97-AF65-F5344CB8AC3E}">
        <p14:creationId xmlns:p14="http://schemas.microsoft.com/office/powerpoint/2010/main" val="16687803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#4</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[11-18/2107r1] </a:t>
            </a:r>
            <a:r>
              <a:rPr lang="en-US" dirty="0"/>
              <a:t>for CIDs listed below:</a:t>
            </a:r>
            <a:endParaRPr lang="en-US" b="0" dirty="0"/>
          </a:p>
          <a:p>
            <a:pPr marL="400050" lvl="1" indent="0">
              <a:buNone/>
            </a:pPr>
            <a:r>
              <a:rPr lang="en-US" b="1" dirty="0"/>
              <a:t>- </a:t>
            </a:r>
            <a:r>
              <a:rPr lang="en-US" b="1" dirty="0" smtClean="0"/>
              <a:t>CIDs: </a:t>
            </a:r>
            <a:endParaRPr lang="en-GB" dirty="0"/>
          </a:p>
          <a:p>
            <a:pPr marL="400050" lvl="1" indent="0">
              <a:buNone/>
            </a:pPr>
            <a:r>
              <a:rPr lang="en-GB" dirty="0"/>
              <a:t>	</a:t>
            </a:r>
            <a:r>
              <a:rPr lang="en-GB" dirty="0"/>
              <a:t>11, 51, 66, 119, 120, 447, 448, 461, 537, 538, 726, 728, 776, 1182, 1183, 1245</a:t>
            </a:r>
            <a:endParaRPr lang="en-GB" dirty="0"/>
          </a:p>
          <a:p>
            <a:pPr marL="400050" lvl="1" indent="0">
              <a:buNone/>
            </a:pPr>
            <a:endParaRPr lang="en-US" b="1" dirty="0" smtClean="0"/>
          </a:p>
          <a:p>
            <a:pPr marL="400050" lvl="1" indent="0">
              <a:buNone/>
            </a:pPr>
            <a:endParaRPr lang="en-US" dirty="0" smtClean="0"/>
          </a:p>
          <a:p>
            <a:pPr lvl="1" indent="-342900"/>
            <a:r>
              <a:rPr lang="en-US" dirty="0" smtClean="0"/>
              <a:t>Move</a:t>
            </a:r>
            <a:r>
              <a:rPr lang="en-US" dirty="0"/>
              <a:t>: </a:t>
            </a:r>
            <a:r>
              <a:rPr lang="en-US" dirty="0" smtClean="0"/>
              <a:t>Suhwook Kim</a:t>
            </a:r>
            <a:endParaRPr lang="en-US" dirty="0"/>
          </a:p>
          <a:p>
            <a:pPr lvl="1" indent="-342900"/>
            <a:r>
              <a:rPr lang="en-US" dirty="0" smtClean="0"/>
              <a:t>Second</a:t>
            </a:r>
            <a:r>
              <a:rPr lang="en-US" dirty="0"/>
              <a:t>: </a:t>
            </a:r>
            <a:r>
              <a:rPr lang="en-US" dirty="0" err="1" smtClean="0"/>
              <a:t>Jeongki</a:t>
            </a:r>
            <a:r>
              <a:rPr lang="en-US" dirty="0" smtClean="0"/>
              <a:t> Kim</a:t>
            </a:r>
            <a:endParaRPr lang="en-US" dirty="0"/>
          </a:p>
          <a:p>
            <a:pPr lvl="1"/>
            <a:r>
              <a:rPr lang="en-US" dirty="0" smtClean="0"/>
              <a:t>Result</a:t>
            </a:r>
            <a:r>
              <a:rPr lang="en-US" dirty="0"/>
              <a:t>: passes with unanimous consent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32</a:t>
            </a:fld>
            <a:endParaRPr lang="en-US" altLang="en-US"/>
          </a:p>
        </p:txBody>
      </p:sp>
    </p:spTree>
    <p:extLst>
      <p:ext uri="{BB962C8B-B14F-4D97-AF65-F5344CB8AC3E}">
        <p14:creationId xmlns:p14="http://schemas.microsoft.com/office/powerpoint/2010/main" val="59125870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#6</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[11-18/1937r1] </a:t>
            </a:r>
            <a:r>
              <a:rPr lang="en-US" dirty="0"/>
              <a:t>for CIDs listed below:</a:t>
            </a:r>
            <a:endParaRPr lang="en-US" b="0" dirty="0"/>
          </a:p>
          <a:p>
            <a:pPr marL="400050" lvl="1" indent="0">
              <a:buNone/>
            </a:pPr>
            <a:r>
              <a:rPr lang="en-US" b="1" dirty="0"/>
              <a:t>- </a:t>
            </a:r>
            <a:r>
              <a:rPr lang="en-US" b="1" dirty="0" smtClean="0"/>
              <a:t>CIDs</a:t>
            </a:r>
            <a:r>
              <a:rPr lang="en-US" b="1" dirty="0"/>
              <a:t>: </a:t>
            </a:r>
          </a:p>
          <a:p>
            <a:pPr marL="400050" lvl="1" indent="0">
              <a:buNone/>
            </a:pPr>
            <a:r>
              <a:rPr lang="en-US" b="1" dirty="0" smtClean="0"/>
              <a:t>	</a:t>
            </a:r>
            <a:r>
              <a:rPr lang="en-US" dirty="0" smtClean="0"/>
              <a:t>792</a:t>
            </a:r>
            <a:r>
              <a:rPr lang="en-US" dirty="0"/>
              <a:t>, 68, 72, 73, 365, 699, 703, 877, 985, 994, </a:t>
            </a:r>
            <a:r>
              <a:rPr lang="en-US" dirty="0" smtClean="0"/>
              <a:t/>
            </a:r>
            <a:br>
              <a:rPr lang="en-US" dirty="0" smtClean="0"/>
            </a:br>
            <a:r>
              <a:rPr lang="en-US" dirty="0" smtClean="0"/>
              <a:t>1000</a:t>
            </a:r>
            <a:r>
              <a:rPr lang="en-US" dirty="0"/>
              <a:t>, 1092</a:t>
            </a:r>
            <a:r>
              <a:rPr lang="en-US" dirty="0" smtClean="0"/>
              <a:t>, </a:t>
            </a:r>
            <a:r>
              <a:rPr lang="en-US" dirty="0"/>
              <a:t>535, 115, 169, 1156, 529, 530, 531, 532, </a:t>
            </a:r>
            <a:r>
              <a:rPr lang="en-US" dirty="0" smtClean="0"/>
              <a:t/>
            </a:r>
            <a:br>
              <a:rPr lang="en-US" dirty="0" smtClean="0"/>
            </a:br>
            <a:r>
              <a:rPr lang="en-US" dirty="0" smtClean="0"/>
              <a:t>856</a:t>
            </a:r>
            <a:r>
              <a:rPr lang="en-US" dirty="0"/>
              <a:t>, 857, 534, 44, 533, 724, 112, 405, 1131, </a:t>
            </a:r>
            <a:r>
              <a:rPr lang="en-US" dirty="0" smtClean="0"/>
              <a:t>113,</a:t>
            </a:r>
            <a:br>
              <a:rPr lang="en-US" dirty="0" smtClean="0"/>
            </a:br>
            <a:r>
              <a:rPr lang="en-US" dirty="0" smtClean="0"/>
              <a:t>406, </a:t>
            </a:r>
            <a:r>
              <a:rPr lang="en-US" dirty="0"/>
              <a:t>114, 116, 342, 343, 429, 603, 725, 887, 1241, </a:t>
            </a:r>
            <a:r>
              <a:rPr lang="en-US" dirty="0" smtClean="0"/>
              <a:t/>
            </a:r>
            <a:br>
              <a:rPr lang="en-US" dirty="0" smtClean="0"/>
            </a:br>
            <a:r>
              <a:rPr lang="en-US" dirty="0" smtClean="0"/>
              <a:t>1001</a:t>
            </a:r>
            <a:r>
              <a:rPr lang="en-US" dirty="0"/>
              <a:t>, 1002, 1130</a:t>
            </a:r>
            <a:endParaRPr lang="en-GB" dirty="0"/>
          </a:p>
          <a:p>
            <a:pPr marL="400050" lvl="1" indent="0">
              <a:buNone/>
            </a:pPr>
            <a:r>
              <a:rPr lang="en-GB" dirty="0"/>
              <a:t>	</a:t>
            </a:r>
            <a:endParaRPr lang="en-US" dirty="0" smtClean="0"/>
          </a:p>
          <a:p>
            <a:pPr lvl="1" indent="-342900"/>
            <a:r>
              <a:rPr lang="en-US" dirty="0" smtClean="0"/>
              <a:t>Move</a:t>
            </a:r>
            <a:r>
              <a:rPr lang="en-US" dirty="0"/>
              <a:t>: </a:t>
            </a:r>
            <a:r>
              <a:rPr lang="en-US" dirty="0" smtClean="0"/>
              <a:t>Po-Kai Huang</a:t>
            </a:r>
            <a:endParaRPr lang="en-US" dirty="0"/>
          </a:p>
          <a:p>
            <a:pPr lvl="1" indent="-342900"/>
            <a:r>
              <a:rPr lang="en-US" dirty="0" smtClean="0"/>
              <a:t>Second</a:t>
            </a:r>
            <a:r>
              <a:rPr lang="en-US" dirty="0"/>
              <a:t>: </a:t>
            </a:r>
            <a:r>
              <a:rPr lang="en-US" dirty="0" smtClean="0"/>
              <a:t>Leif Wilhelmsson</a:t>
            </a:r>
            <a:endParaRPr lang="en-US" dirty="0"/>
          </a:p>
          <a:p>
            <a:pPr lvl="1"/>
            <a:r>
              <a:rPr lang="en-US" dirty="0" smtClean="0"/>
              <a:t>Result</a:t>
            </a:r>
            <a:r>
              <a:rPr lang="en-US" dirty="0"/>
              <a:t>: passes with unanimous consent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33</a:t>
            </a:fld>
            <a:endParaRPr lang="en-US" altLang="en-US"/>
          </a:p>
        </p:txBody>
      </p:sp>
    </p:spTree>
    <p:extLst>
      <p:ext uri="{BB962C8B-B14F-4D97-AF65-F5344CB8AC3E}">
        <p14:creationId xmlns:p14="http://schemas.microsoft.com/office/powerpoint/2010/main" val="421314797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#7</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[11-18/2164r0] </a:t>
            </a:r>
            <a:r>
              <a:rPr lang="en-US" dirty="0"/>
              <a:t>for CIDs listed below:</a:t>
            </a:r>
            <a:endParaRPr lang="en-US" b="0" dirty="0"/>
          </a:p>
          <a:p>
            <a:pPr marL="400050" lvl="1" indent="0">
              <a:buNone/>
            </a:pPr>
            <a:r>
              <a:rPr lang="en-US" b="1" dirty="0"/>
              <a:t>- </a:t>
            </a:r>
            <a:r>
              <a:rPr lang="en-US" b="1" dirty="0" smtClean="0"/>
              <a:t>CIDs</a:t>
            </a:r>
            <a:r>
              <a:rPr lang="en-US" b="1" dirty="0"/>
              <a:t>: </a:t>
            </a:r>
          </a:p>
          <a:p>
            <a:pPr marL="400050" lvl="1" indent="0">
              <a:buNone/>
            </a:pPr>
            <a:r>
              <a:rPr lang="en-US" b="1" dirty="0" smtClean="0"/>
              <a:t>	</a:t>
            </a:r>
            <a:r>
              <a:rPr lang="en-US" dirty="0"/>
              <a:t>1003,1004, and 1005</a:t>
            </a:r>
            <a:r>
              <a:rPr lang="en-GB" dirty="0"/>
              <a:t>	</a:t>
            </a:r>
            <a:endParaRPr lang="en-US" dirty="0" smtClean="0"/>
          </a:p>
          <a:p>
            <a:pPr lvl="1" indent="-342900"/>
            <a:endParaRPr lang="en-US" dirty="0" smtClean="0"/>
          </a:p>
          <a:p>
            <a:pPr lvl="1" indent="-342900"/>
            <a:r>
              <a:rPr lang="en-US" dirty="0" smtClean="0"/>
              <a:t>Move</a:t>
            </a:r>
            <a:r>
              <a:rPr lang="en-US" dirty="0"/>
              <a:t>: </a:t>
            </a:r>
            <a:r>
              <a:rPr lang="en-US" dirty="0" err="1" smtClean="0"/>
              <a:t>Jeongki</a:t>
            </a:r>
            <a:r>
              <a:rPr lang="en-US" dirty="0" smtClean="0"/>
              <a:t> Kim	 </a:t>
            </a:r>
            <a:endParaRPr lang="en-US" dirty="0"/>
          </a:p>
          <a:p>
            <a:pPr lvl="1" indent="-342900"/>
            <a:r>
              <a:rPr lang="en-US" dirty="0" smtClean="0"/>
              <a:t>Second</a:t>
            </a:r>
            <a:r>
              <a:rPr lang="en-US" dirty="0"/>
              <a:t>: </a:t>
            </a:r>
            <a:r>
              <a:rPr lang="en-US" dirty="0" smtClean="0"/>
              <a:t> Suhwook Kim</a:t>
            </a:r>
            <a:endParaRPr lang="en-US" dirty="0"/>
          </a:p>
          <a:p>
            <a:pPr lvl="1"/>
            <a:r>
              <a:rPr lang="en-US" dirty="0" smtClean="0"/>
              <a:t>Result</a:t>
            </a:r>
            <a:r>
              <a:rPr lang="en-US" dirty="0"/>
              <a:t>: passes with unanimous consent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34</a:t>
            </a:fld>
            <a:endParaRPr lang="en-US" altLang="en-US"/>
          </a:p>
        </p:txBody>
      </p:sp>
    </p:spTree>
    <p:extLst>
      <p:ext uri="{BB962C8B-B14F-4D97-AF65-F5344CB8AC3E}">
        <p14:creationId xmlns:p14="http://schemas.microsoft.com/office/powerpoint/2010/main" val="287802531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#8</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[11-18/2148r2] </a:t>
            </a:r>
            <a:r>
              <a:rPr lang="en-US" dirty="0"/>
              <a:t>for CIDs listed below:</a:t>
            </a:r>
            <a:endParaRPr lang="en-US" b="0" dirty="0"/>
          </a:p>
          <a:p>
            <a:pPr marL="400050" lvl="1" indent="0">
              <a:buNone/>
            </a:pPr>
            <a:r>
              <a:rPr lang="en-US" b="1" dirty="0"/>
              <a:t>- </a:t>
            </a:r>
            <a:r>
              <a:rPr lang="en-US" b="1" dirty="0" smtClean="0"/>
              <a:t>CIDs</a:t>
            </a:r>
            <a:r>
              <a:rPr lang="en-US" b="1" dirty="0"/>
              <a:t>: </a:t>
            </a:r>
          </a:p>
          <a:p>
            <a:pPr marL="400050" lvl="1" indent="0">
              <a:buNone/>
            </a:pPr>
            <a:r>
              <a:rPr lang="en-US" b="1" dirty="0" smtClean="0"/>
              <a:t>	</a:t>
            </a:r>
            <a:r>
              <a:rPr lang="en-US" dirty="0"/>
              <a:t>642, 852</a:t>
            </a:r>
            <a:r>
              <a:rPr lang="en-US" dirty="0" smtClean="0"/>
              <a:t>, </a:t>
            </a:r>
            <a:r>
              <a:rPr lang="en-US" dirty="0"/>
              <a:t>and 702</a:t>
            </a:r>
            <a:r>
              <a:rPr lang="en-GB" dirty="0"/>
              <a:t>	</a:t>
            </a:r>
            <a:endParaRPr lang="en-US" dirty="0" smtClean="0"/>
          </a:p>
          <a:p>
            <a:pPr lvl="1" indent="-342900"/>
            <a:endParaRPr lang="en-US" dirty="0" smtClean="0"/>
          </a:p>
          <a:p>
            <a:pPr lvl="1" indent="-342900"/>
            <a:r>
              <a:rPr lang="en-US" dirty="0" smtClean="0"/>
              <a:t>Move</a:t>
            </a:r>
            <a:r>
              <a:rPr lang="en-US" dirty="0"/>
              <a:t>: </a:t>
            </a:r>
            <a:r>
              <a:rPr lang="en-US" dirty="0" smtClean="0"/>
              <a:t>Lei Huang</a:t>
            </a:r>
            <a:endParaRPr lang="en-US" dirty="0"/>
          </a:p>
          <a:p>
            <a:pPr lvl="1" indent="-342900"/>
            <a:r>
              <a:rPr lang="en-US" dirty="0" smtClean="0"/>
              <a:t>Second</a:t>
            </a:r>
            <a:r>
              <a:rPr lang="en-US" dirty="0"/>
              <a:t>: </a:t>
            </a:r>
            <a:r>
              <a:rPr lang="en-US" dirty="0" smtClean="0"/>
              <a:t>Xiaofei Wang</a:t>
            </a:r>
            <a:endParaRPr lang="en-US" dirty="0"/>
          </a:p>
          <a:p>
            <a:pPr lvl="1"/>
            <a:r>
              <a:rPr lang="en-US" dirty="0" smtClean="0"/>
              <a:t>Result</a:t>
            </a:r>
            <a:r>
              <a:rPr lang="en-US" dirty="0"/>
              <a:t>: passes with unanimous consent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35</a:t>
            </a:fld>
            <a:endParaRPr lang="en-US" altLang="en-US"/>
          </a:p>
        </p:txBody>
      </p:sp>
    </p:spTree>
    <p:extLst>
      <p:ext uri="{BB962C8B-B14F-4D97-AF65-F5344CB8AC3E}">
        <p14:creationId xmlns:p14="http://schemas.microsoft.com/office/powerpoint/2010/main" val="122907193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#10</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smtClean="0"/>
              <a:t>11-19/21r2] </a:t>
            </a:r>
            <a:r>
              <a:rPr lang="en-US" dirty="0"/>
              <a:t>for CIDs listed below:</a:t>
            </a:r>
            <a:endParaRPr lang="en-US" b="0" dirty="0"/>
          </a:p>
          <a:p>
            <a:pPr marL="400050" lvl="1" indent="0">
              <a:buNone/>
            </a:pPr>
            <a:r>
              <a:rPr lang="en-US" b="1" dirty="0"/>
              <a:t>- </a:t>
            </a:r>
            <a:r>
              <a:rPr lang="en-US" b="1" dirty="0" smtClean="0"/>
              <a:t>CIDs</a:t>
            </a:r>
            <a:r>
              <a:rPr lang="en-US" b="1" dirty="0"/>
              <a:t>: </a:t>
            </a:r>
            <a:r>
              <a:rPr lang="en-US" dirty="0" smtClean="0"/>
              <a:t>1</a:t>
            </a:r>
            <a:r>
              <a:rPr lang="en-GB" dirty="0" smtClean="0"/>
              <a:t>, </a:t>
            </a:r>
            <a:r>
              <a:rPr lang="en-GB" dirty="0"/>
              <a:t>56, 57, 218, 349, 354, 487, 488, 489, 490, </a:t>
            </a:r>
            <a:r>
              <a:rPr lang="en-GB" dirty="0" smtClean="0"/>
              <a:t/>
            </a:r>
            <a:br>
              <a:rPr lang="en-GB" dirty="0" smtClean="0"/>
            </a:br>
            <a:r>
              <a:rPr lang="en-GB" dirty="0" smtClean="0"/>
              <a:t>491</a:t>
            </a:r>
            <a:r>
              <a:rPr lang="en-GB" dirty="0"/>
              <a:t>, 493, </a:t>
            </a:r>
            <a:r>
              <a:rPr lang="en-GB" dirty="0" smtClean="0"/>
              <a:t>583</a:t>
            </a:r>
            <a:r>
              <a:rPr lang="en-GB" dirty="0"/>
              <a:t>, 584, </a:t>
            </a:r>
            <a:r>
              <a:rPr lang="en-GB" dirty="0" smtClean="0"/>
              <a:t>631</a:t>
            </a:r>
            <a:r>
              <a:rPr lang="en-GB" dirty="0"/>
              <a:t>, </a:t>
            </a:r>
            <a:r>
              <a:rPr lang="en-GB" dirty="0" smtClean="0"/>
              <a:t>753</a:t>
            </a:r>
            <a:r>
              <a:rPr lang="en-GB" dirty="0"/>
              <a:t>, 772, </a:t>
            </a:r>
            <a:r>
              <a:rPr lang="en-GB" dirty="0" smtClean="0"/>
              <a:t>775</a:t>
            </a:r>
            <a:r>
              <a:rPr lang="en-GB" dirty="0"/>
              <a:t>, </a:t>
            </a:r>
            <a:r>
              <a:rPr lang="en-GB" dirty="0" smtClean="0"/>
              <a:t>868</a:t>
            </a:r>
            <a:r>
              <a:rPr lang="en-GB" dirty="0"/>
              <a:t>, 870, </a:t>
            </a:r>
            <a:r>
              <a:rPr lang="en-GB" dirty="0" smtClean="0"/>
              <a:t/>
            </a:r>
            <a:br>
              <a:rPr lang="en-GB" dirty="0" smtClean="0"/>
            </a:br>
            <a:r>
              <a:rPr lang="en-GB" dirty="0" smtClean="0"/>
              <a:t>941</a:t>
            </a:r>
            <a:r>
              <a:rPr lang="en-GB" dirty="0"/>
              <a:t>, 946, 1081, 1084, 1107, </a:t>
            </a:r>
            <a:r>
              <a:rPr lang="en-GB" dirty="0" smtClean="0"/>
              <a:t>418</a:t>
            </a:r>
            <a:r>
              <a:rPr lang="en-GB" dirty="0"/>
              <a:t>, 58, 59, 585, 609, </a:t>
            </a:r>
            <a:r>
              <a:rPr lang="en-GB" dirty="0" smtClean="0"/>
              <a:t/>
            </a:r>
            <a:br>
              <a:rPr lang="en-GB" dirty="0" smtClean="0"/>
            </a:br>
            <a:r>
              <a:rPr lang="en-GB" dirty="0" smtClean="0"/>
              <a:t>1086</a:t>
            </a:r>
            <a:r>
              <a:rPr lang="en-GB" dirty="0"/>
              <a:t>, 1087, 1088, </a:t>
            </a:r>
            <a:r>
              <a:rPr lang="en-GB" dirty="0" smtClean="0"/>
              <a:t>410, 587</a:t>
            </a:r>
            <a:r>
              <a:rPr lang="en-GB" dirty="0"/>
              <a:t>	</a:t>
            </a:r>
            <a:endParaRPr lang="en-US" dirty="0" smtClean="0"/>
          </a:p>
          <a:p>
            <a:pPr lvl="1" indent="-342900"/>
            <a:endParaRPr lang="en-US" dirty="0" smtClean="0"/>
          </a:p>
          <a:p>
            <a:pPr lvl="1" indent="-342900"/>
            <a:r>
              <a:rPr lang="en-US" dirty="0" smtClean="0"/>
              <a:t>Move</a:t>
            </a:r>
            <a:r>
              <a:rPr lang="en-US" dirty="0"/>
              <a:t>: </a:t>
            </a:r>
            <a:r>
              <a:rPr lang="en-US" dirty="0" smtClean="0"/>
              <a:t>Po-Kai Huang </a:t>
            </a:r>
            <a:endParaRPr lang="en-US" dirty="0"/>
          </a:p>
          <a:p>
            <a:pPr lvl="1" indent="-342900"/>
            <a:r>
              <a:rPr lang="en-US" dirty="0" smtClean="0"/>
              <a:t>Second</a:t>
            </a:r>
            <a:r>
              <a:rPr lang="en-US" dirty="0"/>
              <a:t>: </a:t>
            </a:r>
            <a:r>
              <a:rPr lang="en-US" dirty="0" smtClean="0"/>
              <a:t>Leif Wilhelmsson</a:t>
            </a:r>
            <a:endParaRPr lang="en-US" dirty="0"/>
          </a:p>
          <a:p>
            <a:pPr lvl="1"/>
            <a:r>
              <a:rPr lang="en-US" dirty="0" smtClean="0"/>
              <a:t>Result</a:t>
            </a:r>
            <a:r>
              <a:rPr lang="en-US" dirty="0"/>
              <a:t>: passes with unanimous consent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36</a:t>
            </a:fld>
            <a:endParaRPr lang="en-US" altLang="en-US"/>
          </a:p>
        </p:txBody>
      </p:sp>
    </p:spTree>
    <p:extLst>
      <p:ext uri="{BB962C8B-B14F-4D97-AF65-F5344CB8AC3E}">
        <p14:creationId xmlns:p14="http://schemas.microsoft.com/office/powerpoint/2010/main" val="307574262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#11</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smtClean="0"/>
              <a:t>11-19/22r1] </a:t>
            </a:r>
            <a:r>
              <a:rPr lang="en-US" dirty="0"/>
              <a:t>for CIDs listed below:</a:t>
            </a:r>
            <a:endParaRPr lang="en-US" b="0" dirty="0"/>
          </a:p>
          <a:p>
            <a:pPr marL="400050" lvl="1" indent="0">
              <a:buNone/>
            </a:pPr>
            <a:r>
              <a:rPr lang="en-US" b="1" dirty="0"/>
              <a:t>- </a:t>
            </a:r>
            <a:r>
              <a:rPr lang="en-US" b="1" dirty="0" smtClean="0"/>
              <a:t>CIDs</a:t>
            </a:r>
            <a:r>
              <a:rPr lang="en-US" b="1" dirty="0"/>
              <a:t>: </a:t>
            </a:r>
            <a:r>
              <a:rPr lang="en-US" dirty="0" smtClean="0"/>
              <a:t>340</a:t>
            </a:r>
            <a:r>
              <a:rPr lang="en-US" dirty="0"/>
              <a:t>, 503, 586, 636, 770, 1009</a:t>
            </a:r>
            <a:r>
              <a:rPr lang="en-GB" dirty="0"/>
              <a:t>	</a:t>
            </a:r>
            <a:endParaRPr lang="en-US" dirty="0" smtClean="0"/>
          </a:p>
          <a:p>
            <a:pPr lvl="1" indent="-342900"/>
            <a:endParaRPr lang="en-US" dirty="0" smtClean="0"/>
          </a:p>
          <a:p>
            <a:pPr lvl="1" indent="-342900"/>
            <a:r>
              <a:rPr lang="en-US" dirty="0" smtClean="0"/>
              <a:t>Move</a:t>
            </a:r>
            <a:r>
              <a:rPr lang="en-US" dirty="0"/>
              <a:t>: </a:t>
            </a:r>
            <a:r>
              <a:rPr lang="en-US" dirty="0" smtClean="0"/>
              <a:t>Po-Kai Huang </a:t>
            </a:r>
            <a:endParaRPr lang="en-US" dirty="0"/>
          </a:p>
          <a:p>
            <a:pPr lvl="1" indent="-342900"/>
            <a:r>
              <a:rPr lang="en-US" dirty="0" smtClean="0"/>
              <a:t>Second</a:t>
            </a:r>
            <a:r>
              <a:rPr lang="en-US" dirty="0"/>
              <a:t>: </a:t>
            </a:r>
            <a:r>
              <a:rPr lang="en-US" dirty="0" smtClean="0"/>
              <a:t>Leif Wilhelmsson</a:t>
            </a:r>
            <a:endParaRPr lang="en-US" dirty="0"/>
          </a:p>
          <a:p>
            <a:pPr lvl="1"/>
            <a:r>
              <a:rPr lang="en-US" dirty="0" smtClean="0"/>
              <a:t>Result</a:t>
            </a:r>
            <a:r>
              <a:rPr lang="en-US" dirty="0"/>
              <a:t>: passes with unanimous consent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37</a:t>
            </a:fld>
            <a:endParaRPr lang="en-US" altLang="en-US"/>
          </a:p>
        </p:txBody>
      </p:sp>
    </p:spTree>
    <p:extLst>
      <p:ext uri="{BB962C8B-B14F-4D97-AF65-F5344CB8AC3E}">
        <p14:creationId xmlns:p14="http://schemas.microsoft.com/office/powerpoint/2010/main" val="346537021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#12</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smtClean="0"/>
              <a:t>11-19/24r1] </a:t>
            </a:r>
            <a:r>
              <a:rPr lang="en-US" dirty="0"/>
              <a:t>for CIDs listed below:</a:t>
            </a:r>
            <a:endParaRPr lang="en-US" b="0" dirty="0"/>
          </a:p>
          <a:p>
            <a:pPr marL="400050" lvl="1" indent="0">
              <a:buNone/>
            </a:pPr>
            <a:r>
              <a:rPr lang="en-US" b="1" dirty="0"/>
              <a:t>- </a:t>
            </a:r>
            <a:r>
              <a:rPr lang="en-US" b="1" dirty="0" smtClean="0"/>
              <a:t>CIDs</a:t>
            </a:r>
            <a:r>
              <a:rPr lang="en-US" b="1" dirty="0"/>
              <a:t>: </a:t>
            </a:r>
            <a:r>
              <a:rPr lang="en-US" dirty="0" smtClean="0"/>
              <a:t>2</a:t>
            </a:r>
            <a:r>
              <a:rPr lang="en-US" dirty="0"/>
              <a:t>, 239, 307, 312, 344, 504, 601, 769, 872, 914, 1006, 1143</a:t>
            </a:r>
            <a:r>
              <a:rPr lang="en-GB" dirty="0"/>
              <a:t>	</a:t>
            </a:r>
            <a:endParaRPr lang="en-US" dirty="0" smtClean="0"/>
          </a:p>
          <a:p>
            <a:pPr lvl="1" indent="-342900"/>
            <a:endParaRPr lang="en-US" dirty="0" smtClean="0"/>
          </a:p>
          <a:p>
            <a:pPr lvl="1" indent="-342900"/>
            <a:r>
              <a:rPr lang="en-US" dirty="0" smtClean="0"/>
              <a:t>Move</a:t>
            </a:r>
            <a:r>
              <a:rPr lang="en-US" dirty="0"/>
              <a:t>: </a:t>
            </a:r>
            <a:r>
              <a:rPr lang="en-US" dirty="0" smtClean="0"/>
              <a:t>Po-Kai Huang </a:t>
            </a:r>
            <a:endParaRPr lang="en-US" dirty="0"/>
          </a:p>
          <a:p>
            <a:pPr lvl="1" indent="-342900"/>
            <a:r>
              <a:rPr lang="en-US" dirty="0" smtClean="0"/>
              <a:t>Second</a:t>
            </a:r>
            <a:r>
              <a:rPr lang="en-US" dirty="0"/>
              <a:t>: </a:t>
            </a:r>
            <a:r>
              <a:rPr lang="en-US" dirty="0" smtClean="0"/>
              <a:t>Leif Wilhelmsson</a:t>
            </a:r>
            <a:endParaRPr lang="en-US" dirty="0"/>
          </a:p>
          <a:p>
            <a:pPr lvl="1"/>
            <a:r>
              <a:rPr lang="en-US" dirty="0" smtClean="0"/>
              <a:t>Result</a:t>
            </a:r>
            <a:r>
              <a:rPr lang="en-US" dirty="0"/>
              <a:t>: passes with unanimous consent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38</a:t>
            </a:fld>
            <a:endParaRPr lang="en-US" altLang="en-US"/>
          </a:p>
        </p:txBody>
      </p:sp>
    </p:spTree>
    <p:extLst>
      <p:ext uri="{BB962C8B-B14F-4D97-AF65-F5344CB8AC3E}">
        <p14:creationId xmlns:p14="http://schemas.microsoft.com/office/powerpoint/2010/main" val="329169561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#13</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smtClean="0"/>
              <a:t>11-19/25r1] </a:t>
            </a:r>
            <a:r>
              <a:rPr lang="en-US" dirty="0"/>
              <a:t>for CIDs listed below:</a:t>
            </a:r>
            <a:endParaRPr lang="en-US" b="0" dirty="0"/>
          </a:p>
          <a:p>
            <a:pPr marL="400050" lvl="1" indent="0">
              <a:buNone/>
            </a:pPr>
            <a:r>
              <a:rPr lang="en-US" b="1" dirty="0"/>
              <a:t>- </a:t>
            </a:r>
            <a:r>
              <a:rPr lang="en-US" b="1" dirty="0" smtClean="0"/>
              <a:t>CIDs</a:t>
            </a:r>
            <a:r>
              <a:rPr lang="en-US" b="1" dirty="0"/>
              <a:t>: </a:t>
            </a:r>
            <a:r>
              <a:rPr lang="en-US" dirty="0" smtClean="0"/>
              <a:t>613</a:t>
            </a:r>
            <a:r>
              <a:rPr lang="en-US" dirty="0"/>
              <a:t>, 1149</a:t>
            </a:r>
            <a:r>
              <a:rPr lang="en-GB" dirty="0"/>
              <a:t>	</a:t>
            </a:r>
            <a:endParaRPr lang="en-US" dirty="0" smtClean="0"/>
          </a:p>
          <a:p>
            <a:pPr lvl="1" indent="-342900"/>
            <a:endParaRPr lang="en-US" dirty="0" smtClean="0"/>
          </a:p>
          <a:p>
            <a:pPr lvl="1" indent="-342900"/>
            <a:r>
              <a:rPr lang="en-US" dirty="0" smtClean="0"/>
              <a:t>Move</a:t>
            </a:r>
            <a:r>
              <a:rPr lang="en-US" dirty="0"/>
              <a:t>: </a:t>
            </a:r>
            <a:r>
              <a:rPr lang="en-US" dirty="0" smtClean="0"/>
              <a:t>Po-Kai Huang </a:t>
            </a:r>
            <a:endParaRPr lang="en-US" dirty="0"/>
          </a:p>
          <a:p>
            <a:pPr lvl="1" indent="-342900"/>
            <a:r>
              <a:rPr lang="en-US" dirty="0" smtClean="0"/>
              <a:t>Second</a:t>
            </a:r>
            <a:r>
              <a:rPr lang="en-US" dirty="0"/>
              <a:t>: </a:t>
            </a:r>
            <a:r>
              <a:rPr lang="en-US" dirty="0" smtClean="0"/>
              <a:t>Leif Wilhelmsson</a:t>
            </a:r>
            <a:endParaRPr lang="en-US" dirty="0"/>
          </a:p>
          <a:p>
            <a:pPr lvl="1"/>
            <a:r>
              <a:rPr lang="en-US" dirty="0" smtClean="0"/>
              <a:t>Result</a:t>
            </a:r>
            <a:r>
              <a:rPr lang="en-US" dirty="0"/>
              <a:t>: passes with unanimous consent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39</a:t>
            </a:fld>
            <a:endParaRPr lang="en-US" altLang="en-US"/>
          </a:p>
        </p:txBody>
      </p:sp>
    </p:spTree>
    <p:extLst>
      <p:ext uri="{BB962C8B-B14F-4D97-AF65-F5344CB8AC3E}">
        <p14:creationId xmlns:p14="http://schemas.microsoft.com/office/powerpoint/2010/main" val="24323443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#14</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smtClean="0"/>
              <a:t>11-18/1976r1] </a:t>
            </a:r>
            <a:r>
              <a:rPr lang="en-US" dirty="0"/>
              <a:t>for CIDs listed below:</a:t>
            </a:r>
            <a:endParaRPr lang="en-US" b="0" dirty="0"/>
          </a:p>
          <a:p>
            <a:pPr marL="400050" lvl="1" indent="0">
              <a:buNone/>
            </a:pPr>
            <a:r>
              <a:rPr lang="en-US" b="1" dirty="0"/>
              <a:t>- </a:t>
            </a:r>
            <a:r>
              <a:rPr lang="en-US" b="1" dirty="0" smtClean="0"/>
              <a:t>CIDs</a:t>
            </a:r>
            <a:r>
              <a:rPr lang="en-US" b="1" dirty="0"/>
              <a:t>: </a:t>
            </a:r>
            <a:r>
              <a:rPr lang="en-US" dirty="0"/>
              <a:t>920, 269, 270, 271, 272, 222, 245, 246, 247, 248, 249, 252, 273, 275, 256</a:t>
            </a:r>
            <a:r>
              <a:rPr lang="en-GB" dirty="0"/>
              <a:t>	</a:t>
            </a:r>
            <a:endParaRPr lang="en-US" dirty="0" smtClean="0"/>
          </a:p>
          <a:p>
            <a:pPr lvl="1" indent="-342900"/>
            <a:endParaRPr lang="en-US" dirty="0" smtClean="0"/>
          </a:p>
          <a:p>
            <a:pPr lvl="1" indent="-342900"/>
            <a:r>
              <a:rPr lang="en-US" dirty="0" smtClean="0"/>
              <a:t>Move</a:t>
            </a:r>
            <a:r>
              <a:rPr lang="en-US" dirty="0"/>
              <a:t>: </a:t>
            </a:r>
            <a:r>
              <a:rPr lang="en-US" dirty="0" smtClean="0"/>
              <a:t>Po-Kai Huang </a:t>
            </a:r>
            <a:endParaRPr lang="en-US" dirty="0"/>
          </a:p>
          <a:p>
            <a:pPr lvl="1" indent="-342900"/>
            <a:r>
              <a:rPr lang="en-US" dirty="0" smtClean="0"/>
              <a:t>Second</a:t>
            </a:r>
            <a:r>
              <a:rPr lang="en-US" dirty="0"/>
              <a:t>: </a:t>
            </a:r>
            <a:r>
              <a:rPr lang="en-US" dirty="0" smtClean="0"/>
              <a:t>Leif Wilhelmsson</a:t>
            </a:r>
            <a:endParaRPr lang="en-US" dirty="0"/>
          </a:p>
          <a:p>
            <a:pPr lvl="1"/>
            <a:r>
              <a:rPr lang="en-US" dirty="0" smtClean="0"/>
              <a:t>Result</a:t>
            </a:r>
            <a:r>
              <a:rPr lang="en-US" dirty="0"/>
              <a:t>: passes with unanimous consent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40</a:t>
            </a:fld>
            <a:endParaRPr lang="en-US" altLang="en-US"/>
          </a:p>
        </p:txBody>
      </p:sp>
    </p:spTree>
    <p:extLst>
      <p:ext uri="{BB962C8B-B14F-4D97-AF65-F5344CB8AC3E}">
        <p14:creationId xmlns:p14="http://schemas.microsoft.com/office/powerpoint/2010/main" val="352602811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#15</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smtClean="0"/>
              <a:t>11-19/53r2] </a:t>
            </a:r>
            <a:r>
              <a:rPr lang="en-US" dirty="0"/>
              <a:t>for CIDs listed below:</a:t>
            </a:r>
            <a:endParaRPr lang="en-US" b="0" dirty="0"/>
          </a:p>
          <a:p>
            <a:pPr marL="400050" lvl="1" indent="0">
              <a:buNone/>
            </a:pPr>
            <a:r>
              <a:rPr lang="en-US" b="1" dirty="0"/>
              <a:t>- </a:t>
            </a:r>
            <a:r>
              <a:rPr lang="en-US" b="1" dirty="0" smtClean="0"/>
              <a:t>CIDs</a:t>
            </a:r>
            <a:r>
              <a:rPr lang="en-US" b="1" dirty="0"/>
              <a:t>: </a:t>
            </a:r>
            <a:r>
              <a:rPr lang="en-US" dirty="0"/>
              <a:t>548, 549, 949, 950, 182, 934, 1193, 742, 935, 952</a:t>
            </a:r>
            <a:r>
              <a:rPr lang="en-US" dirty="0" smtClean="0"/>
              <a:t>,</a:t>
            </a:r>
            <a:br>
              <a:rPr lang="en-US" dirty="0" smtClean="0"/>
            </a:br>
            <a:r>
              <a:rPr lang="en-US" dirty="0" smtClean="0"/>
              <a:t> </a:t>
            </a:r>
            <a:r>
              <a:rPr lang="en-US" dirty="0"/>
              <a:t>953, 954, 955, 766, 768, 919, 1044, 1048, 1195, 1196, </a:t>
            </a:r>
            <a:r>
              <a:rPr lang="en-US" dirty="0" smtClean="0"/>
              <a:t/>
            </a:r>
            <a:br>
              <a:rPr lang="en-US" dirty="0" smtClean="0"/>
            </a:br>
            <a:r>
              <a:rPr lang="en-US" dirty="0" smtClean="0"/>
              <a:t>1197</a:t>
            </a:r>
            <a:r>
              <a:rPr lang="en-US" dirty="0"/>
              <a:t>, 223, 253</a:t>
            </a:r>
            <a:r>
              <a:rPr lang="en-US" dirty="0" smtClean="0"/>
              <a:t>, </a:t>
            </a:r>
            <a:r>
              <a:rPr lang="en-US" dirty="0"/>
              <a:t>1050, 1198, 1200, 224, 254, 561</a:t>
            </a:r>
            <a:r>
              <a:rPr lang="en-US" dirty="0" smtClean="0"/>
              <a:t>, </a:t>
            </a:r>
            <a:r>
              <a:rPr lang="en-US" dirty="0"/>
              <a:t>956, </a:t>
            </a:r>
            <a:r>
              <a:rPr lang="en-US" dirty="0" smtClean="0"/>
              <a:t/>
            </a:r>
            <a:br>
              <a:rPr lang="en-US" dirty="0" smtClean="0"/>
            </a:br>
            <a:r>
              <a:rPr lang="en-US" dirty="0" smtClean="0"/>
              <a:t>1051</a:t>
            </a:r>
            <a:r>
              <a:rPr lang="en-US" dirty="0"/>
              <a:t>, 1201, 1202,  1052, 1053, 1203, 1204, 562, 658, 659, </a:t>
            </a:r>
            <a:r>
              <a:rPr lang="en-US" dirty="0" smtClean="0"/>
              <a:t/>
            </a:r>
            <a:br>
              <a:rPr lang="en-US" dirty="0" smtClean="0"/>
            </a:br>
            <a:r>
              <a:rPr lang="en-US" dirty="0" smtClean="0"/>
              <a:t>660</a:t>
            </a:r>
            <a:r>
              <a:rPr lang="en-US" dirty="0"/>
              <a:t>, 661, 662, 963, 445, 750, 966, 975, 976</a:t>
            </a:r>
            <a:r>
              <a:rPr lang="en-GB" dirty="0"/>
              <a:t>	</a:t>
            </a:r>
            <a:endParaRPr lang="en-US" dirty="0" smtClean="0"/>
          </a:p>
          <a:p>
            <a:pPr lvl="1" indent="-342900"/>
            <a:endParaRPr lang="en-US" dirty="0" smtClean="0"/>
          </a:p>
          <a:p>
            <a:pPr lvl="1" indent="-342900"/>
            <a:r>
              <a:rPr lang="en-US" dirty="0" smtClean="0"/>
              <a:t>Move</a:t>
            </a:r>
            <a:r>
              <a:rPr lang="en-US" dirty="0"/>
              <a:t>: </a:t>
            </a:r>
            <a:r>
              <a:rPr lang="en-US" dirty="0" smtClean="0"/>
              <a:t>Po-Kai Huang </a:t>
            </a:r>
            <a:endParaRPr lang="en-US" dirty="0"/>
          </a:p>
          <a:p>
            <a:pPr lvl="1" indent="-342900"/>
            <a:r>
              <a:rPr lang="en-US" dirty="0" smtClean="0"/>
              <a:t>Second</a:t>
            </a:r>
            <a:r>
              <a:rPr lang="en-US" dirty="0"/>
              <a:t>: </a:t>
            </a:r>
            <a:r>
              <a:rPr lang="en-US" dirty="0" smtClean="0"/>
              <a:t>Leif Wilhelmsson	</a:t>
            </a:r>
            <a:endParaRPr lang="en-US" dirty="0"/>
          </a:p>
          <a:p>
            <a:pPr lvl="1"/>
            <a:r>
              <a:rPr lang="en-US" dirty="0" smtClean="0"/>
              <a:t>Result</a:t>
            </a:r>
            <a:r>
              <a:rPr lang="en-US" dirty="0"/>
              <a:t>: passes with unanimous consent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41</a:t>
            </a:fld>
            <a:endParaRPr lang="en-US" altLang="en-US"/>
          </a:p>
        </p:txBody>
      </p:sp>
    </p:spTree>
    <p:extLst>
      <p:ext uri="{BB962C8B-B14F-4D97-AF65-F5344CB8AC3E}">
        <p14:creationId xmlns:p14="http://schemas.microsoft.com/office/powerpoint/2010/main" val="339633072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#16</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smtClean="0"/>
              <a:t>11-19/64r3] </a:t>
            </a:r>
            <a:r>
              <a:rPr lang="en-US" dirty="0"/>
              <a:t>for CIDs listed below:</a:t>
            </a:r>
            <a:endParaRPr lang="en-US" b="0" dirty="0"/>
          </a:p>
          <a:p>
            <a:pPr marL="400050" lvl="1" indent="0">
              <a:buNone/>
            </a:pPr>
            <a:r>
              <a:rPr lang="en-US" b="1" dirty="0"/>
              <a:t>- </a:t>
            </a:r>
            <a:r>
              <a:rPr lang="en-US" b="1" dirty="0" smtClean="0"/>
              <a:t>CIDs</a:t>
            </a:r>
            <a:r>
              <a:rPr lang="en-US" b="1" dirty="0"/>
              <a:t>: </a:t>
            </a:r>
            <a:r>
              <a:rPr lang="en-US" dirty="0" smtClean="0"/>
              <a:t>96</a:t>
            </a:r>
            <a:r>
              <a:rPr lang="en-US" dirty="0"/>
              <a:t>, 152, 153, 210, 241, 250, 251, 242, 244, 319, </a:t>
            </a:r>
            <a:r>
              <a:rPr lang="en-US" dirty="0" smtClean="0"/>
              <a:t/>
            </a:r>
            <a:br>
              <a:rPr lang="en-US" dirty="0" smtClean="0"/>
            </a:br>
            <a:r>
              <a:rPr lang="en-US" dirty="0" smtClean="0"/>
              <a:t>322</a:t>
            </a:r>
            <a:r>
              <a:rPr lang="en-US" dirty="0"/>
              <a:t>, 411, 833, 933, 650, 653, 657, 680, 681, </a:t>
            </a:r>
            <a:r>
              <a:rPr lang="en-US" dirty="0" smtClean="0"/>
              <a:t/>
            </a:r>
            <a:br>
              <a:rPr lang="en-US" dirty="0" smtClean="0"/>
            </a:br>
            <a:r>
              <a:rPr lang="en-US" dirty="0" smtClean="0"/>
              <a:t>764</a:t>
            </a:r>
            <a:r>
              <a:rPr lang="en-US" dirty="0"/>
              <a:t>, 834, 924, 274, 276, 277, 867</a:t>
            </a:r>
          </a:p>
          <a:p>
            <a:pPr marL="400050" lvl="1" indent="0">
              <a:buNone/>
            </a:pPr>
            <a:r>
              <a:rPr lang="en-GB" dirty="0"/>
              <a:t>	</a:t>
            </a:r>
            <a:endParaRPr lang="en-US" dirty="0" smtClean="0"/>
          </a:p>
          <a:p>
            <a:pPr lvl="1" indent="-342900"/>
            <a:endParaRPr lang="en-US" dirty="0" smtClean="0"/>
          </a:p>
          <a:p>
            <a:pPr lvl="1" indent="-342900"/>
            <a:r>
              <a:rPr lang="en-US" dirty="0" smtClean="0"/>
              <a:t>Move</a:t>
            </a:r>
            <a:r>
              <a:rPr lang="en-US" dirty="0"/>
              <a:t>: </a:t>
            </a:r>
            <a:r>
              <a:rPr lang="en-US" dirty="0" smtClean="0"/>
              <a:t>Po-Kai Huang </a:t>
            </a:r>
            <a:endParaRPr lang="en-US" dirty="0"/>
          </a:p>
          <a:p>
            <a:pPr lvl="1" indent="-342900"/>
            <a:r>
              <a:rPr lang="en-US" dirty="0" smtClean="0"/>
              <a:t>Second</a:t>
            </a:r>
            <a:r>
              <a:rPr lang="en-US" dirty="0"/>
              <a:t>: </a:t>
            </a:r>
            <a:r>
              <a:rPr lang="en-US" dirty="0" smtClean="0"/>
              <a:t>Leif Wilhelmsson</a:t>
            </a:r>
            <a:endParaRPr lang="en-US" dirty="0"/>
          </a:p>
          <a:p>
            <a:pPr lvl="1"/>
            <a:r>
              <a:rPr lang="en-US" dirty="0" smtClean="0"/>
              <a:t>Result</a:t>
            </a:r>
            <a:r>
              <a:rPr lang="en-US" dirty="0"/>
              <a:t>: passes with unanimous consent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42</a:t>
            </a:fld>
            <a:endParaRPr lang="en-US" altLang="en-US"/>
          </a:p>
        </p:txBody>
      </p:sp>
    </p:spTree>
    <p:extLst>
      <p:ext uri="{BB962C8B-B14F-4D97-AF65-F5344CB8AC3E}">
        <p14:creationId xmlns:p14="http://schemas.microsoft.com/office/powerpoint/2010/main" val="289166901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#17</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a:t>11-19/0139r2</a:t>
            </a:r>
            <a:r>
              <a:rPr lang="en-US" dirty="0" smtClean="0"/>
              <a:t>] </a:t>
            </a:r>
            <a:r>
              <a:rPr lang="en-US" dirty="0"/>
              <a:t>for CIDs listed below:</a:t>
            </a:r>
            <a:endParaRPr lang="en-US" b="0" dirty="0"/>
          </a:p>
          <a:p>
            <a:pPr marL="400050" lvl="1" indent="0">
              <a:buNone/>
            </a:pPr>
            <a:r>
              <a:rPr lang="en-US" b="1" dirty="0"/>
              <a:t>- </a:t>
            </a:r>
            <a:r>
              <a:rPr lang="en-US" b="1" dirty="0" smtClean="0"/>
              <a:t>CIDs</a:t>
            </a:r>
            <a:r>
              <a:rPr lang="en-US" b="1" dirty="0"/>
              <a:t>: </a:t>
            </a:r>
            <a:r>
              <a:rPr lang="en-US" dirty="0"/>
              <a:t>181, 221, 832, 871, 1040, 1150, 1152, 1220 and 1224</a:t>
            </a:r>
          </a:p>
          <a:p>
            <a:pPr lvl="1" indent="-342900"/>
            <a:endParaRPr lang="en-US" dirty="0" smtClean="0"/>
          </a:p>
          <a:p>
            <a:pPr lvl="1" indent="-342900"/>
            <a:r>
              <a:rPr lang="en-US" dirty="0" smtClean="0"/>
              <a:t>Move</a:t>
            </a:r>
            <a:r>
              <a:rPr lang="en-US" dirty="0" smtClean="0"/>
              <a:t>: </a:t>
            </a:r>
            <a:r>
              <a:rPr lang="en-US" dirty="0" err="1" smtClean="0"/>
              <a:t>Eunsung</a:t>
            </a:r>
            <a:r>
              <a:rPr lang="en-US" dirty="0" smtClean="0"/>
              <a:t> Park</a:t>
            </a:r>
            <a:endParaRPr lang="en-US" dirty="0"/>
          </a:p>
          <a:p>
            <a:pPr lvl="1" indent="-342900"/>
            <a:r>
              <a:rPr lang="en-US" dirty="0" smtClean="0"/>
              <a:t>Second</a:t>
            </a:r>
            <a:r>
              <a:rPr lang="en-US" dirty="0"/>
              <a:t>: </a:t>
            </a:r>
            <a:r>
              <a:rPr lang="en-US" dirty="0" smtClean="0"/>
              <a:t> Steve Shellhammer</a:t>
            </a:r>
            <a:endParaRPr lang="en-US" dirty="0"/>
          </a:p>
          <a:p>
            <a:pPr lvl="1"/>
            <a:r>
              <a:rPr lang="en-US" dirty="0" smtClean="0"/>
              <a:t>Result</a:t>
            </a:r>
            <a:r>
              <a:rPr lang="en-US" dirty="0"/>
              <a:t>: passes with unanimous consent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43</a:t>
            </a:fld>
            <a:endParaRPr lang="en-US" altLang="en-US"/>
          </a:p>
        </p:txBody>
      </p:sp>
    </p:spTree>
    <p:extLst>
      <p:ext uri="{BB962C8B-B14F-4D97-AF65-F5344CB8AC3E}">
        <p14:creationId xmlns:p14="http://schemas.microsoft.com/office/powerpoint/2010/main" val="159987786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#18</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a:t>11-19/014r3 </a:t>
            </a:r>
            <a:r>
              <a:rPr lang="en-US" dirty="0" smtClean="0"/>
              <a:t>] </a:t>
            </a:r>
            <a:r>
              <a:rPr lang="en-US" dirty="0"/>
              <a:t>for CIDs listed below:</a:t>
            </a:r>
            <a:endParaRPr lang="en-US" b="0" dirty="0"/>
          </a:p>
          <a:p>
            <a:pPr marL="400050" lvl="1" indent="0">
              <a:buNone/>
            </a:pPr>
            <a:r>
              <a:rPr lang="en-US" b="1" dirty="0"/>
              <a:t>- </a:t>
            </a:r>
            <a:r>
              <a:rPr lang="en-US" b="1" dirty="0" smtClean="0"/>
              <a:t>CIDs</a:t>
            </a:r>
            <a:r>
              <a:rPr lang="en-US" b="1" dirty="0"/>
              <a:t>: </a:t>
            </a:r>
            <a:r>
              <a:rPr lang="en-US" dirty="0"/>
              <a:t>189, 195, 226, 264, 304, 305, 446, 925, 987, 1205, 1206, 1212</a:t>
            </a:r>
            <a:endParaRPr lang="en-US" dirty="0"/>
          </a:p>
          <a:p>
            <a:pPr lvl="1" indent="-342900"/>
            <a:endParaRPr lang="en-US" dirty="0" smtClean="0"/>
          </a:p>
          <a:p>
            <a:pPr lvl="1" indent="-342900"/>
            <a:r>
              <a:rPr lang="en-US" dirty="0" smtClean="0"/>
              <a:t>Move</a:t>
            </a:r>
            <a:r>
              <a:rPr lang="en-US" dirty="0" smtClean="0"/>
              <a:t>: </a:t>
            </a:r>
            <a:r>
              <a:rPr lang="en-US" dirty="0" err="1" smtClean="0"/>
              <a:t>Rui</a:t>
            </a:r>
            <a:r>
              <a:rPr lang="en-US" dirty="0" smtClean="0"/>
              <a:t> Cao</a:t>
            </a:r>
            <a:endParaRPr lang="en-US" dirty="0"/>
          </a:p>
          <a:p>
            <a:pPr lvl="1" indent="-342900"/>
            <a:r>
              <a:rPr lang="en-US" dirty="0" smtClean="0"/>
              <a:t>Second</a:t>
            </a:r>
            <a:r>
              <a:rPr lang="en-US" dirty="0"/>
              <a:t>: </a:t>
            </a:r>
            <a:r>
              <a:rPr lang="en-US" dirty="0" err="1" smtClean="0"/>
              <a:t>Eunsung</a:t>
            </a:r>
            <a:r>
              <a:rPr lang="en-US" dirty="0" smtClean="0"/>
              <a:t> Park</a:t>
            </a:r>
            <a:endParaRPr lang="en-US" dirty="0"/>
          </a:p>
          <a:p>
            <a:pPr lvl="1"/>
            <a:r>
              <a:rPr lang="en-US" dirty="0" smtClean="0"/>
              <a:t>Result</a:t>
            </a:r>
            <a:r>
              <a:rPr lang="en-US" dirty="0"/>
              <a:t>: passes with unanimous consent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44</a:t>
            </a:fld>
            <a:endParaRPr lang="en-US" altLang="en-US"/>
          </a:p>
        </p:txBody>
      </p:sp>
    </p:spTree>
    <p:extLst>
      <p:ext uri="{BB962C8B-B14F-4D97-AF65-F5344CB8AC3E}">
        <p14:creationId xmlns:p14="http://schemas.microsoft.com/office/powerpoint/2010/main" val="42404395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#19</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smtClean="0"/>
              <a:t>11-19/015r3</a:t>
            </a:r>
            <a:r>
              <a:rPr lang="en-US" dirty="0"/>
              <a:t> </a:t>
            </a:r>
            <a:r>
              <a:rPr lang="en-US" dirty="0" smtClean="0"/>
              <a:t>] </a:t>
            </a:r>
            <a:r>
              <a:rPr lang="en-US" dirty="0"/>
              <a:t>for CIDs listed below:</a:t>
            </a:r>
            <a:endParaRPr lang="en-US" b="0" dirty="0"/>
          </a:p>
          <a:p>
            <a:pPr marL="400050" lvl="1" indent="0">
              <a:buNone/>
            </a:pPr>
            <a:r>
              <a:rPr lang="en-US" b="1" dirty="0"/>
              <a:t>- </a:t>
            </a:r>
            <a:r>
              <a:rPr lang="en-US" b="1" dirty="0" smtClean="0"/>
              <a:t>CIDs</a:t>
            </a:r>
            <a:r>
              <a:rPr lang="en-US" b="1" dirty="0"/>
              <a:t>: </a:t>
            </a:r>
            <a:r>
              <a:rPr lang="en-US" dirty="0"/>
              <a:t>200, 268, 678, 679, </a:t>
            </a:r>
            <a:r>
              <a:rPr lang="en-US" dirty="0" smtClean="0"/>
              <a:t>838</a:t>
            </a:r>
          </a:p>
          <a:p>
            <a:pPr marL="400050" lvl="1" indent="0">
              <a:buNone/>
            </a:pPr>
            <a:endParaRPr lang="en-US" dirty="0" smtClean="0"/>
          </a:p>
          <a:p>
            <a:pPr lvl="1" indent="-342900"/>
            <a:r>
              <a:rPr lang="en-US" dirty="0" smtClean="0"/>
              <a:t>Move</a:t>
            </a:r>
            <a:r>
              <a:rPr lang="en-US" dirty="0" smtClean="0"/>
              <a:t>: </a:t>
            </a:r>
            <a:r>
              <a:rPr lang="en-US" dirty="0" err="1" smtClean="0"/>
              <a:t>Rui</a:t>
            </a:r>
            <a:r>
              <a:rPr lang="en-US" dirty="0" smtClean="0"/>
              <a:t> Cao	</a:t>
            </a:r>
            <a:endParaRPr lang="en-US" dirty="0"/>
          </a:p>
          <a:p>
            <a:pPr lvl="1" indent="-342900"/>
            <a:r>
              <a:rPr lang="en-US" dirty="0" smtClean="0"/>
              <a:t>Second</a:t>
            </a:r>
            <a:r>
              <a:rPr lang="en-US" dirty="0"/>
              <a:t>: </a:t>
            </a:r>
            <a:r>
              <a:rPr lang="en-US" dirty="0" err="1" smtClean="0"/>
              <a:t>Eunsung</a:t>
            </a:r>
            <a:r>
              <a:rPr lang="en-US" dirty="0"/>
              <a:t> </a:t>
            </a:r>
            <a:r>
              <a:rPr lang="en-US" dirty="0" smtClean="0"/>
              <a:t>Park</a:t>
            </a:r>
            <a:endParaRPr lang="en-US" dirty="0"/>
          </a:p>
          <a:p>
            <a:pPr lvl="1"/>
            <a:r>
              <a:rPr lang="en-US" dirty="0" smtClean="0"/>
              <a:t>Result</a:t>
            </a:r>
            <a:r>
              <a:rPr lang="en-US" dirty="0"/>
              <a:t>: passes with unanimous consent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45</a:t>
            </a:fld>
            <a:endParaRPr lang="en-US" altLang="en-US"/>
          </a:p>
        </p:txBody>
      </p:sp>
    </p:spTree>
    <p:extLst>
      <p:ext uri="{BB962C8B-B14F-4D97-AF65-F5344CB8AC3E}">
        <p14:creationId xmlns:p14="http://schemas.microsoft.com/office/powerpoint/2010/main" val="47895277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#20</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smtClean="0"/>
              <a:t>11-18/1873r6</a:t>
            </a:r>
            <a:r>
              <a:rPr lang="en-US" dirty="0" smtClean="0"/>
              <a:t>] </a:t>
            </a:r>
            <a:r>
              <a:rPr lang="en-US" dirty="0"/>
              <a:t>for CIDs listed below:</a:t>
            </a:r>
            <a:endParaRPr lang="en-US" b="0" dirty="0"/>
          </a:p>
          <a:p>
            <a:pPr marL="400050" lvl="1" indent="0">
              <a:buNone/>
            </a:pPr>
            <a:r>
              <a:rPr lang="en-US" b="1" dirty="0"/>
              <a:t>- </a:t>
            </a:r>
            <a:r>
              <a:rPr lang="en-US" b="1" dirty="0" smtClean="0"/>
              <a:t>CIDs</a:t>
            </a:r>
            <a:r>
              <a:rPr lang="en-US" b="1" dirty="0"/>
              <a:t>: 97, 398, 400, 496, 527, 617, 618, 722, 797, 798, 799, 1176, 1177, 1178, 1179</a:t>
            </a:r>
            <a:endParaRPr lang="en-US" dirty="0" smtClean="0"/>
          </a:p>
          <a:p>
            <a:pPr marL="400050" lvl="1" indent="0">
              <a:buNone/>
            </a:pPr>
            <a:endParaRPr lang="en-US" dirty="0" smtClean="0"/>
          </a:p>
          <a:p>
            <a:pPr lvl="1" indent="-342900"/>
            <a:r>
              <a:rPr lang="en-US" dirty="0" smtClean="0"/>
              <a:t>Move</a:t>
            </a:r>
            <a:r>
              <a:rPr lang="en-US" dirty="0"/>
              <a:t>: Woojin Ahn</a:t>
            </a:r>
            <a:endParaRPr lang="en-US" dirty="0"/>
          </a:p>
          <a:p>
            <a:pPr lvl="1" indent="-342900"/>
            <a:r>
              <a:rPr lang="en-US" dirty="0" smtClean="0"/>
              <a:t>Second</a:t>
            </a:r>
            <a:r>
              <a:rPr lang="en-US" dirty="0"/>
              <a:t>: </a:t>
            </a:r>
            <a:r>
              <a:rPr lang="en-US" dirty="0" smtClean="0"/>
              <a:t>Leif Wilhelmsson</a:t>
            </a:r>
            <a:endParaRPr lang="en-US" dirty="0"/>
          </a:p>
          <a:p>
            <a:pPr lvl="1"/>
            <a:r>
              <a:rPr lang="en-US" dirty="0" smtClean="0"/>
              <a:t>Result</a:t>
            </a:r>
            <a:r>
              <a:rPr lang="en-US" dirty="0"/>
              <a:t>: passes with unanimous consent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46</a:t>
            </a:fld>
            <a:endParaRPr lang="en-US" altLang="en-US"/>
          </a:p>
        </p:txBody>
      </p:sp>
    </p:spTree>
    <p:extLst>
      <p:ext uri="{BB962C8B-B14F-4D97-AF65-F5344CB8AC3E}">
        <p14:creationId xmlns:p14="http://schemas.microsoft.com/office/powerpoint/2010/main" val="30723355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#21</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a:t>11-18/1917r1 </a:t>
            </a:r>
            <a:r>
              <a:rPr lang="en-US" dirty="0" smtClean="0"/>
              <a:t>] </a:t>
            </a:r>
            <a:r>
              <a:rPr lang="en-US" dirty="0"/>
              <a:t>for CIDs listed below:</a:t>
            </a:r>
            <a:endParaRPr lang="en-US" b="0" dirty="0"/>
          </a:p>
          <a:p>
            <a:pPr marL="400050" lvl="1" indent="0">
              <a:buNone/>
            </a:pPr>
            <a:r>
              <a:rPr lang="en-US" b="1" dirty="0"/>
              <a:t>- </a:t>
            </a:r>
            <a:r>
              <a:rPr lang="en-US" b="1" dirty="0" smtClean="0"/>
              <a:t>CIDs</a:t>
            </a:r>
            <a:r>
              <a:rPr lang="en-US" b="1" dirty="0"/>
              <a:t>: 36, 103, 402, 623, 855, </a:t>
            </a:r>
            <a:r>
              <a:rPr lang="en-US" b="1" dirty="0" smtClean="0"/>
              <a:t>1065</a:t>
            </a:r>
          </a:p>
          <a:p>
            <a:pPr marL="400050" lvl="1" indent="0">
              <a:buNone/>
            </a:pPr>
            <a:endParaRPr lang="en-US" dirty="0" smtClean="0"/>
          </a:p>
          <a:p>
            <a:pPr lvl="1" indent="-342900"/>
            <a:r>
              <a:rPr lang="en-US" dirty="0" smtClean="0"/>
              <a:t>Move</a:t>
            </a:r>
            <a:r>
              <a:rPr lang="en-US" dirty="0"/>
              <a:t>: Woojin Ahn</a:t>
            </a:r>
            <a:endParaRPr lang="en-US" dirty="0"/>
          </a:p>
          <a:p>
            <a:pPr lvl="1" indent="-342900"/>
            <a:r>
              <a:rPr lang="en-US" dirty="0" smtClean="0"/>
              <a:t>Second</a:t>
            </a:r>
            <a:r>
              <a:rPr lang="en-US" dirty="0"/>
              <a:t>: </a:t>
            </a:r>
            <a:r>
              <a:rPr lang="en-US" dirty="0" smtClean="0"/>
              <a:t>Leif Wilhelmsson</a:t>
            </a:r>
            <a:endParaRPr lang="en-US" dirty="0"/>
          </a:p>
          <a:p>
            <a:pPr lvl="1"/>
            <a:r>
              <a:rPr lang="en-US" dirty="0" smtClean="0"/>
              <a:t>Result</a:t>
            </a:r>
            <a:r>
              <a:rPr lang="en-US" dirty="0"/>
              <a:t>: passes with unanimous consent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47</a:t>
            </a:fld>
            <a:endParaRPr lang="en-US" altLang="en-US"/>
          </a:p>
        </p:txBody>
      </p:sp>
    </p:spTree>
    <p:extLst>
      <p:ext uri="{BB962C8B-B14F-4D97-AF65-F5344CB8AC3E}">
        <p14:creationId xmlns:p14="http://schemas.microsoft.com/office/powerpoint/2010/main" val="296107674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#22</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a:t>11-19/46r1  </a:t>
            </a:r>
            <a:r>
              <a:rPr lang="en-US" dirty="0" smtClean="0"/>
              <a:t>] </a:t>
            </a:r>
            <a:r>
              <a:rPr lang="en-US" dirty="0"/>
              <a:t>for CIDs listed below:</a:t>
            </a:r>
            <a:endParaRPr lang="en-US" b="0" dirty="0"/>
          </a:p>
          <a:p>
            <a:pPr marL="400050" lvl="1" indent="0">
              <a:buNone/>
            </a:pPr>
            <a:r>
              <a:rPr lang="en-US" b="1" dirty="0"/>
              <a:t>- </a:t>
            </a:r>
            <a:r>
              <a:rPr lang="en-US" b="1" dirty="0" smtClean="0"/>
              <a:t>CIDs</a:t>
            </a:r>
            <a:r>
              <a:rPr lang="en-US" b="1" dirty="0"/>
              <a:t>: </a:t>
            </a:r>
            <a:r>
              <a:rPr lang="en-US" b="1" dirty="0" smtClean="0"/>
              <a:t>1066</a:t>
            </a:r>
          </a:p>
          <a:p>
            <a:pPr marL="400050" lvl="1" indent="0">
              <a:buNone/>
            </a:pPr>
            <a:endParaRPr lang="en-US" dirty="0" smtClean="0"/>
          </a:p>
          <a:p>
            <a:pPr lvl="1" indent="-342900"/>
            <a:r>
              <a:rPr lang="en-US" dirty="0" smtClean="0"/>
              <a:t>Move</a:t>
            </a:r>
            <a:r>
              <a:rPr lang="en-US" dirty="0"/>
              <a:t>: Woojin Ahn</a:t>
            </a:r>
            <a:endParaRPr lang="en-US" dirty="0"/>
          </a:p>
          <a:p>
            <a:pPr lvl="1" indent="-342900"/>
            <a:r>
              <a:rPr lang="en-US" dirty="0" smtClean="0"/>
              <a:t>Second</a:t>
            </a:r>
            <a:r>
              <a:rPr lang="en-US" dirty="0"/>
              <a:t>: </a:t>
            </a:r>
            <a:r>
              <a:rPr lang="en-US" dirty="0" smtClean="0"/>
              <a:t>Leif Wilhelmsson</a:t>
            </a:r>
            <a:endParaRPr lang="en-US" dirty="0"/>
          </a:p>
          <a:p>
            <a:pPr lvl="1"/>
            <a:r>
              <a:rPr lang="en-US" dirty="0" smtClean="0"/>
              <a:t>Result</a:t>
            </a:r>
            <a:r>
              <a:rPr lang="en-US" dirty="0"/>
              <a:t>: passes with unanimous consent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48</a:t>
            </a:fld>
            <a:endParaRPr lang="en-US" altLang="en-US"/>
          </a:p>
        </p:txBody>
      </p:sp>
    </p:spTree>
    <p:extLst>
      <p:ext uri="{BB962C8B-B14F-4D97-AF65-F5344CB8AC3E}">
        <p14:creationId xmlns:p14="http://schemas.microsoft.com/office/powerpoint/2010/main" val="270662226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#24</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a:t>11-19/0026r0</a:t>
            </a:r>
            <a:r>
              <a:rPr lang="en-US" dirty="0" smtClean="0"/>
              <a:t>] </a:t>
            </a:r>
            <a:r>
              <a:rPr lang="en-US" dirty="0"/>
              <a:t>for CIDs listed below:</a:t>
            </a:r>
            <a:endParaRPr lang="en-US" b="0" dirty="0"/>
          </a:p>
          <a:p>
            <a:pPr marL="400050" lvl="1" indent="0">
              <a:buNone/>
            </a:pPr>
            <a:r>
              <a:rPr lang="en-US" b="1" dirty="0"/>
              <a:t>- </a:t>
            </a:r>
            <a:r>
              <a:rPr lang="en-US" b="1" dirty="0" smtClean="0"/>
              <a:t>CIDs</a:t>
            </a:r>
            <a:r>
              <a:rPr lang="en-US" b="1" dirty="0"/>
              <a:t>: </a:t>
            </a:r>
            <a:r>
              <a:rPr lang="en-US" b="1" dirty="0" smtClean="0"/>
              <a:t>1068</a:t>
            </a:r>
          </a:p>
          <a:p>
            <a:pPr marL="400050" lvl="1" indent="0">
              <a:buNone/>
            </a:pPr>
            <a:endParaRPr lang="en-US" dirty="0" smtClean="0"/>
          </a:p>
          <a:p>
            <a:pPr lvl="1" indent="-342900"/>
            <a:r>
              <a:rPr lang="en-US" dirty="0" smtClean="0"/>
              <a:t>Move</a:t>
            </a:r>
            <a:r>
              <a:rPr lang="en-US" dirty="0"/>
              <a:t>: Lei Huang</a:t>
            </a:r>
            <a:endParaRPr lang="en-US" dirty="0" smtClean="0"/>
          </a:p>
          <a:p>
            <a:pPr lvl="1" indent="-342900"/>
            <a:r>
              <a:rPr lang="en-US" dirty="0" smtClean="0"/>
              <a:t>Second: Leif Wilhelmsson	</a:t>
            </a:r>
          </a:p>
          <a:p>
            <a:pPr lvl="1"/>
            <a:r>
              <a:rPr lang="en-US" dirty="0"/>
              <a:t>Result: passes with unanimous consent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49</a:t>
            </a:fld>
            <a:endParaRPr lang="en-US" altLang="en-US"/>
          </a:p>
        </p:txBody>
      </p:sp>
    </p:spTree>
    <p:extLst>
      <p:ext uri="{BB962C8B-B14F-4D97-AF65-F5344CB8AC3E}">
        <p14:creationId xmlns:p14="http://schemas.microsoft.com/office/powerpoint/2010/main" val="33731325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#25</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a:t>11-19/0050r1</a:t>
            </a:r>
            <a:r>
              <a:rPr lang="en-US" dirty="0" smtClean="0"/>
              <a:t>] </a:t>
            </a:r>
            <a:r>
              <a:rPr lang="en-US" dirty="0"/>
              <a:t>for CIDs listed below:</a:t>
            </a:r>
            <a:endParaRPr lang="en-US" b="0" dirty="0"/>
          </a:p>
          <a:p>
            <a:pPr marL="400050" lvl="1" indent="0">
              <a:buNone/>
            </a:pPr>
            <a:r>
              <a:rPr lang="en-US" b="1" dirty="0"/>
              <a:t>- </a:t>
            </a:r>
            <a:r>
              <a:rPr lang="en-US" b="1" dirty="0" smtClean="0"/>
              <a:t>CIDs</a:t>
            </a:r>
            <a:r>
              <a:rPr lang="en-US" b="1" dirty="0"/>
              <a:t>: 155, 225, 297, 298, 299, 300, 321, 323, 444, 499</a:t>
            </a:r>
            <a:endParaRPr lang="en-US" b="1" dirty="0" smtClean="0"/>
          </a:p>
          <a:p>
            <a:pPr marL="400050" lvl="1" indent="0">
              <a:buNone/>
            </a:pPr>
            <a:endParaRPr lang="en-US" dirty="0" smtClean="0"/>
          </a:p>
          <a:p>
            <a:pPr lvl="1" indent="-342900"/>
            <a:r>
              <a:rPr lang="en-US" dirty="0" smtClean="0"/>
              <a:t>Move</a:t>
            </a:r>
            <a:r>
              <a:rPr lang="en-US" dirty="0"/>
              <a:t>: </a:t>
            </a:r>
            <a:r>
              <a:rPr lang="en-US" dirty="0" err="1"/>
              <a:t>Junghoon</a:t>
            </a:r>
            <a:r>
              <a:rPr lang="en-US" dirty="0"/>
              <a:t> Suh</a:t>
            </a:r>
            <a:endParaRPr lang="en-US" dirty="0" smtClean="0"/>
          </a:p>
          <a:p>
            <a:pPr lvl="1" indent="-342900"/>
            <a:r>
              <a:rPr lang="en-US" dirty="0" smtClean="0"/>
              <a:t>Second: Leif Wilhelmsson</a:t>
            </a:r>
          </a:p>
          <a:p>
            <a:pPr lvl="1"/>
            <a:r>
              <a:rPr lang="en-US" dirty="0"/>
              <a:t>Result: passes with unanimous consent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50</a:t>
            </a:fld>
            <a:endParaRPr lang="en-US" altLang="en-US"/>
          </a:p>
        </p:txBody>
      </p:sp>
    </p:spTree>
    <p:extLst>
      <p:ext uri="{BB962C8B-B14F-4D97-AF65-F5344CB8AC3E}">
        <p14:creationId xmlns:p14="http://schemas.microsoft.com/office/powerpoint/2010/main" val="394853425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#26</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a:t>11-19/0051r1</a:t>
            </a:r>
            <a:r>
              <a:rPr lang="en-US" dirty="0" smtClean="0"/>
              <a:t>] </a:t>
            </a:r>
            <a:r>
              <a:rPr lang="en-US" dirty="0"/>
              <a:t>for CIDs listed below:</a:t>
            </a:r>
            <a:endParaRPr lang="en-US" b="0" dirty="0"/>
          </a:p>
          <a:p>
            <a:pPr marL="400050" lvl="1" indent="0">
              <a:buNone/>
            </a:pPr>
            <a:r>
              <a:rPr lang="en-US" b="1" dirty="0"/>
              <a:t>- </a:t>
            </a:r>
            <a:r>
              <a:rPr lang="en-US" b="1" dirty="0" smtClean="0"/>
              <a:t>CIDs</a:t>
            </a:r>
            <a:r>
              <a:rPr lang="en-US" b="1" dirty="0"/>
              <a:t>: 186, 301, 656, 957, 958, 960, 1055</a:t>
            </a:r>
            <a:endParaRPr lang="en-US" b="1" dirty="0" smtClean="0"/>
          </a:p>
          <a:p>
            <a:pPr marL="400050" lvl="1" indent="0">
              <a:buNone/>
            </a:pPr>
            <a:endParaRPr lang="en-US" dirty="0" smtClean="0"/>
          </a:p>
          <a:p>
            <a:pPr lvl="1" indent="-342900"/>
            <a:r>
              <a:rPr lang="en-US" dirty="0" smtClean="0"/>
              <a:t>Move</a:t>
            </a:r>
            <a:r>
              <a:rPr lang="en-US" dirty="0"/>
              <a:t>: </a:t>
            </a:r>
            <a:r>
              <a:rPr lang="en-US" dirty="0" err="1"/>
              <a:t>Junghoon</a:t>
            </a:r>
            <a:r>
              <a:rPr lang="en-US" dirty="0"/>
              <a:t> Suh</a:t>
            </a:r>
            <a:endParaRPr lang="en-US" dirty="0" smtClean="0"/>
          </a:p>
          <a:p>
            <a:pPr lvl="1" indent="-342900"/>
            <a:r>
              <a:rPr lang="en-US" dirty="0" smtClean="0"/>
              <a:t>Second: Leif Wilhelmsson</a:t>
            </a:r>
          </a:p>
          <a:p>
            <a:pPr lvl="1"/>
            <a:r>
              <a:rPr lang="en-US" dirty="0"/>
              <a:t>Result: passes with unanimous consent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51</a:t>
            </a:fld>
            <a:endParaRPr lang="en-US" altLang="en-US"/>
          </a:p>
        </p:txBody>
      </p:sp>
    </p:spTree>
    <p:extLst>
      <p:ext uri="{BB962C8B-B14F-4D97-AF65-F5344CB8AC3E}">
        <p14:creationId xmlns:p14="http://schemas.microsoft.com/office/powerpoint/2010/main" val="160934567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#27</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a:t>11-19/0052r1</a:t>
            </a:r>
            <a:r>
              <a:rPr lang="en-US" dirty="0" smtClean="0"/>
              <a:t>] </a:t>
            </a:r>
            <a:r>
              <a:rPr lang="en-US" dirty="0"/>
              <a:t>for CIDs listed below:</a:t>
            </a:r>
            <a:endParaRPr lang="en-US" b="0" dirty="0"/>
          </a:p>
          <a:p>
            <a:pPr marL="400050" lvl="1" indent="0">
              <a:buNone/>
            </a:pPr>
            <a:r>
              <a:rPr lang="en-US" b="1" dirty="0"/>
              <a:t>- </a:t>
            </a:r>
            <a:r>
              <a:rPr lang="en-US" b="1" dirty="0" smtClean="0"/>
              <a:t>CIDs</a:t>
            </a:r>
            <a:r>
              <a:rPr lang="en-US" b="1" dirty="0"/>
              <a:t>: 187, 257, 921, 922, 961, 1056</a:t>
            </a:r>
            <a:endParaRPr lang="en-US" b="1" dirty="0" smtClean="0"/>
          </a:p>
          <a:p>
            <a:pPr marL="400050" lvl="1" indent="0">
              <a:buNone/>
            </a:pPr>
            <a:endParaRPr lang="en-US" dirty="0" smtClean="0"/>
          </a:p>
          <a:p>
            <a:pPr lvl="1" indent="-342900"/>
            <a:r>
              <a:rPr lang="en-US" dirty="0" smtClean="0"/>
              <a:t>Move</a:t>
            </a:r>
            <a:r>
              <a:rPr lang="en-US" dirty="0"/>
              <a:t>: </a:t>
            </a:r>
            <a:r>
              <a:rPr lang="en-US" dirty="0" err="1"/>
              <a:t>Junghoon</a:t>
            </a:r>
            <a:r>
              <a:rPr lang="en-US" dirty="0"/>
              <a:t> Suh</a:t>
            </a:r>
            <a:endParaRPr lang="en-US" dirty="0" smtClean="0"/>
          </a:p>
          <a:p>
            <a:pPr lvl="1" indent="-342900"/>
            <a:r>
              <a:rPr lang="en-US" dirty="0" smtClean="0"/>
              <a:t>Second: Leif Wilhelmsson</a:t>
            </a:r>
          </a:p>
          <a:p>
            <a:pPr lvl="1"/>
            <a:r>
              <a:rPr lang="en-US" dirty="0"/>
              <a:t>Result: passes with unanimous consent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52</a:t>
            </a:fld>
            <a:endParaRPr lang="en-US" altLang="en-US"/>
          </a:p>
        </p:txBody>
      </p:sp>
    </p:spTree>
    <p:extLst>
      <p:ext uri="{BB962C8B-B14F-4D97-AF65-F5344CB8AC3E}">
        <p14:creationId xmlns:p14="http://schemas.microsoft.com/office/powerpoint/2010/main" val="258372365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#28</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a:t>11-18/2136r0</a:t>
            </a:r>
            <a:r>
              <a:rPr lang="en-US" dirty="0" smtClean="0"/>
              <a:t>] </a:t>
            </a:r>
            <a:r>
              <a:rPr lang="en-US" dirty="0"/>
              <a:t>for CIDs listed below:</a:t>
            </a:r>
            <a:endParaRPr lang="en-US" b="0" dirty="0"/>
          </a:p>
          <a:p>
            <a:pPr marL="400050" lvl="1" indent="0">
              <a:buNone/>
            </a:pPr>
            <a:r>
              <a:rPr lang="en-US" b="1" dirty="0"/>
              <a:t>- </a:t>
            </a:r>
            <a:r>
              <a:rPr lang="en-US" b="1" dirty="0" smtClean="0"/>
              <a:t>CIDs</a:t>
            </a:r>
            <a:r>
              <a:rPr lang="en-US" b="1" dirty="0"/>
              <a:t>: 607</a:t>
            </a:r>
            <a:endParaRPr lang="en-US" b="1" dirty="0" smtClean="0"/>
          </a:p>
          <a:p>
            <a:pPr marL="400050" lvl="1" indent="0">
              <a:buNone/>
            </a:pPr>
            <a:endParaRPr lang="en-US" dirty="0" smtClean="0"/>
          </a:p>
          <a:p>
            <a:pPr lvl="1" indent="-342900"/>
            <a:r>
              <a:rPr lang="en-US" dirty="0" smtClean="0"/>
              <a:t>Move</a:t>
            </a:r>
            <a:r>
              <a:rPr lang="en-US" dirty="0"/>
              <a:t>: Lei Huang</a:t>
            </a:r>
            <a:endParaRPr lang="en-US" dirty="0" smtClean="0"/>
          </a:p>
          <a:p>
            <a:pPr lvl="1" indent="-342900"/>
            <a:r>
              <a:rPr lang="en-US" dirty="0" smtClean="0"/>
              <a:t>Second: Leif Wilhelmsson</a:t>
            </a:r>
          </a:p>
          <a:p>
            <a:pPr lvl="1"/>
            <a:r>
              <a:rPr lang="en-US" dirty="0"/>
              <a:t>Result: passes with unanimous consent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53</a:t>
            </a:fld>
            <a:endParaRPr lang="en-US" altLang="en-US"/>
          </a:p>
        </p:txBody>
      </p:sp>
    </p:spTree>
    <p:extLst>
      <p:ext uri="{BB962C8B-B14F-4D97-AF65-F5344CB8AC3E}">
        <p14:creationId xmlns:p14="http://schemas.microsoft.com/office/powerpoint/2010/main" val="667542738"/>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#29</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a:t>11-19/0031r3</a:t>
            </a:r>
            <a:r>
              <a:rPr lang="en-US" dirty="0" smtClean="0"/>
              <a:t>] </a:t>
            </a:r>
            <a:r>
              <a:rPr lang="en-US" dirty="0"/>
              <a:t>for CIDs listed below:</a:t>
            </a:r>
            <a:endParaRPr lang="en-US" b="0" dirty="0"/>
          </a:p>
          <a:p>
            <a:pPr marL="400050" lvl="1" indent="0">
              <a:buNone/>
            </a:pPr>
            <a:r>
              <a:rPr lang="en-US" b="1" dirty="0"/>
              <a:t>- </a:t>
            </a:r>
            <a:r>
              <a:rPr lang="en-US" b="1" dirty="0" smtClean="0"/>
              <a:t>CIDs</a:t>
            </a:r>
            <a:r>
              <a:rPr lang="en-US" b="1" dirty="0"/>
              <a:t>: 591, 616, 754, 796, 862, 940, 947, 1161, 26, 60, 63, 95, 237, 283, 420, 422, 427, 495, 590, 639, 1078</a:t>
            </a:r>
            <a:endParaRPr lang="en-US" b="1" dirty="0" smtClean="0"/>
          </a:p>
          <a:p>
            <a:pPr marL="400050" lvl="1" indent="0">
              <a:buNone/>
            </a:pPr>
            <a:endParaRPr lang="en-US" dirty="0" smtClean="0"/>
          </a:p>
          <a:p>
            <a:pPr lvl="1" indent="-342900"/>
            <a:r>
              <a:rPr lang="en-US" dirty="0" smtClean="0"/>
              <a:t>Move</a:t>
            </a:r>
            <a:r>
              <a:rPr lang="en-US" dirty="0"/>
              <a:t>: Lei Huang</a:t>
            </a:r>
            <a:endParaRPr lang="en-US" dirty="0" smtClean="0"/>
          </a:p>
          <a:p>
            <a:pPr lvl="1" indent="-342900"/>
            <a:r>
              <a:rPr lang="en-US" dirty="0" smtClean="0"/>
              <a:t>Second: Leif Wilhelmsson</a:t>
            </a:r>
          </a:p>
          <a:p>
            <a:pPr lvl="1"/>
            <a:r>
              <a:rPr lang="en-US" dirty="0"/>
              <a:t>Result: passes with unanimous consent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54</a:t>
            </a:fld>
            <a:endParaRPr lang="en-US" altLang="en-US"/>
          </a:p>
        </p:txBody>
      </p:sp>
    </p:spTree>
    <p:extLst>
      <p:ext uri="{BB962C8B-B14F-4D97-AF65-F5344CB8AC3E}">
        <p14:creationId xmlns:p14="http://schemas.microsoft.com/office/powerpoint/2010/main" val="239812937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#30</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a:t>11-19/0068r3</a:t>
            </a:r>
            <a:r>
              <a:rPr lang="en-US" dirty="0" smtClean="0"/>
              <a:t>] </a:t>
            </a:r>
            <a:r>
              <a:rPr lang="en-US" dirty="0"/>
              <a:t>for CIDs listed below:</a:t>
            </a:r>
            <a:endParaRPr lang="en-US" b="0" dirty="0"/>
          </a:p>
          <a:p>
            <a:pPr marL="400050" lvl="1" indent="0">
              <a:buNone/>
            </a:pPr>
            <a:r>
              <a:rPr lang="en-US" b="1" dirty="0"/>
              <a:t>- </a:t>
            </a:r>
            <a:r>
              <a:rPr lang="en-US" b="1" dirty="0" smtClean="0"/>
              <a:t>CIDs</a:t>
            </a:r>
            <a:r>
              <a:rPr lang="en-US" b="1" dirty="0"/>
              <a:t>: 185, 255, 303, 306, 440, 441, 442, 443, 767, 1045, 1046, 1047, 1049, 1153, </a:t>
            </a:r>
            <a:r>
              <a:rPr lang="en-US" b="1" dirty="0" smtClean="0"/>
              <a:t>1199</a:t>
            </a:r>
          </a:p>
          <a:p>
            <a:pPr marL="400050" lvl="1" indent="0">
              <a:buNone/>
            </a:pPr>
            <a:endParaRPr lang="en-US" dirty="0" smtClean="0"/>
          </a:p>
          <a:p>
            <a:pPr lvl="1" indent="-342900"/>
            <a:r>
              <a:rPr lang="en-US" dirty="0" smtClean="0"/>
              <a:t>Move</a:t>
            </a:r>
            <a:r>
              <a:rPr lang="en-US" dirty="0"/>
              <a:t>: Leif Wilhelmsson</a:t>
            </a:r>
            <a:endParaRPr lang="en-US" dirty="0" smtClean="0"/>
          </a:p>
          <a:p>
            <a:pPr lvl="1" indent="-342900"/>
            <a:r>
              <a:rPr lang="en-US" dirty="0" smtClean="0"/>
              <a:t>Second:</a:t>
            </a:r>
            <a:r>
              <a:rPr lang="en-US" dirty="0"/>
              <a:t> Steve Shellhammer</a:t>
            </a:r>
            <a:endParaRPr lang="en-US" dirty="0" smtClean="0"/>
          </a:p>
          <a:p>
            <a:pPr lvl="1"/>
            <a:r>
              <a:rPr lang="en-US" dirty="0"/>
              <a:t>Result: passes with unanimous consent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55</a:t>
            </a:fld>
            <a:endParaRPr lang="en-US" altLang="en-US"/>
          </a:p>
        </p:txBody>
      </p:sp>
    </p:spTree>
    <p:extLst>
      <p:ext uri="{BB962C8B-B14F-4D97-AF65-F5344CB8AC3E}">
        <p14:creationId xmlns:p14="http://schemas.microsoft.com/office/powerpoint/2010/main" val="382241634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#31</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smtClean="0"/>
              <a:t>11-19/0073r4</a:t>
            </a:r>
            <a:r>
              <a:rPr lang="en-US" dirty="0" smtClean="0"/>
              <a:t>] </a:t>
            </a:r>
            <a:r>
              <a:rPr lang="en-US" dirty="0"/>
              <a:t>for CIDs listed below:</a:t>
            </a:r>
            <a:endParaRPr lang="en-US" b="0" dirty="0"/>
          </a:p>
          <a:p>
            <a:pPr marL="400050" lvl="1" indent="0">
              <a:buNone/>
            </a:pPr>
            <a:r>
              <a:rPr lang="en-US" b="1" dirty="0"/>
              <a:t>- </a:t>
            </a:r>
            <a:r>
              <a:rPr lang="en-US" b="1" dirty="0" smtClean="0"/>
              <a:t>CIDs</a:t>
            </a:r>
            <a:r>
              <a:rPr lang="en-US" b="1" dirty="0"/>
              <a:t>: 156, 177, 178, 179, 180, 408, 409, 930,  1036, 1042, 1043, 1213, and 1252</a:t>
            </a:r>
            <a:endParaRPr lang="en-US" b="1" dirty="0" smtClean="0"/>
          </a:p>
          <a:p>
            <a:pPr marL="400050" lvl="1" indent="0">
              <a:buNone/>
            </a:pPr>
            <a:endParaRPr lang="en-US" dirty="0" smtClean="0"/>
          </a:p>
          <a:p>
            <a:pPr lvl="1" indent="-342900"/>
            <a:r>
              <a:rPr lang="en-US" dirty="0" smtClean="0"/>
              <a:t>Move</a:t>
            </a:r>
            <a:r>
              <a:rPr lang="en-US" dirty="0"/>
              <a:t>: Steve </a:t>
            </a:r>
            <a:r>
              <a:rPr lang="en-US" dirty="0" smtClean="0"/>
              <a:t>Shellhammer</a:t>
            </a:r>
            <a:endParaRPr lang="en-US" dirty="0" smtClean="0"/>
          </a:p>
          <a:p>
            <a:pPr lvl="1" indent="-342900"/>
            <a:r>
              <a:rPr lang="en-US" dirty="0" smtClean="0"/>
              <a:t>Second:</a:t>
            </a:r>
            <a:r>
              <a:rPr lang="en-US" dirty="0"/>
              <a:t> Leif Wilhelmsson</a:t>
            </a:r>
            <a:endParaRPr lang="en-US" dirty="0" smtClean="0"/>
          </a:p>
          <a:p>
            <a:pPr lvl="1"/>
            <a:r>
              <a:rPr lang="en-US" dirty="0"/>
              <a:t>Result: passes with unanimous consent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56</a:t>
            </a:fld>
            <a:endParaRPr lang="en-US" altLang="en-US"/>
          </a:p>
        </p:txBody>
      </p:sp>
    </p:spTree>
    <p:extLst>
      <p:ext uri="{BB962C8B-B14F-4D97-AF65-F5344CB8AC3E}">
        <p14:creationId xmlns:p14="http://schemas.microsoft.com/office/powerpoint/2010/main" val="1078381698"/>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#32</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smtClean="0"/>
              <a:t>11-19/0047r3</a:t>
            </a:r>
            <a:r>
              <a:rPr lang="en-US" dirty="0" smtClean="0"/>
              <a:t>] </a:t>
            </a:r>
            <a:r>
              <a:rPr lang="en-US" dirty="0"/>
              <a:t>for CIDs listed below:</a:t>
            </a:r>
            <a:endParaRPr lang="en-US" b="0" dirty="0"/>
          </a:p>
          <a:p>
            <a:pPr marL="400050" lvl="1" indent="0">
              <a:buNone/>
            </a:pPr>
            <a:r>
              <a:rPr lang="en-US" b="1" dirty="0"/>
              <a:t>- </a:t>
            </a:r>
            <a:r>
              <a:rPr lang="en-US" b="1" dirty="0" smtClean="0"/>
              <a:t>CIDs</a:t>
            </a:r>
            <a:r>
              <a:rPr lang="en-US" b="1" dirty="0"/>
              <a:t>: 69, 70, 166, 368, 514, 879, 1016, 1101, 1230, 1231</a:t>
            </a:r>
            <a:endParaRPr lang="en-US" b="1" dirty="0" smtClean="0"/>
          </a:p>
          <a:p>
            <a:pPr marL="400050" lvl="1" indent="0">
              <a:buNone/>
            </a:pPr>
            <a:endParaRPr lang="en-US" dirty="0" smtClean="0"/>
          </a:p>
          <a:p>
            <a:pPr lvl="1" indent="-342900"/>
            <a:r>
              <a:rPr lang="en-US" dirty="0" smtClean="0"/>
              <a:t>Move</a:t>
            </a:r>
            <a:r>
              <a:rPr lang="en-US" dirty="0"/>
              <a:t>: Suhwook Kim</a:t>
            </a:r>
            <a:endParaRPr lang="en-US" dirty="0" smtClean="0"/>
          </a:p>
          <a:p>
            <a:pPr lvl="1" indent="-342900"/>
            <a:r>
              <a:rPr lang="en-US" dirty="0" smtClean="0"/>
              <a:t>Second:</a:t>
            </a:r>
            <a:r>
              <a:rPr lang="en-US" dirty="0"/>
              <a:t> </a:t>
            </a:r>
            <a:r>
              <a:rPr lang="en-US" dirty="0" err="1"/>
              <a:t>Eunsung</a:t>
            </a:r>
            <a:r>
              <a:rPr lang="en-US" dirty="0"/>
              <a:t> Park</a:t>
            </a:r>
            <a:endParaRPr lang="en-US" dirty="0" smtClean="0"/>
          </a:p>
          <a:p>
            <a:pPr lvl="1"/>
            <a:r>
              <a:rPr lang="en-US" dirty="0"/>
              <a:t>Result: passes with unanimous consent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57</a:t>
            </a:fld>
            <a:endParaRPr lang="en-US" altLang="en-US"/>
          </a:p>
        </p:txBody>
      </p:sp>
    </p:spTree>
    <p:extLst>
      <p:ext uri="{BB962C8B-B14F-4D97-AF65-F5344CB8AC3E}">
        <p14:creationId xmlns:p14="http://schemas.microsoft.com/office/powerpoint/2010/main" val="1432190254"/>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#33</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a:t>11-18/2143r2</a:t>
            </a:r>
            <a:r>
              <a:rPr lang="en-US" dirty="0" smtClean="0"/>
              <a:t>] </a:t>
            </a:r>
            <a:r>
              <a:rPr lang="en-US" dirty="0"/>
              <a:t>for CIDs listed below:</a:t>
            </a:r>
            <a:endParaRPr lang="en-US" b="0" dirty="0"/>
          </a:p>
          <a:p>
            <a:pPr marL="400050" lvl="1" indent="0">
              <a:buNone/>
            </a:pPr>
            <a:r>
              <a:rPr lang="en-US" b="1" dirty="0"/>
              <a:t>- </a:t>
            </a:r>
            <a:r>
              <a:rPr lang="en-US" b="1" dirty="0" smtClean="0"/>
              <a:t>CIDs</a:t>
            </a:r>
            <a:r>
              <a:rPr lang="en-US" b="1" dirty="0"/>
              <a:t>: 121, 122, 449, 567, 570, 633, 727, 888, 1028, 1243, 1244</a:t>
            </a:r>
            <a:endParaRPr lang="en-US" b="1" dirty="0" smtClean="0"/>
          </a:p>
          <a:p>
            <a:pPr marL="400050" lvl="1" indent="0">
              <a:buNone/>
            </a:pPr>
            <a:endParaRPr lang="en-US" dirty="0" smtClean="0"/>
          </a:p>
          <a:p>
            <a:pPr lvl="1" indent="-342900"/>
            <a:r>
              <a:rPr lang="en-US" dirty="0" smtClean="0"/>
              <a:t>Move</a:t>
            </a:r>
            <a:r>
              <a:rPr lang="en-US" dirty="0"/>
              <a:t>: Suhwook Kim</a:t>
            </a:r>
            <a:endParaRPr lang="en-US" dirty="0" smtClean="0"/>
          </a:p>
          <a:p>
            <a:pPr lvl="1" indent="-342900"/>
            <a:r>
              <a:rPr lang="en-US" dirty="0" smtClean="0"/>
              <a:t>Second:</a:t>
            </a:r>
            <a:r>
              <a:rPr lang="en-US" dirty="0"/>
              <a:t> </a:t>
            </a:r>
            <a:r>
              <a:rPr lang="en-US" dirty="0" err="1"/>
              <a:t>Eunsung</a:t>
            </a:r>
            <a:r>
              <a:rPr lang="en-US" dirty="0"/>
              <a:t> Park</a:t>
            </a:r>
            <a:endParaRPr lang="en-US" dirty="0" smtClean="0"/>
          </a:p>
          <a:p>
            <a:pPr lvl="1"/>
            <a:r>
              <a:rPr lang="en-US" dirty="0"/>
              <a:t>Result: passes with unanimous consent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58</a:t>
            </a:fld>
            <a:endParaRPr lang="en-US" altLang="en-US"/>
          </a:p>
        </p:txBody>
      </p:sp>
    </p:spTree>
    <p:extLst>
      <p:ext uri="{BB962C8B-B14F-4D97-AF65-F5344CB8AC3E}">
        <p14:creationId xmlns:p14="http://schemas.microsoft.com/office/powerpoint/2010/main" val="3276803857"/>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#36</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a:t>11-19/0066r3</a:t>
            </a:r>
            <a:r>
              <a:rPr lang="en-US" dirty="0" smtClean="0"/>
              <a:t>] </a:t>
            </a:r>
            <a:r>
              <a:rPr lang="en-US" dirty="0"/>
              <a:t>for CIDs listed below:</a:t>
            </a:r>
            <a:endParaRPr lang="en-US" b="0" dirty="0"/>
          </a:p>
          <a:p>
            <a:pPr marL="400050" lvl="1" indent="0">
              <a:buNone/>
            </a:pPr>
            <a:r>
              <a:rPr lang="en-US" b="1" dirty="0"/>
              <a:t>- </a:t>
            </a:r>
            <a:r>
              <a:rPr lang="en-US" b="1" dirty="0" smtClean="0"/>
              <a:t>CIDs</a:t>
            </a:r>
            <a:r>
              <a:rPr lang="en-US" b="1" dirty="0"/>
              <a:t>: 158, 194, 258, 259, 260, 263, 318, 566, 977, 1061</a:t>
            </a:r>
            <a:endParaRPr lang="en-US" b="1" dirty="0" smtClean="0"/>
          </a:p>
          <a:p>
            <a:pPr marL="400050" lvl="1" indent="0">
              <a:buNone/>
            </a:pPr>
            <a:endParaRPr lang="en-US" dirty="0" smtClean="0"/>
          </a:p>
          <a:p>
            <a:pPr lvl="1" indent="-342900"/>
            <a:r>
              <a:rPr lang="en-US" dirty="0" smtClean="0"/>
              <a:t>Move</a:t>
            </a:r>
            <a:r>
              <a:rPr lang="en-US" dirty="0"/>
              <a:t>: Leif Wilhelmsson</a:t>
            </a:r>
            <a:endParaRPr lang="en-US" dirty="0" smtClean="0"/>
          </a:p>
          <a:p>
            <a:pPr lvl="1" indent="-342900"/>
            <a:r>
              <a:rPr lang="en-US" dirty="0" smtClean="0"/>
              <a:t>Second:</a:t>
            </a:r>
            <a:r>
              <a:rPr lang="en-US" dirty="0"/>
              <a:t> Steve Shellhammer</a:t>
            </a:r>
            <a:endParaRPr lang="en-US" dirty="0" smtClean="0"/>
          </a:p>
          <a:p>
            <a:pPr lvl="1"/>
            <a:r>
              <a:rPr lang="en-US" dirty="0"/>
              <a:t>Result: passes with unanimous consent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59</a:t>
            </a:fld>
            <a:endParaRPr lang="en-US" altLang="en-US"/>
          </a:p>
        </p:txBody>
      </p:sp>
    </p:spTree>
    <p:extLst>
      <p:ext uri="{BB962C8B-B14F-4D97-AF65-F5344CB8AC3E}">
        <p14:creationId xmlns:p14="http://schemas.microsoft.com/office/powerpoint/2010/main" val="41587128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#37</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smtClean="0"/>
              <a:t>11-19/0023r2</a:t>
            </a:r>
            <a:r>
              <a:rPr lang="en-US" dirty="0" smtClean="0"/>
              <a:t>] </a:t>
            </a:r>
            <a:r>
              <a:rPr lang="en-US" dirty="0"/>
              <a:t>for CIDs listed below:</a:t>
            </a:r>
            <a:endParaRPr lang="en-US" b="0" dirty="0"/>
          </a:p>
          <a:p>
            <a:pPr marL="400050" lvl="1" indent="0">
              <a:buNone/>
            </a:pPr>
            <a:r>
              <a:rPr lang="en-US" b="1" dirty="0"/>
              <a:t>- </a:t>
            </a:r>
            <a:r>
              <a:rPr lang="en-US" b="1" dirty="0" smtClean="0"/>
              <a:t>CIDs</a:t>
            </a:r>
            <a:r>
              <a:rPr lang="en-US" b="1" dirty="0"/>
              <a:t>: </a:t>
            </a:r>
            <a:r>
              <a:rPr lang="en-US" b="1" dirty="0" smtClean="0"/>
              <a:t>509</a:t>
            </a:r>
            <a:r>
              <a:rPr lang="en-US" b="1" dirty="0"/>
              <a:t>, 629, 640</a:t>
            </a:r>
            <a:endParaRPr lang="en-US" b="1" dirty="0" smtClean="0"/>
          </a:p>
          <a:p>
            <a:pPr marL="400050" lvl="1" indent="0">
              <a:buNone/>
            </a:pPr>
            <a:endParaRPr lang="en-US" dirty="0" smtClean="0"/>
          </a:p>
          <a:p>
            <a:pPr lvl="1" indent="-342900"/>
            <a:r>
              <a:rPr lang="en-US" dirty="0" smtClean="0"/>
              <a:t>Move</a:t>
            </a:r>
            <a:r>
              <a:rPr lang="en-US" dirty="0"/>
              <a:t>: </a:t>
            </a:r>
            <a:r>
              <a:rPr lang="en-US" dirty="0" smtClean="0"/>
              <a:t>Po-Kai Huang</a:t>
            </a:r>
            <a:endParaRPr lang="en-US" dirty="0" smtClean="0"/>
          </a:p>
          <a:p>
            <a:pPr lvl="1" indent="-342900"/>
            <a:r>
              <a:rPr lang="en-US" dirty="0" smtClean="0"/>
              <a:t>Second:</a:t>
            </a:r>
            <a:r>
              <a:rPr lang="en-US" dirty="0"/>
              <a:t> </a:t>
            </a:r>
            <a:r>
              <a:rPr lang="en-US" dirty="0" smtClean="0"/>
              <a:t>Leif Wilhelmsson</a:t>
            </a:r>
            <a:endParaRPr lang="en-US" dirty="0" smtClean="0"/>
          </a:p>
          <a:p>
            <a:pPr lvl="1"/>
            <a:r>
              <a:rPr lang="en-US" dirty="0"/>
              <a:t>Result: passes with unanimous consent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60</a:t>
            </a:fld>
            <a:endParaRPr lang="en-US" altLang="en-US"/>
          </a:p>
        </p:txBody>
      </p:sp>
    </p:spTree>
    <p:extLst>
      <p:ext uri="{BB962C8B-B14F-4D97-AF65-F5344CB8AC3E}">
        <p14:creationId xmlns:p14="http://schemas.microsoft.com/office/powerpoint/2010/main" val="168323827"/>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#39</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smtClean="0"/>
              <a:t>11-19/29r1</a:t>
            </a:r>
            <a:r>
              <a:rPr lang="en-US" dirty="0" smtClean="0"/>
              <a:t>] </a:t>
            </a:r>
            <a:r>
              <a:rPr lang="en-US" dirty="0"/>
              <a:t>for CIDs listed below:</a:t>
            </a:r>
            <a:endParaRPr lang="en-US" b="0" dirty="0"/>
          </a:p>
          <a:p>
            <a:pPr marL="400050" lvl="1" indent="0">
              <a:buNone/>
            </a:pPr>
            <a:r>
              <a:rPr lang="en-US" b="1" dirty="0"/>
              <a:t>- </a:t>
            </a:r>
            <a:r>
              <a:rPr lang="en-US" b="1" dirty="0" smtClean="0"/>
              <a:t>CIDs</a:t>
            </a:r>
            <a:r>
              <a:rPr lang="en-US" b="1" dirty="0"/>
              <a:t>: 52, 345, 425, 424, 346, 481, 508, 55, 869, 473, 474</a:t>
            </a:r>
            <a:endParaRPr lang="en-US" b="1" dirty="0" smtClean="0"/>
          </a:p>
          <a:p>
            <a:pPr marL="400050" lvl="1" indent="0">
              <a:buNone/>
            </a:pPr>
            <a:endParaRPr lang="en-US" dirty="0" smtClean="0"/>
          </a:p>
          <a:p>
            <a:pPr lvl="1" indent="-342900"/>
            <a:r>
              <a:rPr lang="en-US" dirty="0" smtClean="0"/>
              <a:t>Move</a:t>
            </a:r>
            <a:r>
              <a:rPr lang="en-US" dirty="0"/>
              <a:t>: </a:t>
            </a:r>
            <a:r>
              <a:rPr lang="en-US" dirty="0" smtClean="0"/>
              <a:t>Po-Kai Huang</a:t>
            </a:r>
            <a:endParaRPr lang="en-US" dirty="0" smtClean="0"/>
          </a:p>
          <a:p>
            <a:pPr lvl="1" indent="-342900"/>
            <a:r>
              <a:rPr lang="en-US" dirty="0" smtClean="0"/>
              <a:t>Second:</a:t>
            </a:r>
            <a:r>
              <a:rPr lang="en-US" dirty="0"/>
              <a:t> </a:t>
            </a:r>
            <a:r>
              <a:rPr lang="en-US" dirty="0" smtClean="0"/>
              <a:t>Leif Wilhelmsson</a:t>
            </a:r>
            <a:endParaRPr lang="en-US" dirty="0" smtClean="0"/>
          </a:p>
          <a:p>
            <a:pPr lvl="1"/>
            <a:r>
              <a:rPr lang="en-US" dirty="0"/>
              <a:t>Result: passes with unanimous consent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61</a:t>
            </a:fld>
            <a:endParaRPr lang="en-US" altLang="en-US"/>
          </a:p>
        </p:txBody>
      </p:sp>
    </p:spTree>
    <p:extLst>
      <p:ext uri="{BB962C8B-B14F-4D97-AF65-F5344CB8AC3E}">
        <p14:creationId xmlns:p14="http://schemas.microsoft.com/office/powerpoint/2010/main" val="48274980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#40</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smtClean="0"/>
              <a:t>11-19/0054r1</a:t>
            </a:r>
            <a:r>
              <a:rPr lang="en-US" dirty="0" smtClean="0"/>
              <a:t>] </a:t>
            </a:r>
            <a:r>
              <a:rPr lang="en-US" dirty="0"/>
              <a:t>for CIDs listed below:</a:t>
            </a:r>
            <a:endParaRPr lang="en-US" b="0" dirty="0"/>
          </a:p>
          <a:p>
            <a:pPr marL="400050" lvl="1" indent="0">
              <a:buNone/>
            </a:pPr>
            <a:r>
              <a:rPr lang="en-US" b="1" dirty="0"/>
              <a:t>- </a:t>
            </a:r>
            <a:r>
              <a:rPr lang="en-US" b="1" dirty="0" smtClean="0"/>
              <a:t>CIDs</a:t>
            </a:r>
            <a:r>
              <a:rPr lang="en-US" b="1" dirty="0"/>
              <a:t>: 423, 602, 684</a:t>
            </a:r>
            <a:endParaRPr lang="en-US" b="1" dirty="0" smtClean="0"/>
          </a:p>
          <a:p>
            <a:pPr marL="400050" lvl="1" indent="0">
              <a:buNone/>
            </a:pPr>
            <a:endParaRPr lang="en-US" dirty="0" smtClean="0"/>
          </a:p>
          <a:p>
            <a:pPr lvl="1" indent="-342900"/>
            <a:r>
              <a:rPr lang="en-US" dirty="0" smtClean="0"/>
              <a:t>Move</a:t>
            </a:r>
            <a:r>
              <a:rPr lang="en-US" dirty="0"/>
              <a:t>: </a:t>
            </a:r>
            <a:r>
              <a:rPr lang="en-US" dirty="0" smtClean="0"/>
              <a:t>Po-Kai Huang</a:t>
            </a:r>
            <a:endParaRPr lang="en-US" dirty="0" smtClean="0"/>
          </a:p>
          <a:p>
            <a:pPr lvl="1" indent="-342900"/>
            <a:r>
              <a:rPr lang="en-US" dirty="0" smtClean="0"/>
              <a:t>Second:</a:t>
            </a:r>
            <a:r>
              <a:rPr lang="en-US" dirty="0"/>
              <a:t> </a:t>
            </a:r>
            <a:r>
              <a:rPr lang="en-US" dirty="0" smtClean="0"/>
              <a:t>Leif Wilhelmsson</a:t>
            </a:r>
            <a:endParaRPr lang="en-US" dirty="0" smtClean="0"/>
          </a:p>
          <a:p>
            <a:pPr lvl="1"/>
            <a:r>
              <a:rPr lang="en-US" dirty="0"/>
              <a:t>Result: passes with unanimous consent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62</a:t>
            </a:fld>
            <a:endParaRPr lang="en-US" altLang="en-US"/>
          </a:p>
        </p:txBody>
      </p:sp>
    </p:spTree>
    <p:extLst>
      <p:ext uri="{BB962C8B-B14F-4D97-AF65-F5344CB8AC3E}">
        <p14:creationId xmlns:p14="http://schemas.microsoft.com/office/powerpoint/2010/main" val="171542817"/>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#41</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smtClean="0"/>
              <a:t>11-19/133r2</a:t>
            </a:r>
            <a:r>
              <a:rPr lang="en-US" dirty="0" smtClean="0"/>
              <a:t>] </a:t>
            </a:r>
            <a:r>
              <a:rPr lang="en-US" dirty="0"/>
              <a:t>for CIDs listed below:</a:t>
            </a:r>
            <a:endParaRPr lang="en-US" b="0" dirty="0"/>
          </a:p>
          <a:p>
            <a:pPr marL="400050" lvl="1" indent="0">
              <a:buNone/>
            </a:pPr>
            <a:r>
              <a:rPr lang="en-US" b="1" dirty="0"/>
              <a:t>- </a:t>
            </a:r>
            <a:r>
              <a:rPr lang="en-US" b="1" dirty="0" smtClean="0"/>
              <a:t>CIDs</a:t>
            </a:r>
            <a:r>
              <a:rPr lang="en-US" b="1" dirty="0"/>
              <a:t>: 476, 1019, 53, 353, 81, 82, 83, 375, 376, 880, </a:t>
            </a:r>
            <a:r>
              <a:rPr lang="en-US" b="1" dirty="0" smtClean="0"/>
              <a:t/>
            </a:r>
            <a:br>
              <a:rPr lang="en-US" b="1" dirty="0" smtClean="0"/>
            </a:br>
            <a:r>
              <a:rPr lang="en-US" b="1" dirty="0" smtClean="0"/>
              <a:t>1106</a:t>
            </a:r>
            <a:r>
              <a:rPr lang="en-US" b="1" dirty="0"/>
              <a:t>, 1109, 125, 984, 1071, 1076, 1137, 118, 515, 62, </a:t>
            </a:r>
            <a:r>
              <a:rPr lang="en-US" b="1" dirty="0" smtClean="0"/>
              <a:t/>
            </a:r>
            <a:br>
              <a:rPr lang="en-US" b="1" dirty="0" smtClean="0"/>
            </a:br>
            <a:r>
              <a:rPr lang="en-US" b="1" dirty="0" smtClean="0"/>
              <a:t>65</a:t>
            </a:r>
            <a:r>
              <a:rPr lang="en-US" b="1" dirty="0"/>
              <a:t>, 76, 1027, 110, 111</a:t>
            </a:r>
            <a:endParaRPr lang="en-US" b="1" dirty="0" smtClean="0"/>
          </a:p>
          <a:p>
            <a:pPr marL="400050" lvl="1" indent="0">
              <a:buNone/>
            </a:pPr>
            <a:endParaRPr lang="en-US" dirty="0" smtClean="0"/>
          </a:p>
          <a:p>
            <a:pPr lvl="1" indent="-342900"/>
            <a:r>
              <a:rPr lang="en-US" dirty="0" smtClean="0"/>
              <a:t>Move</a:t>
            </a:r>
            <a:r>
              <a:rPr lang="en-US" dirty="0"/>
              <a:t>: </a:t>
            </a:r>
            <a:r>
              <a:rPr lang="en-US" dirty="0" smtClean="0"/>
              <a:t>Po-Kai Huang</a:t>
            </a:r>
            <a:endParaRPr lang="en-US" dirty="0" smtClean="0"/>
          </a:p>
          <a:p>
            <a:pPr lvl="1" indent="-342900"/>
            <a:r>
              <a:rPr lang="en-US" dirty="0" smtClean="0"/>
              <a:t>Second:</a:t>
            </a:r>
            <a:r>
              <a:rPr lang="en-US" dirty="0"/>
              <a:t> </a:t>
            </a:r>
            <a:r>
              <a:rPr lang="en-US" dirty="0" smtClean="0"/>
              <a:t>Leif Wilhelmsson</a:t>
            </a:r>
            <a:endParaRPr lang="en-US" dirty="0" smtClean="0"/>
          </a:p>
          <a:p>
            <a:pPr lvl="1"/>
            <a:r>
              <a:rPr lang="en-US" dirty="0"/>
              <a:t>Result: passes with unanimous consent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63</a:t>
            </a:fld>
            <a:endParaRPr lang="en-US" altLang="en-US"/>
          </a:p>
        </p:txBody>
      </p:sp>
    </p:spTree>
    <p:extLst>
      <p:ext uri="{BB962C8B-B14F-4D97-AF65-F5344CB8AC3E}">
        <p14:creationId xmlns:p14="http://schemas.microsoft.com/office/powerpoint/2010/main" val="546768968"/>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#42</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smtClean="0"/>
              <a:t>11-18/1835r3</a:t>
            </a:r>
            <a:r>
              <a:rPr lang="en-US" dirty="0" smtClean="0"/>
              <a:t>] </a:t>
            </a:r>
            <a:r>
              <a:rPr lang="en-US" dirty="0"/>
              <a:t>for CIDs listed below:</a:t>
            </a:r>
            <a:endParaRPr lang="en-US" b="0" dirty="0"/>
          </a:p>
          <a:p>
            <a:pPr marL="400050" lvl="1" indent="0">
              <a:buNone/>
            </a:pPr>
            <a:r>
              <a:rPr lang="en-US" b="1" dirty="0"/>
              <a:t>- </a:t>
            </a:r>
            <a:r>
              <a:rPr lang="en-US" b="1" dirty="0" smtClean="0"/>
              <a:t>CIDs</a:t>
            </a:r>
            <a:r>
              <a:rPr lang="en-US" b="1" dirty="0"/>
              <a:t>: </a:t>
            </a:r>
            <a:r>
              <a:rPr lang="en-US" b="1" dirty="0" smtClean="0"/>
              <a:t>32</a:t>
            </a:r>
            <a:r>
              <a:rPr lang="en-US" b="1" dirty="0"/>
              <a:t>, 87, 88, 292, 387, 392, 394, 395, 396, 720, </a:t>
            </a:r>
            <a:r>
              <a:rPr lang="en-US" b="1" dirty="0" smtClean="0"/>
              <a:t>850</a:t>
            </a:r>
            <a:r>
              <a:rPr lang="en-US" b="1" dirty="0"/>
              <a:t>, 884, </a:t>
            </a:r>
            <a:r>
              <a:rPr lang="en-US" b="1" dirty="0" smtClean="0"/>
              <a:t>885, 1239 </a:t>
            </a:r>
          </a:p>
          <a:p>
            <a:pPr marL="400050" lvl="1" indent="0">
              <a:buNone/>
            </a:pPr>
            <a:endParaRPr lang="en-US" b="1" dirty="0" smtClean="0">
              <a:solidFill>
                <a:srgbClr val="FF0000"/>
              </a:solidFill>
            </a:endParaRPr>
          </a:p>
          <a:p>
            <a:pPr marL="400050" lvl="1" indent="0">
              <a:buNone/>
            </a:pPr>
            <a:endParaRPr lang="en-US" dirty="0" smtClean="0"/>
          </a:p>
          <a:p>
            <a:pPr marL="400050" lvl="1" indent="0">
              <a:buNone/>
            </a:pPr>
            <a:endParaRPr lang="en-US" dirty="0" smtClean="0"/>
          </a:p>
          <a:p>
            <a:pPr lvl="1" indent="-342900"/>
            <a:r>
              <a:rPr lang="en-US" dirty="0" smtClean="0"/>
              <a:t>Move</a:t>
            </a:r>
            <a:r>
              <a:rPr lang="en-US" dirty="0"/>
              <a:t>: </a:t>
            </a:r>
            <a:r>
              <a:rPr lang="en-US" dirty="0" smtClean="0"/>
              <a:t>Alfred Asterjadhi</a:t>
            </a:r>
            <a:endParaRPr lang="en-US" dirty="0" smtClean="0"/>
          </a:p>
          <a:p>
            <a:pPr lvl="1" indent="-342900"/>
            <a:r>
              <a:rPr lang="en-US" dirty="0" smtClean="0"/>
              <a:t>Second:</a:t>
            </a:r>
            <a:r>
              <a:rPr lang="en-US" dirty="0"/>
              <a:t> </a:t>
            </a:r>
            <a:r>
              <a:rPr lang="en-US" dirty="0" smtClean="0"/>
              <a:t>Leif Wilhelmsson</a:t>
            </a:r>
            <a:endParaRPr lang="en-US" dirty="0" smtClean="0"/>
          </a:p>
          <a:p>
            <a:pPr lvl="1"/>
            <a:r>
              <a:rPr lang="en-US" dirty="0"/>
              <a:t>Result: passes with unanimous consent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64</a:t>
            </a:fld>
            <a:endParaRPr lang="en-US" altLang="en-US"/>
          </a:p>
        </p:txBody>
      </p:sp>
    </p:spTree>
    <p:extLst>
      <p:ext uri="{BB962C8B-B14F-4D97-AF65-F5344CB8AC3E}">
        <p14:creationId xmlns:p14="http://schemas.microsoft.com/office/powerpoint/2010/main" val="171359091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#43</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a:t>11-18/2129r0</a:t>
            </a:r>
            <a:r>
              <a:rPr lang="en-US" dirty="0" smtClean="0"/>
              <a:t>] </a:t>
            </a:r>
            <a:r>
              <a:rPr lang="en-US" dirty="0"/>
              <a:t>for CIDs listed below:</a:t>
            </a:r>
            <a:endParaRPr lang="en-US" b="0" dirty="0"/>
          </a:p>
          <a:p>
            <a:pPr marL="400050" lvl="1" indent="0">
              <a:buNone/>
            </a:pPr>
            <a:r>
              <a:rPr lang="en-US" b="1" dirty="0"/>
              <a:t>- </a:t>
            </a:r>
            <a:r>
              <a:rPr lang="en-US" b="1" dirty="0" smtClean="0"/>
              <a:t>CIDs</a:t>
            </a:r>
            <a:r>
              <a:rPr lang="en-US" b="1" dirty="0"/>
              <a:t>: </a:t>
            </a:r>
            <a:r>
              <a:rPr lang="en-US" b="1" dirty="0" smtClean="0"/>
              <a:t>1116</a:t>
            </a:r>
            <a:r>
              <a:rPr lang="en-US" b="1" dirty="0"/>
              <a:t>, 1236</a:t>
            </a:r>
          </a:p>
          <a:p>
            <a:pPr marL="400050" lvl="1" indent="0">
              <a:buNone/>
            </a:pPr>
            <a:endParaRPr lang="en-US" b="1" dirty="0" smtClean="0"/>
          </a:p>
          <a:p>
            <a:pPr marL="400050" lvl="1" indent="0">
              <a:buNone/>
            </a:pPr>
            <a:endParaRPr lang="en-US" dirty="0" smtClean="0"/>
          </a:p>
          <a:p>
            <a:pPr lvl="1" indent="-342900"/>
            <a:r>
              <a:rPr lang="en-US" dirty="0" smtClean="0"/>
              <a:t>Move</a:t>
            </a:r>
            <a:r>
              <a:rPr lang="en-US" dirty="0"/>
              <a:t>: </a:t>
            </a:r>
            <a:r>
              <a:rPr lang="en-US" dirty="0" smtClean="0"/>
              <a:t>Po-Kai Huang	</a:t>
            </a:r>
            <a:endParaRPr lang="en-US" dirty="0" smtClean="0"/>
          </a:p>
          <a:p>
            <a:pPr lvl="1" indent="-342900"/>
            <a:r>
              <a:rPr lang="en-US" dirty="0" smtClean="0"/>
              <a:t>Second:</a:t>
            </a:r>
            <a:r>
              <a:rPr lang="en-US" dirty="0"/>
              <a:t> </a:t>
            </a:r>
            <a:r>
              <a:rPr lang="en-US" dirty="0" smtClean="0"/>
              <a:t>Leif Wilhelmsson</a:t>
            </a:r>
            <a:endParaRPr lang="en-US" dirty="0" smtClean="0"/>
          </a:p>
          <a:p>
            <a:pPr lvl="1"/>
            <a:r>
              <a:rPr lang="en-US" dirty="0"/>
              <a:t>Result: passes with unanimous consent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65</a:t>
            </a:fld>
            <a:endParaRPr lang="en-US" altLang="en-US"/>
          </a:p>
        </p:txBody>
      </p:sp>
    </p:spTree>
    <p:extLst>
      <p:ext uri="{BB962C8B-B14F-4D97-AF65-F5344CB8AC3E}">
        <p14:creationId xmlns:p14="http://schemas.microsoft.com/office/powerpoint/2010/main" val="2211636246"/>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#44</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a:t>11-18/2130r4</a:t>
            </a:r>
            <a:r>
              <a:rPr lang="en-US" dirty="0" smtClean="0"/>
              <a:t>] </a:t>
            </a:r>
            <a:r>
              <a:rPr lang="en-US" dirty="0"/>
              <a:t>for CIDs listed below:</a:t>
            </a:r>
            <a:endParaRPr lang="en-US" b="0" dirty="0"/>
          </a:p>
          <a:p>
            <a:pPr marL="400050" lvl="1" indent="0">
              <a:buNone/>
            </a:pPr>
            <a:r>
              <a:rPr lang="en-US" b="1" dirty="0"/>
              <a:t>- </a:t>
            </a:r>
            <a:r>
              <a:rPr lang="en-US" b="1" dirty="0" smtClean="0"/>
              <a:t>CIDs</a:t>
            </a:r>
            <a:r>
              <a:rPr lang="en-US" b="1" dirty="0"/>
              <a:t>: </a:t>
            </a:r>
            <a:r>
              <a:rPr lang="en-US" b="1" dirty="0" smtClean="0"/>
              <a:t>31</a:t>
            </a:r>
            <a:r>
              <a:rPr lang="en-US" b="1" dirty="0"/>
              <a:t>, 89, 92, 100, 102, 309, 401, 525, 526, </a:t>
            </a:r>
            <a:r>
              <a:rPr lang="en-US" b="1" dirty="0" smtClean="0"/>
              <a:t>717, </a:t>
            </a:r>
            <a:br>
              <a:rPr lang="en-US" b="1" dirty="0" smtClean="0"/>
            </a:br>
            <a:r>
              <a:rPr lang="en-US" b="1" dirty="0" smtClean="0"/>
              <a:t>718</a:t>
            </a:r>
            <a:r>
              <a:rPr lang="en-US" b="1" dirty="0"/>
              <a:t>, 719, 721, 788, 790, 851, 882, 883, 1074, 1122, </a:t>
            </a:r>
            <a:r>
              <a:rPr lang="en-US" b="1" dirty="0" smtClean="0"/>
              <a:t/>
            </a:r>
            <a:br>
              <a:rPr lang="en-US" b="1" dirty="0" smtClean="0"/>
            </a:br>
            <a:r>
              <a:rPr lang="en-US" b="1" dirty="0" smtClean="0"/>
              <a:t>1169</a:t>
            </a:r>
            <a:r>
              <a:rPr lang="en-US" b="1" dirty="0"/>
              <a:t>, 1170, 1240, 1075</a:t>
            </a:r>
          </a:p>
          <a:p>
            <a:pPr marL="400050" lvl="1" indent="0">
              <a:buNone/>
            </a:pPr>
            <a:endParaRPr lang="en-US" b="1" dirty="0"/>
          </a:p>
          <a:p>
            <a:pPr marL="400050" lvl="1" indent="0">
              <a:buNone/>
            </a:pPr>
            <a:endParaRPr lang="en-US" b="1" dirty="0" smtClean="0"/>
          </a:p>
          <a:p>
            <a:pPr marL="400050" lvl="1" indent="0">
              <a:buNone/>
            </a:pPr>
            <a:endParaRPr lang="en-US" dirty="0" smtClean="0"/>
          </a:p>
          <a:p>
            <a:pPr lvl="1" indent="-342900"/>
            <a:r>
              <a:rPr lang="en-US" dirty="0" smtClean="0"/>
              <a:t>Move</a:t>
            </a:r>
            <a:r>
              <a:rPr lang="en-US" dirty="0"/>
              <a:t>: </a:t>
            </a:r>
            <a:r>
              <a:rPr lang="en-US" dirty="0" smtClean="0"/>
              <a:t>Lei Huang</a:t>
            </a:r>
            <a:endParaRPr lang="en-US" dirty="0" smtClean="0"/>
          </a:p>
          <a:p>
            <a:pPr lvl="1" indent="-342900"/>
            <a:r>
              <a:rPr lang="en-US" dirty="0" smtClean="0"/>
              <a:t>Second:</a:t>
            </a:r>
            <a:r>
              <a:rPr lang="en-US" dirty="0"/>
              <a:t> </a:t>
            </a:r>
            <a:r>
              <a:rPr lang="en-US" dirty="0" err="1" smtClean="0"/>
              <a:t>Yunsong</a:t>
            </a:r>
            <a:r>
              <a:rPr lang="en-US" dirty="0" smtClean="0"/>
              <a:t> Yang</a:t>
            </a:r>
            <a:endParaRPr lang="en-US" dirty="0" smtClean="0"/>
          </a:p>
          <a:p>
            <a:pPr lvl="1"/>
            <a:r>
              <a:rPr lang="en-US" dirty="0"/>
              <a:t>Result: passes with unanimous consent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66</a:t>
            </a:fld>
            <a:endParaRPr lang="en-US" altLang="en-US"/>
          </a:p>
        </p:txBody>
      </p:sp>
    </p:spTree>
    <p:extLst>
      <p:ext uri="{BB962C8B-B14F-4D97-AF65-F5344CB8AC3E}">
        <p14:creationId xmlns:p14="http://schemas.microsoft.com/office/powerpoint/2010/main" val="4035146384"/>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#45</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a:t>11-18/2131r2</a:t>
            </a:r>
            <a:r>
              <a:rPr lang="en-US" dirty="0" smtClean="0"/>
              <a:t>] </a:t>
            </a:r>
            <a:r>
              <a:rPr lang="en-US" dirty="0"/>
              <a:t>for CIDs listed below:</a:t>
            </a:r>
            <a:endParaRPr lang="en-US" b="0" dirty="0"/>
          </a:p>
          <a:p>
            <a:pPr marL="400050" lvl="1" indent="0">
              <a:buNone/>
            </a:pPr>
            <a:r>
              <a:rPr lang="en-US" b="1" dirty="0"/>
              <a:t>- </a:t>
            </a:r>
            <a:r>
              <a:rPr lang="en-US" b="1" dirty="0" smtClean="0"/>
              <a:t>CIDs</a:t>
            </a:r>
            <a:r>
              <a:rPr lang="en-US" b="1" dirty="0"/>
              <a:t>: </a:t>
            </a:r>
            <a:r>
              <a:rPr lang="en-US" b="1" dirty="0" smtClean="0"/>
              <a:t>1024</a:t>
            </a:r>
            <a:r>
              <a:rPr lang="en-US" b="1" dirty="0"/>
              <a:t>, 1227, 285, 337, 370, 382, 707, 708, 714, 996, 	1184</a:t>
            </a:r>
          </a:p>
          <a:p>
            <a:pPr marL="400050" lvl="1" indent="0">
              <a:buNone/>
            </a:pPr>
            <a:endParaRPr lang="en-US" b="1" dirty="0"/>
          </a:p>
          <a:p>
            <a:pPr marL="400050" lvl="1" indent="0">
              <a:buNone/>
            </a:pPr>
            <a:endParaRPr lang="en-US" b="1" dirty="0"/>
          </a:p>
          <a:p>
            <a:pPr marL="400050" lvl="1" indent="0">
              <a:buNone/>
            </a:pPr>
            <a:endParaRPr lang="en-US" b="1" dirty="0" smtClean="0"/>
          </a:p>
          <a:p>
            <a:pPr marL="400050" lvl="1" indent="0">
              <a:buNone/>
            </a:pPr>
            <a:endParaRPr lang="en-US" dirty="0" smtClean="0"/>
          </a:p>
          <a:p>
            <a:pPr lvl="1" indent="-342900"/>
            <a:r>
              <a:rPr lang="en-US" dirty="0" smtClean="0"/>
              <a:t>Move</a:t>
            </a:r>
            <a:r>
              <a:rPr lang="en-US" dirty="0"/>
              <a:t>: </a:t>
            </a:r>
            <a:r>
              <a:rPr lang="en-US" dirty="0" smtClean="0"/>
              <a:t>Po-Kai Huang</a:t>
            </a:r>
            <a:endParaRPr lang="en-US" dirty="0" smtClean="0"/>
          </a:p>
          <a:p>
            <a:pPr lvl="1" indent="-342900"/>
            <a:r>
              <a:rPr lang="en-US" dirty="0" smtClean="0"/>
              <a:t>Second:</a:t>
            </a:r>
            <a:r>
              <a:rPr lang="en-US" dirty="0"/>
              <a:t> </a:t>
            </a:r>
            <a:r>
              <a:rPr lang="en-US" dirty="0" smtClean="0"/>
              <a:t>Leif Wilhelmsson</a:t>
            </a:r>
            <a:endParaRPr lang="en-US" dirty="0" smtClean="0"/>
          </a:p>
          <a:p>
            <a:pPr lvl="1"/>
            <a:r>
              <a:rPr lang="en-US" dirty="0"/>
              <a:t>Result: passes with unanimous consent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67</a:t>
            </a:fld>
            <a:endParaRPr lang="en-US" altLang="en-US"/>
          </a:p>
        </p:txBody>
      </p:sp>
    </p:spTree>
    <p:extLst>
      <p:ext uri="{BB962C8B-B14F-4D97-AF65-F5344CB8AC3E}">
        <p14:creationId xmlns:p14="http://schemas.microsoft.com/office/powerpoint/2010/main" val="3632359568"/>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#46</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a:t>11-18/2162r4</a:t>
            </a:r>
            <a:r>
              <a:rPr lang="en-US" dirty="0" smtClean="0"/>
              <a:t>] </a:t>
            </a:r>
            <a:r>
              <a:rPr lang="en-US" dirty="0"/>
              <a:t>for CIDs listed below:</a:t>
            </a:r>
            <a:endParaRPr lang="en-US" b="0" dirty="0"/>
          </a:p>
          <a:p>
            <a:pPr marL="400050" lvl="1" indent="0">
              <a:buNone/>
            </a:pPr>
            <a:r>
              <a:rPr lang="en-US" b="1" dirty="0"/>
              <a:t>- </a:t>
            </a:r>
            <a:r>
              <a:rPr lang="en-US" b="1" dirty="0" smtClean="0"/>
              <a:t>CIDs</a:t>
            </a:r>
            <a:r>
              <a:rPr lang="en-US" b="1" dirty="0"/>
              <a:t>: </a:t>
            </a:r>
            <a:r>
              <a:rPr lang="en-US" b="1" dirty="0" smtClean="0"/>
              <a:t>91</a:t>
            </a:r>
            <a:r>
              <a:rPr lang="en-US" b="1" dirty="0"/>
              <a:t>, 98, 99, 397, 399, 620, 622, 825, 826, </a:t>
            </a:r>
            <a:r>
              <a:rPr lang="en-US" b="1" dirty="0" smtClean="0"/>
              <a:t>827, </a:t>
            </a:r>
            <a:br>
              <a:rPr lang="en-US" b="1" dirty="0" smtClean="0"/>
            </a:br>
            <a:r>
              <a:rPr lang="en-US" b="1" dirty="0" smtClean="0"/>
              <a:t>854</a:t>
            </a:r>
            <a:r>
              <a:rPr lang="en-US" b="1" dirty="0"/>
              <a:t>, 863, 1126, 131</a:t>
            </a:r>
          </a:p>
          <a:p>
            <a:pPr marL="400050" lvl="1" indent="0">
              <a:buNone/>
            </a:pPr>
            <a:endParaRPr lang="en-US" b="1" dirty="0"/>
          </a:p>
          <a:p>
            <a:pPr marL="400050" lvl="1" indent="0">
              <a:buNone/>
            </a:pPr>
            <a:endParaRPr lang="en-US" b="1" dirty="0"/>
          </a:p>
          <a:p>
            <a:pPr marL="400050" lvl="1" indent="0">
              <a:buNone/>
            </a:pPr>
            <a:endParaRPr lang="en-US" b="1" dirty="0" smtClean="0"/>
          </a:p>
          <a:p>
            <a:pPr marL="400050" lvl="1" indent="0">
              <a:buNone/>
            </a:pPr>
            <a:endParaRPr lang="en-US" dirty="0" smtClean="0"/>
          </a:p>
          <a:p>
            <a:pPr lvl="1" indent="-342900"/>
            <a:r>
              <a:rPr lang="en-US" dirty="0" smtClean="0"/>
              <a:t>Move</a:t>
            </a:r>
            <a:r>
              <a:rPr lang="en-US" dirty="0"/>
              <a:t>: </a:t>
            </a:r>
            <a:r>
              <a:rPr lang="en-US" dirty="0" smtClean="0"/>
              <a:t>Alfred Asterjadhi</a:t>
            </a:r>
            <a:endParaRPr lang="en-US" dirty="0" smtClean="0"/>
          </a:p>
          <a:p>
            <a:pPr lvl="1" indent="-342900"/>
            <a:r>
              <a:rPr lang="en-US" dirty="0" smtClean="0"/>
              <a:t>Second:</a:t>
            </a:r>
            <a:r>
              <a:rPr lang="en-US" dirty="0"/>
              <a:t> </a:t>
            </a:r>
            <a:r>
              <a:rPr lang="en-US" dirty="0" smtClean="0"/>
              <a:t>Leif Wilhelmsson</a:t>
            </a:r>
            <a:endParaRPr lang="en-US" dirty="0" smtClean="0"/>
          </a:p>
          <a:p>
            <a:pPr lvl="1"/>
            <a:r>
              <a:rPr lang="en-US" dirty="0"/>
              <a:t>Result: passes with unanimous consent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68</a:t>
            </a:fld>
            <a:endParaRPr lang="en-US" altLang="en-US"/>
          </a:p>
        </p:txBody>
      </p:sp>
    </p:spTree>
    <p:extLst>
      <p:ext uri="{BB962C8B-B14F-4D97-AF65-F5344CB8AC3E}">
        <p14:creationId xmlns:p14="http://schemas.microsoft.com/office/powerpoint/2010/main" val="3185680987"/>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#47</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a:t>11-19/0012r1</a:t>
            </a:r>
            <a:r>
              <a:rPr lang="en-US" dirty="0" smtClean="0"/>
              <a:t>] </a:t>
            </a:r>
            <a:r>
              <a:rPr lang="en-US" dirty="0"/>
              <a:t>for CIDs listed below:</a:t>
            </a:r>
            <a:endParaRPr lang="en-US" b="0" dirty="0"/>
          </a:p>
          <a:p>
            <a:pPr marL="400050" lvl="1" indent="0">
              <a:buNone/>
            </a:pPr>
            <a:r>
              <a:rPr lang="en-US" b="1" dirty="0"/>
              <a:t>- </a:t>
            </a:r>
            <a:r>
              <a:rPr lang="en-US" b="1" dirty="0" smtClean="0"/>
              <a:t>CIDs</a:t>
            </a:r>
            <a:r>
              <a:rPr lang="en-US" b="1" dirty="0"/>
              <a:t>: 696, 575, 697, 876, 1014, 993, 364, 777, 576, 455, 995, 1102, 710, 711, 781, 1018, 517, 604, 605</a:t>
            </a:r>
          </a:p>
          <a:p>
            <a:pPr marL="400050" lvl="1" indent="0">
              <a:buNone/>
            </a:pPr>
            <a:endParaRPr lang="en-US" b="1" dirty="0"/>
          </a:p>
          <a:p>
            <a:pPr marL="400050" lvl="1" indent="0">
              <a:buNone/>
            </a:pPr>
            <a:endParaRPr lang="en-US" b="1" dirty="0"/>
          </a:p>
          <a:p>
            <a:pPr marL="400050" lvl="1" indent="0">
              <a:buNone/>
            </a:pPr>
            <a:endParaRPr lang="en-US" b="1" dirty="0" smtClean="0"/>
          </a:p>
          <a:p>
            <a:pPr marL="400050" lvl="1" indent="0">
              <a:buNone/>
            </a:pPr>
            <a:endParaRPr lang="en-US" dirty="0" smtClean="0"/>
          </a:p>
          <a:p>
            <a:pPr lvl="1" indent="-342900"/>
            <a:r>
              <a:rPr lang="en-US" dirty="0" smtClean="0"/>
              <a:t>Move</a:t>
            </a:r>
            <a:r>
              <a:rPr lang="en-US" dirty="0"/>
              <a:t>: </a:t>
            </a:r>
            <a:r>
              <a:rPr lang="en-US" dirty="0" smtClean="0"/>
              <a:t>Leif Wilhelmsson</a:t>
            </a:r>
            <a:endParaRPr lang="en-US" dirty="0" smtClean="0"/>
          </a:p>
          <a:p>
            <a:pPr lvl="1" indent="-342900"/>
            <a:r>
              <a:rPr lang="en-US" dirty="0" smtClean="0"/>
              <a:t>Second:</a:t>
            </a:r>
            <a:r>
              <a:rPr lang="en-US" dirty="0"/>
              <a:t> </a:t>
            </a:r>
            <a:r>
              <a:rPr lang="en-US" dirty="0" err="1" smtClean="0"/>
              <a:t>Yunsong</a:t>
            </a:r>
            <a:r>
              <a:rPr lang="en-US" dirty="0" smtClean="0"/>
              <a:t> Yang</a:t>
            </a:r>
            <a:endParaRPr lang="en-US" dirty="0" smtClean="0"/>
          </a:p>
          <a:p>
            <a:pPr lvl="1"/>
            <a:r>
              <a:rPr lang="en-US" dirty="0"/>
              <a:t>Result: passes with unanimous consent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69</a:t>
            </a:fld>
            <a:endParaRPr lang="en-US" altLang="en-US"/>
          </a:p>
        </p:txBody>
      </p:sp>
    </p:spTree>
    <p:extLst>
      <p:ext uri="{BB962C8B-B14F-4D97-AF65-F5344CB8AC3E}">
        <p14:creationId xmlns:p14="http://schemas.microsoft.com/office/powerpoint/2010/main" val="16087173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472950569"/>
              </p:ext>
            </p:extLst>
          </p:nvPr>
        </p:nvGraphicFramePr>
        <p:xfrm>
          <a:off x="373380" y="1600200"/>
          <a:ext cx="8397240" cy="3093764"/>
        </p:xfrm>
        <a:graphic>
          <a:graphicData uri="http://schemas.openxmlformats.org/drawingml/2006/table">
            <a:tbl>
              <a:tblPr firstRow="1" bandRow="1">
                <a:tableStyleId>{073A0DAA-6AF3-43AB-8588-CEC1D06C72B9}</a:tableStyleId>
              </a:tblPr>
              <a:tblGrid>
                <a:gridCol w="1554480"/>
                <a:gridCol w="881380"/>
                <a:gridCol w="881380"/>
                <a:gridCol w="881380"/>
                <a:gridCol w="881380"/>
                <a:gridCol w="881380"/>
                <a:gridCol w="881380"/>
                <a:gridCol w="1554480"/>
              </a:tblGrid>
              <a:tr h="394256">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n-US" sz="1800" dirty="0" smtClean="0"/>
                        <a:t>Monday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r>
                        <a:rPr lang="en-US" sz="1800" dirty="0" smtClean="0"/>
                        <a:t>Tuesday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r>
                        <a:rPr lang="en-US" sz="1800" dirty="0" smtClean="0"/>
                        <a:t>Wednesday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ctr"/>
                      <a:r>
                        <a:rPr lang="en-US" sz="1800" dirty="0" smtClean="0"/>
                        <a:t>Thursday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394256">
                <a:tc>
                  <a:txBody>
                    <a:bodyPr/>
                    <a:lstStyle/>
                    <a:p>
                      <a:pPr algn="ctr"/>
                      <a:r>
                        <a:rPr lang="en-US" sz="1800" dirty="0" smtClean="0"/>
                        <a:t>AM1</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endParaRPr lang="en-US" sz="1800" b="1" kern="1200" dirty="0">
                        <a:solidFill>
                          <a:schemeClr val="tx1"/>
                        </a:solidFill>
                        <a:latin typeface="+mn-lt"/>
                        <a:ea typeface="+mn-ea"/>
                        <a:cs typeface="+mn-cs"/>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MAC</a:t>
                      </a:r>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PHY </a:t>
                      </a:r>
                    </a:p>
                  </a:txBody>
                  <a:tcPr marT="45742" marB="45742"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394256">
                <a:tc>
                  <a:txBody>
                    <a:bodyPr/>
                    <a:lstStyle/>
                    <a:p>
                      <a:pPr algn="ctr"/>
                      <a:r>
                        <a:rPr lang="en-US" sz="1800" dirty="0" smtClean="0"/>
                        <a:t>AM2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endParaRPr lang="en-US" sz="1800" b="1"/>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endParaRPr lang="en-US"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697387">
                <a:tc>
                  <a:txBody>
                    <a:bodyPr/>
                    <a:lstStyle/>
                    <a:p>
                      <a:pPr algn="ctr"/>
                      <a:r>
                        <a:rPr lang="en-US" sz="1800" dirty="0" smtClean="0"/>
                        <a:t>PM1</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n-US" sz="1800" b="1" dirty="0" err="1" smtClean="0">
                          <a:solidFill>
                            <a:schemeClr val="tx1"/>
                          </a:solidFill>
                        </a:rPr>
                        <a:t>TGba</a:t>
                      </a:r>
                      <a:endParaRPr lang="en-US"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MAC</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PHY </a:t>
                      </a:r>
                    </a:p>
                  </a:txBody>
                  <a:tcPr marT="45742" marB="45742" anchor="ctr">
                    <a:lnL w="12700" cap="flat" cmpd="sng" algn="ctr">
                      <a:solidFill>
                        <a:schemeClr val="bg1"/>
                      </a:solidFill>
                      <a:prstDash val="solid"/>
                      <a:round/>
                      <a:headEnd type="none" w="med" len="med"/>
                      <a:tailEnd type="none" w="med" len="med"/>
                    </a:lnL>
                  </a:tcPr>
                </a:tc>
                <a:tc gridSpan="2">
                  <a:txBody>
                    <a:bodyPr/>
                    <a:lstStyle/>
                    <a:p>
                      <a:pPr algn="ctr"/>
                      <a:endParaRPr lang="en-US" sz="1800" b="1" dirty="0"/>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ct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634445">
                <a:tc>
                  <a:txBody>
                    <a:bodyPr/>
                    <a:lstStyle/>
                    <a:p>
                      <a:pPr algn="ctr"/>
                      <a:r>
                        <a:rPr lang="en-US" sz="1800" dirty="0" smtClean="0"/>
                        <a:t>PM2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MAC</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PHY </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n-US" sz="1800" b="1" dirty="0" err="1" smtClean="0"/>
                        <a:t>TGba</a:t>
                      </a: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MAC</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PHY </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394256">
                <a:tc>
                  <a:txBody>
                    <a:bodyPr/>
                    <a:lstStyle/>
                    <a:p>
                      <a:pPr algn="ctr"/>
                      <a:r>
                        <a:rPr lang="en-US" sz="1800" dirty="0" smtClean="0"/>
                        <a:t>EVE</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endParaRPr lang="en-US" sz="1800" b="1" dirty="0">
                        <a:solidFill>
                          <a:srgbClr val="FF0000"/>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13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20D640C-C722-4D77-8FC8-47D537D1240F}" type="slidenum">
              <a:rPr lang="en-US" altLang="en-US" sz="1200" b="0" smtClean="0"/>
              <a:pPr>
                <a:spcBef>
                  <a:spcPct val="0"/>
                </a:spcBef>
                <a:buFontTx/>
                <a:buNone/>
              </a:pPr>
              <a:t>7</a:t>
            </a:fld>
            <a:endParaRPr lang="en-US" altLang="en-US" sz="1200" b="0" smtClean="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385872" y="4906490"/>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sp>
        <p:nvSpPr>
          <p:cNvPr id="17" name="Rectangle 16"/>
          <p:cNvSpPr/>
          <p:nvPr/>
        </p:nvSpPr>
        <p:spPr bwMode="auto">
          <a:xfrm>
            <a:off x="1898788" y="3669943"/>
            <a:ext cx="1758811" cy="609600"/>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5" name="Rectangle 14"/>
          <p:cNvSpPr/>
          <p:nvPr/>
        </p:nvSpPr>
        <p:spPr bwMode="auto">
          <a:xfrm>
            <a:off x="5457634" y="3687584"/>
            <a:ext cx="1676400" cy="609600"/>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6" name="Rectangle 15"/>
          <p:cNvSpPr/>
          <p:nvPr/>
        </p:nvSpPr>
        <p:spPr bwMode="auto">
          <a:xfrm>
            <a:off x="3733800" y="1984090"/>
            <a:ext cx="1723834" cy="609005"/>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9" name="Rectangle 18"/>
          <p:cNvSpPr/>
          <p:nvPr/>
        </p:nvSpPr>
        <p:spPr bwMode="auto">
          <a:xfrm>
            <a:off x="3733800" y="3034524"/>
            <a:ext cx="1723834" cy="609005"/>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#48</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a:t>11-19/0013r1</a:t>
            </a:r>
            <a:r>
              <a:rPr lang="en-US" dirty="0" smtClean="0"/>
              <a:t>] </a:t>
            </a:r>
            <a:r>
              <a:rPr lang="en-US" dirty="0"/>
              <a:t>for CIDs listed below:</a:t>
            </a:r>
            <a:endParaRPr lang="en-US" b="0" dirty="0"/>
          </a:p>
          <a:p>
            <a:pPr marL="400050" lvl="1" indent="0">
              <a:buNone/>
            </a:pPr>
            <a:r>
              <a:rPr lang="en-US" b="1" dirty="0"/>
              <a:t>- </a:t>
            </a:r>
            <a:r>
              <a:rPr lang="en-US" b="1" dirty="0" smtClean="0"/>
              <a:t>CIDs</a:t>
            </a:r>
            <a:r>
              <a:rPr lang="en-US" b="1" dirty="0"/>
              <a:t>: 1029, 469, 146, 577, 1030, 361, 362, 858, 171, 485, 580, 94, 147, 1031, 815, 1032, 1033, 574, 470, 148, 172, 173, 174, 175, 859, 149, 1034, 428</a:t>
            </a:r>
          </a:p>
          <a:p>
            <a:pPr marL="400050" lvl="1" indent="0">
              <a:buNone/>
            </a:pPr>
            <a:endParaRPr lang="en-US" b="1" dirty="0"/>
          </a:p>
          <a:p>
            <a:pPr marL="400050" lvl="1" indent="0">
              <a:buNone/>
            </a:pPr>
            <a:endParaRPr lang="en-US" b="1" dirty="0"/>
          </a:p>
          <a:p>
            <a:pPr marL="400050" lvl="1" indent="0">
              <a:buNone/>
            </a:pPr>
            <a:endParaRPr lang="en-US" b="1" dirty="0" smtClean="0"/>
          </a:p>
          <a:p>
            <a:pPr marL="400050" lvl="1" indent="0">
              <a:buNone/>
            </a:pPr>
            <a:endParaRPr lang="en-US" dirty="0" smtClean="0"/>
          </a:p>
          <a:p>
            <a:pPr lvl="1" indent="-342900"/>
            <a:r>
              <a:rPr lang="en-US" dirty="0" smtClean="0"/>
              <a:t>Move</a:t>
            </a:r>
            <a:r>
              <a:rPr lang="en-US" dirty="0"/>
              <a:t>: </a:t>
            </a:r>
            <a:r>
              <a:rPr lang="en-US" dirty="0" smtClean="0"/>
              <a:t>Leif Wilhelmsson</a:t>
            </a:r>
            <a:endParaRPr lang="en-US" dirty="0" smtClean="0"/>
          </a:p>
          <a:p>
            <a:pPr lvl="1" indent="-342900"/>
            <a:r>
              <a:rPr lang="en-US" dirty="0" smtClean="0"/>
              <a:t>Second:</a:t>
            </a:r>
            <a:r>
              <a:rPr lang="en-US" dirty="0"/>
              <a:t> </a:t>
            </a:r>
            <a:r>
              <a:rPr lang="en-US" dirty="0" err="1" smtClean="0"/>
              <a:t>Yunsong</a:t>
            </a:r>
            <a:r>
              <a:rPr lang="en-US" dirty="0" smtClean="0"/>
              <a:t> Yang</a:t>
            </a:r>
            <a:endParaRPr lang="en-US" dirty="0" smtClean="0"/>
          </a:p>
          <a:p>
            <a:pPr lvl="1"/>
            <a:r>
              <a:rPr lang="en-US" dirty="0"/>
              <a:t>Result: passes with unanimous consent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70</a:t>
            </a:fld>
            <a:endParaRPr lang="en-US" altLang="en-US"/>
          </a:p>
        </p:txBody>
      </p:sp>
    </p:spTree>
    <p:extLst>
      <p:ext uri="{BB962C8B-B14F-4D97-AF65-F5344CB8AC3E}">
        <p14:creationId xmlns:p14="http://schemas.microsoft.com/office/powerpoint/2010/main" val="4130088134"/>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#49</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a:t>11-19/0011r1</a:t>
            </a:r>
            <a:r>
              <a:rPr lang="en-US" dirty="0" smtClean="0"/>
              <a:t>] </a:t>
            </a:r>
            <a:r>
              <a:rPr lang="en-US" dirty="0"/>
              <a:t>for CIDs listed below:</a:t>
            </a:r>
            <a:endParaRPr lang="en-US" b="0" dirty="0"/>
          </a:p>
          <a:p>
            <a:pPr marL="400050" lvl="1" indent="0">
              <a:buNone/>
            </a:pPr>
            <a:r>
              <a:rPr lang="en-US" b="1" dirty="0"/>
              <a:t>- </a:t>
            </a:r>
            <a:r>
              <a:rPr lang="en-US" b="1" dirty="0" smtClean="0"/>
              <a:t>CIDs</a:t>
            </a:r>
            <a:r>
              <a:rPr lang="en-US" b="1" dirty="0"/>
              <a:t>: 54, 771, 279, 475, 578, 875, 477, 478, 505, 479, 506, 480, 507, 579, 683</a:t>
            </a:r>
          </a:p>
          <a:p>
            <a:pPr marL="400050" lvl="1" indent="0">
              <a:buNone/>
            </a:pPr>
            <a:endParaRPr lang="en-US" b="1" dirty="0"/>
          </a:p>
          <a:p>
            <a:pPr marL="400050" lvl="1" indent="0">
              <a:buNone/>
            </a:pPr>
            <a:endParaRPr lang="en-US" b="1" dirty="0" smtClean="0"/>
          </a:p>
          <a:p>
            <a:pPr marL="400050" lvl="1" indent="0">
              <a:buNone/>
            </a:pPr>
            <a:endParaRPr lang="en-US" dirty="0" smtClean="0"/>
          </a:p>
          <a:p>
            <a:pPr lvl="1" indent="-342900"/>
            <a:r>
              <a:rPr lang="en-US" dirty="0" smtClean="0"/>
              <a:t>Move</a:t>
            </a:r>
            <a:r>
              <a:rPr lang="en-US" dirty="0"/>
              <a:t>: </a:t>
            </a:r>
            <a:r>
              <a:rPr lang="en-US" dirty="0" smtClean="0"/>
              <a:t>Leif Wilhelmsson</a:t>
            </a:r>
            <a:endParaRPr lang="en-US" dirty="0" smtClean="0"/>
          </a:p>
          <a:p>
            <a:pPr lvl="1" indent="-342900"/>
            <a:r>
              <a:rPr lang="en-US" dirty="0" smtClean="0"/>
              <a:t>Second:</a:t>
            </a:r>
            <a:r>
              <a:rPr lang="en-US" dirty="0"/>
              <a:t> </a:t>
            </a:r>
            <a:r>
              <a:rPr lang="en-US" dirty="0" err="1" smtClean="0"/>
              <a:t>Yunsong</a:t>
            </a:r>
            <a:r>
              <a:rPr lang="en-US" dirty="0" smtClean="0"/>
              <a:t> Yang</a:t>
            </a:r>
            <a:endParaRPr lang="en-US" dirty="0" smtClean="0"/>
          </a:p>
          <a:p>
            <a:pPr lvl="1"/>
            <a:r>
              <a:rPr lang="en-US" dirty="0"/>
              <a:t>Result: passes with unanimous consent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71</a:t>
            </a:fld>
            <a:endParaRPr lang="en-US" altLang="en-US"/>
          </a:p>
        </p:txBody>
      </p:sp>
    </p:spTree>
    <p:extLst>
      <p:ext uri="{BB962C8B-B14F-4D97-AF65-F5344CB8AC3E}">
        <p14:creationId xmlns:p14="http://schemas.microsoft.com/office/powerpoint/2010/main" val="406558211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#50</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smtClean="0"/>
              <a:t>11-18/2145r2</a:t>
            </a:r>
            <a:r>
              <a:rPr lang="en-US" dirty="0" smtClean="0"/>
              <a:t>] </a:t>
            </a:r>
            <a:r>
              <a:rPr lang="en-US" dirty="0"/>
              <a:t>for CIDs listed below:</a:t>
            </a:r>
            <a:endParaRPr lang="en-US" b="0" dirty="0"/>
          </a:p>
          <a:p>
            <a:pPr marL="400050" lvl="1" indent="0">
              <a:buNone/>
            </a:pPr>
            <a:r>
              <a:rPr lang="en-US" b="1" dirty="0"/>
              <a:t>- </a:t>
            </a:r>
            <a:r>
              <a:rPr lang="en-US" b="1" dirty="0" smtClean="0"/>
              <a:t>CIDs</a:t>
            </a:r>
            <a:r>
              <a:rPr lang="en-US" b="1" dirty="0"/>
              <a:t>: </a:t>
            </a:r>
            <a:r>
              <a:rPr lang="en-US" dirty="0" smtClean="0"/>
              <a:t>20</a:t>
            </a:r>
            <a:r>
              <a:rPr lang="en-US" dirty="0"/>
              <a:t>, 21, </a:t>
            </a:r>
            <a:r>
              <a:rPr lang="en-US" dirty="0" smtClean="0"/>
              <a:t>338, 466,467,486,572,644,645,760,806,807,808,809,812,813,814,881,903,904,905,906,907,1187,1250,1251</a:t>
            </a:r>
            <a:endParaRPr lang="en-US" dirty="0"/>
          </a:p>
          <a:p>
            <a:pPr marL="400050" lvl="1" indent="0">
              <a:buNone/>
            </a:pPr>
            <a:endParaRPr lang="en-US" b="1" dirty="0"/>
          </a:p>
          <a:p>
            <a:pPr marL="400050" lvl="1" indent="0">
              <a:buNone/>
            </a:pPr>
            <a:endParaRPr lang="en-US" b="1" dirty="0" smtClean="0"/>
          </a:p>
          <a:p>
            <a:pPr marL="400050" lvl="1" indent="0">
              <a:buNone/>
            </a:pPr>
            <a:endParaRPr lang="en-US" dirty="0" smtClean="0"/>
          </a:p>
          <a:p>
            <a:pPr lvl="1" indent="-342900"/>
            <a:r>
              <a:rPr lang="en-US" dirty="0" smtClean="0"/>
              <a:t>Move</a:t>
            </a:r>
            <a:r>
              <a:rPr lang="en-US" dirty="0"/>
              <a:t>: </a:t>
            </a:r>
            <a:r>
              <a:rPr lang="en-US" dirty="0" smtClean="0"/>
              <a:t>Alfred Asterjadhi</a:t>
            </a:r>
            <a:endParaRPr lang="en-US" dirty="0" smtClean="0"/>
          </a:p>
          <a:p>
            <a:pPr lvl="1" indent="-342900"/>
            <a:r>
              <a:rPr lang="en-US" dirty="0" smtClean="0"/>
              <a:t>Second:</a:t>
            </a:r>
            <a:r>
              <a:rPr lang="en-US" dirty="0"/>
              <a:t> </a:t>
            </a:r>
            <a:r>
              <a:rPr lang="en-US" dirty="0" smtClean="0"/>
              <a:t>Leif Wilhelmsson</a:t>
            </a:r>
          </a:p>
          <a:p>
            <a:pPr lvl="1" indent="-342900"/>
            <a:r>
              <a:rPr lang="en-US" dirty="0" smtClean="0"/>
              <a:t>Result: passes with unanimous consent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72</a:t>
            </a:fld>
            <a:endParaRPr lang="en-US" altLang="en-US"/>
          </a:p>
        </p:txBody>
      </p:sp>
    </p:spTree>
    <p:extLst>
      <p:ext uri="{BB962C8B-B14F-4D97-AF65-F5344CB8AC3E}">
        <p14:creationId xmlns:p14="http://schemas.microsoft.com/office/powerpoint/2010/main" val="1346923947"/>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#51</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[11-19/55r0] </a:t>
            </a:r>
            <a:r>
              <a:rPr lang="en-US" dirty="0"/>
              <a:t>for CIDs listed below:</a:t>
            </a:r>
            <a:endParaRPr lang="en-US" b="0" dirty="0"/>
          </a:p>
          <a:p>
            <a:pPr marL="400050" lvl="1" indent="0">
              <a:buNone/>
            </a:pPr>
            <a:r>
              <a:rPr lang="en-US" b="1" dirty="0"/>
              <a:t>- </a:t>
            </a:r>
            <a:r>
              <a:rPr lang="en-US" b="1" dirty="0" smtClean="0"/>
              <a:t>CIDs</a:t>
            </a:r>
            <a:r>
              <a:rPr lang="en-US" b="1" dirty="0"/>
              <a:t>: </a:t>
            </a:r>
            <a:r>
              <a:rPr lang="en-US" dirty="0" smtClean="0"/>
              <a:t>1142</a:t>
            </a:r>
            <a:endParaRPr lang="en-US" dirty="0"/>
          </a:p>
          <a:p>
            <a:pPr marL="400050" lvl="1" indent="0">
              <a:buNone/>
            </a:pPr>
            <a:endParaRPr lang="en-US" b="1" dirty="0"/>
          </a:p>
          <a:p>
            <a:pPr marL="400050" lvl="1" indent="0">
              <a:buNone/>
            </a:pPr>
            <a:endParaRPr lang="en-US" b="1" dirty="0" smtClean="0"/>
          </a:p>
          <a:p>
            <a:pPr marL="400050" lvl="1" indent="0">
              <a:buNone/>
            </a:pPr>
            <a:endParaRPr lang="en-US" dirty="0" smtClean="0"/>
          </a:p>
          <a:p>
            <a:pPr lvl="1" indent="-342900"/>
            <a:r>
              <a:rPr lang="en-US" dirty="0" smtClean="0"/>
              <a:t>Move</a:t>
            </a:r>
            <a:r>
              <a:rPr lang="en-US" dirty="0"/>
              <a:t>: </a:t>
            </a:r>
            <a:r>
              <a:rPr lang="en-US" dirty="0" smtClean="0"/>
              <a:t>Xiaofei Wang</a:t>
            </a:r>
            <a:endParaRPr lang="en-US" dirty="0" smtClean="0"/>
          </a:p>
          <a:p>
            <a:pPr lvl="1" indent="-342900"/>
            <a:r>
              <a:rPr lang="en-US" dirty="0" smtClean="0"/>
              <a:t>Second:</a:t>
            </a:r>
            <a:r>
              <a:rPr lang="en-US" dirty="0"/>
              <a:t> </a:t>
            </a:r>
            <a:r>
              <a:rPr lang="en-US" dirty="0" smtClean="0"/>
              <a:t>Leif Wilhelmsson</a:t>
            </a:r>
          </a:p>
          <a:p>
            <a:pPr lvl="1" indent="-342900"/>
            <a:r>
              <a:rPr lang="en-US" dirty="0" smtClean="0"/>
              <a:t>Result: passes with unanimous consent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73</a:t>
            </a:fld>
            <a:endParaRPr lang="en-US" altLang="en-US"/>
          </a:p>
        </p:txBody>
      </p:sp>
    </p:spTree>
    <p:extLst>
      <p:ext uri="{BB962C8B-B14F-4D97-AF65-F5344CB8AC3E}">
        <p14:creationId xmlns:p14="http://schemas.microsoft.com/office/powerpoint/2010/main" val="3753316007"/>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for unresolved CIDs</a:t>
            </a:r>
            <a:endParaRPr lang="en-US" dirty="0"/>
          </a:p>
        </p:txBody>
      </p:sp>
      <p:sp>
        <p:nvSpPr>
          <p:cNvPr id="9" name="Content Placeholder 8"/>
          <p:cNvSpPr>
            <a:spLocks noGrp="1"/>
          </p:cNvSpPr>
          <p:nvPr>
            <p:ph idx="1"/>
          </p:nvPr>
        </p:nvSpPr>
        <p:spPr/>
        <p:txBody>
          <a:bodyPr/>
          <a:lstStyle/>
          <a:p>
            <a:r>
              <a:rPr lang="en-US" dirty="0"/>
              <a:t>Move to resolve </a:t>
            </a:r>
            <a:r>
              <a:rPr lang="en-US" dirty="0" smtClean="0"/>
              <a:t>CIDs </a:t>
            </a:r>
            <a:r>
              <a:rPr lang="en-US" dirty="0"/>
              <a:t>that have no approved resolution as </a:t>
            </a:r>
            <a:r>
              <a:rPr lang="en-US" dirty="0" smtClean="0"/>
              <a:t>rejected with a reason read “</a:t>
            </a:r>
            <a:r>
              <a:rPr lang="en-US" dirty="0" err="1" smtClean="0"/>
              <a:t>TGba</a:t>
            </a:r>
            <a:r>
              <a:rPr lang="en-US" dirty="0" smtClean="0"/>
              <a:t> is unable to reach consensus on a resolution” </a:t>
            </a:r>
            <a:r>
              <a:rPr lang="en-US" dirty="0"/>
              <a:t>in the interest of releasing draft 2.0</a:t>
            </a:r>
          </a:p>
          <a:p>
            <a:endParaRPr lang="en-US" dirty="0"/>
          </a:p>
          <a:p>
            <a:pPr lvl="1" indent="-342900"/>
            <a:r>
              <a:rPr lang="en-US" dirty="0" smtClean="0"/>
              <a:t>Move: </a:t>
            </a:r>
            <a:r>
              <a:rPr lang="en-US" dirty="0" err="1" smtClean="0"/>
              <a:t>Yunsong</a:t>
            </a:r>
            <a:r>
              <a:rPr lang="en-US" dirty="0" smtClean="0"/>
              <a:t> Yang</a:t>
            </a:r>
            <a:endParaRPr lang="en-US" dirty="0"/>
          </a:p>
          <a:p>
            <a:pPr lvl="1" indent="-342900"/>
            <a:r>
              <a:rPr lang="en-US" dirty="0" smtClean="0"/>
              <a:t>Second</a:t>
            </a:r>
            <a:r>
              <a:rPr lang="en-US" dirty="0"/>
              <a:t>: </a:t>
            </a:r>
            <a:r>
              <a:rPr lang="en-US" dirty="0" smtClean="0"/>
              <a:t>Po-kai Huang</a:t>
            </a:r>
            <a:endParaRPr lang="en-US" dirty="0"/>
          </a:p>
          <a:p>
            <a:pPr lvl="1"/>
            <a:r>
              <a:rPr lang="en-US" dirty="0" smtClean="0"/>
              <a:t>Result</a:t>
            </a:r>
            <a:r>
              <a:rPr lang="en-US" dirty="0" smtClean="0"/>
              <a:t>: 12-0-4</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74</a:t>
            </a:fld>
            <a:endParaRPr lang="en-US" altLang="en-US"/>
          </a:p>
        </p:txBody>
      </p:sp>
    </p:spTree>
    <p:extLst>
      <p:ext uri="{BB962C8B-B14F-4D97-AF65-F5344CB8AC3E}">
        <p14:creationId xmlns:p14="http://schemas.microsoft.com/office/powerpoint/2010/main" val="3913232002"/>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–WG Letter Ballot</a:t>
            </a:r>
            <a:endParaRPr lang="en-US" dirty="0"/>
          </a:p>
        </p:txBody>
      </p:sp>
      <p:sp>
        <p:nvSpPr>
          <p:cNvPr id="9" name="Content Placeholder 8"/>
          <p:cNvSpPr>
            <a:spLocks noGrp="1"/>
          </p:cNvSpPr>
          <p:nvPr>
            <p:ph idx="1"/>
          </p:nvPr>
        </p:nvSpPr>
        <p:spPr/>
        <p:txBody>
          <a:bodyPr/>
          <a:lstStyle/>
          <a:p>
            <a:r>
              <a:rPr lang="en-US" dirty="0" smtClean="0"/>
              <a:t>Instruct </a:t>
            </a:r>
            <a:r>
              <a:rPr lang="en-US" dirty="0"/>
              <a:t>the </a:t>
            </a:r>
            <a:r>
              <a:rPr lang="en-US" dirty="0" smtClean="0"/>
              <a:t>editor </a:t>
            </a:r>
            <a:r>
              <a:rPr lang="en-US" dirty="0"/>
              <a:t>to generate </a:t>
            </a:r>
            <a:r>
              <a:rPr lang="en-US" dirty="0" err="1"/>
              <a:t>TGba</a:t>
            </a:r>
            <a:r>
              <a:rPr lang="en-US" dirty="0"/>
              <a:t> </a:t>
            </a:r>
            <a:r>
              <a:rPr lang="en-US" dirty="0" smtClean="0"/>
              <a:t>Draft 2.0, and </a:t>
            </a:r>
            <a:endParaRPr lang="en-US" dirty="0"/>
          </a:p>
          <a:p>
            <a:r>
              <a:rPr lang="en-US" dirty="0"/>
              <a:t>Approve a 30 day Working Group Technical Letter Ballot asking the question “Should </a:t>
            </a:r>
            <a:r>
              <a:rPr lang="en-US" dirty="0" err="1" smtClean="0"/>
              <a:t>TGba</a:t>
            </a:r>
            <a:r>
              <a:rPr lang="en-US" dirty="0" smtClean="0"/>
              <a:t> </a:t>
            </a:r>
            <a:r>
              <a:rPr lang="en-US" dirty="0"/>
              <a:t>Draft </a:t>
            </a:r>
            <a:r>
              <a:rPr lang="en-US" dirty="0" smtClean="0"/>
              <a:t>2.0 </a:t>
            </a:r>
            <a:r>
              <a:rPr lang="en-US" dirty="0"/>
              <a:t>be forwarded to Sponsor Ballot?”</a:t>
            </a:r>
          </a:p>
          <a:p>
            <a:endParaRPr lang="en-US" dirty="0" smtClean="0"/>
          </a:p>
          <a:p>
            <a:r>
              <a:rPr lang="en-US" dirty="0" smtClean="0"/>
              <a:t>Mover</a:t>
            </a:r>
            <a:r>
              <a:rPr lang="en-US" dirty="0" smtClean="0"/>
              <a:t>: Po-Kai Huang</a:t>
            </a:r>
            <a:endParaRPr lang="en-US" dirty="0" smtClean="0"/>
          </a:p>
          <a:p>
            <a:r>
              <a:rPr lang="en-US" dirty="0" smtClean="0"/>
              <a:t>Second</a:t>
            </a:r>
            <a:r>
              <a:rPr lang="en-US" dirty="0" smtClean="0"/>
              <a:t>: </a:t>
            </a:r>
            <a:r>
              <a:rPr lang="en-US" dirty="0" err="1" smtClean="0"/>
              <a:t>Yunsong</a:t>
            </a:r>
            <a:r>
              <a:rPr lang="en-US" dirty="0" smtClean="0"/>
              <a:t> Yang</a:t>
            </a:r>
            <a:endParaRPr lang="en-US" dirty="0" smtClean="0"/>
          </a:p>
          <a:p>
            <a:r>
              <a:rPr lang="en-US" dirty="0" smtClean="0"/>
              <a:t>Y/N/A</a:t>
            </a:r>
            <a:r>
              <a:rPr lang="en-US" dirty="0" smtClean="0"/>
              <a:t>: 12-0-3</a:t>
            </a:r>
            <a:endParaRPr lang="en-US" dirty="0"/>
          </a:p>
        </p:txBody>
      </p:sp>
      <p:sp>
        <p:nvSpPr>
          <p:cNvPr id="5" name="Date Placeholder 4"/>
          <p:cNvSpPr>
            <a:spLocks noGrp="1"/>
          </p:cNvSpPr>
          <p:nvPr>
            <p:ph type="dt" sz="half" idx="10"/>
          </p:nvPr>
        </p:nvSpPr>
        <p:spPr/>
        <p:txBody>
          <a:bodyPr/>
          <a:lstStyle/>
          <a:p>
            <a:pPr>
              <a:defRPr/>
            </a:pPr>
            <a:r>
              <a:rPr lang="en-US" smtClean="0"/>
              <a:t>September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75</a:t>
            </a:fld>
            <a:endParaRPr lang="en-US" altLang="en-US"/>
          </a:p>
        </p:txBody>
      </p:sp>
    </p:spTree>
    <p:extLst>
      <p:ext uri="{BB962C8B-B14F-4D97-AF65-F5344CB8AC3E}">
        <p14:creationId xmlns:p14="http://schemas.microsoft.com/office/powerpoint/2010/main" val="70134582"/>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1219200" y="1600199"/>
            <a:ext cx="7239000" cy="4875213"/>
          </a:xfrm>
        </p:spPr>
        <p:txBody>
          <a:bodyPr/>
          <a:lstStyle/>
          <a:p>
            <a:r>
              <a:rPr lang="en-US" altLang="en-US" sz="2000" dirty="0"/>
              <a:t>2017</a:t>
            </a:r>
          </a:p>
          <a:p>
            <a:pPr lvl="1"/>
            <a:r>
              <a:rPr lang="en-US" altLang="en-US" b="1" dirty="0"/>
              <a:t>January</a:t>
            </a:r>
            <a:r>
              <a:rPr lang="en-US" altLang="en-US" dirty="0"/>
              <a:t>: </a:t>
            </a:r>
            <a:r>
              <a:rPr lang="en-US" altLang="en-US" dirty="0" err="1"/>
              <a:t>TGba</a:t>
            </a:r>
            <a:r>
              <a:rPr lang="en-US" altLang="en-US" dirty="0"/>
              <a:t> formation meeting</a:t>
            </a:r>
          </a:p>
          <a:p>
            <a:r>
              <a:rPr lang="en-US" altLang="en-US" sz="2000" dirty="0" smtClean="0"/>
              <a:t>2018</a:t>
            </a:r>
          </a:p>
          <a:p>
            <a:pPr lvl="1"/>
            <a:r>
              <a:rPr lang="en-US" altLang="en-US" b="1" dirty="0" smtClean="0"/>
              <a:t>January</a:t>
            </a:r>
            <a:r>
              <a:rPr lang="en-US" altLang="en-US" dirty="0" smtClean="0"/>
              <a:t>: </a:t>
            </a:r>
            <a:r>
              <a:rPr lang="en-US" altLang="en-US" dirty="0" err="1"/>
              <a:t>TGba</a:t>
            </a:r>
            <a:r>
              <a:rPr lang="en-US" altLang="en-US" dirty="0"/>
              <a:t> Draft </a:t>
            </a:r>
            <a:r>
              <a:rPr lang="en-US" altLang="en-US" dirty="0" smtClean="0"/>
              <a:t>0.1</a:t>
            </a:r>
            <a:endParaRPr lang="en-US" altLang="en-US" b="1" dirty="0" smtClean="0"/>
          </a:p>
          <a:p>
            <a:pPr lvl="1"/>
            <a:r>
              <a:rPr lang="en-US" altLang="en-US" b="1" dirty="0" smtClean="0"/>
              <a:t>September</a:t>
            </a:r>
            <a:r>
              <a:rPr lang="en-US" altLang="en-US" dirty="0" smtClean="0"/>
              <a:t>: </a:t>
            </a:r>
            <a:r>
              <a:rPr lang="en-US" altLang="en-US" dirty="0" err="1" smtClean="0"/>
              <a:t>TGba</a:t>
            </a:r>
            <a:r>
              <a:rPr lang="en-US" altLang="en-US" dirty="0" smtClean="0"/>
              <a:t> Draft 1.0</a:t>
            </a:r>
          </a:p>
          <a:p>
            <a:pPr lvl="1"/>
            <a:r>
              <a:rPr lang="en-US" altLang="en-US" b="1" dirty="0" smtClean="0"/>
              <a:t>November</a:t>
            </a:r>
            <a:r>
              <a:rPr lang="en-US" altLang="en-US" dirty="0" smtClean="0"/>
              <a:t>: Comment resolution on </a:t>
            </a:r>
            <a:r>
              <a:rPr lang="en-US" altLang="en-US" dirty="0" err="1" smtClean="0"/>
              <a:t>TGba</a:t>
            </a:r>
            <a:r>
              <a:rPr lang="en-US" altLang="en-US" dirty="0" smtClean="0"/>
              <a:t> Draft1.0</a:t>
            </a:r>
          </a:p>
          <a:p>
            <a:r>
              <a:rPr lang="en-US" altLang="en-US" sz="2000" dirty="0" smtClean="0"/>
              <a:t>2019:</a:t>
            </a:r>
          </a:p>
          <a:p>
            <a:pPr lvl="1"/>
            <a:r>
              <a:rPr lang="en-US" altLang="en-US" b="1" dirty="0" smtClean="0"/>
              <a:t>January</a:t>
            </a:r>
            <a:r>
              <a:rPr lang="en-US" altLang="en-US" dirty="0" smtClean="0"/>
              <a:t>: </a:t>
            </a:r>
            <a:r>
              <a:rPr lang="en-US" altLang="en-US" dirty="0" err="1" smtClean="0"/>
              <a:t>TGba</a:t>
            </a:r>
            <a:r>
              <a:rPr lang="en-US" altLang="en-US" dirty="0" smtClean="0"/>
              <a:t> Draft 2.0</a:t>
            </a:r>
          </a:p>
          <a:p>
            <a:pPr lvl="1"/>
            <a:r>
              <a:rPr lang="en-US" altLang="en-US" b="1" dirty="0" smtClean="0"/>
              <a:t>May</a:t>
            </a:r>
            <a:r>
              <a:rPr lang="en-US" altLang="en-US" dirty="0" smtClean="0"/>
              <a:t>: </a:t>
            </a:r>
            <a:r>
              <a:rPr lang="en-US" altLang="en-US" dirty="0" err="1" smtClean="0"/>
              <a:t>TGba</a:t>
            </a:r>
            <a:r>
              <a:rPr lang="en-US" altLang="en-US" dirty="0" smtClean="0"/>
              <a:t> Draft 3.0, MDR (mandatory document review)</a:t>
            </a:r>
          </a:p>
          <a:p>
            <a:pPr lvl="1"/>
            <a:r>
              <a:rPr lang="en-US" altLang="en-US" b="1" dirty="0" smtClean="0"/>
              <a:t>September</a:t>
            </a:r>
            <a:r>
              <a:rPr lang="en-US" altLang="en-US" dirty="0" smtClean="0"/>
              <a:t>: Formation of sponsor ballot pool</a:t>
            </a:r>
          </a:p>
          <a:p>
            <a:pPr lvl="1"/>
            <a:r>
              <a:rPr lang="en-US" altLang="en-US" b="1" dirty="0" smtClean="0"/>
              <a:t>November</a:t>
            </a:r>
            <a:r>
              <a:rPr lang="en-US" altLang="en-US" dirty="0" smtClean="0"/>
              <a:t>: Sponsor ballot</a:t>
            </a:r>
          </a:p>
          <a:p>
            <a:r>
              <a:rPr lang="en-US" altLang="en-US" sz="2000" dirty="0" smtClean="0"/>
              <a:t>2020:</a:t>
            </a:r>
          </a:p>
          <a:p>
            <a:pPr lvl="1"/>
            <a:r>
              <a:rPr lang="en-US" altLang="en-US" b="1" dirty="0" smtClean="0"/>
              <a:t>September</a:t>
            </a:r>
            <a:r>
              <a:rPr lang="en-US" altLang="en-US" dirty="0" smtClean="0"/>
              <a:t>: </a:t>
            </a:r>
            <a:r>
              <a:rPr lang="en-US" altLang="en-US" dirty="0" err="1" smtClean="0"/>
              <a:t>RevCom</a:t>
            </a:r>
            <a:endParaRPr lang="en-US" altLang="en-US" dirty="0" smtClean="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76</a:t>
            </a:fld>
            <a:endParaRPr lang="en-US" altLang="en-US" sz="1200" b="0" smtClean="0"/>
          </a:p>
        </p:txBody>
      </p:sp>
      <p:grpSp>
        <p:nvGrpSpPr>
          <p:cNvPr id="6" name="Group 5"/>
          <p:cNvGrpSpPr/>
          <p:nvPr/>
        </p:nvGrpSpPr>
        <p:grpSpPr>
          <a:xfrm>
            <a:off x="72347" y="3886200"/>
            <a:ext cx="1249131" cy="636978"/>
            <a:chOff x="-182331" y="3020622"/>
            <a:chExt cx="1249131" cy="636978"/>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 name="TextBox 2"/>
            <p:cNvSpPr txBox="1"/>
            <p:nvPr/>
          </p:nvSpPr>
          <p:spPr>
            <a:xfrm>
              <a:off x="-182331" y="3020622"/>
              <a:ext cx="1107611" cy="307777"/>
            </a:xfrm>
            <a:prstGeom prst="rect">
              <a:avLst/>
            </a:prstGeom>
            <a:noFill/>
          </p:spPr>
          <p:txBody>
            <a:bodyPr wrap="none" rtlCol="0">
              <a:spAutoFit/>
            </a:bodyPr>
            <a:lstStyle/>
            <a:p>
              <a:r>
                <a:rPr lang="en-US" sz="1400" b="1" dirty="0" smtClean="0"/>
                <a:t>We are here</a:t>
              </a:r>
              <a:endParaRPr lang="en-US" sz="1400" b="1" dirty="0"/>
            </a:p>
          </p:txBody>
        </p:sp>
      </p:gr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March 2019</a:t>
            </a:r>
          </a:p>
        </p:txBody>
      </p:sp>
      <p:sp>
        <p:nvSpPr>
          <p:cNvPr id="33795" name="Content Placeholder 8"/>
          <p:cNvSpPr>
            <a:spLocks noGrp="1"/>
          </p:cNvSpPr>
          <p:nvPr>
            <p:ph idx="1"/>
          </p:nvPr>
        </p:nvSpPr>
        <p:spPr>
          <a:xfrm>
            <a:off x="523875" y="2133600"/>
            <a:ext cx="8162925" cy="4114800"/>
          </a:xfrm>
        </p:spPr>
        <p:txBody>
          <a:bodyPr/>
          <a:lstStyle/>
          <a:p>
            <a:pPr>
              <a:defRPr/>
            </a:pPr>
            <a:r>
              <a:rPr lang="en-US" altLang="en-US" dirty="0" smtClean="0"/>
              <a:t>Comment assignment for the received comments on D2.0</a:t>
            </a:r>
          </a:p>
          <a:p>
            <a:pPr>
              <a:defRPr/>
            </a:pPr>
            <a:r>
              <a:rPr lang="en-US" altLang="en-US" dirty="0" smtClean="0"/>
              <a:t>Comment resolutions</a:t>
            </a:r>
            <a:endParaRPr lang="en-US" altLang="en-US" dirty="0"/>
          </a:p>
          <a:p>
            <a:pPr>
              <a:defRPr/>
            </a:pPr>
            <a:endParaRPr lang="en-US" altLang="en-US" dirty="0" smtClean="0"/>
          </a:p>
          <a:p>
            <a:pPr>
              <a:defRPr/>
            </a:pPr>
            <a:endParaRPr lang="en-US" altLang="en-US" dirty="0" smtClean="0"/>
          </a:p>
          <a:p>
            <a:pPr marL="0" indent="0">
              <a:buFontTx/>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January 2019</a:t>
            </a:r>
            <a:endParaRPr lang="en-US"/>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430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C08EAE7-1D40-41D7-9B52-6E64E0A4FB7D}" type="slidenum">
              <a:rPr lang="en-US" altLang="en-US" sz="1200" b="0" smtClean="0"/>
              <a:pPr>
                <a:spcBef>
                  <a:spcPct val="0"/>
                </a:spcBef>
                <a:buFontTx/>
                <a:buNone/>
              </a:pPr>
              <a:t>77</a:t>
            </a:fld>
            <a:endParaRPr lang="en-US" altLang="en-US" sz="1200" b="0" smtClean="0"/>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696912" y="1981200"/>
            <a:ext cx="7761288" cy="4114800"/>
          </a:xfrm>
        </p:spPr>
        <p:txBody>
          <a:bodyPr/>
          <a:lstStyle/>
          <a:p>
            <a:pPr marL="342900" lvl="1" indent="-342900">
              <a:buFontTx/>
              <a:buChar char="•"/>
              <a:defRPr/>
            </a:pPr>
            <a:r>
              <a:rPr lang="en-US" altLang="en-US" sz="2800" b="1" dirty="0" smtClean="0"/>
              <a:t>Proposed schedule:</a:t>
            </a:r>
          </a:p>
          <a:p>
            <a:pPr marL="685800" lvl="2" indent="-342900">
              <a:defRPr/>
            </a:pPr>
            <a:r>
              <a:rPr lang="en-US" altLang="en-US" sz="2400" b="1" dirty="0" smtClean="0"/>
              <a:t>March 4</a:t>
            </a:r>
            <a:r>
              <a:rPr lang="en-US" altLang="en-US" sz="2400" b="1" baseline="30000" dirty="0" smtClean="0"/>
              <a:t>th</a:t>
            </a:r>
            <a:r>
              <a:rPr lang="en-US" altLang="en-US" sz="2400" b="1" dirty="0" smtClean="0"/>
              <a:t>, 10:00 ET, 2 hours</a:t>
            </a:r>
            <a:endParaRPr lang="en-US" altLang="en-US" sz="2400" b="1" dirty="0" smtClean="0"/>
          </a:p>
          <a:p>
            <a:pPr marL="342900" lvl="2" indent="0">
              <a:buNone/>
              <a:defRPr/>
            </a:pPr>
            <a:endParaRPr lang="en-US" altLang="en-US" sz="2400" b="1" dirty="0"/>
          </a:p>
          <a:p>
            <a:pPr marL="685800" lvl="2" indent="-342900">
              <a:defRPr/>
            </a:pPr>
            <a:endParaRPr lang="en-US" altLang="en-US" sz="2400" b="1" dirty="0" smtClean="0"/>
          </a:p>
          <a:p>
            <a:pPr marL="685800" lvl="2" indent="-342900">
              <a:defRPr/>
            </a:pPr>
            <a:endParaRPr lang="en-US" altLang="en-US" sz="2400" b="1" dirty="0"/>
          </a:p>
          <a:p>
            <a:pPr marL="0" lvl="1" indent="0">
              <a:buFontTx/>
              <a:buNone/>
              <a:defRPr/>
            </a:pPr>
            <a:endParaRPr lang="en-US" altLang="en-US" sz="2800" b="1" dirty="0" smtClean="0"/>
          </a:p>
          <a:p>
            <a:pPr marL="685800" lvl="2" indent="-342900">
              <a:defRPr/>
            </a:pPr>
            <a:endParaRPr lang="en-US" altLang="en-US" sz="2400" b="1" dirty="0" smtClean="0"/>
          </a:p>
          <a:p>
            <a:pPr marL="342900" lvl="2" indent="0">
              <a:buFontTx/>
              <a:buNone/>
              <a:defRPr/>
            </a:pPr>
            <a:endParaRPr lang="en-US" altLang="en-US" sz="2400" b="1" dirty="0" smtClean="0"/>
          </a:p>
          <a:p>
            <a:pPr marL="685800" lvl="2" indent="-342900">
              <a:defRPr/>
            </a:pPr>
            <a:endParaRPr lang="en-US" altLang="en-US" sz="2400" dirty="0" smtClean="0"/>
          </a:p>
          <a:p>
            <a:pPr>
              <a:defRPr/>
            </a:pPr>
            <a:endParaRPr lang="en-US" altLang="en-US" sz="2800" dirty="0" smtClean="0"/>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96DE5F-04F6-4F73-9507-E002E5E77515}" type="slidenum">
              <a:rPr lang="en-US" altLang="en-US" sz="1200" b="0" smtClean="0"/>
              <a:pPr>
                <a:spcBef>
                  <a:spcPct val="0"/>
                </a:spcBef>
                <a:buFontTx/>
                <a:buNone/>
              </a:pPr>
              <a:t>78</a:t>
            </a:fld>
            <a:endParaRPr lang="en-US" altLang="en-US" sz="1200" b="0" smtClean="0"/>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January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83018CA-7B52-4439-8DDB-3820FF6E9ED4}" type="slidenum">
              <a:rPr lang="en-US" altLang="en-US" sz="1200" b="0" smtClean="0"/>
              <a:pPr>
                <a:spcBef>
                  <a:spcPct val="0"/>
                </a:spcBef>
                <a:buFontTx/>
                <a:buNone/>
              </a:pPr>
              <a:t>79</a:t>
            </a:fld>
            <a:endParaRPr lang="en-US" altLang="en-US" sz="1200" b="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PHY/MAC Ad-hoc Meetings</a:t>
            </a:r>
            <a:endParaRPr lang="en-US" dirty="0"/>
          </a:p>
        </p:txBody>
      </p:sp>
      <p:sp>
        <p:nvSpPr>
          <p:cNvPr id="3" name="Content Placeholder 2"/>
          <p:cNvSpPr>
            <a:spLocks noGrp="1"/>
          </p:cNvSpPr>
          <p:nvPr>
            <p:ph idx="1"/>
          </p:nvPr>
        </p:nvSpPr>
        <p:spPr/>
        <p:txBody>
          <a:bodyPr/>
          <a:lstStyle/>
          <a:p>
            <a:r>
              <a:rPr lang="en-US" sz="2000" dirty="0" smtClean="0"/>
              <a:t>Monday PM2, Tuesday AM1 and PM1, </a:t>
            </a:r>
            <a:r>
              <a:rPr lang="en-US" sz="2000" dirty="0"/>
              <a:t>Wednesday </a:t>
            </a:r>
            <a:r>
              <a:rPr lang="en-US" sz="2000" dirty="0" smtClean="0"/>
              <a:t>PM2 </a:t>
            </a:r>
          </a:p>
          <a:p>
            <a:endParaRPr lang="en-US" sz="2000" dirty="0" smtClean="0"/>
          </a:p>
          <a:p>
            <a:r>
              <a:rPr lang="en-US" sz="2000" dirty="0" smtClean="0"/>
              <a:t>MAC ad-hoc meetings</a:t>
            </a:r>
          </a:p>
          <a:p>
            <a:pPr lvl="1"/>
            <a:r>
              <a:rPr lang="en-US" sz="1800" dirty="0" smtClean="0"/>
              <a:t>Chair: Minyoung Park</a:t>
            </a:r>
          </a:p>
          <a:p>
            <a:pPr lvl="1"/>
            <a:r>
              <a:rPr lang="en-US" sz="1800" dirty="0" smtClean="0"/>
              <a:t>Secretary: </a:t>
            </a:r>
            <a:r>
              <a:rPr lang="en-US" sz="1800" dirty="0" err="1" smtClean="0"/>
              <a:t>Yunsong</a:t>
            </a:r>
            <a:r>
              <a:rPr lang="en-US" sz="1800" dirty="0" smtClean="0"/>
              <a:t> Yang</a:t>
            </a:r>
          </a:p>
          <a:p>
            <a:r>
              <a:rPr lang="en-US" sz="2000" dirty="0"/>
              <a:t>PHY ad-hoc meetings</a:t>
            </a:r>
          </a:p>
          <a:p>
            <a:pPr lvl="1"/>
            <a:r>
              <a:rPr lang="en-US" sz="1800" dirty="0" smtClean="0"/>
              <a:t>Chair</a:t>
            </a:r>
            <a:r>
              <a:rPr lang="en-US" sz="1800" dirty="0"/>
              <a:t>: </a:t>
            </a:r>
            <a:r>
              <a:rPr lang="en-US" sz="1800" dirty="0" smtClean="0"/>
              <a:t>Steve Shellhammer</a:t>
            </a:r>
          </a:p>
          <a:p>
            <a:pPr lvl="1"/>
            <a:r>
              <a:rPr lang="en-US" sz="1800" dirty="0"/>
              <a:t>Vice-chair: </a:t>
            </a:r>
            <a:r>
              <a:rPr lang="en-US" sz="1800" dirty="0" err="1"/>
              <a:t>Eunsung</a:t>
            </a:r>
            <a:r>
              <a:rPr lang="en-US" sz="1800" dirty="0"/>
              <a:t> </a:t>
            </a:r>
            <a:r>
              <a:rPr lang="en-US" sz="1800" dirty="0" smtClean="0"/>
              <a:t>Park</a:t>
            </a:r>
            <a:endParaRPr lang="en-US" sz="1800" dirty="0"/>
          </a:p>
          <a:p>
            <a:pPr lvl="1"/>
            <a:r>
              <a:rPr lang="en-US" sz="1800" dirty="0" smtClean="0"/>
              <a:t>Secretary</a:t>
            </a:r>
            <a:r>
              <a:rPr lang="en-US" sz="1800" dirty="0"/>
              <a:t>: Leif </a:t>
            </a:r>
            <a:r>
              <a:rPr lang="en-US" sz="1800" dirty="0" err="1" smtClean="0"/>
              <a:t>Wilhelmsson</a:t>
            </a:r>
            <a:endParaRPr lang="en-US" sz="1800" dirty="0" smtClean="0"/>
          </a:p>
          <a:p>
            <a:r>
              <a:rPr lang="en-US" sz="2000" dirty="0" smtClean="0"/>
              <a:t>Technical presentations/straw polls</a:t>
            </a:r>
            <a:endParaRPr lang="en-US" sz="2000" dirty="0"/>
          </a:p>
        </p:txBody>
      </p:sp>
      <p:sp>
        <p:nvSpPr>
          <p:cNvPr id="4" name="Date Placeholder 3"/>
          <p:cNvSpPr>
            <a:spLocks noGrp="1"/>
          </p:cNvSpPr>
          <p:nvPr>
            <p:ph type="dt" sz="half" idx="10"/>
          </p:nvPr>
        </p:nvSpPr>
        <p:spPr/>
        <p:txBody>
          <a:bodyPr/>
          <a:lstStyle/>
          <a:p>
            <a:pPr>
              <a:defRPr/>
            </a:pPr>
            <a:r>
              <a:rPr lang="en-US" smtClean="0"/>
              <a:t>January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8</a:t>
            </a:fld>
            <a:endParaRPr lang="en-US" altLang="en-US"/>
          </a:p>
        </p:txBody>
      </p:sp>
    </p:spTree>
    <p:extLst>
      <p:ext uri="{BB962C8B-B14F-4D97-AF65-F5344CB8AC3E}">
        <p14:creationId xmlns:p14="http://schemas.microsoft.com/office/powerpoint/2010/main" val="1653901999"/>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January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81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EC835E8-722F-4746-945F-29194E29C236}" type="slidenum">
              <a:rPr lang="en-US" altLang="en-US" sz="1200" b="0" smtClean="0"/>
              <a:pPr>
                <a:spcBef>
                  <a:spcPct val="0"/>
                </a:spcBef>
                <a:buFontTx/>
                <a:buNone/>
              </a:pPr>
              <a:t>80</a:t>
            </a:fld>
            <a:endParaRPr lang="en-US" altLang="en-US" sz="1200" b="0" smtClean="0"/>
          </a:p>
        </p:txBody>
      </p:sp>
      <p:sp>
        <p:nvSpPr>
          <p:cNvPr id="48138"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903288" y="3271838"/>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557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700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1109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1350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2743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957263" y="4137025"/>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5257800" y="4135438"/>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7815263"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6553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[Template] Motion #?</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 Number] for CIDs listed below:</a:t>
            </a:r>
          </a:p>
          <a:p>
            <a:pPr lvl="1"/>
            <a:r>
              <a:rPr lang="en-US" dirty="0" smtClean="0"/>
              <a:t>[List CIDs here]</a:t>
            </a:r>
          </a:p>
          <a:p>
            <a:pPr lvl="1"/>
            <a:endParaRPr lang="en-US" dirty="0"/>
          </a:p>
          <a:p>
            <a:pPr lvl="1"/>
            <a:endParaRPr lang="en-US" dirty="0" smtClean="0"/>
          </a:p>
          <a:p>
            <a:pPr lvl="1"/>
            <a:r>
              <a:rPr lang="en-US" dirty="0" smtClean="0"/>
              <a:t>Move:</a:t>
            </a:r>
          </a:p>
          <a:p>
            <a:pPr lvl="1"/>
            <a:r>
              <a:rPr lang="en-US" dirty="0" smtClean="0"/>
              <a:t>Second:</a:t>
            </a:r>
          </a:p>
          <a:p>
            <a:pPr lvl="1"/>
            <a:r>
              <a:rPr lang="en-US" dirty="0" smtClean="0"/>
              <a:t>Result:</a:t>
            </a:r>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81</a:t>
            </a:fld>
            <a:endParaRPr lang="en-US" altLang="en-US"/>
          </a:p>
        </p:txBody>
      </p:sp>
    </p:spTree>
    <p:extLst>
      <p:ext uri="{BB962C8B-B14F-4D97-AF65-F5344CB8AC3E}">
        <p14:creationId xmlns:p14="http://schemas.microsoft.com/office/powerpoint/2010/main" val="20669747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685800" y="2057400"/>
            <a:ext cx="8153400" cy="4341813"/>
          </a:xfrm>
        </p:spPr>
        <p:txBody>
          <a:bodyPr/>
          <a:lstStyle/>
          <a:p>
            <a:pPr>
              <a:defRPr/>
            </a:pPr>
            <a:r>
              <a:rPr lang="en-US" altLang="en-US" dirty="0" smtClean="0"/>
              <a:t>Complete comment resolution of </a:t>
            </a:r>
            <a:r>
              <a:rPr lang="en-US" altLang="en-US" dirty="0" err="1" smtClean="0"/>
              <a:t>TGba</a:t>
            </a:r>
            <a:r>
              <a:rPr lang="en-US" altLang="en-US" dirty="0" smtClean="0"/>
              <a:t> D1.0 letter ballot</a:t>
            </a:r>
          </a:p>
          <a:p>
            <a:pPr>
              <a:defRPr/>
            </a:pPr>
            <a:endParaRPr lang="en-US" altLang="en-US" dirty="0"/>
          </a:p>
          <a:p>
            <a:pPr>
              <a:defRPr/>
            </a:pPr>
            <a:r>
              <a:rPr lang="en-US" altLang="en-US" dirty="0" smtClean="0"/>
              <a:t>Review </a:t>
            </a:r>
            <a:r>
              <a:rPr lang="en-US" altLang="en-US" dirty="0"/>
              <a:t>TG timeline</a:t>
            </a:r>
            <a:endParaRPr lang="en-US" altLang="en-US" sz="2000" dirty="0" smtClean="0"/>
          </a:p>
          <a:p>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2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A0A6492-A455-4AD2-A19D-A4E84B1CCB2D}"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121491</TotalTime>
  <Words>3952</Words>
  <Application>Microsoft Office PowerPoint</Application>
  <PresentationFormat>On-screen Show (4:3)</PresentationFormat>
  <Paragraphs>1087</Paragraphs>
  <Slides>81</Slides>
  <Notes>12</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81</vt:i4>
      </vt:variant>
    </vt:vector>
  </HeadingPairs>
  <TitlesOfParts>
    <vt:vector size="91" baseType="lpstr">
      <vt:lpstr>Malgun Gothic</vt:lpstr>
      <vt:lpstr>Monotype Sorts</vt:lpstr>
      <vt:lpstr>MS Gothic</vt:lpstr>
      <vt:lpstr>MS PGothic</vt:lpstr>
      <vt:lpstr>Arial</vt:lpstr>
      <vt:lpstr>Calibri</vt:lpstr>
      <vt:lpstr>Helvetica</vt:lpstr>
      <vt:lpstr>Times New Roman</vt:lpstr>
      <vt:lpstr>802-11-Submission</vt:lpstr>
      <vt:lpstr>Document</vt:lpstr>
      <vt:lpstr>January 2019  TGba Agenda</vt:lpstr>
      <vt:lpstr>IEEE 802.11 TGba: Wake-up Radio Operation</vt:lpstr>
      <vt:lpstr>Abstract</vt:lpstr>
      <vt:lpstr>Meeting Protocol</vt:lpstr>
      <vt:lpstr>Attendance</vt:lpstr>
      <vt:lpstr>Attendance, Voting &amp; Document Status</vt:lpstr>
      <vt:lpstr>TGba Schedule for the Week</vt:lpstr>
      <vt:lpstr>PHY/MAC Ad-hoc Meetings</vt:lpstr>
      <vt:lpstr>Main Agenda Items for the Week</vt:lpstr>
      <vt:lpstr>Call for Submissions</vt:lpstr>
      <vt:lpstr>Joint</vt:lpstr>
      <vt:lpstr>PHY </vt:lpstr>
      <vt:lpstr>MAC - CR</vt:lpstr>
      <vt:lpstr>New Proposals</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Current IEEE-SA Rule documents</vt:lpstr>
      <vt:lpstr>Current IEEE 802, 802.11 rules documents </vt:lpstr>
      <vt:lpstr>Summary from November 2018 Meeting and Teleconference Calls</vt:lpstr>
      <vt:lpstr>Motion - Minutes</vt:lpstr>
      <vt:lpstr>Motion #0</vt:lpstr>
      <vt:lpstr>Motion –Coexistence Assurance Document</vt:lpstr>
      <vt:lpstr>Motion #1</vt:lpstr>
      <vt:lpstr>Motion #2</vt:lpstr>
      <vt:lpstr>Motion #3</vt:lpstr>
      <vt:lpstr>Motion #4</vt:lpstr>
      <vt:lpstr>Motion #6</vt:lpstr>
      <vt:lpstr>Motion #7</vt:lpstr>
      <vt:lpstr>Motion #8</vt:lpstr>
      <vt:lpstr>Motion #10</vt:lpstr>
      <vt:lpstr>Motion #11</vt:lpstr>
      <vt:lpstr>Motion #12</vt:lpstr>
      <vt:lpstr>Motion #13</vt:lpstr>
      <vt:lpstr>Motion #14</vt:lpstr>
      <vt:lpstr>Motion #15</vt:lpstr>
      <vt:lpstr>Motion #16</vt:lpstr>
      <vt:lpstr>Motion #17</vt:lpstr>
      <vt:lpstr>Motion #18</vt:lpstr>
      <vt:lpstr>Motion #19</vt:lpstr>
      <vt:lpstr>Motion #20</vt:lpstr>
      <vt:lpstr>Motion #21</vt:lpstr>
      <vt:lpstr>Motion #22</vt:lpstr>
      <vt:lpstr>Motion #24</vt:lpstr>
      <vt:lpstr>Motion #25</vt:lpstr>
      <vt:lpstr>Motion #26</vt:lpstr>
      <vt:lpstr>Motion #27</vt:lpstr>
      <vt:lpstr>Motion #28</vt:lpstr>
      <vt:lpstr>Motion #29</vt:lpstr>
      <vt:lpstr>Motion #30</vt:lpstr>
      <vt:lpstr>Motion #31</vt:lpstr>
      <vt:lpstr>Motion #32</vt:lpstr>
      <vt:lpstr>Motion #33</vt:lpstr>
      <vt:lpstr>Motion #36</vt:lpstr>
      <vt:lpstr>Motion #37</vt:lpstr>
      <vt:lpstr>Motion #39</vt:lpstr>
      <vt:lpstr>Motion #40</vt:lpstr>
      <vt:lpstr>Motion #41</vt:lpstr>
      <vt:lpstr>Motion #42</vt:lpstr>
      <vt:lpstr>Motion #43</vt:lpstr>
      <vt:lpstr>Motion #44</vt:lpstr>
      <vt:lpstr>Motion #45</vt:lpstr>
      <vt:lpstr>Motion #46</vt:lpstr>
      <vt:lpstr>Motion #47</vt:lpstr>
      <vt:lpstr>Motion #48</vt:lpstr>
      <vt:lpstr>Motion #49</vt:lpstr>
      <vt:lpstr>Motion #50</vt:lpstr>
      <vt:lpstr>Motion #51</vt:lpstr>
      <vt:lpstr>Motion for unresolved CIDs</vt:lpstr>
      <vt:lpstr>Motion –WG Letter Ballot</vt:lpstr>
      <vt:lpstr>TGba Timeline </vt:lpstr>
      <vt:lpstr>Goal for March 2019</vt:lpstr>
      <vt:lpstr>Teleconference Call Schedule</vt:lpstr>
      <vt:lpstr>Backup Slides</vt:lpstr>
      <vt:lpstr>Proposed TGba Spec Development Process</vt:lpstr>
      <vt:lpstr>[Template] Motion #?</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11-18/1042r11</dc:title>
  <dc:subject>Submission</dc:subject>
  <dc:creator>minyoung.park@intel.com</dc:creator>
  <cp:keywords>July 2018, CTPClassification=CTP_NT</cp:keywords>
  <dc:description>TGba Agenda July 2018</dc:description>
  <cp:lastModifiedBy>Park, Minyoung</cp:lastModifiedBy>
  <cp:revision>4998</cp:revision>
  <cp:lastPrinted>2014-11-04T15:04:57Z</cp:lastPrinted>
  <dcterms:created xsi:type="dcterms:W3CDTF">2007-04-17T18:10:23Z</dcterms:created>
  <dcterms:modified xsi:type="dcterms:W3CDTF">2019-01-18T00:02:29Z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1531426985</vt:lpwstr>
  </property>
  <property fmtid="{D5CDD505-2E9C-101B-9397-08002B2CF9AE}" pid="31" name="TitusGUID">
    <vt:lpwstr>310de93d-b309-4708-9c3f-ef9856f38c09</vt:lpwstr>
  </property>
  <property fmtid="{D5CDD505-2E9C-101B-9397-08002B2CF9AE}" pid="32" name="CTP_TimeStamp">
    <vt:lpwstr>2019-01-18 00:02:14Z</vt:lpwstr>
  </property>
  <property fmtid="{D5CDD505-2E9C-101B-9397-08002B2CF9AE}" pid="33" name="CTP_BU">
    <vt:lpwstr>NA</vt:lpwstr>
  </property>
  <property fmtid="{D5CDD505-2E9C-101B-9397-08002B2CF9AE}" pid="34" name="CTP_IDSID">
    <vt:lpwstr>NA</vt:lpwstr>
  </property>
  <property fmtid="{D5CDD505-2E9C-101B-9397-08002B2CF9AE}" pid="35" name="CTP_WWID">
    <vt:lpwstr>NA</vt:lpwstr>
  </property>
  <property fmtid="{D5CDD505-2E9C-101B-9397-08002B2CF9AE}" pid="36" name="CTPClassification">
    <vt:lpwstr>CTP_NT</vt:lpwstr>
  </property>
</Properties>
</file>