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901" r:id="rId28"/>
    <p:sldId id="850" r:id="rId29"/>
    <p:sldId id="847" r:id="rId30"/>
    <p:sldId id="848" r:id="rId31"/>
    <p:sldId id="852" r:id="rId32"/>
    <p:sldId id="853" r:id="rId33"/>
    <p:sldId id="854" r:id="rId34"/>
    <p:sldId id="855" r:id="rId35"/>
    <p:sldId id="856" r:id="rId36"/>
    <p:sldId id="857" r:id="rId37"/>
    <p:sldId id="862" r:id="rId38"/>
    <p:sldId id="863" r:id="rId39"/>
    <p:sldId id="864" r:id="rId40"/>
    <p:sldId id="865" r:id="rId41"/>
    <p:sldId id="867" r:id="rId42"/>
    <p:sldId id="868" r:id="rId43"/>
    <p:sldId id="869" r:id="rId44"/>
    <p:sldId id="870" r:id="rId45"/>
    <p:sldId id="871" r:id="rId46"/>
    <p:sldId id="872" r:id="rId47"/>
    <p:sldId id="873" r:id="rId48"/>
    <p:sldId id="874" r:id="rId49"/>
    <p:sldId id="875" r:id="rId50"/>
    <p:sldId id="876" r:id="rId51"/>
    <p:sldId id="877" r:id="rId52"/>
    <p:sldId id="878" r:id="rId53"/>
    <p:sldId id="879" r:id="rId54"/>
    <p:sldId id="880" r:id="rId55"/>
    <p:sldId id="881" r:id="rId56"/>
    <p:sldId id="882" r:id="rId57"/>
    <p:sldId id="883" r:id="rId58"/>
    <p:sldId id="884" r:id="rId59"/>
    <p:sldId id="885" r:id="rId60"/>
    <p:sldId id="886" r:id="rId61"/>
    <p:sldId id="887" r:id="rId62"/>
    <p:sldId id="888" r:id="rId63"/>
    <p:sldId id="889" r:id="rId64"/>
    <p:sldId id="890" r:id="rId65"/>
    <p:sldId id="891" r:id="rId66"/>
    <p:sldId id="892" r:id="rId67"/>
    <p:sldId id="893" r:id="rId68"/>
    <p:sldId id="894" r:id="rId69"/>
    <p:sldId id="895" r:id="rId70"/>
    <p:sldId id="896" r:id="rId71"/>
    <p:sldId id="897" r:id="rId72"/>
    <p:sldId id="898" r:id="rId73"/>
    <p:sldId id="899" r:id="rId74"/>
    <p:sldId id="902" r:id="rId75"/>
    <p:sldId id="903" r:id="rId76"/>
    <p:sldId id="904" r:id="rId77"/>
    <p:sldId id="861" r:id="rId78"/>
    <p:sldId id="859" r:id="rId79"/>
    <p:sldId id="800" r:id="rId80"/>
    <p:sldId id="694" r:id="rId81"/>
    <p:sldId id="695" r:id="rId82"/>
    <p:sldId id="740" r:id="rId83"/>
    <p:sldId id="741" r:id="rId84"/>
    <p:sldId id="825" r:id="rId8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095" autoAdjust="0"/>
  </p:normalViewPr>
  <p:slideViewPr>
    <p:cSldViewPr>
      <p:cViewPr varScale="1">
        <p:scale>
          <a:sx n="70" d="100"/>
          <a:sy n="70" d="100"/>
        </p:scale>
        <p:origin x="144"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81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623"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2019-1-17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January 7</a:t>
            </a:r>
            <a:r>
              <a:rPr lang="en-US" baseline="30000" dirty="0" smtClean="0"/>
              <a:t>th</a:t>
            </a:r>
            <a:r>
              <a:rPr lang="en-US" dirty="0" smtClean="0"/>
              <a:t> : </a:t>
            </a:r>
          </a:p>
          <a:p>
            <a:pPr lvl="1">
              <a:defRPr/>
            </a:pPr>
            <a:r>
              <a:rPr lang="en-US" b="0" dirty="0" smtClean="0"/>
              <a:t>Received </a:t>
            </a:r>
            <a:r>
              <a:rPr lang="en-US" dirty="0" smtClean="0"/>
              <a:t>43 s</a:t>
            </a:r>
            <a:r>
              <a:rPr lang="en-US" b="0" dirty="0" smtClean="0"/>
              <a:t>ubmissions (updated on </a:t>
            </a:r>
            <a:r>
              <a:rPr lang="en-US" dirty="0" smtClean="0"/>
              <a:t>January 12</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on the existing problems in D1.0 (</a:t>
            </a:r>
            <a:r>
              <a:rPr lang="en-US" b="1" dirty="0" smtClean="0"/>
              <a:t>Highest priority</a:t>
            </a:r>
            <a:r>
              <a:rPr lang="en-US" dirty="0" smtClean="0"/>
              <a:t>)</a:t>
            </a:r>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7435169"/>
              </p:ext>
            </p:extLst>
          </p:nvPr>
        </p:nvGraphicFramePr>
        <p:xfrm>
          <a:off x="838200" y="2469592"/>
          <a:ext cx="7391400" cy="1416608"/>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smtClean="0">
                          <a:solidFill>
                            <a:srgbClr val="000000"/>
                          </a:solidFill>
                          <a:effectLst/>
                          <a:latin typeface="Arial" panose="020B0604020202020204" pitchFamily="34" charset="0"/>
                        </a:rPr>
                        <a:t>11-19-0029r0 </a:t>
                      </a:r>
                      <a:r>
                        <a:rPr lang="en-US" sz="1100" b="0" i="0" u="none" strike="noStrike" dirty="0">
                          <a:solidFill>
                            <a:srgbClr val="000000"/>
                          </a:solidFill>
                          <a:effectLst/>
                          <a:latin typeface="Arial" panose="020B0604020202020204" pitchFamily="34" charset="0"/>
                        </a:rPr>
                        <a:t>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28980">
                <a:tc>
                  <a:txBody>
                    <a:bodyPr/>
                    <a:lstStyle/>
                    <a:p>
                      <a:pPr algn="l" fontAlgn="ctr"/>
                      <a:r>
                        <a:rPr lang="en-US" sz="1100" b="0" i="0" u="none" strike="noStrike" dirty="0">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557493192"/>
              </p:ext>
            </p:extLst>
          </p:nvPr>
        </p:nvGraphicFramePr>
        <p:xfrm>
          <a:off x="1161344" y="1894989"/>
          <a:ext cx="6367288" cy="3403306"/>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smtClean="0">
                          <a:solidFill>
                            <a:srgbClr val="000000"/>
                          </a:solidFill>
                          <a:effectLst/>
                          <a:latin typeface="Arial" panose="020B0604020202020204" pitchFamily="34" charset="0"/>
                        </a:rPr>
                        <a:t>11-19/0139r0, “CRs-for-TXVECTOR-RXVECTOR”, Bo Sun, ZTE</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9</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98987205"/>
              </p:ext>
            </p:extLst>
          </p:nvPr>
        </p:nvGraphicFramePr>
        <p:xfrm>
          <a:off x="1524000" y="2070100"/>
          <a:ext cx="6096000" cy="416941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dirty="0">
                          <a:solidFill>
                            <a:srgbClr val="000000"/>
                          </a:solidFill>
                          <a:effectLst/>
                          <a:latin typeface="Arial" panose="020B0604020202020204" pitchFamily="34" charset="0"/>
                        </a:rPr>
                        <a:t>19/0047 Comment Resolutions on WUR Capability element </a:t>
                      </a:r>
                      <a:r>
                        <a:rPr lang="en-US" sz="1100" b="0" i="0" u="none" strike="noStrike" dirty="0">
                          <a:solidFill>
                            <a:srgbClr val="000000"/>
                          </a:solidFill>
                          <a:effectLst/>
                          <a:latin typeface="맑은 고딕" panose="020B0503020000020004" pitchFamily="34" charset="-127"/>
                          <a:ea typeface="맑은 고딕" panose="020B0503020000020004" pitchFamily="34" charset="-127"/>
                        </a:rPr>
                        <a:t>–</a:t>
                      </a:r>
                      <a:r>
                        <a:rPr lang="en-US" sz="1100" b="0" i="0" u="none" strike="noStrike" dirty="0">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smtClean="0">
                          <a:solidFill>
                            <a:srgbClr val="000000"/>
                          </a:solidFill>
                          <a:effectLst/>
                          <a:latin typeface="Arial" panose="020B0604020202020204" pitchFamily="34" charset="0"/>
                        </a:rPr>
                        <a:t>19-133/r0 CR for MAC Comment Resolution for Miscellaneous Topic Po-Kai Huang/Intel</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11-19-0033-00-00ba-lb235-cr-coexistence-assurance,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03550332"/>
              </p:ext>
            </p:extLst>
          </p:nvPr>
        </p:nvGraphicFramePr>
        <p:xfrm>
          <a:off x="1562100" y="2574042"/>
          <a:ext cx="6096000" cy="163068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11-18/1836r1, MAC-CR-CID-296, Gaurav </a:t>
                      </a:r>
                      <a:r>
                        <a:rPr lang="en-US" sz="1100" b="0" i="0" u="none" strike="noStrike" dirty="0" err="1">
                          <a:solidFill>
                            <a:srgbClr val="000000"/>
                          </a:solidFill>
                          <a:effectLst/>
                          <a:latin typeface="Arial" panose="020B0604020202020204" pitchFamily="34" charset="0"/>
                        </a:rPr>
                        <a:t>Patwardhan</a:t>
                      </a:r>
                      <a:r>
                        <a:rPr lang="en-US" sz="1100" b="0" i="0" u="none" strike="noStrike" dirty="0">
                          <a:solidFill>
                            <a:srgbClr val="000000"/>
                          </a:solidFill>
                          <a:effectLst/>
                          <a:latin typeface="Arial" panose="020B0604020202020204" pitchFamily="34" charset="0"/>
                        </a:rPr>
                        <a:t>(HPE)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on CID 1105 (</a:t>
                      </a:r>
                      <a:r>
                        <a:rPr lang="en-US" sz="1100" b="0" i="0" u="none" strike="noStrike" baseline="0" dirty="0" err="1" smtClean="0">
                          <a:solidFill>
                            <a:srgbClr val="000000"/>
                          </a:solidFill>
                          <a:effectLst/>
                          <a:latin typeface="Calibri" panose="020F0502020204030204" pitchFamily="34" charset="0"/>
                        </a:rPr>
                        <a:t>ppt</a:t>
                      </a:r>
                      <a:r>
                        <a:rPr lang="en-US" sz="1100" b="0" i="0" u="none" strike="noStrike" baseline="0"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34290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solidFill>
                  <a:schemeClr val="bg1">
                    <a:lumMod val="65000"/>
                  </a:schemeClr>
                </a:solidFill>
              </a:rPr>
              <a:t>Monday: PM1 (2 hours)</a:t>
            </a:r>
          </a:p>
          <a:p>
            <a:pPr lvl="1">
              <a:spcBef>
                <a:spcPts val="100"/>
              </a:spcBef>
            </a:pPr>
            <a:r>
              <a:rPr lang="en-US" altLang="en-US" sz="1600" dirty="0" smtClean="0">
                <a:solidFill>
                  <a:schemeClr val="bg1">
                    <a:lumMod val="65000"/>
                  </a:schemeClr>
                </a:solidFill>
              </a:rPr>
              <a:t>Call meeting to order</a:t>
            </a:r>
          </a:p>
          <a:p>
            <a:pPr lvl="1">
              <a:spcBef>
                <a:spcPts val="100"/>
              </a:spcBef>
            </a:pPr>
            <a:r>
              <a:rPr lang="en-US" altLang="en-US" sz="1600" dirty="0" smtClean="0">
                <a:solidFill>
                  <a:schemeClr val="bg1">
                    <a:lumMod val="65000"/>
                  </a:schemeClr>
                </a:solidFill>
              </a:rPr>
              <a:t>Call for submissions</a:t>
            </a:r>
          </a:p>
          <a:p>
            <a:pPr lvl="1">
              <a:spcBef>
                <a:spcPts val="100"/>
              </a:spcBef>
            </a:pPr>
            <a:r>
              <a:rPr lang="en-US" altLang="en-US" sz="1600" dirty="0" smtClean="0">
                <a:solidFill>
                  <a:schemeClr val="bg1">
                    <a:lumMod val="65000"/>
                  </a:schemeClr>
                </a:solidFill>
              </a:rPr>
              <a:t>Review agenda and approval</a:t>
            </a:r>
          </a:p>
          <a:p>
            <a:pPr lvl="1">
              <a:spcBef>
                <a:spcPts val="100"/>
              </a:spcBef>
            </a:pPr>
            <a:r>
              <a:rPr lang="en-US" altLang="en-US" sz="1600" dirty="0" smtClean="0">
                <a:solidFill>
                  <a:schemeClr val="bg1">
                    <a:lumMod val="65000"/>
                  </a:schemeClr>
                </a:solidFill>
              </a:rPr>
              <a:t>IEEE 802 and 802.11 IPR Policy and procedure</a:t>
            </a:r>
          </a:p>
          <a:p>
            <a:pPr lvl="1">
              <a:spcBef>
                <a:spcPts val="100"/>
              </a:spcBef>
            </a:pPr>
            <a:r>
              <a:rPr lang="en-US" altLang="en-US" sz="1600" dirty="0" smtClean="0">
                <a:solidFill>
                  <a:schemeClr val="bg1">
                    <a:lumMod val="65000"/>
                  </a:schemeClr>
                </a:solidFill>
              </a:rPr>
              <a:t>Participation in IEEE 802 Meetings </a:t>
            </a:r>
          </a:p>
          <a:p>
            <a:pPr lvl="1">
              <a:spcBef>
                <a:spcPts val="100"/>
              </a:spcBef>
            </a:pPr>
            <a:r>
              <a:rPr lang="en-US" altLang="en-US" sz="1600" b="1" dirty="0" smtClean="0">
                <a:solidFill>
                  <a:schemeClr val="bg1">
                    <a:lumMod val="65000"/>
                  </a:schemeClr>
                </a:solidFill>
              </a:rPr>
              <a:t>Motion</a:t>
            </a:r>
            <a:r>
              <a:rPr lang="en-US" altLang="en-US" sz="1600" dirty="0" smtClean="0">
                <a:solidFill>
                  <a:schemeClr val="bg1">
                    <a:lumMod val="65000"/>
                  </a:schemeClr>
                </a:solidFill>
              </a:rPr>
              <a:t>: November 2018 meeting (</a:t>
            </a:r>
            <a:r>
              <a:rPr lang="en-US" altLang="en-US" sz="1600" dirty="0">
                <a:solidFill>
                  <a:schemeClr val="bg1">
                    <a:lumMod val="65000"/>
                  </a:schemeClr>
                </a:solidFill>
              </a:rPr>
              <a:t>doc: IEEE </a:t>
            </a:r>
            <a:r>
              <a:rPr lang="en-US" altLang="en-US" sz="1600" dirty="0" smtClean="0">
                <a:solidFill>
                  <a:schemeClr val="bg1">
                    <a:lumMod val="65000"/>
                  </a:schemeClr>
                </a:solidFill>
              </a:rPr>
              <a:t>802.11-18/2068r1) and teleconference minutes (doc: IEEE 802.11-18/2088r4) approval</a:t>
            </a:r>
          </a:p>
          <a:p>
            <a:pPr lvl="1">
              <a:spcBef>
                <a:spcPts val="100"/>
              </a:spcBef>
            </a:pPr>
            <a:r>
              <a:rPr lang="en-US" altLang="en-US" sz="1600" dirty="0" smtClean="0">
                <a:solidFill>
                  <a:schemeClr val="bg1">
                    <a:lumMod val="65000"/>
                  </a:schemeClr>
                </a:solidFill>
              </a:rPr>
              <a:t>Presentations on comment resolution</a:t>
            </a:r>
          </a:p>
          <a:p>
            <a:pPr lvl="1">
              <a:spcBef>
                <a:spcPts val="100"/>
              </a:spcBef>
            </a:pPr>
            <a:r>
              <a:rPr lang="en-US" altLang="en-US" sz="1600" dirty="0" smtClean="0">
                <a:solidFill>
                  <a:schemeClr val="bg1">
                    <a:lumMod val="65000"/>
                  </a:schemeClr>
                </a:solidFill>
              </a:rPr>
              <a:t>Recess</a:t>
            </a:r>
          </a:p>
          <a:p>
            <a:pPr>
              <a:spcBef>
                <a:spcPts val="100"/>
              </a:spcBef>
            </a:pPr>
            <a:r>
              <a:rPr lang="en-US" altLang="en-US" sz="1600" dirty="0" smtClean="0">
                <a:solidFill>
                  <a:schemeClr val="bg1">
                    <a:lumMod val="65000"/>
                  </a:schemeClr>
                </a:solidFill>
              </a:rPr>
              <a:t>Monday: PM2 (2 hours)</a:t>
            </a:r>
          </a:p>
          <a:p>
            <a:pPr lvl="1">
              <a:spcBef>
                <a:spcPts val="100"/>
              </a:spcBef>
            </a:pPr>
            <a:r>
              <a:rPr lang="en-US" altLang="en-US" sz="1600" dirty="0">
                <a:solidFill>
                  <a:schemeClr val="bg1">
                    <a:lumMod val="65000"/>
                  </a:schemeClr>
                </a:solidFill>
              </a:rPr>
              <a:t>PHY and MAC ad-hoc meetings (parallel</a:t>
            </a:r>
            <a:r>
              <a:rPr lang="en-US" altLang="en-US" sz="1600" dirty="0" smtClean="0">
                <a:solidFill>
                  <a:schemeClr val="bg1">
                    <a:lumMod val="65000"/>
                  </a:schemeClr>
                </a:solidFill>
              </a:rPr>
              <a:t>)</a:t>
            </a:r>
          </a:p>
          <a:p>
            <a:pPr lvl="1">
              <a:spcBef>
                <a:spcPts val="100"/>
              </a:spcBef>
            </a:pPr>
            <a:r>
              <a:rPr lang="en-US" altLang="en-US" sz="1600" dirty="0" smtClean="0">
                <a:solidFill>
                  <a:schemeClr val="bg1">
                    <a:lumMod val="65000"/>
                  </a:schemeClr>
                </a:solidFill>
              </a:rPr>
              <a:t>Comment resolution, presentation, Recess</a:t>
            </a:r>
          </a:p>
          <a:p>
            <a:pPr>
              <a:spcBef>
                <a:spcPts val="100"/>
              </a:spcBef>
            </a:pPr>
            <a:r>
              <a:rPr lang="en-US" altLang="en-US" sz="1600" dirty="0" smtClean="0">
                <a:solidFill>
                  <a:schemeClr val="bg1">
                    <a:lumMod val="65000"/>
                  </a:schemeClr>
                </a:solidFill>
              </a:rPr>
              <a:t>Tuesday</a:t>
            </a:r>
            <a:r>
              <a:rPr lang="en-US" altLang="en-US" sz="1600" dirty="0">
                <a:solidFill>
                  <a:schemeClr val="bg1">
                    <a:lumMod val="65000"/>
                  </a:schemeClr>
                </a:solidFill>
              </a:rPr>
              <a:t>: </a:t>
            </a:r>
            <a:r>
              <a:rPr lang="en-US" altLang="en-US" sz="1600" dirty="0" smtClean="0">
                <a:solidFill>
                  <a:schemeClr val="bg1">
                    <a:lumMod val="65000"/>
                  </a:schemeClr>
                </a:solidFill>
              </a:rPr>
              <a:t>AM1, PM1 (4 </a:t>
            </a:r>
            <a:r>
              <a:rPr lang="en-US" altLang="en-US" sz="1600" dirty="0">
                <a:solidFill>
                  <a:schemeClr val="bg1">
                    <a:lumMod val="65000"/>
                  </a:schemeClr>
                </a:solidFill>
              </a:rPr>
              <a:t>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presentation, Recess</a:t>
            </a:r>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762000"/>
            <a:ext cx="4572000" cy="5532439"/>
          </a:xfrm>
        </p:spPr>
        <p:txBody>
          <a:bodyPr/>
          <a:lstStyle/>
          <a:p>
            <a:pPr>
              <a:spcBef>
                <a:spcPts val="100"/>
              </a:spcBef>
            </a:pPr>
            <a:r>
              <a:rPr lang="en-US" altLang="en-US" sz="1600" dirty="0">
                <a:solidFill>
                  <a:schemeClr val="bg1">
                    <a:lumMod val="65000"/>
                  </a:schemeClr>
                </a:solidFill>
              </a:rPr>
              <a:t>Tuesday AM2, </a:t>
            </a:r>
            <a:r>
              <a:rPr lang="en-US" altLang="en-US" sz="1600" dirty="0" smtClean="0">
                <a:solidFill>
                  <a:schemeClr val="bg1">
                    <a:lumMod val="65000"/>
                  </a:schemeClr>
                </a:solidFill>
              </a:rPr>
              <a:t>PM2 (4 </a:t>
            </a:r>
            <a:r>
              <a:rPr lang="en-US" altLang="en-US" sz="1600" dirty="0">
                <a:solidFill>
                  <a:schemeClr val="bg1">
                    <a:lumMod val="65000"/>
                  </a:schemeClr>
                </a:solidFill>
              </a:rPr>
              <a:t>hours) </a:t>
            </a:r>
          </a:p>
          <a:p>
            <a:pPr lvl="1">
              <a:spcBef>
                <a:spcPts val="0"/>
              </a:spcBef>
            </a:pPr>
            <a:r>
              <a:rPr lang="en-US" altLang="en-US" sz="1600" dirty="0">
                <a:solidFill>
                  <a:schemeClr val="bg1">
                    <a:lumMod val="65000"/>
                  </a:schemeClr>
                </a:solidFill>
              </a:rPr>
              <a:t>Call meeting to order</a:t>
            </a:r>
          </a:p>
          <a:p>
            <a:pPr lvl="1">
              <a:spcBef>
                <a:spcPts val="0"/>
              </a:spcBef>
            </a:pPr>
            <a:r>
              <a:rPr lang="en-US" altLang="en-US" sz="1600" dirty="0">
                <a:solidFill>
                  <a:schemeClr val="bg1">
                    <a:lumMod val="65000"/>
                  </a:schemeClr>
                </a:solidFill>
              </a:rPr>
              <a:t>IEEE 802 and 802.11 IPR Policy and procedure</a:t>
            </a:r>
          </a:p>
          <a:p>
            <a:pPr lvl="1">
              <a:spcBef>
                <a:spcPts val="0"/>
              </a:spcBef>
            </a:pPr>
            <a:r>
              <a:rPr lang="en-US" altLang="en-US" sz="1600" dirty="0">
                <a:solidFill>
                  <a:schemeClr val="bg1">
                    <a:lumMod val="65000"/>
                  </a:schemeClr>
                </a:solidFill>
              </a:rPr>
              <a:t>Presentations on comment resolutions, Recess</a:t>
            </a:r>
          </a:p>
          <a:p>
            <a:pPr>
              <a:spcBef>
                <a:spcPts val="100"/>
              </a:spcBef>
            </a:pPr>
            <a:r>
              <a:rPr lang="en-US" altLang="en-US" sz="1600" dirty="0" smtClean="0">
                <a:solidFill>
                  <a:schemeClr val="bg1">
                    <a:lumMod val="65000"/>
                  </a:schemeClr>
                </a:solidFill>
              </a:rPr>
              <a:t>Wednesday: </a:t>
            </a:r>
            <a:r>
              <a:rPr lang="en-US" altLang="en-US" sz="1600" dirty="0">
                <a:solidFill>
                  <a:schemeClr val="bg1">
                    <a:lumMod val="65000"/>
                  </a:schemeClr>
                </a:solidFill>
              </a:rPr>
              <a:t>PM2 (2 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a:t>
            </a:r>
            <a:r>
              <a:rPr lang="en-US" altLang="en-US" sz="1600" dirty="0" smtClean="0">
                <a:solidFill>
                  <a:schemeClr val="bg1">
                    <a:lumMod val="65000"/>
                  </a:schemeClr>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a:t>
            </a:r>
            <a:r>
              <a:rPr lang="en-US" altLang="en-US" sz="1600" dirty="0" smtClean="0"/>
              <a:t>procedure</a:t>
            </a:r>
          </a:p>
          <a:p>
            <a:pPr lvl="1">
              <a:spcBef>
                <a:spcPts val="0"/>
              </a:spcBef>
            </a:pPr>
            <a:r>
              <a:rPr lang="en-US" altLang="en-US" sz="1600" dirty="0" smtClean="0"/>
              <a:t>Review CIDs related to </a:t>
            </a:r>
            <a:r>
              <a:rPr lang="en-US" altLang="en-US" sz="1600" dirty="0" err="1" smtClean="0"/>
              <a:t>TGba</a:t>
            </a:r>
            <a:r>
              <a:rPr lang="en-US" altLang="en-US" sz="1600" dirty="0" smtClean="0"/>
              <a:t> </a:t>
            </a:r>
            <a:r>
              <a:rPr lang="en-US" altLang="en-US" sz="1600" dirty="0"/>
              <a:t>coexistence assurance </a:t>
            </a:r>
            <a:r>
              <a:rPr lang="en-US" altLang="en-US" sz="1600" dirty="0" smtClean="0"/>
              <a:t>doc and review the revised doc:11-18/1069r1 </a:t>
            </a:r>
            <a:endParaRPr lang="en-US" altLang="en-US" sz="1600" dirty="0" smtClean="0"/>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 </a:t>
            </a:r>
            <a:r>
              <a:rPr lang="en-US" altLang="en-US" sz="1600" b="1" dirty="0" smtClean="0"/>
              <a:t>Comment resolutions</a:t>
            </a:r>
            <a:endParaRPr lang="en-US" altLang="en-US" sz="1600" b="1" dirty="0" smtClean="0"/>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 Adjourn</a:t>
            </a:r>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a:t>
            </a:r>
            <a:r>
              <a:rPr lang="en-US" altLang="en-US" dirty="0" smtClean="0"/>
              <a:t>558 </a:t>
            </a:r>
            <a:r>
              <a:rPr lang="en-US" altLang="en-US" dirty="0"/>
              <a:t>comments (</a:t>
            </a:r>
            <a:r>
              <a:rPr lang="en-US" altLang="en-US" dirty="0" smtClean="0"/>
              <a:t>44%)</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2018 meeting [doc: IEEE </a:t>
            </a:r>
            <a:r>
              <a:rPr lang="en-US" altLang="en-US" dirty="0"/>
              <a:t>802.11-18/2068r1] </a:t>
            </a:r>
            <a:r>
              <a:rPr lang="en-US" altLang="en-US" dirty="0" smtClean="0"/>
              <a:t>and teleconference calls [doc: IEEE 802.11-18/2088r4]</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11-19/33r0]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3, 1254 </a:t>
            </a:r>
            <a:endParaRPr lang="en-US" b="1" dirty="0" smtClean="0"/>
          </a:p>
          <a:p>
            <a:pPr marL="400050" lvl="1" indent="0">
              <a:buNone/>
            </a:pPr>
            <a:endParaRPr lang="en-US" dirty="0" smtClean="0"/>
          </a:p>
          <a:p>
            <a:pPr lvl="1" indent="-342900"/>
            <a:r>
              <a:rPr lang="en-US" dirty="0" smtClean="0"/>
              <a:t>Move</a:t>
            </a:r>
            <a:r>
              <a:rPr lang="en-US" dirty="0"/>
              <a:t>: </a:t>
            </a:r>
            <a:r>
              <a:rPr lang="en-US" dirty="0" smtClean="0"/>
              <a:t>Yongho Seok</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3910219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[11-18/1931r1] </a:t>
            </a:r>
            <a:r>
              <a:rPr lang="en-US" dirty="0"/>
              <a:t>for CIDs listed below:</a:t>
            </a:r>
            <a:endParaRPr lang="en-US" b="0" dirty="0"/>
          </a:p>
          <a:p>
            <a:pPr marL="400050" lvl="1" indent="0">
              <a:buNone/>
            </a:pPr>
            <a:r>
              <a:rPr lang="en-US" b="1" dirty="0"/>
              <a:t>- </a:t>
            </a:r>
            <a:r>
              <a:rPr lang="en-US" b="1" dirty="0" smtClean="0"/>
              <a:t>CIDs: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err="1" smtClean="0"/>
              <a:t>Guoqing</a:t>
            </a:r>
            <a:r>
              <a:rPr lang="en-US" dirty="0" smtClean="0"/>
              <a:t> Li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[11-18/2107r1] </a:t>
            </a:r>
            <a:r>
              <a:rPr lang="en-US" dirty="0"/>
              <a:t>for CIDs listed below:</a:t>
            </a:r>
            <a:endParaRPr lang="en-US" b="0" dirty="0"/>
          </a:p>
          <a:p>
            <a:pPr marL="400050" lvl="1" indent="0">
              <a:buNone/>
            </a:pPr>
            <a:r>
              <a:rPr lang="en-US" b="1" dirty="0"/>
              <a:t>- </a:t>
            </a:r>
            <a:r>
              <a:rPr lang="en-US" b="1" dirty="0" smtClean="0"/>
              <a:t>CIDs: </a:t>
            </a:r>
            <a:endParaRPr lang="en-GB" dirty="0"/>
          </a:p>
          <a:p>
            <a:pPr marL="400050" lvl="1" indent="0">
              <a:buNone/>
            </a:pPr>
            <a:r>
              <a:rPr lang="en-GB" dirty="0"/>
              <a:t>	</a:t>
            </a:r>
            <a:r>
              <a:rPr lang="en-GB" dirty="0"/>
              <a:t>11, 51, 66, 119, 120, 447, 448, 461, 537, 538, 726, 728, 776, 1182, 1183, 1245</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11-18/1835r3]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32</a:t>
            </a:r>
            <a:r>
              <a:rPr lang="en-US" dirty="0"/>
              <a:t>, 87, 88, 292, 387, 392, 394, 395, 396, 720, </a:t>
            </a:r>
          </a:p>
          <a:p>
            <a:pPr marL="400050" lvl="1" indent="0">
              <a:buNone/>
            </a:pPr>
            <a:r>
              <a:rPr lang="en-US" dirty="0"/>
              <a:t>	</a:t>
            </a:r>
            <a:r>
              <a:rPr lang="en-US" dirty="0" smtClean="0"/>
              <a:t>850</a:t>
            </a:r>
            <a:r>
              <a:rPr lang="en-US" dirty="0"/>
              <a:t>, 884, 885, 1171, 1239</a:t>
            </a:r>
          </a:p>
          <a:p>
            <a:pPr marL="400050" lvl="1" indent="0">
              <a:buNone/>
            </a:pPr>
            <a:endParaRPr lang="en-GB" dirty="0"/>
          </a:p>
          <a:p>
            <a:pPr marL="400050" lvl="1" indent="0">
              <a:buNone/>
            </a:pPr>
            <a:r>
              <a:rPr lang="en-GB" dirty="0"/>
              <a:t>	</a:t>
            </a:r>
            <a:endParaRPr lang="en-US" dirty="0" smtClean="0"/>
          </a:p>
          <a:p>
            <a:pPr lvl="1" indent="-342900"/>
            <a:r>
              <a:rPr lang="en-US" dirty="0" smtClean="0"/>
              <a:t>Move</a:t>
            </a:r>
            <a:r>
              <a:rPr lang="en-US" dirty="0"/>
              <a:t>: Alfred Asterjadhi</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40444279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792</a:t>
            </a:r>
            <a:r>
              <a:rPr lang="en-US" dirty="0"/>
              <a:t>, 68, 72, 73, 365, 699, 703, 877, 985, 994, </a:t>
            </a:r>
            <a:r>
              <a:rPr lang="en-US" dirty="0" smtClean="0"/>
              <a:t/>
            </a:r>
            <a:br>
              <a:rPr lang="en-US" dirty="0" smtClean="0"/>
            </a:br>
            <a:r>
              <a:rPr lang="en-US" dirty="0" smtClean="0"/>
              <a:t>1000</a:t>
            </a:r>
            <a:r>
              <a:rPr lang="en-US" dirty="0"/>
              <a:t>, 1092</a:t>
            </a:r>
            <a:r>
              <a:rPr lang="en-US" dirty="0" smtClean="0"/>
              <a:t>, </a:t>
            </a:r>
            <a:r>
              <a:rPr lang="en-US" dirty="0"/>
              <a:t>535, 115, 169, 1156, 529, 530, 531, 532, </a:t>
            </a:r>
            <a:r>
              <a:rPr lang="en-US" dirty="0" smtClean="0"/>
              <a:t/>
            </a:r>
            <a:br>
              <a:rPr lang="en-US" dirty="0" smtClean="0"/>
            </a:br>
            <a:r>
              <a:rPr lang="en-US" dirty="0" smtClean="0"/>
              <a:t>856</a:t>
            </a:r>
            <a:r>
              <a:rPr lang="en-US" dirty="0"/>
              <a:t>, 857, 534, 44, 533, 724, 112, 405, 1131, </a:t>
            </a:r>
            <a:r>
              <a:rPr lang="en-US" dirty="0" smtClean="0"/>
              <a:t>113,</a:t>
            </a:r>
            <a:br>
              <a:rPr lang="en-US" dirty="0" smtClean="0"/>
            </a:br>
            <a:r>
              <a:rPr lang="en-US" dirty="0" smtClean="0"/>
              <a:t>406, </a:t>
            </a:r>
            <a:r>
              <a:rPr lang="en-US" dirty="0"/>
              <a:t>114, 116, 342, 343, 429, 603, 725, 887, 1241, </a:t>
            </a:r>
            <a:r>
              <a:rPr lang="en-US" dirty="0" smtClean="0"/>
              <a:t/>
            </a:r>
            <a:br>
              <a:rPr lang="en-US" dirty="0" smtClean="0"/>
            </a:br>
            <a:r>
              <a:rPr lang="en-US" dirty="0" smtClean="0"/>
              <a:t>1001</a:t>
            </a:r>
            <a:r>
              <a:rPr lang="en-US" dirty="0"/>
              <a:t>,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Taewon</a:t>
            </a:r>
            <a:r>
              <a:rPr lang="en-US" dirty="0"/>
              <a:t> Song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11-19/21r2]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1</a:t>
            </a:r>
            <a:r>
              <a:rPr lang="en-GB" dirty="0" smtClean="0"/>
              <a:t>, </a:t>
            </a:r>
            <a:r>
              <a:rPr lang="en-GB" dirty="0"/>
              <a:t>56, 57, 218, 349, 354, 487, 488, 489, 490, </a:t>
            </a:r>
            <a:r>
              <a:rPr lang="en-GB" dirty="0" smtClean="0"/>
              <a:t/>
            </a:r>
            <a:br>
              <a:rPr lang="en-GB" dirty="0" smtClean="0"/>
            </a:br>
            <a:r>
              <a:rPr lang="en-GB" dirty="0" smtClean="0"/>
              <a:t>491</a:t>
            </a:r>
            <a:r>
              <a:rPr lang="en-GB" dirty="0"/>
              <a:t>, 493, </a:t>
            </a:r>
            <a:r>
              <a:rPr lang="en-GB" dirty="0" smtClean="0"/>
              <a:t>583</a:t>
            </a:r>
            <a:r>
              <a:rPr lang="en-GB" dirty="0"/>
              <a:t>, 584, </a:t>
            </a:r>
            <a:r>
              <a:rPr lang="en-GB" dirty="0" smtClean="0"/>
              <a:t>631</a:t>
            </a:r>
            <a:r>
              <a:rPr lang="en-GB" dirty="0"/>
              <a:t>, </a:t>
            </a:r>
            <a:r>
              <a:rPr lang="en-GB" dirty="0" smtClean="0"/>
              <a:t>753</a:t>
            </a:r>
            <a:r>
              <a:rPr lang="en-GB" dirty="0"/>
              <a:t>, 772, </a:t>
            </a:r>
            <a:r>
              <a:rPr lang="en-GB" dirty="0" smtClean="0"/>
              <a:t>775</a:t>
            </a:r>
            <a:r>
              <a:rPr lang="en-GB" dirty="0"/>
              <a:t>, </a:t>
            </a:r>
            <a:r>
              <a:rPr lang="en-GB" dirty="0" smtClean="0"/>
              <a:t>868</a:t>
            </a:r>
            <a:r>
              <a:rPr lang="en-GB" dirty="0"/>
              <a:t>, 870, </a:t>
            </a:r>
            <a:r>
              <a:rPr lang="en-GB" dirty="0" smtClean="0"/>
              <a:t/>
            </a:r>
            <a:br>
              <a:rPr lang="en-GB" dirty="0" smtClean="0"/>
            </a:br>
            <a:r>
              <a:rPr lang="en-GB" dirty="0" smtClean="0"/>
              <a:t>941</a:t>
            </a:r>
            <a:r>
              <a:rPr lang="en-GB" dirty="0"/>
              <a:t>, 946, 1081, 1084, 1107, </a:t>
            </a:r>
            <a:r>
              <a:rPr lang="en-GB" dirty="0" smtClean="0"/>
              <a:t>418</a:t>
            </a:r>
            <a:r>
              <a:rPr lang="en-GB" dirty="0"/>
              <a:t>, 58, 59, 585, 609, </a:t>
            </a:r>
            <a:r>
              <a:rPr lang="en-GB" dirty="0" smtClean="0"/>
              <a:t/>
            </a:r>
            <a:br>
              <a:rPr lang="en-GB" dirty="0" smtClean="0"/>
            </a:br>
            <a:r>
              <a:rPr lang="en-GB" dirty="0" smtClean="0"/>
              <a:t>1086</a:t>
            </a:r>
            <a:r>
              <a:rPr lang="en-GB" dirty="0"/>
              <a:t>, 1087, 1088, </a:t>
            </a:r>
            <a:r>
              <a:rPr lang="en-GB" dirty="0" smtClean="0"/>
              <a:t>410, 587</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3075742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11-19/22r1]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340</a:t>
            </a:r>
            <a:r>
              <a:rPr lang="en-US" dirty="0"/>
              <a:t>, 503, 586, 636, 770, 1009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4653702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11-19/24r1]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2</a:t>
            </a:r>
            <a:r>
              <a:rPr lang="en-US" dirty="0"/>
              <a:t>, 239, 307, 312, 344, 504, 601, 769, 872, 914, 1006, 1143</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3291695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11-19/25r1]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613</a:t>
            </a:r>
            <a:r>
              <a:rPr lang="en-US" dirty="0"/>
              <a:t>, 1149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24323443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11-18/1976r1]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920, 269, 270, 271, 272, 222, 245, 246, 247, 248, 249, 252, 273, 275, 256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35260281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11-19/53r2]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548, 549, 949, 950, 182, 934, 1193, 742, 935, 952</a:t>
            </a:r>
            <a:r>
              <a:rPr lang="en-US" dirty="0" smtClean="0"/>
              <a:t>,</a:t>
            </a:r>
            <a:br>
              <a:rPr lang="en-US" dirty="0" smtClean="0"/>
            </a:br>
            <a:r>
              <a:rPr lang="en-US" dirty="0" smtClean="0"/>
              <a:t> </a:t>
            </a:r>
            <a:r>
              <a:rPr lang="en-US" dirty="0"/>
              <a:t>953, 954, 955, 766, 768, 919, 1044, 1048, 1195, 1196, </a:t>
            </a:r>
            <a:r>
              <a:rPr lang="en-US" dirty="0" smtClean="0"/>
              <a:t/>
            </a:r>
            <a:br>
              <a:rPr lang="en-US" dirty="0" smtClean="0"/>
            </a:br>
            <a:r>
              <a:rPr lang="en-US" dirty="0" smtClean="0"/>
              <a:t>1197</a:t>
            </a:r>
            <a:r>
              <a:rPr lang="en-US" dirty="0"/>
              <a:t>, 223, 253</a:t>
            </a:r>
            <a:r>
              <a:rPr lang="en-US" dirty="0" smtClean="0"/>
              <a:t>, </a:t>
            </a:r>
            <a:r>
              <a:rPr lang="en-US" dirty="0"/>
              <a:t>1050, 1198, 1200, 224, 254, 561</a:t>
            </a:r>
            <a:r>
              <a:rPr lang="en-US" dirty="0" smtClean="0"/>
              <a:t>, </a:t>
            </a:r>
            <a:r>
              <a:rPr lang="en-US" dirty="0"/>
              <a:t>956, </a:t>
            </a:r>
            <a:r>
              <a:rPr lang="en-US" dirty="0" smtClean="0"/>
              <a:t/>
            </a:r>
            <a:br>
              <a:rPr lang="en-US" dirty="0" smtClean="0"/>
            </a:br>
            <a:r>
              <a:rPr lang="en-US" dirty="0" smtClean="0"/>
              <a:t>1051</a:t>
            </a:r>
            <a:r>
              <a:rPr lang="en-US" dirty="0"/>
              <a:t>, 1201, 1202,  1052, 1053, 1203, 1204, 562, 658, 659, </a:t>
            </a:r>
            <a:r>
              <a:rPr lang="en-US" dirty="0" smtClean="0"/>
              <a:t/>
            </a:r>
            <a:br>
              <a:rPr lang="en-US" dirty="0" smtClean="0"/>
            </a:br>
            <a:r>
              <a:rPr lang="en-US" dirty="0" smtClean="0"/>
              <a:t>660</a:t>
            </a:r>
            <a:r>
              <a:rPr lang="en-US" dirty="0"/>
              <a:t>, 661, 662, 963, 445, 750, 966, 975, 976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33963307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11-19/64r3]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96</a:t>
            </a:r>
            <a:r>
              <a:rPr lang="en-US" dirty="0"/>
              <a:t>, 152, 153, 210, 241, 250, 251, 242, 244, 319, </a:t>
            </a:r>
            <a:r>
              <a:rPr lang="en-US" dirty="0" smtClean="0"/>
              <a:t/>
            </a:r>
            <a:br>
              <a:rPr lang="en-US" dirty="0" smtClean="0"/>
            </a:br>
            <a:r>
              <a:rPr lang="en-US" dirty="0" smtClean="0"/>
              <a:t>322</a:t>
            </a:r>
            <a:r>
              <a:rPr lang="en-US" dirty="0"/>
              <a:t>, 411, 833, 933, 650, 653, 657, 680, 681, </a:t>
            </a:r>
            <a:r>
              <a:rPr lang="en-US" dirty="0" smtClean="0"/>
              <a:t/>
            </a:r>
            <a:br>
              <a:rPr lang="en-US" dirty="0" smtClean="0"/>
            </a:br>
            <a:r>
              <a:rPr lang="en-US" dirty="0" smtClean="0"/>
              <a:t>764</a:t>
            </a:r>
            <a:r>
              <a:rPr lang="en-US" dirty="0"/>
              <a:t>, 834, 924, 274, 276, 277, 867</a:t>
            </a:r>
          </a:p>
          <a:p>
            <a:pPr marL="400050" lvl="1" indent="0">
              <a:buNone/>
            </a:pP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28916690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11-19/0139r2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181, 221, 832, 871, 1040, 1150, 1152, 1220 and 1224</a:t>
            </a:r>
          </a:p>
          <a:p>
            <a:pPr lvl="1" indent="-342900"/>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15998778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11-19/014r3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189, 195, 226, 264, 304, 305, 446, 925, 987, 1205, 1206, 1212</a:t>
            </a:r>
            <a:endParaRPr lang="en-US" dirty="0"/>
          </a:p>
          <a:p>
            <a:pPr lvl="1" indent="-342900"/>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240439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11-19/015r3</a:t>
            </a:r>
            <a:r>
              <a:rPr lang="en-US" dirty="0"/>
              <a:t>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200, 268, 678, 679, </a:t>
            </a:r>
            <a:r>
              <a:rPr lang="en-US" dirty="0" smtClean="0"/>
              <a:t>838</a:t>
            </a:r>
          </a:p>
          <a:p>
            <a:pPr marL="400050" lvl="1" indent="0">
              <a:buNone/>
            </a:pPr>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4789527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11-18/1873r6</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97, 398, 400, 496, 527, 617, 618, 722, 797, 798, 799, 1176, 1177, 1178, 1179</a:t>
            </a:r>
            <a:endParaRPr lang="en-US" dirty="0" smtClean="0"/>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3072335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11-18/1917r1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36, 103, 402, 623, 855, </a:t>
            </a:r>
            <a:r>
              <a:rPr lang="en-US" b="1" dirty="0" smtClean="0"/>
              <a:t>1065</a:t>
            </a:r>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29610767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11-19/46r1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1066</a:t>
            </a:r>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49</a:t>
            </a:fld>
            <a:endParaRPr lang="en-US" altLang="en-US"/>
          </a:p>
        </p:txBody>
      </p:sp>
    </p:spTree>
    <p:extLst>
      <p:ext uri="{BB962C8B-B14F-4D97-AF65-F5344CB8AC3E}">
        <p14:creationId xmlns:p14="http://schemas.microsoft.com/office/powerpoint/2010/main" val="2706622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11-18/2148r2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642, 852, 702</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50</a:t>
            </a:fld>
            <a:endParaRPr lang="en-US" altLang="en-US"/>
          </a:p>
        </p:txBody>
      </p:sp>
    </p:spTree>
    <p:extLst>
      <p:ext uri="{BB962C8B-B14F-4D97-AF65-F5344CB8AC3E}">
        <p14:creationId xmlns:p14="http://schemas.microsoft.com/office/powerpoint/2010/main" val="315105536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11-19/0026r0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1068</a:t>
            </a:r>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51</a:t>
            </a:fld>
            <a:endParaRPr lang="en-US" altLang="en-US"/>
          </a:p>
        </p:txBody>
      </p:sp>
    </p:spTree>
    <p:extLst>
      <p:ext uri="{BB962C8B-B14F-4D97-AF65-F5344CB8AC3E}">
        <p14:creationId xmlns:p14="http://schemas.microsoft.com/office/powerpoint/2010/main" val="33731325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11-19/0050r1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155, 225, 297, 298, 299, 300, 321, 323, 444, 499</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52</a:t>
            </a:fld>
            <a:endParaRPr lang="en-US" altLang="en-US"/>
          </a:p>
        </p:txBody>
      </p:sp>
    </p:spTree>
    <p:extLst>
      <p:ext uri="{BB962C8B-B14F-4D97-AF65-F5344CB8AC3E}">
        <p14:creationId xmlns:p14="http://schemas.microsoft.com/office/powerpoint/2010/main" val="39485342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11-19/0051r1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186, 301, 656, 957, 958, 960, 1055</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53</a:t>
            </a:fld>
            <a:endParaRPr lang="en-US" altLang="en-US"/>
          </a:p>
        </p:txBody>
      </p:sp>
    </p:spTree>
    <p:extLst>
      <p:ext uri="{BB962C8B-B14F-4D97-AF65-F5344CB8AC3E}">
        <p14:creationId xmlns:p14="http://schemas.microsoft.com/office/powerpoint/2010/main" val="16093456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11-19/0052r1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187, 257, 921, 922, 961, 1056</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54</a:t>
            </a:fld>
            <a:endParaRPr lang="en-US" altLang="en-US"/>
          </a:p>
        </p:txBody>
      </p:sp>
    </p:spTree>
    <p:extLst>
      <p:ext uri="{BB962C8B-B14F-4D97-AF65-F5344CB8AC3E}">
        <p14:creationId xmlns:p14="http://schemas.microsoft.com/office/powerpoint/2010/main" val="258372365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607</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55</a:t>
            </a:fld>
            <a:endParaRPr lang="en-US" altLang="en-US"/>
          </a:p>
        </p:txBody>
      </p:sp>
    </p:spTree>
    <p:extLst>
      <p:ext uri="{BB962C8B-B14F-4D97-AF65-F5344CB8AC3E}">
        <p14:creationId xmlns:p14="http://schemas.microsoft.com/office/powerpoint/2010/main" val="6675427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11-19/0031r3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591, 616, 754, 796, 862, 940, 947, 1161, 26, 60, 63, 95, 237, 283, 420, 422, 427, 495, 590, 639, 1078</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56</a:t>
            </a:fld>
            <a:endParaRPr lang="en-US" altLang="en-US"/>
          </a:p>
        </p:txBody>
      </p:sp>
    </p:spTree>
    <p:extLst>
      <p:ext uri="{BB962C8B-B14F-4D97-AF65-F5344CB8AC3E}">
        <p14:creationId xmlns:p14="http://schemas.microsoft.com/office/powerpoint/2010/main" val="23981293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11-19/0068r3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185, 255, 303, 306, 440, 441, 442, 443, 767, 1045, 1046, 1047, 1049, 1153, </a:t>
            </a:r>
            <a:r>
              <a:rPr lang="en-US" b="1" dirty="0" smtClean="0"/>
              <a:t>1199</a:t>
            </a:r>
          </a:p>
          <a:p>
            <a:pPr marL="400050" lvl="1" indent="0">
              <a:buNone/>
            </a:pPr>
            <a:endParaRPr lang="en-US" dirty="0" smtClean="0"/>
          </a:p>
          <a:p>
            <a:pPr lvl="1" indent="-342900"/>
            <a:r>
              <a:rPr lang="en-US" dirty="0" smtClean="0"/>
              <a:t>Move</a:t>
            </a:r>
            <a:r>
              <a:rPr lang="en-US" dirty="0"/>
              <a:t>: Leif Wilhelmsson</a:t>
            </a:r>
            <a:endParaRPr lang="en-US" dirty="0" smtClean="0"/>
          </a:p>
          <a:p>
            <a:pPr lvl="1" indent="-342900"/>
            <a:r>
              <a:rPr lang="en-US" dirty="0" smtClean="0"/>
              <a:t>Second:</a:t>
            </a:r>
            <a:r>
              <a:rPr lang="en-US" dirty="0"/>
              <a:t> Steve Shellhammer</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57</a:t>
            </a:fld>
            <a:endParaRPr lang="en-US" altLang="en-US"/>
          </a:p>
        </p:txBody>
      </p:sp>
    </p:spTree>
    <p:extLst>
      <p:ext uri="{BB962C8B-B14F-4D97-AF65-F5344CB8AC3E}">
        <p14:creationId xmlns:p14="http://schemas.microsoft.com/office/powerpoint/2010/main" val="382241634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11-19/0073r4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156, 177, 178, 179, 180, 408, 409, 930,  1036, 1042, 1043, 1213, and 1252</a:t>
            </a:r>
            <a:endParaRPr lang="en-US" b="1" dirty="0" smtClean="0"/>
          </a:p>
          <a:p>
            <a:pPr marL="400050" lvl="1" indent="0">
              <a:buNone/>
            </a:pPr>
            <a:endParaRPr lang="en-US" dirty="0" smtClean="0"/>
          </a:p>
          <a:p>
            <a:pPr lvl="1" indent="-342900"/>
            <a:r>
              <a:rPr lang="en-US" dirty="0" smtClean="0"/>
              <a:t>Move</a:t>
            </a:r>
            <a:r>
              <a:rPr lang="en-US" dirty="0"/>
              <a:t>: Steve </a:t>
            </a:r>
            <a:r>
              <a:rPr lang="en-US" dirty="0" smtClean="0"/>
              <a:t>Shellhammer</a:t>
            </a:r>
            <a:endParaRPr lang="en-US" dirty="0" smtClean="0"/>
          </a:p>
          <a:p>
            <a:pPr lvl="1" indent="-342900"/>
            <a:r>
              <a:rPr lang="en-US" dirty="0" smtClean="0"/>
              <a:t>Second:</a:t>
            </a:r>
            <a:r>
              <a:rPr lang="en-US" dirty="0"/>
              <a:t> Leif Wilhelmsson</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58</a:t>
            </a:fld>
            <a:endParaRPr lang="en-US" altLang="en-US"/>
          </a:p>
        </p:txBody>
      </p:sp>
    </p:spTree>
    <p:extLst>
      <p:ext uri="{BB962C8B-B14F-4D97-AF65-F5344CB8AC3E}">
        <p14:creationId xmlns:p14="http://schemas.microsoft.com/office/powerpoint/2010/main" val="10783816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11-19/0047r3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69, 70, 166, 368, 514, 879, 1016, 1101, 1230, 1231</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59</a:t>
            </a:fld>
            <a:endParaRPr lang="en-US" altLang="en-US"/>
          </a:p>
        </p:txBody>
      </p:sp>
    </p:spTree>
    <p:extLst>
      <p:ext uri="{BB962C8B-B14F-4D97-AF65-F5344CB8AC3E}">
        <p14:creationId xmlns:p14="http://schemas.microsoft.com/office/powerpoint/2010/main" val="1432190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11-18/2143r2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121, 122, 449, 567, 570, 633, 727, 888, 1028, 1243, 1244</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60</a:t>
            </a:fld>
            <a:endParaRPr lang="en-US" altLang="en-US"/>
          </a:p>
        </p:txBody>
      </p:sp>
    </p:spTree>
    <p:extLst>
      <p:ext uri="{BB962C8B-B14F-4D97-AF65-F5344CB8AC3E}">
        <p14:creationId xmlns:p14="http://schemas.microsoft.com/office/powerpoint/2010/main" val="32768038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11-18/2107r1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11, 51, 66, 119, 120, 447, 448, 461, 537, 538, 726, 728, 776, 1182, 1183, 1245</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61</a:t>
            </a:fld>
            <a:endParaRPr lang="en-US" altLang="en-US"/>
          </a:p>
        </p:txBody>
      </p:sp>
    </p:spTree>
    <p:extLst>
      <p:ext uri="{BB962C8B-B14F-4D97-AF65-F5344CB8AC3E}">
        <p14:creationId xmlns:p14="http://schemas.microsoft.com/office/powerpoint/2010/main" val="13649615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11-18/2164r0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1003, 1004, </a:t>
            </a:r>
            <a:r>
              <a:rPr lang="en-US" b="1" dirty="0" smtClean="0"/>
              <a:t>1005</a:t>
            </a:r>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62</a:t>
            </a:fld>
            <a:endParaRPr lang="en-US" altLang="en-US"/>
          </a:p>
        </p:txBody>
      </p:sp>
    </p:spTree>
    <p:extLst>
      <p:ext uri="{BB962C8B-B14F-4D97-AF65-F5344CB8AC3E}">
        <p14:creationId xmlns:p14="http://schemas.microsoft.com/office/powerpoint/2010/main" val="38681781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11-19/0066r3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158, 194, 258, 259, 260, 263, 318, 566, 977, 1061</a:t>
            </a:r>
            <a:endParaRPr lang="en-US" b="1" dirty="0" smtClean="0"/>
          </a:p>
          <a:p>
            <a:pPr marL="400050" lvl="1" indent="0">
              <a:buNone/>
            </a:pPr>
            <a:endParaRPr lang="en-US" dirty="0" smtClean="0"/>
          </a:p>
          <a:p>
            <a:pPr lvl="1" indent="-342900"/>
            <a:r>
              <a:rPr lang="en-US" dirty="0" smtClean="0"/>
              <a:t>Move</a:t>
            </a:r>
            <a:r>
              <a:rPr lang="en-US" dirty="0"/>
              <a:t>: Leif Wilhelmsson</a:t>
            </a:r>
            <a:endParaRPr lang="en-US" dirty="0" smtClean="0"/>
          </a:p>
          <a:p>
            <a:pPr lvl="1" indent="-342900"/>
            <a:r>
              <a:rPr lang="en-US" dirty="0" smtClean="0"/>
              <a:t>Second:</a:t>
            </a:r>
            <a:r>
              <a:rPr lang="en-US" dirty="0"/>
              <a:t> Steve Shellhammer</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63</a:t>
            </a:fld>
            <a:endParaRPr lang="en-US" altLang="en-US"/>
          </a:p>
        </p:txBody>
      </p:sp>
    </p:spTree>
    <p:extLst>
      <p:ext uri="{BB962C8B-B14F-4D97-AF65-F5344CB8AC3E}">
        <p14:creationId xmlns:p14="http://schemas.microsoft.com/office/powerpoint/2010/main" val="41587128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11-19/0023r2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509</a:t>
            </a:r>
            <a:r>
              <a:rPr lang="en-US" b="1" dirty="0"/>
              <a:t>, 629, 640</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64</a:t>
            </a:fld>
            <a:endParaRPr lang="en-US" altLang="en-US"/>
          </a:p>
        </p:txBody>
      </p:sp>
    </p:spTree>
    <p:extLst>
      <p:ext uri="{BB962C8B-B14F-4D97-AF65-F5344CB8AC3E}">
        <p14:creationId xmlns:p14="http://schemas.microsoft.com/office/powerpoint/2010/main" val="16832382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11-18/1937r1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792, 68, 72, 73, 365, 699, 703, 877, 985, 994, </a:t>
            </a:r>
            <a:r>
              <a:rPr lang="en-US" b="1" dirty="0" smtClean="0"/>
              <a:t/>
            </a:r>
            <a:br>
              <a:rPr lang="en-US" b="1" dirty="0" smtClean="0"/>
            </a:br>
            <a:r>
              <a:rPr lang="en-US" b="1" dirty="0" smtClean="0"/>
              <a:t>1000</a:t>
            </a:r>
            <a:r>
              <a:rPr lang="en-US" b="1" dirty="0"/>
              <a:t>, 1092, 535, 115, 169, 1156, 529, 530, 531, 532, </a:t>
            </a:r>
            <a:r>
              <a:rPr lang="en-US" b="1" dirty="0" smtClean="0"/>
              <a:t/>
            </a:r>
            <a:br>
              <a:rPr lang="en-US" b="1" dirty="0" smtClean="0"/>
            </a:br>
            <a:r>
              <a:rPr lang="en-US" b="1" dirty="0" smtClean="0"/>
              <a:t>856</a:t>
            </a:r>
            <a:r>
              <a:rPr lang="en-US" b="1" dirty="0"/>
              <a:t>, 857, 534, 44, 533, 724, 112, 405, 1131, 113, </a:t>
            </a:r>
            <a:r>
              <a:rPr lang="en-US" b="1" dirty="0" smtClean="0"/>
              <a:t/>
            </a:r>
            <a:br>
              <a:rPr lang="en-US" b="1" dirty="0" smtClean="0"/>
            </a:br>
            <a:r>
              <a:rPr lang="en-US" b="1" dirty="0" smtClean="0"/>
              <a:t>406</a:t>
            </a:r>
            <a:r>
              <a:rPr lang="en-US" b="1" dirty="0"/>
              <a:t>, 114, 116, 342, 343, 429, 603, 725, 887, 1241, </a:t>
            </a:r>
            <a:r>
              <a:rPr lang="en-US" b="1" dirty="0" smtClean="0"/>
              <a:t/>
            </a:r>
            <a:br>
              <a:rPr lang="en-US" b="1" dirty="0" smtClean="0"/>
            </a:br>
            <a:r>
              <a:rPr lang="en-US" b="1" dirty="0" smtClean="0"/>
              <a:t>1001</a:t>
            </a:r>
            <a:r>
              <a:rPr lang="en-US" b="1" dirty="0"/>
              <a:t>, 1002, 1130</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65</a:t>
            </a:fld>
            <a:endParaRPr lang="en-US" altLang="en-US"/>
          </a:p>
        </p:txBody>
      </p:sp>
    </p:spTree>
    <p:extLst>
      <p:ext uri="{BB962C8B-B14F-4D97-AF65-F5344CB8AC3E}">
        <p14:creationId xmlns:p14="http://schemas.microsoft.com/office/powerpoint/2010/main" val="3064119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11-18/29r1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52, 345, 425, 424, 346, 481, 508, 55, 869, 473, 474</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66</a:t>
            </a:fld>
            <a:endParaRPr lang="en-US" altLang="en-US"/>
          </a:p>
        </p:txBody>
      </p:sp>
    </p:spTree>
    <p:extLst>
      <p:ext uri="{BB962C8B-B14F-4D97-AF65-F5344CB8AC3E}">
        <p14:creationId xmlns:p14="http://schemas.microsoft.com/office/powerpoint/2010/main" val="4827498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11-18/0054r1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423, 602, 684</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67</a:t>
            </a:fld>
            <a:endParaRPr lang="en-US" altLang="en-US"/>
          </a:p>
        </p:txBody>
      </p:sp>
    </p:spTree>
    <p:extLst>
      <p:ext uri="{BB962C8B-B14F-4D97-AF65-F5344CB8AC3E}">
        <p14:creationId xmlns:p14="http://schemas.microsoft.com/office/powerpoint/2010/main" val="17154281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11-18/133r2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476, 1019, 53, 353, 81, 82, 83, 375, 376, 880, </a:t>
            </a:r>
            <a:r>
              <a:rPr lang="en-US" b="1" dirty="0" smtClean="0"/>
              <a:t/>
            </a:r>
            <a:br>
              <a:rPr lang="en-US" b="1" dirty="0" smtClean="0"/>
            </a:br>
            <a:r>
              <a:rPr lang="en-US" b="1" dirty="0" smtClean="0"/>
              <a:t>1106</a:t>
            </a:r>
            <a:r>
              <a:rPr lang="en-US" b="1" dirty="0"/>
              <a:t>, 1109, 125, 984, 1071, 1076, 1137, 118, 515, 62, </a:t>
            </a:r>
            <a:r>
              <a:rPr lang="en-US" b="1" dirty="0" smtClean="0"/>
              <a:t/>
            </a:r>
            <a:br>
              <a:rPr lang="en-US" b="1" dirty="0" smtClean="0"/>
            </a:br>
            <a:r>
              <a:rPr lang="en-US" b="1" dirty="0" smtClean="0"/>
              <a:t>65</a:t>
            </a:r>
            <a:r>
              <a:rPr lang="en-US" b="1" dirty="0"/>
              <a:t>, 76, 1027, 110, 111</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68</a:t>
            </a:fld>
            <a:endParaRPr lang="en-US" altLang="en-US"/>
          </a:p>
        </p:txBody>
      </p:sp>
    </p:spTree>
    <p:extLst>
      <p:ext uri="{BB962C8B-B14F-4D97-AF65-F5344CB8AC3E}">
        <p14:creationId xmlns:p14="http://schemas.microsoft.com/office/powerpoint/2010/main" val="54676896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11-18/1835r3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32</a:t>
            </a:r>
            <a:r>
              <a:rPr lang="en-US" b="1" dirty="0"/>
              <a:t>, 87, 88, 292, 387, 392, 394, 395, 396, 720, </a:t>
            </a:r>
            <a:r>
              <a:rPr lang="en-US" b="1" dirty="0" smtClean="0"/>
              <a:t>850</a:t>
            </a:r>
            <a:r>
              <a:rPr lang="en-US" b="1" dirty="0"/>
              <a:t>, 884, </a:t>
            </a:r>
            <a:r>
              <a:rPr lang="en-US" b="1" dirty="0" smtClean="0"/>
              <a:t>885, 1239 </a:t>
            </a:r>
          </a:p>
          <a:p>
            <a:pPr marL="400050" lvl="1" indent="0">
              <a:buNone/>
            </a:pPr>
            <a:endParaRPr lang="en-US" b="1" dirty="0" smtClean="0">
              <a:solidFill>
                <a:srgbClr val="FF0000"/>
              </a:solidFill>
            </a:endParaRPr>
          </a:p>
          <a:p>
            <a:pPr marL="400050" lvl="1" indent="0">
              <a:buNone/>
            </a:pPr>
            <a:r>
              <a:rPr lang="en-US" b="1" dirty="0" smtClean="0">
                <a:solidFill>
                  <a:srgbClr val="FF0000"/>
                </a:solidFill>
              </a:rPr>
              <a:t>*CID 1171 moved to 18/1917r2</a:t>
            </a:r>
          </a:p>
          <a:p>
            <a:pPr marL="400050" lvl="1" indent="0">
              <a:buNone/>
            </a:pPr>
            <a:endParaRPr lang="en-US"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69</a:t>
            </a:fld>
            <a:endParaRPr lang="en-US" altLang="en-US"/>
          </a:p>
        </p:txBody>
      </p:sp>
    </p:spTree>
    <p:extLst>
      <p:ext uri="{BB962C8B-B14F-4D97-AF65-F5344CB8AC3E}">
        <p14:creationId xmlns:p14="http://schemas.microsoft.com/office/powerpoint/2010/main" val="1713590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11-18/2129r0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1116</a:t>
            </a:r>
            <a:r>
              <a:rPr lang="en-US" b="1" dirty="0"/>
              <a:t>, 1236</a:t>
            </a:r>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70</a:t>
            </a:fld>
            <a:endParaRPr lang="en-US" altLang="en-US"/>
          </a:p>
        </p:txBody>
      </p:sp>
    </p:spTree>
    <p:extLst>
      <p:ext uri="{BB962C8B-B14F-4D97-AF65-F5344CB8AC3E}">
        <p14:creationId xmlns:p14="http://schemas.microsoft.com/office/powerpoint/2010/main" val="221163624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11-18/2130r4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31</a:t>
            </a:r>
            <a:r>
              <a:rPr lang="en-US" b="1" dirty="0"/>
              <a:t>, 89, 92, 100, 102, 309, 401, 525, 526, </a:t>
            </a:r>
            <a:r>
              <a:rPr lang="en-US" b="1" dirty="0" smtClean="0"/>
              <a:t>717, </a:t>
            </a:r>
            <a:br>
              <a:rPr lang="en-US" b="1" dirty="0" smtClean="0"/>
            </a:br>
            <a:r>
              <a:rPr lang="en-US" b="1" dirty="0" smtClean="0"/>
              <a:t>718</a:t>
            </a:r>
            <a:r>
              <a:rPr lang="en-US" b="1" dirty="0"/>
              <a:t>, 719, 721, 788, 790, 851, 882, 883, 1074, 1122, </a:t>
            </a:r>
            <a:r>
              <a:rPr lang="en-US" b="1" dirty="0" smtClean="0"/>
              <a:t/>
            </a:r>
            <a:br>
              <a:rPr lang="en-US" b="1" dirty="0" smtClean="0"/>
            </a:br>
            <a:r>
              <a:rPr lang="en-US" b="1" dirty="0" smtClean="0"/>
              <a:t>1169</a:t>
            </a:r>
            <a:r>
              <a:rPr lang="en-US" b="1" dirty="0"/>
              <a:t>, 1170, 1240, 1075</a:t>
            </a:r>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71</a:t>
            </a:fld>
            <a:endParaRPr lang="en-US" altLang="en-US"/>
          </a:p>
        </p:txBody>
      </p:sp>
    </p:spTree>
    <p:extLst>
      <p:ext uri="{BB962C8B-B14F-4D97-AF65-F5344CB8AC3E}">
        <p14:creationId xmlns:p14="http://schemas.microsoft.com/office/powerpoint/2010/main" val="403514638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11-18/2131r2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1024</a:t>
            </a:r>
            <a:r>
              <a:rPr lang="en-US" b="1" dirty="0"/>
              <a:t>, 1227, 285, 337, 370, 382, 707, 708, 714, 996, 	1184</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72</a:t>
            </a:fld>
            <a:endParaRPr lang="en-US" altLang="en-US"/>
          </a:p>
        </p:txBody>
      </p:sp>
    </p:spTree>
    <p:extLst>
      <p:ext uri="{BB962C8B-B14F-4D97-AF65-F5344CB8AC3E}">
        <p14:creationId xmlns:p14="http://schemas.microsoft.com/office/powerpoint/2010/main" val="363235956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11-18/2162r4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91</a:t>
            </a:r>
            <a:r>
              <a:rPr lang="en-US" b="1" dirty="0"/>
              <a:t>, 98, 99, 397, 399, 620, 622, 825, 826, </a:t>
            </a:r>
            <a:r>
              <a:rPr lang="en-US" b="1" dirty="0" smtClean="0"/>
              <a:t>827, </a:t>
            </a:r>
            <a:br>
              <a:rPr lang="en-US" b="1" dirty="0" smtClean="0"/>
            </a:br>
            <a:r>
              <a:rPr lang="en-US" b="1" dirty="0" smtClean="0"/>
              <a:t>854</a:t>
            </a:r>
            <a:r>
              <a:rPr lang="en-US" b="1" dirty="0"/>
              <a:t>, 863, 1126, 131</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73</a:t>
            </a:fld>
            <a:endParaRPr lang="en-US" altLang="en-US"/>
          </a:p>
        </p:txBody>
      </p:sp>
    </p:spTree>
    <p:extLst>
      <p:ext uri="{BB962C8B-B14F-4D97-AF65-F5344CB8AC3E}">
        <p14:creationId xmlns:p14="http://schemas.microsoft.com/office/powerpoint/2010/main" val="318568098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11-19/0012r1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696, 575, 697, 876, 1014, 993, 364, 777, 576, 455, 995, 1102, 710, 711, 781, 1018, 517, 604, 605</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Yongho Seok</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74</a:t>
            </a:fld>
            <a:endParaRPr lang="en-US" altLang="en-US"/>
          </a:p>
        </p:txBody>
      </p:sp>
    </p:spTree>
    <p:extLst>
      <p:ext uri="{BB962C8B-B14F-4D97-AF65-F5344CB8AC3E}">
        <p14:creationId xmlns:p14="http://schemas.microsoft.com/office/powerpoint/2010/main" val="160871736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11-19/0013r1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1029, 469, 146, 577, 1030, 361, 362, 858, 171, 485, 580, 94, 147, 1031, 815, 1032, 1033, 574, 470, 148, 172, 173, 174, 175, 859, 149, 1034, 428</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Yongho Seok</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75</a:t>
            </a:fld>
            <a:endParaRPr lang="en-US" altLang="en-US"/>
          </a:p>
        </p:txBody>
      </p:sp>
    </p:spTree>
    <p:extLst>
      <p:ext uri="{BB962C8B-B14F-4D97-AF65-F5344CB8AC3E}">
        <p14:creationId xmlns:p14="http://schemas.microsoft.com/office/powerpoint/2010/main" val="413008813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11-19/0011r1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54, 771, 279, 475, 578, 875, 477, 478, 505, 479, 506, 480, 507, 579, 683</a:t>
            </a:r>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Yongho Seok</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76</a:t>
            </a:fld>
            <a:endParaRPr lang="en-US" altLang="en-US"/>
          </a:p>
        </p:txBody>
      </p:sp>
    </p:spTree>
    <p:extLst>
      <p:ext uri="{BB962C8B-B14F-4D97-AF65-F5344CB8AC3E}">
        <p14:creationId xmlns:p14="http://schemas.microsoft.com/office/powerpoint/2010/main" val="406558211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for unresolved CIDs</a:t>
            </a:r>
            <a:endParaRPr lang="en-US" dirty="0"/>
          </a:p>
        </p:txBody>
      </p:sp>
      <p:sp>
        <p:nvSpPr>
          <p:cNvPr id="9" name="Content Placeholder 8"/>
          <p:cNvSpPr>
            <a:spLocks noGrp="1"/>
          </p:cNvSpPr>
          <p:nvPr>
            <p:ph idx="1"/>
          </p:nvPr>
        </p:nvSpPr>
        <p:spPr/>
        <p:txBody>
          <a:bodyPr/>
          <a:lstStyle/>
          <a:p>
            <a:r>
              <a:rPr lang="en-US" dirty="0"/>
              <a:t>Move to resolve </a:t>
            </a:r>
            <a:r>
              <a:rPr lang="en-US" dirty="0" smtClean="0"/>
              <a:t>CID </a:t>
            </a:r>
            <a:r>
              <a:rPr lang="en-US" dirty="0"/>
              <a:t>that have no approved resolution as rejected in the interest of releasing draft 2.0</a:t>
            </a:r>
          </a:p>
          <a:p>
            <a:endParaRPr lang="en-US" dirty="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77</a:t>
            </a:fld>
            <a:endParaRPr lang="en-US" altLang="en-US"/>
          </a:p>
        </p:txBody>
      </p:sp>
    </p:spTree>
    <p:extLst>
      <p:ext uri="{BB962C8B-B14F-4D97-AF65-F5344CB8AC3E}">
        <p14:creationId xmlns:p14="http://schemas.microsoft.com/office/powerpoint/2010/main" val="391323200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2.0,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78</a:t>
            </a:fld>
            <a:endParaRPr lang="en-US" altLang="en-US"/>
          </a:p>
        </p:txBody>
      </p:sp>
    </p:spTree>
    <p:extLst>
      <p:ext uri="{BB962C8B-B14F-4D97-AF65-F5344CB8AC3E}">
        <p14:creationId xmlns:p14="http://schemas.microsoft.com/office/powerpoint/2010/main" val="7013458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79</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assignment for the received comments on D2.0</a:t>
            </a:r>
          </a:p>
          <a:p>
            <a:pPr>
              <a:defRPr/>
            </a:pPr>
            <a:r>
              <a:rPr lang="en-US" altLang="en-US" dirty="0" smtClean="0"/>
              <a:t>Comment resolutions</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80</a:t>
            </a:fld>
            <a:endParaRPr lang="en-US" altLang="en-US" sz="1200" b="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March 4</a:t>
            </a:r>
            <a:r>
              <a:rPr lang="en-US" altLang="en-US" sz="2400" b="1" baseline="30000" dirty="0" smtClean="0"/>
              <a:t>th</a:t>
            </a:r>
            <a:r>
              <a:rPr lang="en-US" altLang="en-US" sz="2400" b="1" dirty="0" smtClean="0"/>
              <a:t>, 10:00 ET, 2 hours</a:t>
            </a:r>
            <a:endParaRPr lang="en-US" altLang="en-US" sz="2400" b="1" dirty="0" smtClean="0"/>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81</a:t>
            </a:fld>
            <a:endParaRPr lang="en-US" altLang="en-US" sz="1200" b="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82</a:t>
            </a:fld>
            <a:endParaRPr lang="en-US" altLang="en-US" sz="1200" b="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83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84</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121342</TotalTime>
  <Words>4014</Words>
  <Application>Microsoft Office PowerPoint</Application>
  <PresentationFormat>On-screen Show (4:3)</PresentationFormat>
  <Paragraphs>1117</Paragraphs>
  <Slides>84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4" baseType="lpstr">
      <vt:lpstr>Malgun Gothic</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 #0</vt:lpstr>
      <vt:lpstr>Motion –Coexistence Assurance Document</vt:lpstr>
      <vt:lpstr>Motion #1</vt:lpstr>
      <vt:lpstr>Motion #2</vt:lpstr>
      <vt:lpstr>Motion #3</vt:lpstr>
      <vt:lpstr>Motion #4</vt:lpstr>
      <vt:lpstr>Motion #5</vt:lpstr>
      <vt:lpstr>Motion #6</vt:lpstr>
      <vt:lpstr>Motion #7</vt:lpstr>
      <vt:lpstr>Motion #8</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for unresolved CIDs</vt:lpstr>
      <vt:lpstr>Motion –WG Letter Ballot</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4980</cp:revision>
  <cp:lastPrinted>2014-11-04T15:04:57Z</cp:lastPrinted>
  <dcterms:created xsi:type="dcterms:W3CDTF">2007-04-17T18:10:23Z</dcterms:created>
  <dcterms:modified xsi:type="dcterms:W3CDTF">2019-01-17T21:33:36Z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2019-01-17 21:33:35Z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