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708" r:id="rId2"/>
    <p:sldId id="678" r:id="rId3"/>
    <p:sldId id="679" r:id="rId4"/>
    <p:sldId id="656" r:id="rId5"/>
    <p:sldId id="665" r:id="rId6"/>
    <p:sldId id="666" r:id="rId7"/>
    <p:sldId id="710" r:id="rId8"/>
    <p:sldId id="801" r:id="rId9"/>
    <p:sldId id="711" r:id="rId10"/>
    <p:sldId id="715" r:id="rId11"/>
    <p:sldId id="849" r:id="rId12"/>
    <p:sldId id="762" r:id="rId13"/>
    <p:sldId id="799" r:id="rId14"/>
    <p:sldId id="826"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901" r:id="rId28"/>
    <p:sldId id="850" r:id="rId29"/>
    <p:sldId id="847" r:id="rId30"/>
    <p:sldId id="848" r:id="rId31"/>
    <p:sldId id="852" r:id="rId32"/>
    <p:sldId id="853" r:id="rId33"/>
    <p:sldId id="854" r:id="rId34"/>
    <p:sldId id="855" r:id="rId35"/>
    <p:sldId id="856" r:id="rId36"/>
    <p:sldId id="857" r:id="rId37"/>
    <p:sldId id="858" r:id="rId38"/>
    <p:sldId id="862" r:id="rId39"/>
    <p:sldId id="863" r:id="rId40"/>
    <p:sldId id="864" r:id="rId41"/>
    <p:sldId id="865" r:id="rId42"/>
    <p:sldId id="867" r:id="rId43"/>
    <p:sldId id="868" r:id="rId44"/>
    <p:sldId id="869" r:id="rId45"/>
    <p:sldId id="870" r:id="rId46"/>
    <p:sldId id="871" r:id="rId47"/>
    <p:sldId id="872" r:id="rId48"/>
    <p:sldId id="873" r:id="rId49"/>
    <p:sldId id="874" r:id="rId50"/>
    <p:sldId id="875" r:id="rId51"/>
    <p:sldId id="876" r:id="rId52"/>
    <p:sldId id="877" r:id="rId53"/>
    <p:sldId id="878" r:id="rId54"/>
    <p:sldId id="879" r:id="rId55"/>
    <p:sldId id="880" r:id="rId56"/>
    <p:sldId id="881" r:id="rId57"/>
    <p:sldId id="882" r:id="rId58"/>
    <p:sldId id="883" r:id="rId59"/>
    <p:sldId id="884" r:id="rId60"/>
    <p:sldId id="885" r:id="rId61"/>
    <p:sldId id="886" r:id="rId62"/>
    <p:sldId id="887" r:id="rId63"/>
    <p:sldId id="888" r:id="rId64"/>
    <p:sldId id="889" r:id="rId65"/>
    <p:sldId id="890" r:id="rId66"/>
    <p:sldId id="891" r:id="rId67"/>
    <p:sldId id="892" r:id="rId68"/>
    <p:sldId id="893" r:id="rId69"/>
    <p:sldId id="894" r:id="rId70"/>
    <p:sldId id="895" r:id="rId71"/>
    <p:sldId id="896" r:id="rId72"/>
    <p:sldId id="897" r:id="rId73"/>
    <p:sldId id="898" r:id="rId74"/>
    <p:sldId id="899" r:id="rId75"/>
    <p:sldId id="861" r:id="rId76"/>
    <p:sldId id="859" r:id="rId77"/>
    <p:sldId id="800" r:id="rId78"/>
    <p:sldId id="694" r:id="rId79"/>
    <p:sldId id="695" r:id="rId80"/>
    <p:sldId id="740" r:id="rId81"/>
    <p:sldId id="741" r:id="rId82"/>
    <p:sldId id="825" r:id="rId8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095" autoAdjust="0"/>
  </p:normalViewPr>
  <p:slideViewPr>
    <p:cSldViewPr>
      <p:cViewPr varScale="1">
        <p:scale>
          <a:sx n="70" d="100"/>
          <a:sy n="70" d="100"/>
        </p:scale>
        <p:origin x="144" y="4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77</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79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55019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802.11-18/2109r8</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612"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2019-1-17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January 7</a:t>
            </a:r>
            <a:r>
              <a:rPr lang="en-US" baseline="30000" dirty="0" smtClean="0"/>
              <a:t>th</a:t>
            </a:r>
            <a:r>
              <a:rPr lang="en-US" dirty="0" smtClean="0"/>
              <a:t> : </a:t>
            </a:r>
          </a:p>
          <a:p>
            <a:pPr lvl="1">
              <a:defRPr/>
            </a:pPr>
            <a:r>
              <a:rPr lang="en-US" b="0" dirty="0" smtClean="0"/>
              <a:t>Received </a:t>
            </a:r>
            <a:r>
              <a:rPr lang="en-US" dirty="0" smtClean="0"/>
              <a:t>43 s</a:t>
            </a:r>
            <a:r>
              <a:rPr lang="en-US" b="0" dirty="0" smtClean="0"/>
              <a:t>ubmissions (updated on </a:t>
            </a:r>
            <a:r>
              <a:rPr lang="en-US" dirty="0" smtClean="0"/>
              <a:t>January 12</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on the existing problems in D1.0 (</a:t>
            </a:r>
            <a:r>
              <a:rPr lang="en-US" b="1" dirty="0" smtClean="0"/>
              <a:t>Highest priority</a:t>
            </a:r>
            <a:r>
              <a:rPr lang="en-US" dirty="0" smtClean="0"/>
              <a:t>)</a:t>
            </a:r>
          </a:p>
          <a:p>
            <a:pPr lvl="1">
              <a:defRPr/>
            </a:pPr>
            <a:r>
              <a:rPr lang="en-US" dirty="0" smtClean="0"/>
              <a:t>New proposals (</a:t>
            </a:r>
            <a:r>
              <a:rPr lang="en-US" b="1" dirty="0" smtClean="0"/>
              <a:t>lower priority</a:t>
            </a:r>
            <a:r>
              <a:rPr lang="en-US" dirty="0" smtClean="0"/>
              <a:t>)</a:t>
            </a:r>
          </a:p>
          <a:p>
            <a:pPr lvl="2">
              <a:defRPr/>
            </a:pPr>
            <a:r>
              <a:rPr lang="en-US" dirty="0" smtClean="0"/>
              <a:t>Resolutions that propose more optimization</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77435169"/>
              </p:ext>
            </p:extLst>
          </p:nvPr>
        </p:nvGraphicFramePr>
        <p:xfrm>
          <a:off x="838200" y="2469592"/>
          <a:ext cx="7391400" cy="1416608"/>
        </p:xfrm>
        <a:graphic>
          <a:graphicData uri="http://schemas.openxmlformats.org/drawingml/2006/table">
            <a:tbl>
              <a:tblPr/>
              <a:tblGrid>
                <a:gridCol w="6190297"/>
                <a:gridCol w="1201103"/>
              </a:tblGrid>
              <a:tr h="207103">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11-19/0021r0, CR clause 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smtClean="0">
                          <a:solidFill>
                            <a:srgbClr val="000000"/>
                          </a:solidFill>
                          <a:effectLst/>
                          <a:latin typeface="Arial" panose="020B0604020202020204" pitchFamily="34" charset="0"/>
                        </a:rPr>
                        <a:t>11-19-0029r0 </a:t>
                      </a:r>
                      <a:r>
                        <a:rPr lang="en-US" sz="1100" b="0" i="0" u="none" strike="noStrike" dirty="0">
                          <a:solidFill>
                            <a:srgbClr val="000000"/>
                          </a:solidFill>
                          <a:effectLst/>
                          <a:latin typeface="Arial" panose="020B0604020202020204" pitchFamily="34" charset="0"/>
                        </a:rPr>
                        <a:t>MAC Comment Resolution for Miscellaneous Topic Part 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11-19/0022r0, CR clause 6,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11-19/0023r0, CR WUR HDR LDR,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11-19/0024r0, CR PICS,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28980">
                <a:tc>
                  <a:txBody>
                    <a:bodyPr/>
                    <a:lstStyle/>
                    <a:p>
                      <a:pPr algn="l" fontAlgn="ctr"/>
                      <a:r>
                        <a:rPr lang="en-US" sz="1100" b="0" i="0" u="none" strike="noStrike" dirty="0">
                          <a:solidFill>
                            <a:srgbClr val="000000"/>
                          </a:solidFill>
                          <a:effectLst/>
                          <a:latin typeface="Arial" panose="020B0604020202020204" pitchFamily="34" charset="0"/>
                        </a:rPr>
                        <a:t>11-19/0025r0, CR Misc.,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277497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557493192"/>
              </p:ext>
            </p:extLst>
          </p:nvPr>
        </p:nvGraphicFramePr>
        <p:xfrm>
          <a:off x="1161344" y="1894989"/>
          <a:ext cx="6367288" cy="3403306"/>
        </p:xfrm>
        <a:graphic>
          <a:graphicData uri="http://schemas.openxmlformats.org/drawingml/2006/table">
            <a:tbl>
              <a:tblPr/>
              <a:tblGrid>
                <a:gridCol w="5332604"/>
                <a:gridCol w="1034684"/>
              </a:tblGrid>
              <a:tr h="198657">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11-19/0014: CR for Legacy portion, </a:t>
                      </a:r>
                      <a:r>
                        <a:rPr lang="en-US" sz="1100" b="0" i="0" u="none" strike="noStrike" dirty="0" err="1">
                          <a:solidFill>
                            <a:srgbClr val="000000"/>
                          </a:solidFill>
                          <a:effectLst/>
                          <a:latin typeface="Arial" panose="020B0604020202020204" pitchFamily="34" charset="0"/>
                        </a:rPr>
                        <a:t>Rui</a:t>
                      </a:r>
                      <a:r>
                        <a:rPr lang="en-US" sz="11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11-19/0015: CR for FDMA Padding, Rui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11-19/0050 PHY CR for Clause 32.2.3.4,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11-19/0051 PHY CR for Clause 32.2.4.7,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11-19/0052 PHY CR for clause 32.2.4.8,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11-19-0053-00-00ba-PHY-CR-for-Clause-32, Vinod (Intel</a:t>
                      </a:r>
                      <a:r>
                        <a:rPr lang="en-US" sz="1100" b="0" i="0" u="none" strike="noStrike" dirty="0" smtClean="0">
                          <a:solidFill>
                            <a:srgbClr val="000000"/>
                          </a:solidFill>
                          <a:effectLst/>
                          <a:latin typeface="Arial" panose="020B0604020202020204" pitchFamily="34" charset="0"/>
                        </a:rPr>
                        <a:t>) – Minyoung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11-18-1976-01-00ba-CR-BPSK-Mark, Vinod (Intel</a:t>
                      </a:r>
                      <a:r>
                        <a:rPr lang="en-US" sz="1100" b="0" i="0" u="none" strike="noStrike" dirty="0" smtClean="0">
                          <a:solidFill>
                            <a:srgbClr val="000000"/>
                          </a:solidFill>
                          <a:effectLst/>
                          <a:latin typeface="Arial" panose="020B0604020202020204" pitchFamily="34" charset="0"/>
                        </a:rPr>
                        <a:t>) – Minyoung</a:t>
                      </a:r>
                      <a:r>
                        <a:rPr lang="en-US" sz="1100" b="0" i="0" u="none" strike="noStrike" baseline="0" dirty="0" smtClean="0">
                          <a:solidFill>
                            <a:srgbClr val="000000"/>
                          </a:solidFill>
                          <a:effectLst/>
                          <a:latin typeface="Arial" panose="020B0604020202020204" pitchFamily="34" charset="0"/>
                        </a:rPr>
                        <a:t>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42512">
                <a:tc>
                  <a:txBody>
                    <a:bodyPr/>
                    <a:lstStyle/>
                    <a:p>
                      <a:pPr algn="l" fontAlgn="ctr"/>
                      <a:r>
                        <a:rPr lang="en-US" sz="1100" b="0" i="0" u="none" strike="noStrike" dirty="0">
                          <a:solidFill>
                            <a:srgbClr val="000000"/>
                          </a:solidFill>
                          <a:effectLst/>
                          <a:latin typeface="Arial" panose="020B0604020202020204" pitchFamily="34" charset="0"/>
                        </a:rPr>
                        <a:t>11-19-0066-00-00ba CR for Mathematical description of signals part 2, Miguel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13</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19/0068, “CRs on symbol design in Section 32”, Dennis Sundman,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15</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42512">
                <a:tc>
                  <a:txBody>
                    <a:bodyPr/>
                    <a:lstStyle/>
                    <a:p>
                      <a:pPr algn="l" fontAlgn="ctr"/>
                      <a:r>
                        <a:rPr lang="en-US" sz="1100" b="0" i="0" u="none" strike="noStrike">
                          <a:solidFill>
                            <a:srgbClr val="000000"/>
                          </a:solidFill>
                          <a:effectLst/>
                          <a:latin typeface="Arial" panose="020B0604020202020204" pitchFamily="34" charset="0"/>
                        </a:rPr>
                        <a:t>11-19-0067-00-00ba Discussion concerning MC-OOK and CIDs 212 and 665, Miguel López,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presentation (together with 19/68)</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11-19/0073, “CR-on-various-PHY-comments,” Steve Shellhammer, Qualcomm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smtClean="0">
                          <a:solidFill>
                            <a:srgbClr val="000000"/>
                          </a:solidFill>
                          <a:effectLst/>
                          <a:latin typeface="Arial" panose="020B0604020202020204" pitchFamily="34" charset="0"/>
                        </a:rPr>
                        <a:t>11-19/0139r0, “CRs-for-TXVECTOR-RXVECTOR”, Bo Sun, ZTE</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9</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19/0064r0 - CR subclauses 31.1, 32.X (X=1,2,3,4),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998987205"/>
              </p:ext>
            </p:extLst>
          </p:nvPr>
        </p:nvGraphicFramePr>
        <p:xfrm>
          <a:off x="1524000" y="2070100"/>
          <a:ext cx="6096000" cy="416941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11-19/0012r0, lb235-cr-subclause-9_4_2_273,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11-19/0013r0, lb235-cr-subclause-31.9,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1835/Rev3-CR-9.10.3.X,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2129/Rev0-CR-9.10.1-2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2130/Rev2-CR-9.10.3.2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2131/Rev1-CR-Miscellaneous,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2162/Rev2-CR identifiers,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19/0026 –CR on CID 1068 (Lei Huang/Panasonic)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19/0031, CRs for MAC Misc CIDs,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a:solidFill>
                            <a:srgbClr val="000000"/>
                          </a:solidFill>
                          <a:effectLst/>
                          <a:latin typeface="Arial" panose="020B0604020202020204" pitchFamily="34" charset="0"/>
                        </a:rPr>
                        <a:t>18/2143 Comment Resolutions on WUR Mode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4 (deferred from conference call),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dirty="0">
                          <a:solidFill>
                            <a:srgbClr val="000000"/>
                          </a:solidFill>
                          <a:effectLst/>
                          <a:latin typeface="Arial" panose="020B0604020202020204" pitchFamily="34" charset="0"/>
                        </a:rPr>
                        <a:t>19/0047 Comment Resolutions on WUR Capability element </a:t>
                      </a:r>
                      <a:r>
                        <a:rPr lang="en-US" sz="1100" b="0" i="0" u="none" strike="noStrike" dirty="0">
                          <a:solidFill>
                            <a:srgbClr val="000000"/>
                          </a:solidFill>
                          <a:effectLst/>
                          <a:latin typeface="맑은 고딕" panose="020B0503020000020004" pitchFamily="34" charset="-127"/>
                          <a:ea typeface="맑은 고딕" panose="020B0503020000020004" pitchFamily="34" charset="-127"/>
                        </a:rPr>
                        <a:t>–</a:t>
                      </a:r>
                      <a:r>
                        <a:rPr lang="en-US" sz="1100" b="0" i="0" u="none" strike="noStrike" dirty="0">
                          <a:solidFill>
                            <a:srgbClr val="000000"/>
                          </a:solidFill>
                          <a:effectLst/>
                          <a:latin typeface="Arial" panose="020B0604020202020204" pitchFamily="34" charset="0"/>
                        </a:rPr>
                        <a:t> Part 2, ,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11-18/1873r2, CR for WUR frame format, Woojin Ahn, WILUS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11-18/1917r0, CR for WUR frame format (part 2)        ,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11-19/46r0, CR for CID 1066,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smtClean="0">
                          <a:solidFill>
                            <a:srgbClr val="000000"/>
                          </a:solidFill>
                          <a:effectLst/>
                          <a:latin typeface="Arial" panose="020B0604020202020204" pitchFamily="34" charset="0"/>
                        </a:rPr>
                        <a:t>19-133/r0 CR for MAC Comment Resolution for Miscellaneous Topic Po-Kai Huang/Intel</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11-18-0054r0 MAC Comment Resolution for Miscellaneous Topic Part III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11-19/0011r0, </a:t>
                      </a:r>
                      <a:r>
                        <a:rPr lang="en-US" sz="1100" b="0" i="0" u="none" strike="noStrike" dirty="0" smtClean="0">
                          <a:solidFill>
                            <a:srgbClr val="000000"/>
                          </a:solidFill>
                          <a:effectLst/>
                          <a:latin typeface="Arial" panose="020B0604020202020204" pitchFamily="34" charset="0"/>
                        </a:rPr>
                        <a:t>lb235-cr-subclause-3_2</a:t>
                      </a:r>
                      <a:r>
                        <a:rPr lang="en-US" sz="1100" b="0" i="0" u="none" strike="noStrike" dirty="0">
                          <a:solidFill>
                            <a:srgbClr val="000000"/>
                          </a:solidFill>
                          <a:effectLst/>
                          <a:latin typeface="Arial" panose="020B0604020202020204" pitchFamily="34" charset="0"/>
                        </a:rPr>
                        <a:t>,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dirty="0">
                          <a:solidFill>
                            <a:srgbClr val="000000"/>
                          </a:solidFill>
                          <a:effectLst/>
                          <a:latin typeface="Arial" panose="020B0604020202020204" pitchFamily="34" charset="0"/>
                        </a:rPr>
                        <a:t>11-19-0033-00-00ba-lb235-cr-coexistence-assurance,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New Proposals</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303550332"/>
              </p:ext>
            </p:extLst>
          </p:nvPr>
        </p:nvGraphicFramePr>
        <p:xfrm>
          <a:off x="1562100" y="2574042"/>
          <a:ext cx="6096000" cy="163068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68300">
                <a:tc>
                  <a:txBody>
                    <a:bodyPr/>
                    <a:lstStyle/>
                    <a:p>
                      <a:pPr algn="l" fontAlgn="ctr"/>
                      <a:r>
                        <a:rPr lang="en-US" sz="1100" b="0" i="0" u="none" strike="noStrike">
                          <a:solidFill>
                            <a:srgbClr val="000000"/>
                          </a:solidFill>
                          <a:effectLst/>
                          <a:latin typeface="Arial" panose="020B0604020202020204" pitchFamily="34" charset="0"/>
                        </a:rPr>
                        <a:t>11-19/0036 CR for CID 915, 1100, 1132, 1099 and 1141,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11-19/0044 CR for CID 1097,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dirty="0">
                          <a:solidFill>
                            <a:srgbClr val="000000"/>
                          </a:solidFill>
                          <a:effectLst/>
                          <a:latin typeface="Arial" panose="020B0604020202020204" pitchFamily="34" charset="0"/>
                        </a:rPr>
                        <a:t>11-18/1836r1, MAC-CR-CID-296, Gaurav </a:t>
                      </a:r>
                      <a:r>
                        <a:rPr lang="en-US" sz="1100" b="0" i="0" u="none" strike="noStrike" dirty="0" err="1">
                          <a:solidFill>
                            <a:srgbClr val="000000"/>
                          </a:solidFill>
                          <a:effectLst/>
                          <a:latin typeface="Arial" panose="020B0604020202020204" pitchFamily="34" charset="0"/>
                        </a:rPr>
                        <a:t>Patwardhan</a:t>
                      </a:r>
                      <a:r>
                        <a:rPr lang="en-US" sz="1100" b="0" i="0" u="none" strike="noStrike" dirty="0">
                          <a:solidFill>
                            <a:srgbClr val="000000"/>
                          </a:solidFill>
                          <a:effectLst/>
                          <a:latin typeface="Arial" panose="020B0604020202020204" pitchFamily="34" charset="0"/>
                        </a:rPr>
                        <a:t>(HPE)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11-19/0055 CR for CID 1142, Xiaofei Wang (InterDigital)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de-DE" sz="1100" b="0" i="0" u="none" strike="noStrike">
                          <a:solidFill>
                            <a:srgbClr val="000000"/>
                          </a:solidFill>
                          <a:effectLst/>
                          <a:latin typeface="Arial" panose="020B0604020202020204" pitchFamily="34" charset="0"/>
                        </a:rPr>
                        <a:t>11-19/0056 CR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on CID 1105 (</a:t>
                      </a:r>
                      <a:r>
                        <a:rPr lang="en-US" sz="1100" b="0" i="0" u="none" strike="noStrike" baseline="0" dirty="0" err="1" smtClean="0">
                          <a:solidFill>
                            <a:srgbClr val="000000"/>
                          </a:solidFill>
                          <a:effectLst/>
                          <a:latin typeface="Calibri" panose="020F0502020204030204" pitchFamily="34" charset="0"/>
                        </a:rPr>
                        <a:t>ppt</a:t>
                      </a:r>
                      <a:r>
                        <a:rPr lang="en-US" sz="1100" b="0" i="0" u="none" strike="noStrike" baseline="0" dirty="0" smtClean="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11-19/0057 Spec text for CR for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3429001" cy="609600"/>
          </a:xfrm>
        </p:spPr>
        <p:txBody>
          <a:bodyPr/>
          <a:lstStyle/>
          <a:p>
            <a:r>
              <a:rPr lang="en-US" altLang="en-US" dirty="0" smtClean="0"/>
              <a:t>Agenda</a:t>
            </a:r>
          </a:p>
        </p:txBody>
      </p:sp>
      <p:sp>
        <p:nvSpPr>
          <p:cNvPr id="21507" name="Content Placeholder 6"/>
          <p:cNvSpPr>
            <a:spLocks noGrp="1"/>
          </p:cNvSpPr>
          <p:nvPr>
            <p:ph sz="half" idx="1"/>
          </p:nvPr>
        </p:nvSpPr>
        <p:spPr>
          <a:xfrm>
            <a:off x="0" y="1219200"/>
            <a:ext cx="4722813" cy="5257801"/>
          </a:xfrm>
        </p:spPr>
        <p:txBody>
          <a:bodyPr/>
          <a:lstStyle/>
          <a:p>
            <a:pPr>
              <a:spcBef>
                <a:spcPts val="100"/>
              </a:spcBef>
            </a:pPr>
            <a:r>
              <a:rPr lang="en-US" altLang="en-US" sz="1600" dirty="0" smtClean="0">
                <a:solidFill>
                  <a:schemeClr val="bg1">
                    <a:lumMod val="65000"/>
                  </a:schemeClr>
                </a:solidFill>
              </a:rPr>
              <a:t>Monday: PM1 (2 hours)</a:t>
            </a:r>
          </a:p>
          <a:p>
            <a:pPr lvl="1">
              <a:spcBef>
                <a:spcPts val="100"/>
              </a:spcBef>
            </a:pPr>
            <a:r>
              <a:rPr lang="en-US" altLang="en-US" sz="1600" dirty="0" smtClean="0">
                <a:solidFill>
                  <a:schemeClr val="bg1">
                    <a:lumMod val="65000"/>
                  </a:schemeClr>
                </a:solidFill>
              </a:rPr>
              <a:t>Call meeting to order</a:t>
            </a:r>
          </a:p>
          <a:p>
            <a:pPr lvl="1">
              <a:spcBef>
                <a:spcPts val="100"/>
              </a:spcBef>
            </a:pPr>
            <a:r>
              <a:rPr lang="en-US" altLang="en-US" sz="1600" dirty="0" smtClean="0">
                <a:solidFill>
                  <a:schemeClr val="bg1">
                    <a:lumMod val="65000"/>
                  </a:schemeClr>
                </a:solidFill>
              </a:rPr>
              <a:t>Call for submissions</a:t>
            </a:r>
          </a:p>
          <a:p>
            <a:pPr lvl="1">
              <a:spcBef>
                <a:spcPts val="100"/>
              </a:spcBef>
            </a:pPr>
            <a:r>
              <a:rPr lang="en-US" altLang="en-US" sz="1600" dirty="0" smtClean="0">
                <a:solidFill>
                  <a:schemeClr val="bg1">
                    <a:lumMod val="65000"/>
                  </a:schemeClr>
                </a:solidFill>
              </a:rPr>
              <a:t>Review agenda and approval</a:t>
            </a:r>
          </a:p>
          <a:p>
            <a:pPr lvl="1">
              <a:spcBef>
                <a:spcPts val="100"/>
              </a:spcBef>
            </a:pPr>
            <a:r>
              <a:rPr lang="en-US" altLang="en-US" sz="1600" dirty="0" smtClean="0">
                <a:solidFill>
                  <a:schemeClr val="bg1">
                    <a:lumMod val="65000"/>
                  </a:schemeClr>
                </a:solidFill>
              </a:rPr>
              <a:t>IEEE 802 and 802.11 IPR Policy and procedure</a:t>
            </a:r>
          </a:p>
          <a:p>
            <a:pPr lvl="1">
              <a:spcBef>
                <a:spcPts val="100"/>
              </a:spcBef>
            </a:pPr>
            <a:r>
              <a:rPr lang="en-US" altLang="en-US" sz="1600" dirty="0" smtClean="0">
                <a:solidFill>
                  <a:schemeClr val="bg1">
                    <a:lumMod val="65000"/>
                  </a:schemeClr>
                </a:solidFill>
              </a:rPr>
              <a:t>Participation in IEEE 802 Meetings </a:t>
            </a:r>
          </a:p>
          <a:p>
            <a:pPr lvl="1">
              <a:spcBef>
                <a:spcPts val="100"/>
              </a:spcBef>
            </a:pPr>
            <a:r>
              <a:rPr lang="en-US" altLang="en-US" sz="1600" b="1" dirty="0" smtClean="0">
                <a:solidFill>
                  <a:schemeClr val="bg1">
                    <a:lumMod val="65000"/>
                  </a:schemeClr>
                </a:solidFill>
              </a:rPr>
              <a:t>Motion</a:t>
            </a:r>
            <a:r>
              <a:rPr lang="en-US" altLang="en-US" sz="1600" dirty="0" smtClean="0">
                <a:solidFill>
                  <a:schemeClr val="bg1">
                    <a:lumMod val="65000"/>
                  </a:schemeClr>
                </a:solidFill>
              </a:rPr>
              <a:t>: November 2018 meeting (</a:t>
            </a:r>
            <a:r>
              <a:rPr lang="en-US" altLang="en-US" sz="1600" dirty="0">
                <a:solidFill>
                  <a:schemeClr val="bg1">
                    <a:lumMod val="65000"/>
                  </a:schemeClr>
                </a:solidFill>
              </a:rPr>
              <a:t>doc: IEEE </a:t>
            </a:r>
            <a:r>
              <a:rPr lang="en-US" altLang="en-US" sz="1600" dirty="0" smtClean="0">
                <a:solidFill>
                  <a:schemeClr val="bg1">
                    <a:lumMod val="65000"/>
                  </a:schemeClr>
                </a:solidFill>
              </a:rPr>
              <a:t>802.11-18/2068r1) and teleconference minutes (doc: IEEE 802.11-18/2088r4) approval</a:t>
            </a:r>
          </a:p>
          <a:p>
            <a:pPr lvl="1">
              <a:spcBef>
                <a:spcPts val="100"/>
              </a:spcBef>
            </a:pPr>
            <a:r>
              <a:rPr lang="en-US" altLang="en-US" sz="1600" dirty="0" smtClean="0">
                <a:solidFill>
                  <a:schemeClr val="bg1">
                    <a:lumMod val="65000"/>
                  </a:schemeClr>
                </a:solidFill>
              </a:rPr>
              <a:t>Presentations on comment resolution</a:t>
            </a:r>
          </a:p>
          <a:p>
            <a:pPr lvl="1">
              <a:spcBef>
                <a:spcPts val="100"/>
              </a:spcBef>
            </a:pPr>
            <a:r>
              <a:rPr lang="en-US" altLang="en-US" sz="1600" dirty="0" smtClean="0">
                <a:solidFill>
                  <a:schemeClr val="bg1">
                    <a:lumMod val="65000"/>
                  </a:schemeClr>
                </a:solidFill>
              </a:rPr>
              <a:t>Recess</a:t>
            </a:r>
          </a:p>
          <a:p>
            <a:pPr>
              <a:spcBef>
                <a:spcPts val="100"/>
              </a:spcBef>
            </a:pPr>
            <a:r>
              <a:rPr lang="en-US" altLang="en-US" sz="1600" dirty="0" smtClean="0">
                <a:solidFill>
                  <a:schemeClr val="bg1">
                    <a:lumMod val="65000"/>
                  </a:schemeClr>
                </a:solidFill>
              </a:rPr>
              <a:t>Monday: PM2 (2 hours)</a:t>
            </a:r>
          </a:p>
          <a:p>
            <a:pPr lvl="1">
              <a:spcBef>
                <a:spcPts val="100"/>
              </a:spcBef>
            </a:pPr>
            <a:r>
              <a:rPr lang="en-US" altLang="en-US" sz="1600" dirty="0">
                <a:solidFill>
                  <a:schemeClr val="bg1">
                    <a:lumMod val="65000"/>
                  </a:schemeClr>
                </a:solidFill>
              </a:rPr>
              <a:t>PHY and MAC ad-hoc meetings (parallel</a:t>
            </a:r>
            <a:r>
              <a:rPr lang="en-US" altLang="en-US" sz="1600" dirty="0" smtClean="0">
                <a:solidFill>
                  <a:schemeClr val="bg1">
                    <a:lumMod val="65000"/>
                  </a:schemeClr>
                </a:solidFill>
              </a:rPr>
              <a:t>)</a:t>
            </a:r>
          </a:p>
          <a:p>
            <a:pPr lvl="1">
              <a:spcBef>
                <a:spcPts val="100"/>
              </a:spcBef>
            </a:pPr>
            <a:r>
              <a:rPr lang="en-US" altLang="en-US" sz="1600" dirty="0" smtClean="0">
                <a:solidFill>
                  <a:schemeClr val="bg1">
                    <a:lumMod val="65000"/>
                  </a:schemeClr>
                </a:solidFill>
              </a:rPr>
              <a:t>Comment resolution, presentation, Recess</a:t>
            </a:r>
          </a:p>
          <a:p>
            <a:pPr>
              <a:spcBef>
                <a:spcPts val="100"/>
              </a:spcBef>
            </a:pPr>
            <a:r>
              <a:rPr lang="en-US" altLang="en-US" sz="1600" dirty="0" smtClean="0">
                <a:solidFill>
                  <a:schemeClr val="bg1">
                    <a:lumMod val="65000"/>
                  </a:schemeClr>
                </a:solidFill>
              </a:rPr>
              <a:t>Tuesday</a:t>
            </a:r>
            <a:r>
              <a:rPr lang="en-US" altLang="en-US" sz="1600" dirty="0">
                <a:solidFill>
                  <a:schemeClr val="bg1">
                    <a:lumMod val="65000"/>
                  </a:schemeClr>
                </a:solidFill>
              </a:rPr>
              <a:t>: </a:t>
            </a:r>
            <a:r>
              <a:rPr lang="en-US" altLang="en-US" sz="1600" dirty="0" smtClean="0">
                <a:solidFill>
                  <a:schemeClr val="bg1">
                    <a:lumMod val="65000"/>
                  </a:schemeClr>
                </a:solidFill>
              </a:rPr>
              <a:t>AM1, PM1 (4 </a:t>
            </a:r>
            <a:r>
              <a:rPr lang="en-US" altLang="en-US" sz="1600" dirty="0">
                <a:solidFill>
                  <a:schemeClr val="bg1">
                    <a:lumMod val="65000"/>
                  </a:schemeClr>
                </a:solidFill>
              </a:rPr>
              <a:t>hours)</a:t>
            </a:r>
          </a:p>
          <a:p>
            <a:pPr lvl="1">
              <a:spcBef>
                <a:spcPts val="100"/>
              </a:spcBef>
            </a:pPr>
            <a:r>
              <a:rPr lang="en-US" altLang="en-US" sz="1600" dirty="0">
                <a:solidFill>
                  <a:schemeClr val="bg1">
                    <a:lumMod val="65000"/>
                  </a:schemeClr>
                </a:solidFill>
              </a:rPr>
              <a:t>PHY and MAC ad-hoc meetings (parallel)</a:t>
            </a:r>
          </a:p>
          <a:p>
            <a:pPr lvl="1">
              <a:spcBef>
                <a:spcPts val="100"/>
              </a:spcBef>
            </a:pPr>
            <a:r>
              <a:rPr lang="en-US" altLang="en-US" sz="1600" dirty="0">
                <a:solidFill>
                  <a:schemeClr val="bg1">
                    <a:lumMod val="65000"/>
                  </a:schemeClr>
                </a:solidFill>
              </a:rPr>
              <a:t>Comment resolution, presentation, Recess</a:t>
            </a:r>
          </a:p>
          <a:p>
            <a:pPr lvl="1">
              <a:spcBef>
                <a:spcPts val="100"/>
              </a:spcBef>
            </a:pPr>
            <a:endParaRPr lang="en-US" altLang="en-US" sz="1600" dirty="0" smtClean="0">
              <a:solidFill>
                <a:srgbClr val="FF0000"/>
              </a:solidFill>
            </a:endParaRPr>
          </a:p>
        </p:txBody>
      </p:sp>
      <p:sp>
        <p:nvSpPr>
          <p:cNvPr id="21508" name="Content Placeholder 7"/>
          <p:cNvSpPr>
            <a:spLocks noGrp="1"/>
          </p:cNvSpPr>
          <p:nvPr>
            <p:ph sz="half" idx="2"/>
          </p:nvPr>
        </p:nvSpPr>
        <p:spPr>
          <a:xfrm>
            <a:off x="4572001" y="762000"/>
            <a:ext cx="4572000" cy="5532439"/>
          </a:xfrm>
        </p:spPr>
        <p:txBody>
          <a:bodyPr/>
          <a:lstStyle/>
          <a:p>
            <a:pPr>
              <a:spcBef>
                <a:spcPts val="100"/>
              </a:spcBef>
            </a:pPr>
            <a:r>
              <a:rPr lang="en-US" altLang="en-US" sz="1600" dirty="0">
                <a:solidFill>
                  <a:schemeClr val="bg1">
                    <a:lumMod val="65000"/>
                  </a:schemeClr>
                </a:solidFill>
              </a:rPr>
              <a:t>Tuesday AM2, </a:t>
            </a:r>
            <a:r>
              <a:rPr lang="en-US" altLang="en-US" sz="1600" dirty="0" smtClean="0">
                <a:solidFill>
                  <a:schemeClr val="bg1">
                    <a:lumMod val="65000"/>
                  </a:schemeClr>
                </a:solidFill>
              </a:rPr>
              <a:t>PM2 (4 </a:t>
            </a:r>
            <a:r>
              <a:rPr lang="en-US" altLang="en-US" sz="1600" dirty="0">
                <a:solidFill>
                  <a:schemeClr val="bg1">
                    <a:lumMod val="65000"/>
                  </a:schemeClr>
                </a:solidFill>
              </a:rPr>
              <a:t>hours) </a:t>
            </a:r>
          </a:p>
          <a:p>
            <a:pPr lvl="1">
              <a:spcBef>
                <a:spcPts val="0"/>
              </a:spcBef>
            </a:pPr>
            <a:r>
              <a:rPr lang="en-US" altLang="en-US" sz="1600" dirty="0">
                <a:solidFill>
                  <a:schemeClr val="bg1">
                    <a:lumMod val="65000"/>
                  </a:schemeClr>
                </a:solidFill>
              </a:rPr>
              <a:t>Call meeting to order</a:t>
            </a:r>
          </a:p>
          <a:p>
            <a:pPr lvl="1">
              <a:spcBef>
                <a:spcPts val="0"/>
              </a:spcBef>
            </a:pPr>
            <a:r>
              <a:rPr lang="en-US" altLang="en-US" sz="1600" dirty="0">
                <a:solidFill>
                  <a:schemeClr val="bg1">
                    <a:lumMod val="65000"/>
                  </a:schemeClr>
                </a:solidFill>
              </a:rPr>
              <a:t>IEEE 802 and 802.11 IPR Policy and procedure</a:t>
            </a:r>
          </a:p>
          <a:p>
            <a:pPr lvl="1">
              <a:spcBef>
                <a:spcPts val="0"/>
              </a:spcBef>
            </a:pPr>
            <a:r>
              <a:rPr lang="en-US" altLang="en-US" sz="1600" dirty="0">
                <a:solidFill>
                  <a:schemeClr val="bg1">
                    <a:lumMod val="65000"/>
                  </a:schemeClr>
                </a:solidFill>
              </a:rPr>
              <a:t>Presentations on comment resolutions, Recess</a:t>
            </a:r>
          </a:p>
          <a:p>
            <a:pPr>
              <a:spcBef>
                <a:spcPts val="100"/>
              </a:spcBef>
            </a:pPr>
            <a:r>
              <a:rPr lang="en-US" altLang="en-US" sz="1600" dirty="0" smtClean="0">
                <a:solidFill>
                  <a:schemeClr val="bg1">
                    <a:lumMod val="65000"/>
                  </a:schemeClr>
                </a:solidFill>
              </a:rPr>
              <a:t>Wednesday: </a:t>
            </a:r>
            <a:r>
              <a:rPr lang="en-US" altLang="en-US" sz="1600" dirty="0">
                <a:solidFill>
                  <a:schemeClr val="bg1">
                    <a:lumMod val="65000"/>
                  </a:schemeClr>
                </a:solidFill>
              </a:rPr>
              <a:t>PM2 (2 hours)</a:t>
            </a:r>
          </a:p>
          <a:p>
            <a:pPr lvl="1">
              <a:spcBef>
                <a:spcPts val="100"/>
              </a:spcBef>
            </a:pPr>
            <a:r>
              <a:rPr lang="en-US" altLang="en-US" sz="1600" dirty="0">
                <a:solidFill>
                  <a:schemeClr val="bg1">
                    <a:lumMod val="65000"/>
                  </a:schemeClr>
                </a:solidFill>
              </a:rPr>
              <a:t>PHY and MAC ad-hoc meetings (parallel)</a:t>
            </a:r>
          </a:p>
          <a:p>
            <a:pPr lvl="1">
              <a:spcBef>
                <a:spcPts val="100"/>
              </a:spcBef>
            </a:pPr>
            <a:r>
              <a:rPr lang="en-US" altLang="en-US" sz="1600" dirty="0">
                <a:solidFill>
                  <a:schemeClr val="bg1">
                    <a:lumMod val="65000"/>
                  </a:schemeClr>
                </a:solidFill>
              </a:rPr>
              <a:t>Comment resolution, </a:t>
            </a:r>
            <a:r>
              <a:rPr lang="en-US" altLang="en-US" sz="1600" dirty="0" smtClean="0">
                <a:solidFill>
                  <a:schemeClr val="bg1">
                    <a:lumMod val="65000"/>
                  </a:schemeClr>
                </a:solidFill>
              </a:rPr>
              <a:t>presentation, Recess</a:t>
            </a:r>
          </a:p>
          <a:p>
            <a:pPr>
              <a:spcBef>
                <a:spcPts val="0"/>
              </a:spcBef>
            </a:pPr>
            <a:r>
              <a:rPr lang="en-US" altLang="en-US" sz="1600" dirty="0" smtClean="0"/>
              <a:t>Thursday: PM2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a:t>
            </a:r>
            <a:r>
              <a:rPr lang="en-US" altLang="en-US" sz="1600" dirty="0" smtClean="0"/>
              <a:t>procedure</a:t>
            </a:r>
          </a:p>
          <a:p>
            <a:pPr lvl="1">
              <a:spcBef>
                <a:spcPts val="0"/>
              </a:spcBef>
            </a:pPr>
            <a:r>
              <a:rPr lang="en-US" altLang="en-US" sz="1600" dirty="0" smtClean="0"/>
              <a:t>Review CIDs related to </a:t>
            </a:r>
            <a:r>
              <a:rPr lang="en-US" altLang="en-US" sz="1600" dirty="0" err="1" smtClean="0"/>
              <a:t>TGba</a:t>
            </a:r>
            <a:r>
              <a:rPr lang="en-US" altLang="en-US" sz="1600" dirty="0" smtClean="0"/>
              <a:t> </a:t>
            </a:r>
            <a:r>
              <a:rPr lang="en-US" altLang="en-US" sz="1600" dirty="0"/>
              <a:t>coexistence assurance </a:t>
            </a:r>
            <a:r>
              <a:rPr lang="en-US" altLang="en-US" sz="1600" dirty="0" smtClean="0"/>
              <a:t>doc and review the revised doc:11-18/1069r1 </a:t>
            </a:r>
            <a:endParaRPr lang="en-US" altLang="en-US" sz="1600" dirty="0" smtClean="0"/>
          </a:p>
          <a:p>
            <a:pPr lvl="1">
              <a:spcBef>
                <a:spcPts val="0"/>
              </a:spcBef>
            </a:pPr>
            <a:r>
              <a:rPr lang="en-US" altLang="en-US" sz="1600" b="1" dirty="0" smtClean="0"/>
              <a:t>Motion: </a:t>
            </a:r>
            <a:r>
              <a:rPr lang="en-US" altLang="en-US" sz="1600" b="1" dirty="0" err="1" smtClean="0"/>
              <a:t>TGba</a:t>
            </a:r>
            <a:r>
              <a:rPr lang="en-US" altLang="en-US" sz="1600" b="1" dirty="0" smtClean="0"/>
              <a:t> coexistence assurance doc.</a:t>
            </a:r>
          </a:p>
          <a:p>
            <a:pPr lvl="1">
              <a:spcBef>
                <a:spcPts val="0"/>
              </a:spcBef>
            </a:pPr>
            <a:r>
              <a:rPr lang="en-US" altLang="en-US" sz="1600" b="1" dirty="0" smtClean="0"/>
              <a:t>Motions: </a:t>
            </a:r>
            <a:r>
              <a:rPr lang="en-US" altLang="en-US" sz="1600" b="1" dirty="0" smtClean="0"/>
              <a:t>Comment resolutions</a:t>
            </a:r>
            <a:endParaRPr lang="en-US" altLang="en-US" sz="1600" b="1" dirty="0" smtClean="0"/>
          </a:p>
          <a:p>
            <a:pPr lvl="1">
              <a:spcBef>
                <a:spcPts val="0"/>
              </a:spcBef>
            </a:pPr>
            <a:r>
              <a:rPr lang="en-US" altLang="en-US" sz="1600" b="1" dirty="0" smtClean="0"/>
              <a:t>Motion</a:t>
            </a:r>
            <a:r>
              <a:rPr lang="en-US" altLang="en-US" sz="1600" b="1" dirty="0"/>
              <a:t>: </a:t>
            </a:r>
            <a:r>
              <a:rPr lang="en-US" altLang="en-US" sz="1600" b="1" dirty="0" smtClean="0"/>
              <a:t>802.11 </a:t>
            </a:r>
            <a:r>
              <a:rPr lang="en-US" altLang="en-US" sz="1600" b="1" dirty="0"/>
              <a:t>WG letter </a:t>
            </a:r>
            <a:r>
              <a:rPr lang="en-US" altLang="en-US" sz="1600" b="1" dirty="0" smtClean="0"/>
              <a:t>ballot</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March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 Adjourn</a:t>
            </a:r>
            <a:endParaRPr lang="en-US" altLang="en-US" sz="16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St. Louis, Missouri, USA</a:t>
            </a:r>
          </a:p>
          <a:p>
            <a:pPr algn="ctr">
              <a:lnSpc>
                <a:spcPct val="90000"/>
              </a:lnSpc>
              <a:buFontTx/>
              <a:buNone/>
            </a:pPr>
            <a:r>
              <a:rPr lang="en-US" altLang="en-US" sz="3200" dirty="0">
                <a:cs typeface="Times New Roman" panose="02020603050405020304" pitchFamily="18" charset="0"/>
              </a:rPr>
              <a:t>January </a:t>
            </a:r>
            <a:r>
              <a:rPr lang="en-US" altLang="en-US" sz="3200" dirty="0" smtClean="0">
                <a:cs typeface="Times New Roman" panose="02020603050405020304" pitchFamily="18" charset="0"/>
              </a:rPr>
              <a:t>13-18,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Worked on comment resolution</a:t>
            </a:r>
          </a:p>
          <a:p>
            <a:pPr lvl="1"/>
            <a:r>
              <a:rPr lang="en-US" altLang="en-US" dirty="0"/>
              <a:t>Resolved </a:t>
            </a:r>
            <a:r>
              <a:rPr lang="en-US" altLang="en-US" dirty="0" smtClean="0"/>
              <a:t>558 </a:t>
            </a:r>
            <a:r>
              <a:rPr lang="en-US" altLang="en-US" dirty="0"/>
              <a:t>comments (</a:t>
            </a:r>
            <a:r>
              <a:rPr lang="en-US" altLang="en-US" dirty="0" smtClean="0"/>
              <a:t>44%)</a:t>
            </a:r>
            <a:endParaRPr lang="en-US" altLang="en-US" dirty="0"/>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doc:11-18/1717r10</a:t>
            </a:r>
          </a:p>
          <a:p>
            <a:endParaRPr lang="en-US" altLang="en-US" dirty="0"/>
          </a:p>
          <a:p>
            <a:r>
              <a:rPr lang="en-US" altLang="en-US" dirty="0" smtClean="0"/>
              <a:t>Teleconference calls</a:t>
            </a:r>
          </a:p>
          <a:p>
            <a:pPr lvl="1"/>
            <a:r>
              <a:rPr lang="en-US" altLang="en-US" dirty="0" smtClean="0"/>
              <a:t>Reviewed comment resolutions</a:t>
            </a:r>
          </a:p>
          <a:p>
            <a:pPr lvl="1"/>
            <a:r>
              <a:rPr lang="en-US" altLang="en-US" dirty="0" smtClean="0"/>
              <a:t>Resolved ~100 comments</a:t>
            </a:r>
            <a:endParaRPr lang="en-US" alt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2018 meeting [doc: IEEE </a:t>
            </a:r>
            <a:r>
              <a:rPr lang="en-US" altLang="en-US" dirty="0"/>
              <a:t>802.11-18/2068r1] </a:t>
            </a:r>
            <a:r>
              <a:rPr lang="en-US" altLang="en-US" dirty="0" smtClean="0"/>
              <a:t>and teleconference calls [doc: IEEE 802.11-18/2088r4]</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11-19/33r0]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3, 1254 </a:t>
            </a:r>
            <a:endParaRPr lang="en-US" b="1" dirty="0" smtClean="0"/>
          </a:p>
          <a:p>
            <a:pPr marL="400050" lvl="1" indent="0">
              <a:buNone/>
            </a:pPr>
            <a:endParaRPr lang="en-US" dirty="0" smtClean="0"/>
          </a:p>
          <a:p>
            <a:pPr lvl="1" indent="-342900"/>
            <a:r>
              <a:rPr lang="en-US" dirty="0" smtClean="0"/>
              <a:t>Move</a:t>
            </a:r>
            <a:r>
              <a:rPr lang="en-US" dirty="0"/>
              <a:t>: </a:t>
            </a:r>
            <a:r>
              <a:rPr lang="en-US" dirty="0" smtClean="0"/>
              <a:t>Yongho Seok</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27</a:t>
            </a:fld>
            <a:endParaRPr lang="en-US" altLang="en-US"/>
          </a:p>
        </p:txBody>
      </p:sp>
    </p:spTree>
    <p:extLst>
      <p:ext uri="{BB962C8B-B14F-4D97-AF65-F5344CB8AC3E}">
        <p14:creationId xmlns:p14="http://schemas.microsoft.com/office/powerpoint/2010/main" val="39102193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–Coexistence Assurance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11-18/1069r1 </a:t>
            </a:r>
            <a:r>
              <a:rPr lang="en-US" dirty="0"/>
              <a:t>as the coexistence assurance document for </a:t>
            </a:r>
            <a:r>
              <a:rPr lang="en-US" dirty="0" smtClean="0"/>
              <a:t>802.11ba </a:t>
            </a:r>
            <a:r>
              <a:rPr lang="en-US" dirty="0"/>
              <a:t>amendment. </a:t>
            </a:r>
          </a:p>
          <a:p>
            <a:endParaRPr lang="en-US" dirty="0" smtClean="0"/>
          </a:p>
          <a:p>
            <a:r>
              <a:rPr lang="en-US" dirty="0" smtClean="0"/>
              <a:t>Mover: </a:t>
            </a:r>
            <a:r>
              <a:rPr lang="en-US" dirty="0" err="1" smtClean="0"/>
              <a:t>Yongho</a:t>
            </a:r>
            <a:r>
              <a:rPr lang="en-US" dirty="0" smtClean="0"/>
              <a:t> </a:t>
            </a:r>
            <a:r>
              <a:rPr lang="en-US" dirty="0" err="1" smtClean="0"/>
              <a:t>Seok</a:t>
            </a:r>
            <a:endParaRPr lang="en-US" dirty="0" smtClean="0"/>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28</a:t>
            </a:fld>
            <a:endParaRPr lang="en-US" altLang="en-US"/>
          </a:p>
        </p:txBody>
      </p:sp>
    </p:spTree>
    <p:extLst>
      <p:ext uri="{BB962C8B-B14F-4D97-AF65-F5344CB8AC3E}">
        <p14:creationId xmlns:p14="http://schemas.microsoft.com/office/powerpoint/2010/main" val="2143242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[11-18/1965r6] </a:t>
            </a:r>
            <a:r>
              <a:rPr lang="en-US" dirty="0"/>
              <a:t>for CIDs listed below:</a:t>
            </a:r>
            <a:endParaRPr lang="en-US" b="0" dirty="0"/>
          </a:p>
          <a:p>
            <a:pPr marL="400050" lvl="1" indent="0">
              <a:buNone/>
            </a:pPr>
            <a:r>
              <a:rPr lang="en-US" b="1" dirty="0"/>
              <a:t>- </a:t>
            </a:r>
            <a:r>
              <a:rPr lang="en-US" b="1" dirty="0" smtClean="0"/>
              <a:t>CIDs</a:t>
            </a:r>
            <a:r>
              <a:rPr lang="en-US" b="1" dirty="0"/>
              <a:t>: 22, 25, 40, 41, 42, 43, 208, 231, 502, 1221, 1253, 207, 209, 824, 23, 823</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
        <p:nvSpPr>
          <p:cNvPr id="2" name="TextBox 1"/>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a:t>
            </a:r>
            <a:r>
              <a:rPr lang="en-US" sz="1800" dirty="0" smtClean="0">
                <a:solidFill>
                  <a:srgbClr val="FF0000"/>
                </a:solidFill>
              </a:rPr>
              <a:t>motion in November 2018. </a:t>
            </a:r>
            <a:r>
              <a:rPr lang="en-US" sz="1800" dirty="0" smtClean="0">
                <a:solidFill>
                  <a:srgbClr val="FF0000"/>
                </a:solidFill>
              </a:rPr>
              <a:t>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2019 session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[11-18/1966r4] </a:t>
            </a:r>
            <a:r>
              <a:rPr lang="en-US" dirty="0"/>
              <a:t>for CIDs listed below:</a:t>
            </a:r>
            <a:endParaRPr lang="en-US" b="0" dirty="0"/>
          </a:p>
          <a:p>
            <a:pPr marL="400050" lvl="1" indent="0">
              <a:buNone/>
            </a:pPr>
            <a:r>
              <a:rPr lang="en-US" b="1" dirty="0"/>
              <a:t>- </a:t>
            </a:r>
            <a:r>
              <a:rPr lang="en-US" b="1" dirty="0" smtClean="0"/>
              <a:t>CIDs</a:t>
            </a:r>
            <a:r>
              <a:rPr lang="en-US" b="1" dirty="0"/>
              <a:t>: 206, 229, 230, 501, 752, 969, 970, 971, 1216, 1217, 1218, 1219, 972, </a:t>
            </a:r>
            <a:r>
              <a:rPr lang="en-US" b="1" dirty="0" smtClean="0"/>
              <a:t>973</a:t>
            </a:r>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 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
        <p:nvSpPr>
          <p:cNvPr id="10" name="TextBox 9"/>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a:t>
            </a:r>
            <a:r>
              <a:rPr lang="en-US" sz="1800" dirty="0" smtClean="0">
                <a:solidFill>
                  <a:srgbClr val="FF0000"/>
                </a:solidFill>
              </a:rPr>
              <a:t>motion in November 2018. </a:t>
            </a:r>
            <a:r>
              <a:rPr lang="en-US" sz="1800" dirty="0" smtClean="0">
                <a:solidFill>
                  <a:srgbClr val="FF0000"/>
                </a:solidFill>
              </a:rPr>
              <a:t>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27758422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[11-18/1931r1] </a:t>
            </a:r>
            <a:r>
              <a:rPr lang="en-US" dirty="0"/>
              <a:t>for CIDs listed below:</a:t>
            </a:r>
            <a:endParaRPr lang="en-US" b="0" dirty="0"/>
          </a:p>
          <a:p>
            <a:pPr marL="400050" lvl="1" indent="0">
              <a:buNone/>
            </a:pPr>
            <a:r>
              <a:rPr lang="en-US" b="1" dirty="0"/>
              <a:t>- </a:t>
            </a:r>
            <a:r>
              <a:rPr lang="en-US" b="1" dirty="0" smtClean="0"/>
              <a:t>CIDs: </a:t>
            </a:r>
            <a:r>
              <a:rPr lang="en-GB" dirty="0"/>
              <a:t>373, 782, 937, 938</a:t>
            </a:r>
            <a:endParaRPr lang="en-US"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err="1" smtClean="0"/>
              <a:t>Guoqing</a:t>
            </a:r>
            <a:r>
              <a:rPr lang="en-US" dirty="0" smtClean="0"/>
              <a:t> Li</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1668780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[11-18/2107r1] </a:t>
            </a:r>
            <a:r>
              <a:rPr lang="en-US" dirty="0"/>
              <a:t>for CIDs listed below:</a:t>
            </a:r>
            <a:endParaRPr lang="en-US" b="0" dirty="0"/>
          </a:p>
          <a:p>
            <a:pPr marL="400050" lvl="1" indent="0">
              <a:buNone/>
            </a:pPr>
            <a:r>
              <a:rPr lang="en-US" b="1" dirty="0"/>
              <a:t>- </a:t>
            </a:r>
            <a:r>
              <a:rPr lang="en-US" b="1" dirty="0" smtClean="0"/>
              <a:t>CIDs: </a:t>
            </a:r>
            <a:endParaRPr lang="en-GB" dirty="0"/>
          </a:p>
          <a:p>
            <a:pPr marL="400050" lvl="1" indent="0">
              <a:buNone/>
            </a:pPr>
            <a:r>
              <a:rPr lang="en-GB" dirty="0"/>
              <a:t>	</a:t>
            </a:r>
            <a:r>
              <a:rPr lang="en-GB" dirty="0"/>
              <a:t>11, 51, 66, 119, 120, 447, 448, 461, 537, 538, 726, 728, 776, 1182, 1183, 1245</a:t>
            </a:r>
            <a:endParaRPr lang="en-GB"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Suhwook Kim</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5912587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11-18/1835r3]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smtClean="0"/>
              <a:t>32</a:t>
            </a:r>
            <a:r>
              <a:rPr lang="en-US" dirty="0"/>
              <a:t>, 87, 88, 292, 387, 392, 394, 395, 396, 720, </a:t>
            </a:r>
          </a:p>
          <a:p>
            <a:pPr marL="400050" lvl="1" indent="0">
              <a:buNone/>
            </a:pPr>
            <a:r>
              <a:rPr lang="en-US" dirty="0"/>
              <a:t>	</a:t>
            </a:r>
            <a:r>
              <a:rPr lang="en-US" dirty="0" smtClean="0"/>
              <a:t>850</a:t>
            </a:r>
            <a:r>
              <a:rPr lang="en-US" dirty="0"/>
              <a:t>, 884, 885, 1171, 1239</a:t>
            </a:r>
          </a:p>
          <a:p>
            <a:pPr marL="400050" lvl="1" indent="0">
              <a:buNone/>
            </a:pPr>
            <a:endParaRPr lang="en-GB" dirty="0"/>
          </a:p>
          <a:p>
            <a:pPr marL="400050" lvl="1" indent="0">
              <a:buNone/>
            </a:pPr>
            <a:r>
              <a:rPr lang="en-GB" dirty="0"/>
              <a:t>	</a:t>
            </a:r>
            <a:endParaRPr lang="en-US" dirty="0" smtClean="0"/>
          </a:p>
          <a:p>
            <a:pPr lvl="1" indent="-342900"/>
            <a:r>
              <a:rPr lang="en-US" dirty="0" smtClean="0"/>
              <a:t>Move</a:t>
            </a:r>
            <a:r>
              <a:rPr lang="en-US" dirty="0"/>
              <a:t>: Alfred Asterjadhi</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40444279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[11-18/1937r1]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smtClean="0"/>
              <a:t>792</a:t>
            </a:r>
            <a:r>
              <a:rPr lang="en-US" dirty="0"/>
              <a:t>, 68, 72, 73, 365, 699, 703, 877, 985, 994, </a:t>
            </a:r>
            <a:r>
              <a:rPr lang="en-US" dirty="0" smtClean="0"/>
              <a:t/>
            </a:r>
            <a:br>
              <a:rPr lang="en-US" dirty="0" smtClean="0"/>
            </a:br>
            <a:r>
              <a:rPr lang="en-US" dirty="0" smtClean="0"/>
              <a:t>1000</a:t>
            </a:r>
            <a:r>
              <a:rPr lang="en-US" dirty="0"/>
              <a:t>, 1092</a:t>
            </a:r>
            <a:r>
              <a:rPr lang="en-US" dirty="0" smtClean="0"/>
              <a:t>, </a:t>
            </a:r>
            <a:r>
              <a:rPr lang="en-US" dirty="0"/>
              <a:t>535, 115, 169, 1156, 529, 530, 531, 532, </a:t>
            </a:r>
            <a:r>
              <a:rPr lang="en-US" dirty="0" smtClean="0"/>
              <a:t/>
            </a:r>
            <a:br>
              <a:rPr lang="en-US" dirty="0" smtClean="0"/>
            </a:br>
            <a:r>
              <a:rPr lang="en-US" dirty="0" smtClean="0"/>
              <a:t>856</a:t>
            </a:r>
            <a:r>
              <a:rPr lang="en-US" dirty="0"/>
              <a:t>, 857, 534, 44, 533, 724, 112, 405, 1131, </a:t>
            </a:r>
            <a:r>
              <a:rPr lang="en-US" dirty="0" smtClean="0"/>
              <a:t>113,</a:t>
            </a:r>
            <a:br>
              <a:rPr lang="en-US" dirty="0" smtClean="0"/>
            </a:br>
            <a:r>
              <a:rPr lang="en-US" dirty="0" smtClean="0"/>
              <a:t>406, </a:t>
            </a:r>
            <a:r>
              <a:rPr lang="en-US" dirty="0"/>
              <a:t>114, 116, 342, 343, 429, 603, 725, 887, 1241, </a:t>
            </a:r>
            <a:r>
              <a:rPr lang="en-US" dirty="0" smtClean="0"/>
              <a:t/>
            </a:r>
            <a:br>
              <a:rPr lang="en-US" dirty="0" smtClean="0"/>
            </a:br>
            <a:r>
              <a:rPr lang="en-US" dirty="0" smtClean="0"/>
              <a:t>1001</a:t>
            </a:r>
            <a:r>
              <a:rPr lang="en-US" dirty="0"/>
              <a:t>, 1002, 1130</a:t>
            </a:r>
            <a:endParaRPr lang="en-GB" dirty="0"/>
          </a:p>
          <a:p>
            <a:pPr marL="400050" lvl="1" indent="0">
              <a:buNone/>
            </a:pPr>
            <a:r>
              <a:rPr lang="en-GB" dirty="0"/>
              <a:t>	</a:t>
            </a: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42131479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[11-18/2164r0]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1003,1004, and 1005</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Taewon</a:t>
            </a:r>
            <a:r>
              <a:rPr lang="en-US" dirty="0"/>
              <a:t> Song </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28780253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[11-18/2148r2]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642, 852</a:t>
            </a:r>
            <a:r>
              <a:rPr lang="en-US" dirty="0" smtClean="0"/>
              <a:t>, </a:t>
            </a:r>
            <a:r>
              <a:rPr lang="en-US" dirty="0"/>
              <a:t>and 702</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Lei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12290719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11-18/2136r0] 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607 </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Rojan</a:t>
            </a:r>
            <a:r>
              <a:rPr lang="en-US" dirty="0"/>
              <a:t> </a:t>
            </a:r>
            <a:r>
              <a:rPr lang="en-US" dirty="0" err="1"/>
              <a:t>Chitrakar</a:t>
            </a:r>
            <a:r>
              <a:rPr lang="en-US" dirty="0"/>
              <a:t> </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40409416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11-19/21r2]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1</a:t>
            </a:r>
            <a:r>
              <a:rPr lang="en-GB" dirty="0" smtClean="0"/>
              <a:t>, </a:t>
            </a:r>
            <a:r>
              <a:rPr lang="en-GB" dirty="0"/>
              <a:t>56, 57, 218, 349, 354, 487, 488, 489, 490, </a:t>
            </a:r>
            <a:r>
              <a:rPr lang="en-GB" dirty="0" smtClean="0"/>
              <a:t/>
            </a:r>
            <a:br>
              <a:rPr lang="en-GB" dirty="0" smtClean="0"/>
            </a:br>
            <a:r>
              <a:rPr lang="en-GB" dirty="0" smtClean="0"/>
              <a:t>491</a:t>
            </a:r>
            <a:r>
              <a:rPr lang="en-GB" dirty="0"/>
              <a:t>, 493, </a:t>
            </a:r>
            <a:r>
              <a:rPr lang="en-GB" dirty="0" smtClean="0"/>
              <a:t>583</a:t>
            </a:r>
            <a:r>
              <a:rPr lang="en-GB" dirty="0"/>
              <a:t>, 584, </a:t>
            </a:r>
            <a:r>
              <a:rPr lang="en-GB" dirty="0" smtClean="0"/>
              <a:t>631</a:t>
            </a:r>
            <a:r>
              <a:rPr lang="en-GB" dirty="0"/>
              <a:t>, </a:t>
            </a:r>
            <a:r>
              <a:rPr lang="en-GB" dirty="0" smtClean="0"/>
              <a:t>753</a:t>
            </a:r>
            <a:r>
              <a:rPr lang="en-GB" dirty="0"/>
              <a:t>, 772, </a:t>
            </a:r>
            <a:r>
              <a:rPr lang="en-GB" dirty="0" smtClean="0"/>
              <a:t>775</a:t>
            </a:r>
            <a:r>
              <a:rPr lang="en-GB" dirty="0"/>
              <a:t>, </a:t>
            </a:r>
            <a:r>
              <a:rPr lang="en-GB" dirty="0" smtClean="0"/>
              <a:t>868</a:t>
            </a:r>
            <a:r>
              <a:rPr lang="en-GB" dirty="0"/>
              <a:t>, 870, </a:t>
            </a:r>
            <a:r>
              <a:rPr lang="en-GB" dirty="0" smtClean="0"/>
              <a:t/>
            </a:r>
            <a:br>
              <a:rPr lang="en-GB" dirty="0" smtClean="0"/>
            </a:br>
            <a:r>
              <a:rPr lang="en-GB" dirty="0" smtClean="0"/>
              <a:t>941</a:t>
            </a:r>
            <a:r>
              <a:rPr lang="en-GB" dirty="0"/>
              <a:t>, 946, 1081, 1084, 1107, </a:t>
            </a:r>
            <a:r>
              <a:rPr lang="en-GB" dirty="0" smtClean="0"/>
              <a:t>418</a:t>
            </a:r>
            <a:r>
              <a:rPr lang="en-GB" dirty="0"/>
              <a:t>, 58, 59, 585, 609, </a:t>
            </a:r>
            <a:r>
              <a:rPr lang="en-GB" dirty="0" smtClean="0"/>
              <a:t/>
            </a:r>
            <a:br>
              <a:rPr lang="en-GB" dirty="0" smtClean="0"/>
            </a:br>
            <a:r>
              <a:rPr lang="en-GB" dirty="0" smtClean="0"/>
              <a:t>1086</a:t>
            </a:r>
            <a:r>
              <a:rPr lang="en-GB" dirty="0"/>
              <a:t>, 1087, 1088, </a:t>
            </a:r>
            <a:r>
              <a:rPr lang="en-GB" dirty="0" smtClean="0"/>
              <a:t>410, 587</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30757426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11-19/22r1]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340</a:t>
            </a:r>
            <a:r>
              <a:rPr lang="en-US" dirty="0"/>
              <a:t>, 503, 586, 636, 770, 1009</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3465370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11-19/24r1]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2</a:t>
            </a:r>
            <a:r>
              <a:rPr lang="en-US" dirty="0"/>
              <a:t>, 239, 307, 312, 344, 504, 601, 769, 872, 914, 1006, 1143</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40</a:t>
            </a:fld>
            <a:endParaRPr lang="en-US" altLang="en-US"/>
          </a:p>
        </p:txBody>
      </p:sp>
    </p:spTree>
    <p:extLst>
      <p:ext uri="{BB962C8B-B14F-4D97-AF65-F5344CB8AC3E}">
        <p14:creationId xmlns:p14="http://schemas.microsoft.com/office/powerpoint/2010/main" val="32916956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11-19/25r1]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613</a:t>
            </a:r>
            <a:r>
              <a:rPr lang="en-US" dirty="0"/>
              <a:t>, 1149</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41</a:t>
            </a:fld>
            <a:endParaRPr lang="en-US" altLang="en-US"/>
          </a:p>
        </p:txBody>
      </p:sp>
    </p:spTree>
    <p:extLst>
      <p:ext uri="{BB962C8B-B14F-4D97-AF65-F5344CB8AC3E}">
        <p14:creationId xmlns:p14="http://schemas.microsoft.com/office/powerpoint/2010/main" val="24323443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11-18/1976r1]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920, 269, 270, 271, 272, 222, 245, 246, 247, 248, 249, 252, 273, 275, 256</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42</a:t>
            </a:fld>
            <a:endParaRPr lang="en-US" altLang="en-US"/>
          </a:p>
        </p:txBody>
      </p:sp>
    </p:spTree>
    <p:extLst>
      <p:ext uri="{BB962C8B-B14F-4D97-AF65-F5344CB8AC3E}">
        <p14:creationId xmlns:p14="http://schemas.microsoft.com/office/powerpoint/2010/main" val="35260281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11-19/53r2]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548, 549, 949, 950, 182, 934, 1193, 742, 935, 952</a:t>
            </a:r>
            <a:r>
              <a:rPr lang="en-US" dirty="0" smtClean="0"/>
              <a:t>,</a:t>
            </a:r>
            <a:br>
              <a:rPr lang="en-US" dirty="0" smtClean="0"/>
            </a:br>
            <a:r>
              <a:rPr lang="en-US" dirty="0" smtClean="0"/>
              <a:t> </a:t>
            </a:r>
            <a:r>
              <a:rPr lang="en-US" dirty="0"/>
              <a:t>953, 954, 955, 766, 768, 919, 1044, 1048, 1195, 1196, </a:t>
            </a:r>
            <a:r>
              <a:rPr lang="en-US" dirty="0" smtClean="0"/>
              <a:t/>
            </a:r>
            <a:br>
              <a:rPr lang="en-US" dirty="0" smtClean="0"/>
            </a:br>
            <a:r>
              <a:rPr lang="en-US" dirty="0" smtClean="0"/>
              <a:t>1197</a:t>
            </a:r>
            <a:r>
              <a:rPr lang="en-US" dirty="0"/>
              <a:t>, 223, 253</a:t>
            </a:r>
            <a:r>
              <a:rPr lang="en-US" dirty="0" smtClean="0"/>
              <a:t>, </a:t>
            </a:r>
            <a:r>
              <a:rPr lang="en-US" dirty="0"/>
              <a:t>1050, 1198, 1200, 224, 254, 561</a:t>
            </a:r>
            <a:r>
              <a:rPr lang="en-US" dirty="0" smtClean="0"/>
              <a:t>, </a:t>
            </a:r>
            <a:r>
              <a:rPr lang="en-US" dirty="0"/>
              <a:t>956, </a:t>
            </a:r>
            <a:r>
              <a:rPr lang="en-US" dirty="0" smtClean="0"/>
              <a:t/>
            </a:r>
            <a:br>
              <a:rPr lang="en-US" dirty="0" smtClean="0"/>
            </a:br>
            <a:r>
              <a:rPr lang="en-US" dirty="0" smtClean="0"/>
              <a:t>1051</a:t>
            </a:r>
            <a:r>
              <a:rPr lang="en-US" dirty="0"/>
              <a:t>, 1201, 1202,  1052, 1053, 1203, 1204, 562, 658, 659, </a:t>
            </a:r>
            <a:r>
              <a:rPr lang="en-US" dirty="0" smtClean="0"/>
              <a:t/>
            </a:r>
            <a:br>
              <a:rPr lang="en-US" dirty="0" smtClean="0"/>
            </a:br>
            <a:r>
              <a:rPr lang="en-US" dirty="0" smtClean="0"/>
              <a:t>660</a:t>
            </a:r>
            <a:r>
              <a:rPr lang="en-US" dirty="0"/>
              <a:t>, 661, 662, 963, 445, 750, 966, 975, 976</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43</a:t>
            </a:fld>
            <a:endParaRPr lang="en-US" altLang="en-US"/>
          </a:p>
        </p:txBody>
      </p:sp>
    </p:spTree>
    <p:extLst>
      <p:ext uri="{BB962C8B-B14F-4D97-AF65-F5344CB8AC3E}">
        <p14:creationId xmlns:p14="http://schemas.microsoft.com/office/powerpoint/2010/main" val="33963307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11-19/64r3]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smtClean="0"/>
              <a:t>96</a:t>
            </a:r>
            <a:r>
              <a:rPr lang="en-US" dirty="0"/>
              <a:t>, 152, 153, 210, 241, 250, 251, 242, 244, 319, </a:t>
            </a:r>
            <a:r>
              <a:rPr lang="en-US" dirty="0" smtClean="0"/>
              <a:t/>
            </a:r>
            <a:br>
              <a:rPr lang="en-US" dirty="0" smtClean="0"/>
            </a:br>
            <a:r>
              <a:rPr lang="en-US" dirty="0" smtClean="0"/>
              <a:t>322</a:t>
            </a:r>
            <a:r>
              <a:rPr lang="en-US" dirty="0"/>
              <a:t>, 411, 833, 933, 650, 653, 657, 680, 681, </a:t>
            </a:r>
            <a:r>
              <a:rPr lang="en-US" dirty="0" smtClean="0"/>
              <a:t/>
            </a:r>
            <a:br>
              <a:rPr lang="en-US" dirty="0" smtClean="0"/>
            </a:br>
            <a:r>
              <a:rPr lang="en-US" dirty="0" smtClean="0"/>
              <a:t>764</a:t>
            </a:r>
            <a:r>
              <a:rPr lang="en-US" dirty="0"/>
              <a:t>, 834, 924, 274, 276, 277, 867</a:t>
            </a:r>
          </a:p>
          <a:p>
            <a:pPr marL="400050" lvl="1" indent="0">
              <a:buNone/>
            </a:pP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Po-Kai Huang </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28916690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11-19/0139r2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181, 221, 832, 871, 1040, 1150, 1152, 1220 and 1224</a:t>
            </a:r>
          </a:p>
          <a:p>
            <a:pPr lvl="1" indent="-342900"/>
            <a:endParaRPr lang="en-US" dirty="0" smtClean="0"/>
          </a:p>
          <a:p>
            <a:pPr lvl="1" indent="-342900"/>
            <a:r>
              <a:rPr lang="en-US" dirty="0" smtClean="0"/>
              <a:t>Move</a:t>
            </a:r>
            <a:r>
              <a:rPr lang="en-US" dirty="0" smtClean="0"/>
              <a:t>:</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45</a:t>
            </a:fld>
            <a:endParaRPr lang="en-US" altLang="en-US"/>
          </a:p>
        </p:txBody>
      </p:sp>
    </p:spTree>
    <p:extLst>
      <p:ext uri="{BB962C8B-B14F-4D97-AF65-F5344CB8AC3E}">
        <p14:creationId xmlns:p14="http://schemas.microsoft.com/office/powerpoint/2010/main" val="159987786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11-19/014r3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189, 195, 226, 264, 304, 305, 446, 925, 987, 1205, 1206, 1212</a:t>
            </a:r>
            <a:endParaRPr lang="en-US" dirty="0"/>
          </a:p>
          <a:p>
            <a:pPr lvl="1" indent="-342900"/>
            <a:endParaRPr lang="en-US" dirty="0" smtClean="0"/>
          </a:p>
          <a:p>
            <a:pPr lvl="1" indent="-342900"/>
            <a:r>
              <a:rPr lang="en-US" dirty="0" smtClean="0"/>
              <a:t>Move</a:t>
            </a:r>
            <a:r>
              <a:rPr lang="en-US" dirty="0" smtClean="0"/>
              <a:t>:</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46</a:t>
            </a:fld>
            <a:endParaRPr lang="en-US" altLang="en-US"/>
          </a:p>
        </p:txBody>
      </p:sp>
    </p:spTree>
    <p:extLst>
      <p:ext uri="{BB962C8B-B14F-4D97-AF65-F5344CB8AC3E}">
        <p14:creationId xmlns:p14="http://schemas.microsoft.com/office/powerpoint/2010/main" val="4240439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#19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11-19/015r3</a:t>
            </a:r>
            <a:r>
              <a:rPr lang="en-US" dirty="0"/>
              <a:t>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dirty="0"/>
              <a:t>200, 268, 678, 679, </a:t>
            </a:r>
            <a:r>
              <a:rPr lang="en-US" dirty="0" smtClean="0"/>
              <a:t>838</a:t>
            </a:r>
          </a:p>
          <a:p>
            <a:pPr marL="400050" lvl="1" indent="0">
              <a:buNone/>
            </a:pPr>
            <a:endParaRPr lang="en-US" dirty="0" smtClean="0"/>
          </a:p>
          <a:p>
            <a:pPr lvl="1" indent="-342900"/>
            <a:r>
              <a:rPr lang="en-US" dirty="0" smtClean="0"/>
              <a:t>Move</a:t>
            </a:r>
            <a:r>
              <a:rPr lang="en-US" dirty="0" smtClean="0"/>
              <a:t>:</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47</a:t>
            </a:fld>
            <a:endParaRPr lang="en-US" altLang="en-US"/>
          </a:p>
        </p:txBody>
      </p:sp>
    </p:spTree>
    <p:extLst>
      <p:ext uri="{BB962C8B-B14F-4D97-AF65-F5344CB8AC3E}">
        <p14:creationId xmlns:p14="http://schemas.microsoft.com/office/powerpoint/2010/main" val="4789527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11-18/1873r5</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97, 398, 400, 496, 527, 617, 618, 722, 797, 798, 799, 1176, 1177, 1178, 1179</a:t>
            </a:r>
            <a:endParaRPr lang="en-US" dirty="0" smtClean="0"/>
          </a:p>
          <a:p>
            <a:pPr marL="400050" lvl="1" indent="0">
              <a:buNone/>
            </a:pPr>
            <a:endParaRPr lang="en-US" dirty="0" smtClean="0"/>
          </a:p>
          <a:p>
            <a:pPr lvl="1" indent="-342900"/>
            <a:r>
              <a:rPr lang="en-US" dirty="0" smtClean="0"/>
              <a:t>Move</a:t>
            </a:r>
            <a:r>
              <a:rPr lang="en-US" dirty="0"/>
              <a:t>: Woojin Ahn</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48</a:t>
            </a:fld>
            <a:endParaRPr lang="en-US" altLang="en-US"/>
          </a:p>
        </p:txBody>
      </p:sp>
    </p:spTree>
    <p:extLst>
      <p:ext uri="{BB962C8B-B14F-4D97-AF65-F5344CB8AC3E}">
        <p14:creationId xmlns:p14="http://schemas.microsoft.com/office/powerpoint/2010/main" val="30723355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11-18/1917r1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36, 103, 402, 623, 855, </a:t>
            </a:r>
            <a:r>
              <a:rPr lang="en-US" b="1" dirty="0" smtClean="0"/>
              <a:t>1065</a:t>
            </a:r>
          </a:p>
          <a:p>
            <a:pPr marL="400050" lvl="1" indent="0">
              <a:buNone/>
            </a:pPr>
            <a:endParaRPr lang="en-US" dirty="0" smtClean="0"/>
          </a:p>
          <a:p>
            <a:pPr lvl="1" indent="-342900"/>
            <a:r>
              <a:rPr lang="en-US" dirty="0" smtClean="0"/>
              <a:t>Move</a:t>
            </a:r>
            <a:r>
              <a:rPr lang="en-US" dirty="0"/>
              <a:t>: Woojin Ahn</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49</a:t>
            </a:fld>
            <a:endParaRPr lang="en-US" altLang="en-US"/>
          </a:p>
        </p:txBody>
      </p:sp>
    </p:spTree>
    <p:extLst>
      <p:ext uri="{BB962C8B-B14F-4D97-AF65-F5344CB8AC3E}">
        <p14:creationId xmlns:p14="http://schemas.microsoft.com/office/powerpoint/2010/main" val="2961076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11-19/46r1  </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1066</a:t>
            </a:r>
          </a:p>
          <a:p>
            <a:pPr marL="400050" lvl="1" indent="0">
              <a:buNone/>
            </a:pPr>
            <a:endParaRPr lang="en-US" dirty="0" smtClean="0"/>
          </a:p>
          <a:p>
            <a:pPr lvl="1" indent="-342900"/>
            <a:r>
              <a:rPr lang="en-US" dirty="0" smtClean="0"/>
              <a:t>Move</a:t>
            </a:r>
            <a:r>
              <a:rPr lang="en-US" dirty="0"/>
              <a:t>: Woojin Ahn</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50</a:t>
            </a:fld>
            <a:endParaRPr lang="en-US" altLang="en-US"/>
          </a:p>
        </p:txBody>
      </p:sp>
    </p:spTree>
    <p:extLst>
      <p:ext uri="{BB962C8B-B14F-4D97-AF65-F5344CB8AC3E}">
        <p14:creationId xmlns:p14="http://schemas.microsoft.com/office/powerpoint/2010/main" val="27066222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11-18/2148r2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642, 852, 702</a:t>
            </a:r>
            <a:endParaRPr lang="en-US" b="1" dirty="0" smtClean="0"/>
          </a:p>
          <a:p>
            <a:pPr marL="400050" lvl="1" indent="0">
              <a:buNone/>
            </a:pPr>
            <a:endParaRPr lang="en-US" dirty="0" smtClean="0"/>
          </a:p>
          <a:p>
            <a:pPr lvl="1" indent="-342900"/>
            <a:r>
              <a:rPr lang="en-US" dirty="0" smtClean="0"/>
              <a:t>Move</a:t>
            </a:r>
            <a:r>
              <a:rPr lang="en-US" dirty="0"/>
              <a:t>: Lei Huang</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51</a:t>
            </a:fld>
            <a:endParaRPr lang="en-US" altLang="en-US"/>
          </a:p>
        </p:txBody>
      </p:sp>
    </p:spTree>
    <p:extLst>
      <p:ext uri="{BB962C8B-B14F-4D97-AF65-F5344CB8AC3E}">
        <p14:creationId xmlns:p14="http://schemas.microsoft.com/office/powerpoint/2010/main" val="315105536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11-19/0026r0</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1068</a:t>
            </a:r>
          </a:p>
          <a:p>
            <a:pPr marL="400050" lvl="1" indent="0">
              <a:buNone/>
            </a:pPr>
            <a:endParaRPr lang="en-US" dirty="0" smtClean="0"/>
          </a:p>
          <a:p>
            <a:pPr lvl="1" indent="-342900"/>
            <a:r>
              <a:rPr lang="en-US" dirty="0" smtClean="0"/>
              <a:t>Move</a:t>
            </a:r>
            <a:r>
              <a:rPr lang="en-US" dirty="0"/>
              <a:t>: Lei Huang</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52</a:t>
            </a:fld>
            <a:endParaRPr lang="en-US" altLang="en-US"/>
          </a:p>
        </p:txBody>
      </p:sp>
    </p:spTree>
    <p:extLst>
      <p:ext uri="{BB962C8B-B14F-4D97-AF65-F5344CB8AC3E}">
        <p14:creationId xmlns:p14="http://schemas.microsoft.com/office/powerpoint/2010/main" val="33731325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11-19/0050r1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155, 225, 297, 298, 299, 300, 321, 323, 444, 499</a:t>
            </a:r>
            <a:endParaRPr lang="en-US" b="1" dirty="0" smtClean="0"/>
          </a:p>
          <a:p>
            <a:pPr marL="400050" lvl="1" indent="0">
              <a:buNone/>
            </a:pPr>
            <a:endParaRPr lang="en-US" dirty="0" smtClean="0"/>
          </a:p>
          <a:p>
            <a:pPr lvl="1" indent="-342900"/>
            <a:r>
              <a:rPr lang="en-US" dirty="0" smtClean="0"/>
              <a:t>Move</a:t>
            </a:r>
            <a:r>
              <a:rPr lang="en-US" dirty="0"/>
              <a:t>: </a:t>
            </a:r>
            <a:r>
              <a:rPr lang="en-US" dirty="0" err="1"/>
              <a:t>Junghoon</a:t>
            </a:r>
            <a:r>
              <a:rPr lang="en-US" dirty="0"/>
              <a:t> Suh</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53</a:t>
            </a:fld>
            <a:endParaRPr lang="en-US" altLang="en-US"/>
          </a:p>
        </p:txBody>
      </p:sp>
    </p:spTree>
    <p:extLst>
      <p:ext uri="{BB962C8B-B14F-4D97-AF65-F5344CB8AC3E}">
        <p14:creationId xmlns:p14="http://schemas.microsoft.com/office/powerpoint/2010/main" val="394853425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11-19/0051r1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186, 301, 656, 957, 958, 960, 1055</a:t>
            </a:r>
            <a:endParaRPr lang="en-US" b="1" dirty="0" smtClean="0"/>
          </a:p>
          <a:p>
            <a:pPr marL="400050" lvl="1" indent="0">
              <a:buNone/>
            </a:pPr>
            <a:endParaRPr lang="en-US" dirty="0" smtClean="0"/>
          </a:p>
          <a:p>
            <a:pPr lvl="1" indent="-342900"/>
            <a:r>
              <a:rPr lang="en-US" dirty="0" smtClean="0"/>
              <a:t>Move</a:t>
            </a:r>
            <a:r>
              <a:rPr lang="en-US" dirty="0"/>
              <a:t>: </a:t>
            </a:r>
            <a:r>
              <a:rPr lang="en-US" dirty="0" err="1"/>
              <a:t>Junghoon</a:t>
            </a:r>
            <a:r>
              <a:rPr lang="en-US" dirty="0"/>
              <a:t> Suh</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54</a:t>
            </a:fld>
            <a:endParaRPr lang="en-US" altLang="en-US"/>
          </a:p>
        </p:txBody>
      </p:sp>
    </p:spTree>
    <p:extLst>
      <p:ext uri="{BB962C8B-B14F-4D97-AF65-F5344CB8AC3E}">
        <p14:creationId xmlns:p14="http://schemas.microsoft.com/office/powerpoint/2010/main" val="16093456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11-19/0052r1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187, 257, 921, 922, 961, 1056</a:t>
            </a:r>
            <a:endParaRPr lang="en-US" b="1" dirty="0" smtClean="0"/>
          </a:p>
          <a:p>
            <a:pPr marL="400050" lvl="1" indent="0">
              <a:buNone/>
            </a:pPr>
            <a:endParaRPr lang="en-US" dirty="0" smtClean="0"/>
          </a:p>
          <a:p>
            <a:pPr lvl="1" indent="-342900"/>
            <a:r>
              <a:rPr lang="en-US" dirty="0" smtClean="0"/>
              <a:t>Move</a:t>
            </a:r>
            <a:r>
              <a:rPr lang="en-US" dirty="0"/>
              <a:t>: </a:t>
            </a:r>
            <a:r>
              <a:rPr lang="en-US" dirty="0" err="1"/>
              <a:t>Junghoon</a:t>
            </a:r>
            <a:r>
              <a:rPr lang="en-US" dirty="0"/>
              <a:t> Suh</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55</a:t>
            </a:fld>
            <a:endParaRPr lang="en-US" altLang="en-US"/>
          </a:p>
        </p:txBody>
      </p:sp>
    </p:spTree>
    <p:extLst>
      <p:ext uri="{BB962C8B-B14F-4D97-AF65-F5344CB8AC3E}">
        <p14:creationId xmlns:p14="http://schemas.microsoft.com/office/powerpoint/2010/main" val="258372365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11-18/2136r0</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607</a:t>
            </a:r>
            <a:endParaRPr lang="en-US" b="1" dirty="0" smtClean="0"/>
          </a:p>
          <a:p>
            <a:pPr marL="400050" lvl="1" indent="0">
              <a:buNone/>
            </a:pPr>
            <a:endParaRPr lang="en-US" dirty="0" smtClean="0"/>
          </a:p>
          <a:p>
            <a:pPr lvl="1" indent="-342900"/>
            <a:r>
              <a:rPr lang="en-US" dirty="0" smtClean="0"/>
              <a:t>Move</a:t>
            </a:r>
            <a:r>
              <a:rPr lang="en-US" dirty="0"/>
              <a:t>: Lei Huang</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56</a:t>
            </a:fld>
            <a:endParaRPr lang="en-US" altLang="en-US"/>
          </a:p>
        </p:txBody>
      </p:sp>
    </p:spTree>
    <p:extLst>
      <p:ext uri="{BB962C8B-B14F-4D97-AF65-F5344CB8AC3E}">
        <p14:creationId xmlns:p14="http://schemas.microsoft.com/office/powerpoint/2010/main" val="66754273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11-19/0031r3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591, 616, 754, 796, 862, 940, 947, 1161, 26, 60, 63, 95, 237, 283, 420, 422, 427, 495, 590, 639, 1078</a:t>
            </a:r>
            <a:endParaRPr lang="en-US" b="1" dirty="0" smtClean="0"/>
          </a:p>
          <a:p>
            <a:pPr marL="400050" lvl="1" indent="0">
              <a:buNone/>
            </a:pPr>
            <a:endParaRPr lang="en-US" dirty="0" smtClean="0"/>
          </a:p>
          <a:p>
            <a:pPr lvl="1" indent="-342900"/>
            <a:r>
              <a:rPr lang="en-US" dirty="0" smtClean="0"/>
              <a:t>Move</a:t>
            </a:r>
            <a:r>
              <a:rPr lang="en-US" dirty="0"/>
              <a:t>: Lei Huang</a:t>
            </a:r>
            <a:endParaRPr lang="en-US" dirty="0" smtClean="0"/>
          </a:p>
          <a:p>
            <a:pPr lvl="1" indent="-342900"/>
            <a:r>
              <a:rPr lang="en-US" dirty="0" smtClean="0"/>
              <a:t>Second: </a:t>
            </a:r>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57</a:t>
            </a:fld>
            <a:endParaRPr lang="en-US" altLang="en-US"/>
          </a:p>
        </p:txBody>
      </p:sp>
    </p:spTree>
    <p:extLst>
      <p:ext uri="{BB962C8B-B14F-4D97-AF65-F5344CB8AC3E}">
        <p14:creationId xmlns:p14="http://schemas.microsoft.com/office/powerpoint/2010/main" val="239812937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11-19/0068r3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185, 255, 303, 306, 440, 441, 442, 443, 767, 1045, 1046, 1047, 1049, 1153, </a:t>
            </a:r>
            <a:r>
              <a:rPr lang="en-US" b="1" dirty="0" smtClean="0"/>
              <a:t>1199</a:t>
            </a:r>
          </a:p>
          <a:p>
            <a:pPr marL="400050" lvl="1" indent="0">
              <a:buNone/>
            </a:pPr>
            <a:endParaRPr lang="en-US" dirty="0" smtClean="0"/>
          </a:p>
          <a:p>
            <a:pPr lvl="1" indent="-342900"/>
            <a:r>
              <a:rPr lang="en-US" dirty="0" smtClean="0"/>
              <a:t>Move</a:t>
            </a:r>
            <a:r>
              <a:rPr lang="en-US" dirty="0"/>
              <a:t>: Leif Wilhelmsson</a:t>
            </a:r>
            <a:endParaRPr lang="en-US" dirty="0" smtClean="0"/>
          </a:p>
          <a:p>
            <a:pPr lvl="1" indent="-342900"/>
            <a:r>
              <a:rPr lang="en-US" dirty="0" smtClean="0"/>
              <a:t>Second:</a:t>
            </a:r>
            <a:r>
              <a:rPr lang="en-US" dirty="0"/>
              <a:t> Steve Shellhammer</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58</a:t>
            </a:fld>
            <a:endParaRPr lang="en-US" altLang="en-US"/>
          </a:p>
        </p:txBody>
      </p:sp>
    </p:spTree>
    <p:extLst>
      <p:ext uri="{BB962C8B-B14F-4D97-AF65-F5344CB8AC3E}">
        <p14:creationId xmlns:p14="http://schemas.microsoft.com/office/powerpoint/2010/main" val="38224163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11-19/0073r4</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156, 177, 178, 179, 180, 408, 409, 930,  1036, 1042, 1043, 1213, and 1252</a:t>
            </a:r>
            <a:endParaRPr lang="en-US" b="1" dirty="0" smtClean="0"/>
          </a:p>
          <a:p>
            <a:pPr marL="400050" lvl="1" indent="0">
              <a:buNone/>
            </a:pPr>
            <a:endParaRPr lang="en-US" dirty="0" smtClean="0"/>
          </a:p>
          <a:p>
            <a:pPr lvl="1" indent="-342900"/>
            <a:r>
              <a:rPr lang="en-US" dirty="0" smtClean="0"/>
              <a:t>Move</a:t>
            </a:r>
            <a:r>
              <a:rPr lang="en-US" dirty="0"/>
              <a:t>: Steve </a:t>
            </a:r>
            <a:r>
              <a:rPr lang="en-US" dirty="0" smtClean="0"/>
              <a:t>Shellhammer</a:t>
            </a:r>
            <a:endParaRPr lang="en-US" dirty="0" smtClean="0"/>
          </a:p>
          <a:p>
            <a:pPr lvl="1" indent="-342900"/>
            <a:r>
              <a:rPr lang="en-US" dirty="0" smtClean="0"/>
              <a:t>Second:</a:t>
            </a:r>
            <a:r>
              <a:rPr lang="en-US" dirty="0"/>
              <a:t> Leif Wilhelmsson</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59</a:t>
            </a:fld>
            <a:endParaRPr lang="en-US" altLang="en-US"/>
          </a:p>
        </p:txBody>
      </p:sp>
    </p:spTree>
    <p:extLst>
      <p:ext uri="{BB962C8B-B14F-4D97-AF65-F5344CB8AC3E}">
        <p14:creationId xmlns:p14="http://schemas.microsoft.com/office/powerpoint/2010/main" val="1078381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11-19/0047r2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69, 70, 166, 368, 514, 879, 1016, 1101, 1230, 1231</a:t>
            </a:r>
            <a:endParaRPr lang="en-US" b="1" dirty="0" smtClean="0"/>
          </a:p>
          <a:p>
            <a:pPr marL="400050" lvl="1" indent="0">
              <a:buNone/>
            </a:pPr>
            <a:endParaRPr lang="en-US" dirty="0" smtClean="0"/>
          </a:p>
          <a:p>
            <a:pPr lvl="1" indent="-342900"/>
            <a:r>
              <a:rPr lang="en-US" dirty="0" smtClean="0"/>
              <a:t>Move</a:t>
            </a:r>
            <a:r>
              <a:rPr lang="en-US" dirty="0"/>
              <a:t>: Suhwook Kim</a:t>
            </a:r>
            <a:endParaRPr lang="en-US" dirty="0" smtClean="0"/>
          </a:p>
          <a:p>
            <a:pPr lvl="1" indent="-342900"/>
            <a:r>
              <a:rPr lang="en-US" dirty="0" smtClean="0"/>
              <a:t>Second:</a:t>
            </a:r>
            <a:r>
              <a:rPr lang="en-US" dirty="0"/>
              <a:t> </a:t>
            </a:r>
            <a:r>
              <a:rPr lang="en-US" dirty="0" err="1"/>
              <a:t>Eunsung</a:t>
            </a:r>
            <a:r>
              <a:rPr lang="en-US" dirty="0"/>
              <a:t> Park</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60</a:t>
            </a:fld>
            <a:endParaRPr lang="en-US" altLang="en-US"/>
          </a:p>
        </p:txBody>
      </p:sp>
    </p:spTree>
    <p:extLst>
      <p:ext uri="{BB962C8B-B14F-4D97-AF65-F5344CB8AC3E}">
        <p14:creationId xmlns:p14="http://schemas.microsoft.com/office/powerpoint/2010/main" val="143219025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11-18/2143r2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121, 122, 449, 567, 570, 633, 727, 888, 1028, 1243, 1244</a:t>
            </a:r>
            <a:endParaRPr lang="en-US" b="1" dirty="0" smtClean="0"/>
          </a:p>
          <a:p>
            <a:pPr marL="400050" lvl="1" indent="0">
              <a:buNone/>
            </a:pPr>
            <a:endParaRPr lang="en-US" dirty="0" smtClean="0"/>
          </a:p>
          <a:p>
            <a:pPr lvl="1" indent="-342900"/>
            <a:r>
              <a:rPr lang="en-US" dirty="0" smtClean="0"/>
              <a:t>Move</a:t>
            </a:r>
            <a:r>
              <a:rPr lang="en-US" dirty="0"/>
              <a:t>: Suhwook Kim</a:t>
            </a:r>
            <a:endParaRPr lang="en-US" dirty="0" smtClean="0"/>
          </a:p>
          <a:p>
            <a:pPr lvl="1" indent="-342900"/>
            <a:r>
              <a:rPr lang="en-US" dirty="0" smtClean="0"/>
              <a:t>Second:</a:t>
            </a:r>
            <a:r>
              <a:rPr lang="en-US" dirty="0"/>
              <a:t> </a:t>
            </a:r>
            <a:r>
              <a:rPr lang="en-US" dirty="0" err="1"/>
              <a:t>Eunsung</a:t>
            </a:r>
            <a:r>
              <a:rPr lang="en-US" dirty="0"/>
              <a:t> Park</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61</a:t>
            </a:fld>
            <a:endParaRPr lang="en-US" altLang="en-US"/>
          </a:p>
        </p:txBody>
      </p:sp>
    </p:spTree>
    <p:extLst>
      <p:ext uri="{BB962C8B-B14F-4D97-AF65-F5344CB8AC3E}">
        <p14:creationId xmlns:p14="http://schemas.microsoft.com/office/powerpoint/2010/main" val="327680385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11-18/2107r1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11, 51, 66, 119, 120, 447, 448, 461, 537, 538, 726, 728, 776, 1182, 1183, 1245</a:t>
            </a:r>
            <a:endParaRPr lang="en-US" b="1" dirty="0" smtClean="0"/>
          </a:p>
          <a:p>
            <a:pPr marL="400050" lvl="1" indent="0">
              <a:buNone/>
            </a:pPr>
            <a:endParaRPr lang="en-US" dirty="0" smtClean="0"/>
          </a:p>
          <a:p>
            <a:pPr lvl="1" indent="-342900"/>
            <a:r>
              <a:rPr lang="en-US" dirty="0" smtClean="0"/>
              <a:t>Move</a:t>
            </a:r>
            <a:r>
              <a:rPr lang="en-US" dirty="0"/>
              <a:t>: Suhwook Kim</a:t>
            </a:r>
            <a:endParaRPr lang="en-US" dirty="0" smtClean="0"/>
          </a:p>
          <a:p>
            <a:pPr lvl="1" indent="-342900"/>
            <a:r>
              <a:rPr lang="en-US" dirty="0" smtClean="0"/>
              <a:t>Second:</a:t>
            </a:r>
            <a:r>
              <a:rPr lang="en-US" dirty="0"/>
              <a:t> </a:t>
            </a:r>
            <a:r>
              <a:rPr lang="en-US" dirty="0" err="1"/>
              <a:t>Eunsung</a:t>
            </a:r>
            <a:r>
              <a:rPr lang="en-US" dirty="0"/>
              <a:t> Park</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62</a:t>
            </a:fld>
            <a:endParaRPr lang="en-US" altLang="en-US"/>
          </a:p>
        </p:txBody>
      </p:sp>
    </p:spTree>
    <p:extLst>
      <p:ext uri="{BB962C8B-B14F-4D97-AF65-F5344CB8AC3E}">
        <p14:creationId xmlns:p14="http://schemas.microsoft.com/office/powerpoint/2010/main" val="13649615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11-18/2164r0</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1003, 1004, </a:t>
            </a:r>
            <a:r>
              <a:rPr lang="en-US" b="1" dirty="0" smtClean="0"/>
              <a:t>1005</a:t>
            </a:r>
          </a:p>
          <a:p>
            <a:pPr marL="400050" lvl="1" indent="0">
              <a:buNone/>
            </a:pPr>
            <a:endParaRPr lang="en-US" dirty="0" smtClean="0"/>
          </a:p>
          <a:p>
            <a:pPr lvl="1" indent="-342900"/>
            <a:r>
              <a:rPr lang="en-US" dirty="0" smtClean="0"/>
              <a:t>Move</a:t>
            </a:r>
            <a:r>
              <a:rPr lang="en-US" dirty="0"/>
              <a:t>: Suhwook Kim</a:t>
            </a:r>
            <a:endParaRPr lang="en-US" dirty="0" smtClean="0"/>
          </a:p>
          <a:p>
            <a:pPr lvl="1" indent="-342900"/>
            <a:r>
              <a:rPr lang="en-US" dirty="0" smtClean="0"/>
              <a:t>Second:</a:t>
            </a:r>
            <a:r>
              <a:rPr lang="en-US" dirty="0"/>
              <a:t> </a:t>
            </a:r>
            <a:r>
              <a:rPr lang="en-US" dirty="0" err="1"/>
              <a:t>Eunsung</a:t>
            </a:r>
            <a:r>
              <a:rPr lang="en-US" dirty="0"/>
              <a:t> Park</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63</a:t>
            </a:fld>
            <a:endParaRPr lang="en-US" altLang="en-US"/>
          </a:p>
        </p:txBody>
      </p:sp>
    </p:spTree>
    <p:extLst>
      <p:ext uri="{BB962C8B-B14F-4D97-AF65-F5344CB8AC3E}">
        <p14:creationId xmlns:p14="http://schemas.microsoft.com/office/powerpoint/2010/main" val="386817812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11-19/0066r3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158, 194, 258, 259, 260, 263, 318, 566, 977, 1061</a:t>
            </a:r>
            <a:endParaRPr lang="en-US" b="1" dirty="0" smtClean="0"/>
          </a:p>
          <a:p>
            <a:pPr marL="400050" lvl="1" indent="0">
              <a:buNone/>
            </a:pPr>
            <a:endParaRPr lang="en-US" dirty="0" smtClean="0"/>
          </a:p>
          <a:p>
            <a:pPr lvl="1" indent="-342900"/>
            <a:r>
              <a:rPr lang="en-US" dirty="0" smtClean="0"/>
              <a:t>Move</a:t>
            </a:r>
            <a:r>
              <a:rPr lang="en-US" dirty="0"/>
              <a:t>: Leif Wilhelmsson</a:t>
            </a:r>
            <a:endParaRPr lang="en-US" dirty="0" smtClean="0"/>
          </a:p>
          <a:p>
            <a:pPr lvl="1" indent="-342900"/>
            <a:r>
              <a:rPr lang="en-US" dirty="0" smtClean="0"/>
              <a:t>Second:</a:t>
            </a:r>
            <a:r>
              <a:rPr lang="en-US" dirty="0"/>
              <a:t> Steve Shellhammer</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64</a:t>
            </a:fld>
            <a:endParaRPr lang="en-US" altLang="en-US"/>
          </a:p>
        </p:txBody>
      </p:sp>
    </p:spTree>
    <p:extLst>
      <p:ext uri="{BB962C8B-B14F-4D97-AF65-F5344CB8AC3E}">
        <p14:creationId xmlns:p14="http://schemas.microsoft.com/office/powerpoint/2010/main" val="415871280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11-19/0023r2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509</a:t>
            </a:r>
            <a:r>
              <a:rPr lang="en-US" b="1" dirty="0"/>
              <a:t>, 629, 640</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65</a:t>
            </a:fld>
            <a:endParaRPr lang="en-US" altLang="en-US"/>
          </a:p>
        </p:txBody>
      </p:sp>
    </p:spTree>
    <p:extLst>
      <p:ext uri="{BB962C8B-B14F-4D97-AF65-F5344CB8AC3E}">
        <p14:creationId xmlns:p14="http://schemas.microsoft.com/office/powerpoint/2010/main" val="16832382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11-18/1937r1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792, 68, 72, 73, 365, 699, 703, 877, 985, 994, </a:t>
            </a:r>
            <a:r>
              <a:rPr lang="en-US" b="1" dirty="0" smtClean="0"/>
              <a:t/>
            </a:r>
            <a:br>
              <a:rPr lang="en-US" b="1" dirty="0" smtClean="0"/>
            </a:br>
            <a:r>
              <a:rPr lang="en-US" b="1" dirty="0" smtClean="0"/>
              <a:t>1000</a:t>
            </a:r>
            <a:r>
              <a:rPr lang="en-US" b="1" dirty="0"/>
              <a:t>, 1092, 535, 115, 169, 1156, 529, 530, 531, 532, </a:t>
            </a:r>
            <a:r>
              <a:rPr lang="en-US" b="1" dirty="0" smtClean="0"/>
              <a:t/>
            </a:r>
            <a:br>
              <a:rPr lang="en-US" b="1" dirty="0" smtClean="0"/>
            </a:br>
            <a:r>
              <a:rPr lang="en-US" b="1" dirty="0" smtClean="0"/>
              <a:t>856</a:t>
            </a:r>
            <a:r>
              <a:rPr lang="en-US" b="1" dirty="0"/>
              <a:t>, 857, 534, 44, 533, 724, 112, 405, 1131, 113, </a:t>
            </a:r>
            <a:r>
              <a:rPr lang="en-US" b="1" dirty="0" smtClean="0"/>
              <a:t/>
            </a:r>
            <a:br>
              <a:rPr lang="en-US" b="1" dirty="0" smtClean="0"/>
            </a:br>
            <a:r>
              <a:rPr lang="en-US" b="1" dirty="0" smtClean="0"/>
              <a:t>406</a:t>
            </a:r>
            <a:r>
              <a:rPr lang="en-US" b="1" dirty="0"/>
              <a:t>, 114, 116, 342, 343, 429, 603, 725, 887, 1241, </a:t>
            </a:r>
            <a:r>
              <a:rPr lang="en-US" b="1" dirty="0" smtClean="0"/>
              <a:t/>
            </a:r>
            <a:br>
              <a:rPr lang="en-US" b="1" dirty="0" smtClean="0"/>
            </a:br>
            <a:r>
              <a:rPr lang="en-US" b="1" dirty="0" smtClean="0"/>
              <a:t>1001</a:t>
            </a:r>
            <a:r>
              <a:rPr lang="en-US" b="1" dirty="0"/>
              <a:t>, 1002, 1130</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66</a:t>
            </a:fld>
            <a:endParaRPr lang="en-US" altLang="en-US"/>
          </a:p>
        </p:txBody>
      </p:sp>
    </p:spTree>
    <p:extLst>
      <p:ext uri="{BB962C8B-B14F-4D97-AF65-F5344CB8AC3E}">
        <p14:creationId xmlns:p14="http://schemas.microsoft.com/office/powerpoint/2010/main" val="30641195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#39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11-18/29r1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52, 345, 425, 424, 346, 481, 508, 55, 869, 473, 474</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67</a:t>
            </a:fld>
            <a:endParaRPr lang="en-US" altLang="en-US"/>
          </a:p>
        </p:txBody>
      </p:sp>
    </p:spTree>
    <p:extLst>
      <p:ext uri="{BB962C8B-B14F-4D97-AF65-F5344CB8AC3E}">
        <p14:creationId xmlns:p14="http://schemas.microsoft.com/office/powerpoint/2010/main" val="48274980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11-18/0054r1</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423, 602, 684</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68</a:t>
            </a:fld>
            <a:endParaRPr lang="en-US" altLang="en-US"/>
          </a:p>
        </p:txBody>
      </p:sp>
    </p:spTree>
    <p:extLst>
      <p:ext uri="{BB962C8B-B14F-4D97-AF65-F5344CB8AC3E}">
        <p14:creationId xmlns:p14="http://schemas.microsoft.com/office/powerpoint/2010/main" val="1715428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11-18/133r2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476, 1019, 53, 353, 81, 82, 83, 375, 376, 880, </a:t>
            </a:r>
            <a:r>
              <a:rPr lang="en-US" b="1" dirty="0" smtClean="0"/>
              <a:t/>
            </a:r>
            <a:br>
              <a:rPr lang="en-US" b="1" dirty="0" smtClean="0"/>
            </a:br>
            <a:r>
              <a:rPr lang="en-US" b="1" dirty="0" smtClean="0"/>
              <a:t>1106</a:t>
            </a:r>
            <a:r>
              <a:rPr lang="en-US" b="1" dirty="0"/>
              <a:t>, 1109, 125, 984, 1071, 1076, 1137, 118, 515, 62, </a:t>
            </a:r>
            <a:r>
              <a:rPr lang="en-US" b="1" dirty="0" smtClean="0"/>
              <a:t/>
            </a:r>
            <a:br>
              <a:rPr lang="en-US" b="1" dirty="0" smtClean="0"/>
            </a:br>
            <a:r>
              <a:rPr lang="en-US" b="1" dirty="0" smtClean="0"/>
              <a:t>65</a:t>
            </a:r>
            <a:r>
              <a:rPr lang="en-US" b="1" dirty="0"/>
              <a:t>, 76, 1027, 110, 111</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69</a:t>
            </a:fld>
            <a:endParaRPr lang="en-US" altLang="en-US"/>
          </a:p>
        </p:txBody>
      </p:sp>
    </p:spTree>
    <p:extLst>
      <p:ext uri="{BB962C8B-B14F-4D97-AF65-F5344CB8AC3E}">
        <p14:creationId xmlns:p14="http://schemas.microsoft.com/office/powerpoint/2010/main" val="546768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72950569"/>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17" name="Rectangle 16"/>
          <p:cNvSpPr/>
          <p:nvPr/>
        </p:nvSpPr>
        <p:spPr bwMode="auto">
          <a:xfrm>
            <a:off x="1898788" y="3669943"/>
            <a:ext cx="1758811"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3733800" y="1984090"/>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3733800" y="3034524"/>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11-18/1835r3</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32</a:t>
            </a:r>
            <a:r>
              <a:rPr lang="en-US" b="1" dirty="0"/>
              <a:t>, 87, 88, 292, 387, 392, 394, 395, 396, 720, </a:t>
            </a:r>
            <a:r>
              <a:rPr lang="en-US" b="1" dirty="0" smtClean="0"/>
              <a:t>850</a:t>
            </a:r>
            <a:r>
              <a:rPr lang="en-US" b="1" dirty="0"/>
              <a:t>, 884, 885, 1171, 1239</a:t>
            </a:r>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70</a:t>
            </a:fld>
            <a:endParaRPr lang="en-US" altLang="en-US"/>
          </a:p>
        </p:txBody>
      </p:sp>
    </p:spTree>
    <p:extLst>
      <p:ext uri="{BB962C8B-B14F-4D97-AF65-F5344CB8AC3E}">
        <p14:creationId xmlns:p14="http://schemas.microsoft.com/office/powerpoint/2010/main" val="171359091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11-18/2129r0</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1116</a:t>
            </a:r>
            <a:r>
              <a:rPr lang="en-US" b="1" dirty="0"/>
              <a:t>, 1236</a:t>
            </a:r>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71</a:t>
            </a:fld>
            <a:endParaRPr lang="en-US" altLang="en-US"/>
          </a:p>
        </p:txBody>
      </p:sp>
    </p:spTree>
    <p:extLst>
      <p:ext uri="{BB962C8B-B14F-4D97-AF65-F5344CB8AC3E}">
        <p14:creationId xmlns:p14="http://schemas.microsoft.com/office/powerpoint/2010/main" val="221163624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11-18/2130r4</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31</a:t>
            </a:r>
            <a:r>
              <a:rPr lang="en-US" b="1" dirty="0"/>
              <a:t>, 89, 92, 100, 102, 309, 401, 525, 526, </a:t>
            </a:r>
            <a:r>
              <a:rPr lang="en-US" b="1" dirty="0" smtClean="0"/>
              <a:t>717, </a:t>
            </a:r>
            <a:br>
              <a:rPr lang="en-US" b="1" dirty="0" smtClean="0"/>
            </a:br>
            <a:r>
              <a:rPr lang="en-US" b="1" dirty="0" smtClean="0"/>
              <a:t>718</a:t>
            </a:r>
            <a:r>
              <a:rPr lang="en-US" b="1" dirty="0"/>
              <a:t>, 719, 721, 788, 790, 851, 882, 883, 1074, 1122, </a:t>
            </a:r>
            <a:r>
              <a:rPr lang="en-US" b="1" dirty="0" smtClean="0"/>
              <a:t/>
            </a:r>
            <a:br>
              <a:rPr lang="en-US" b="1" dirty="0" smtClean="0"/>
            </a:br>
            <a:r>
              <a:rPr lang="en-US" b="1" dirty="0" smtClean="0"/>
              <a:t>1169</a:t>
            </a:r>
            <a:r>
              <a:rPr lang="en-US" b="1" dirty="0"/>
              <a:t>, 1170, 1240, 1075</a:t>
            </a:r>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72</a:t>
            </a:fld>
            <a:endParaRPr lang="en-US" altLang="en-US"/>
          </a:p>
        </p:txBody>
      </p:sp>
    </p:spTree>
    <p:extLst>
      <p:ext uri="{BB962C8B-B14F-4D97-AF65-F5344CB8AC3E}">
        <p14:creationId xmlns:p14="http://schemas.microsoft.com/office/powerpoint/2010/main" val="40351463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11-18/2131r2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1024</a:t>
            </a:r>
            <a:r>
              <a:rPr lang="en-US" b="1" dirty="0"/>
              <a:t>, 1227, 285, 337, 370, 382, 707, 708, 714, 996, 	1184</a:t>
            </a:r>
          </a:p>
          <a:p>
            <a:pPr marL="400050" lvl="1" indent="0">
              <a:buNone/>
            </a:pPr>
            <a:endParaRPr lang="en-US" b="1" dirty="0"/>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73</a:t>
            </a:fld>
            <a:endParaRPr lang="en-US" altLang="en-US"/>
          </a:p>
        </p:txBody>
      </p:sp>
    </p:spTree>
    <p:extLst>
      <p:ext uri="{BB962C8B-B14F-4D97-AF65-F5344CB8AC3E}">
        <p14:creationId xmlns:p14="http://schemas.microsoft.com/office/powerpoint/2010/main" val="363235956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#46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11-18/2162r4</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91</a:t>
            </a:r>
            <a:r>
              <a:rPr lang="en-US" b="1" dirty="0"/>
              <a:t>, 98, 99, 397, 399, 620, 622, 825, 826, </a:t>
            </a:r>
            <a:r>
              <a:rPr lang="en-US" b="1" dirty="0" smtClean="0"/>
              <a:t>827, </a:t>
            </a:r>
            <a:br>
              <a:rPr lang="en-US" b="1" dirty="0" smtClean="0"/>
            </a:br>
            <a:r>
              <a:rPr lang="en-US" b="1" dirty="0" smtClean="0"/>
              <a:t>854</a:t>
            </a:r>
            <a:r>
              <a:rPr lang="en-US" b="1" dirty="0"/>
              <a:t>, 863, 1126, 131</a:t>
            </a:r>
          </a:p>
          <a:p>
            <a:pPr marL="400050" lvl="1" indent="0">
              <a:buNone/>
            </a:pPr>
            <a:endParaRPr lang="en-US" b="1" dirty="0"/>
          </a:p>
          <a:p>
            <a:pPr marL="400050" lvl="1" indent="0">
              <a:buNone/>
            </a:pPr>
            <a:endParaRPr lang="en-US" b="1"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Alfred Asterjadhi</a:t>
            </a:r>
            <a:endParaRPr lang="en-US" dirty="0" smtClean="0"/>
          </a:p>
          <a:p>
            <a:pPr lvl="1" indent="-342900"/>
            <a:r>
              <a:rPr lang="en-US" dirty="0" smtClean="0"/>
              <a:t>Second:</a:t>
            </a:r>
            <a:r>
              <a:rPr lang="en-US" dirty="0"/>
              <a:t> </a:t>
            </a:r>
            <a:endParaRPr lang="en-US" dirty="0" smtClean="0"/>
          </a:p>
          <a:p>
            <a:pPr lvl="1"/>
            <a:r>
              <a:rPr lang="en-US" dirty="0" smtClean="0"/>
              <a:t>Result</a:t>
            </a:r>
            <a:r>
              <a:rPr lang="en-US" dirty="0" smtClean="0"/>
              <a: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74</a:t>
            </a:fld>
            <a:endParaRPr lang="en-US" altLang="en-US"/>
          </a:p>
        </p:txBody>
      </p:sp>
    </p:spTree>
    <p:extLst>
      <p:ext uri="{BB962C8B-B14F-4D97-AF65-F5344CB8AC3E}">
        <p14:creationId xmlns:p14="http://schemas.microsoft.com/office/powerpoint/2010/main" val="318568098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for unresolved CIDs</a:t>
            </a:r>
            <a:endParaRPr lang="en-US" dirty="0"/>
          </a:p>
        </p:txBody>
      </p:sp>
      <p:sp>
        <p:nvSpPr>
          <p:cNvPr id="9" name="Content Placeholder 8"/>
          <p:cNvSpPr>
            <a:spLocks noGrp="1"/>
          </p:cNvSpPr>
          <p:nvPr>
            <p:ph idx="1"/>
          </p:nvPr>
        </p:nvSpPr>
        <p:spPr/>
        <p:txBody>
          <a:bodyPr/>
          <a:lstStyle/>
          <a:p>
            <a:r>
              <a:rPr lang="en-US" dirty="0"/>
              <a:t>Move to resolve </a:t>
            </a:r>
            <a:r>
              <a:rPr lang="en-US" dirty="0" smtClean="0"/>
              <a:t>CID </a:t>
            </a:r>
            <a:r>
              <a:rPr lang="en-US" dirty="0"/>
              <a:t>that have no approved resolution as rejected in the interest of releasing draft 2.0</a:t>
            </a:r>
          </a:p>
          <a:p>
            <a:endParaRPr lang="en-US" dirty="0"/>
          </a:p>
          <a:p>
            <a:pPr lvl="1" indent="-342900"/>
            <a:r>
              <a:rPr lang="en-US" dirty="0" smtClean="0"/>
              <a:t>Move:</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75</a:t>
            </a:fld>
            <a:endParaRPr lang="en-US" altLang="en-US"/>
          </a:p>
        </p:txBody>
      </p:sp>
    </p:spTree>
    <p:extLst>
      <p:ext uri="{BB962C8B-B14F-4D97-AF65-F5344CB8AC3E}">
        <p14:creationId xmlns:p14="http://schemas.microsoft.com/office/powerpoint/2010/main" val="391323200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2.0,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a:t>
            </a:r>
            <a:r>
              <a:rPr lang="en-US" dirty="0" smtClean="0"/>
              <a:t>2.0 </a:t>
            </a:r>
            <a:r>
              <a:rPr lang="en-US" dirty="0"/>
              <a:t>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76</a:t>
            </a:fld>
            <a:endParaRPr lang="en-US" altLang="en-US"/>
          </a:p>
        </p:txBody>
      </p:sp>
    </p:spTree>
    <p:extLst>
      <p:ext uri="{BB962C8B-B14F-4D97-AF65-F5344CB8AC3E}">
        <p14:creationId xmlns:p14="http://schemas.microsoft.com/office/powerpoint/2010/main" val="7013458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77</a:t>
            </a:fld>
            <a:endParaRPr lang="en-US" altLang="en-US" sz="1200" b="0" smtClean="0"/>
          </a:p>
        </p:txBody>
      </p:sp>
      <p:grpSp>
        <p:nvGrpSpPr>
          <p:cNvPr id="6" name="Group 5"/>
          <p:cNvGrpSpPr/>
          <p:nvPr/>
        </p:nvGrpSpPr>
        <p:grpSpPr>
          <a:xfrm>
            <a:off x="72347" y="3886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assignment for the received comments on D2.0</a:t>
            </a:r>
          </a:p>
          <a:p>
            <a:pPr>
              <a:defRPr/>
            </a:pPr>
            <a:r>
              <a:rPr lang="en-US" altLang="en-US" dirty="0" smtClean="0"/>
              <a:t>Comment resolutions</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January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78</a:t>
            </a:fld>
            <a:endParaRPr lang="en-US" altLang="en-US" sz="1200" b="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March 4</a:t>
            </a:r>
            <a:r>
              <a:rPr lang="en-US" altLang="en-US" sz="2400" b="1" baseline="30000" dirty="0" smtClean="0"/>
              <a:t>th</a:t>
            </a:r>
            <a:r>
              <a:rPr lang="en-US" altLang="en-US" sz="2400" b="1" dirty="0" smtClean="0"/>
              <a:t>, 10:00 ET, 2 hours</a:t>
            </a:r>
            <a:endParaRPr lang="en-US" altLang="en-US" sz="2400" b="1" dirty="0" smtClean="0"/>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79</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PM2, Tuesday AM1 and PM1, </a:t>
            </a:r>
            <a:r>
              <a:rPr lang="en-US" sz="2000" dirty="0"/>
              <a:t>Wednesday </a:t>
            </a:r>
            <a:r>
              <a:rPr lang="en-US" sz="2000" dirty="0" smtClean="0"/>
              <a:t>PM2 </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80</a:t>
            </a:fld>
            <a:endParaRPr lang="en-US" altLang="en-US" sz="1200" b="0" smtClean="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81</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82</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Complete 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121143</TotalTime>
  <Words>3956</Words>
  <Application>Microsoft Office PowerPoint</Application>
  <PresentationFormat>On-screen Show (4:3)</PresentationFormat>
  <Paragraphs>1088</Paragraphs>
  <Slides>82</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92" baseType="lpstr">
      <vt:lpstr>Malgun Gothic</vt:lpstr>
      <vt:lpstr>Monotype Sorts</vt:lpstr>
      <vt:lpstr>MS Gothic</vt:lpstr>
      <vt:lpstr>MS PGothic</vt:lpstr>
      <vt:lpstr>Arial</vt:lpstr>
      <vt:lpstr>Calibri</vt:lpstr>
      <vt:lpstr>Helvetica</vt:lpstr>
      <vt:lpstr>Times New Roman</vt:lpstr>
      <vt:lpstr>802-11-Submission</vt:lpstr>
      <vt:lpstr>Document</vt:lpstr>
      <vt:lpstr>January 2019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Joint</vt:lpstr>
      <vt:lpstr>PHY </vt:lpstr>
      <vt:lpstr>MAC - CR</vt:lpstr>
      <vt:lpstr>New Proposals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2018 Meeting and Teleconference Calls</vt:lpstr>
      <vt:lpstr>Motion - Minutes</vt:lpstr>
      <vt:lpstr>Motion #0</vt:lpstr>
      <vt:lpstr>Motion –Coexistence Assurance Document</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for unresolved CIDs</vt:lpstr>
      <vt:lpstr>Motion –WG Letter Ballot</vt:lpstr>
      <vt:lpstr>TGba Timeline </vt:lpstr>
      <vt:lpstr>Goal for March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4970</cp:revision>
  <cp:lastPrinted>2014-11-04T15:04:57Z</cp:lastPrinted>
  <dcterms:created xsi:type="dcterms:W3CDTF">2007-04-17T18:10:23Z</dcterms:created>
  <dcterms:modified xsi:type="dcterms:W3CDTF">2019-01-17T18:14:29Z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2019-01-17 18:14:29Z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