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6"/>
  </p:notesMasterIdLst>
  <p:handoutMasterIdLst>
    <p:handoutMasterId r:id="rId47"/>
  </p:handoutMasterIdLst>
  <p:sldIdLst>
    <p:sldId id="708" r:id="rId2"/>
    <p:sldId id="678" r:id="rId3"/>
    <p:sldId id="679" r:id="rId4"/>
    <p:sldId id="656" r:id="rId5"/>
    <p:sldId id="665" r:id="rId6"/>
    <p:sldId id="666" r:id="rId7"/>
    <p:sldId id="710" r:id="rId8"/>
    <p:sldId id="801" r:id="rId9"/>
    <p:sldId id="711" r:id="rId10"/>
    <p:sldId id="715" r:id="rId11"/>
    <p:sldId id="849" r:id="rId12"/>
    <p:sldId id="762" r:id="rId13"/>
    <p:sldId id="799" r:id="rId14"/>
    <p:sldId id="826" r:id="rId15"/>
    <p:sldId id="750" r:id="rId16"/>
    <p:sldId id="778" r:id="rId17"/>
    <p:sldId id="779" r:id="rId18"/>
    <p:sldId id="780" r:id="rId19"/>
    <p:sldId id="781" r:id="rId20"/>
    <p:sldId id="782" r:id="rId21"/>
    <p:sldId id="727" r:id="rId22"/>
    <p:sldId id="704" r:id="rId23"/>
    <p:sldId id="705" r:id="rId24"/>
    <p:sldId id="707" r:id="rId25"/>
    <p:sldId id="809" r:id="rId26"/>
    <p:sldId id="721" r:id="rId27"/>
    <p:sldId id="776" r:id="rId28"/>
    <p:sldId id="850" r:id="rId29"/>
    <p:sldId id="851" r:id="rId30"/>
    <p:sldId id="847" r:id="rId31"/>
    <p:sldId id="848" r:id="rId32"/>
    <p:sldId id="852" r:id="rId33"/>
    <p:sldId id="853" r:id="rId34"/>
    <p:sldId id="854" r:id="rId35"/>
    <p:sldId id="855" r:id="rId36"/>
    <p:sldId id="856" r:id="rId37"/>
    <p:sldId id="857" r:id="rId38"/>
    <p:sldId id="858" r:id="rId39"/>
    <p:sldId id="800" r:id="rId40"/>
    <p:sldId id="694" r:id="rId41"/>
    <p:sldId id="695" r:id="rId42"/>
    <p:sldId id="740" r:id="rId43"/>
    <p:sldId id="741" r:id="rId44"/>
    <p:sldId id="825" r:id="rId4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35" autoAdjust="0"/>
    <p:restoredTop sz="94095" autoAdjust="0"/>
  </p:normalViewPr>
  <p:slideViewPr>
    <p:cSldViewPr>
      <p:cViewPr varScale="1">
        <p:scale>
          <a:sx n="70" d="100"/>
          <a:sy n="70" d="100"/>
        </p:scale>
        <p:origin x="1168" y="60"/>
      </p:cViewPr>
      <p:guideLst>
        <p:guide orient="horz" pos="2160"/>
        <p:guide pos="2880"/>
      </p:guideLst>
    </p:cSldViewPr>
  </p:slideViewPr>
  <p:outlineViewPr>
    <p:cViewPr>
      <p:scale>
        <a:sx n="50" d="100"/>
        <a:sy n="50" d="100"/>
      </p:scale>
      <p:origin x="0" y="0"/>
    </p:cViewPr>
  </p:outlineViewPr>
  <p:notesTextViewPr>
    <p:cViewPr>
      <p:scale>
        <a:sx n="3" d="2"/>
        <a:sy n="3" d="2"/>
      </p:scale>
      <p:origin x="0" y="0"/>
    </p:cViewPr>
  </p:notesTextViewPr>
  <p:sorterViewPr>
    <p:cViewPr>
      <p:scale>
        <a:sx n="80" d="100"/>
        <a:sy n="80" d="100"/>
      </p:scale>
      <p:origin x="0" y="-9968"/>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handoutMaster" Target="handoutMasters/handout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
        <p:nvSpPr>
          <p:cNvPr id="4" name="Header Placeholder 3"/>
          <p:cNvSpPr>
            <a:spLocks noGrp="1"/>
          </p:cNvSpPr>
          <p:nvPr>
            <p:ph type="hdr" sz="quarter"/>
          </p:nvPr>
        </p:nvSpPr>
        <p:spPr/>
        <p:txBody>
          <a:bodyPr/>
          <a:lstStyle/>
          <a:p>
            <a:pPr>
              <a:defRPr/>
            </a:pPr>
            <a:r>
              <a:rPr lang="en-US" dirty="0" smtClean="0"/>
              <a:t>doc.: IEEE 802.11-15/1472r0</a:t>
            </a:r>
            <a:endParaRPr lang="en-US" dirty="0"/>
          </a:p>
        </p:txBody>
      </p:sp>
      <p:sp>
        <p:nvSpPr>
          <p:cNvPr id="5" name="Date Placeholder 4"/>
          <p:cNvSpPr>
            <a:spLocks noGrp="1"/>
          </p:cNvSpPr>
          <p:nvPr>
            <p:ph type="dt" sz="quarter" idx="1"/>
          </p:nvPr>
        </p:nvSpPr>
        <p:spPr/>
        <p:txBody>
          <a:bodyPr/>
          <a:lstStyle/>
          <a:p>
            <a:pPr>
              <a:defRPr/>
            </a:pPr>
            <a:r>
              <a:rPr lang="en-US" dirty="0" smtClean="0"/>
              <a:t>January 2016</a:t>
            </a:r>
            <a:endParaRPr lang="en-US" dirty="0"/>
          </a:p>
        </p:txBody>
      </p:sp>
      <p:sp>
        <p:nvSpPr>
          <p:cNvPr id="6" name="Footer Placeholder 5"/>
          <p:cNvSpPr>
            <a:spLocks noGrp="1"/>
          </p:cNvSpPr>
          <p:nvPr>
            <p:ph type="ftr" sz="quarter" idx="4"/>
          </p:nvPr>
        </p:nvSpPr>
        <p:spPr/>
        <p:txBody>
          <a:bodyPr/>
          <a:lstStyle/>
          <a:p>
            <a:pPr lvl="4">
              <a:defRPr/>
            </a:pPr>
            <a:r>
              <a:rPr lang="en-US" dirty="0" smtClean="0"/>
              <a:t>Edward Au (Huawei Technologies)</a:t>
            </a:r>
            <a:endParaRPr lang="en-US" dirty="0"/>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smtClean="0"/>
              <a:t>Page </a:t>
            </a:r>
            <a:fld id="{3677C22B-21F1-4F29-8177-0ED961E00DA1}" type="slidenum">
              <a:rPr lang="en-US" altLang="en-US" smtClean="0"/>
              <a:pPr>
                <a:spcBef>
                  <a:spcPct val="0"/>
                </a:spcBef>
              </a:pPr>
              <a:t>1</a:t>
            </a:fld>
            <a:endParaRPr lang="en-US" altLang="en-US" dirty="0" smtClean="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20</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39</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41</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11</a:t>
            </a:fld>
            <a:endParaRPr lang="en-US" altLang="en-US"/>
          </a:p>
        </p:txBody>
      </p:sp>
    </p:spTree>
    <p:extLst>
      <p:ext uri="{BB962C8B-B14F-4D97-AF65-F5344CB8AC3E}">
        <p14:creationId xmlns:p14="http://schemas.microsoft.com/office/powerpoint/2010/main" val="2550194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13</a:t>
            </a:fld>
            <a:endParaRPr lang="en-US" altLang="en-US"/>
          </a:p>
        </p:txBody>
      </p:sp>
    </p:spTree>
    <p:extLst>
      <p:ext uri="{BB962C8B-B14F-4D97-AF65-F5344CB8AC3E}">
        <p14:creationId xmlns:p14="http://schemas.microsoft.com/office/powerpoint/2010/main" val="9387848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14</a:t>
            </a:fld>
            <a:endParaRPr lang="en-US" altLang="en-US"/>
          </a:p>
        </p:txBody>
      </p:sp>
    </p:spTree>
    <p:extLst>
      <p:ext uri="{BB962C8B-B14F-4D97-AF65-F5344CB8AC3E}">
        <p14:creationId xmlns:p14="http://schemas.microsoft.com/office/powerpoint/2010/main" val="299971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15</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16</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smtClean="0"/>
          </a:p>
        </p:txBody>
      </p:sp>
      <p:sp>
        <p:nvSpPr>
          <p:cNvPr id="1331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p:txBody>
          <a:bodyPr/>
          <a:lstStyle/>
          <a:p>
            <a:pPr>
              <a:defRPr/>
            </a:pPr>
            <a:r>
              <a:rPr lang="en-US" altLang="en-US" smtClean="0"/>
              <a:t>Page </a:t>
            </a:r>
            <a:fld id="{3FF7E430-CFE4-44DE-BB91-6F835072ED01}" type="slidenum">
              <a:rPr lang="en-US" altLang="en-US" smtClean="0"/>
              <a:pPr>
                <a:defRPr/>
              </a:pPr>
              <a:t>17</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2019</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(Intel Corp.)</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January 2019</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(Intel Corp.)</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802.11-18/2109r4</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www.ieee802.org/PNP/approved/IEEE_802_OM_v18.pdf" TargetMode="External"/><Relationship Id="rId7" Type="http://schemas.openxmlformats.org/officeDocument/2006/relationships/hyperlink" Target="https://mentor.ieee.org/802.11/dcn/14/11-14-0629-14-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www.ieee802.org/PNP/2016-03/IEEE_802_Chairs_guidelines_v22_with_changes.pdf"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8.1.pdf" TargetMode="External"/><Relationship Id="rId9" Type="http://schemas.openxmlformats.org/officeDocument/2006/relationships/hyperlink" Target="http://www.ieee802.org/devdocs.shtml"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318859570"/>
              </p:ext>
            </p:extLst>
          </p:nvPr>
        </p:nvGraphicFramePr>
        <p:xfrm>
          <a:off x="777875" y="3054350"/>
          <a:ext cx="7004050" cy="2578100"/>
        </p:xfrm>
        <a:graphic>
          <a:graphicData uri="http://schemas.openxmlformats.org/presentationml/2006/ole">
            <mc:AlternateContent xmlns:mc="http://schemas.openxmlformats.org/markup-compatibility/2006">
              <mc:Choice xmlns:v="urn:schemas-microsoft-com:vml" Requires="v">
                <p:oleObj spid="_x0000_s5521" name="Document" r:id="rId4" imgW="8261588" imgH="3047832" progId="Word.Document.8">
                  <p:embed/>
                </p:oleObj>
              </mc:Choice>
              <mc:Fallback>
                <p:oleObj name="Document" r:id="rId4" imgW="8261588" imgH="3047832" progId="Word.Document.8">
                  <p:embed/>
                  <p:pic>
                    <p:nvPicPr>
                      <p:cNvPr id="0" name=""/>
                      <p:cNvPicPr>
                        <a:picLocks noChangeAspect="1" noChangeArrowheads="1"/>
                      </p:cNvPicPr>
                      <p:nvPr/>
                    </p:nvPicPr>
                    <p:blipFill>
                      <a:blip r:embed="rId5"/>
                      <a:srcRect/>
                      <a:stretch>
                        <a:fillRect/>
                      </a:stretch>
                    </p:blipFill>
                    <p:spPr bwMode="auto">
                      <a:xfrm>
                        <a:off x="777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smtClean="0"/>
              <a:t>January 2019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dirty="0" smtClean="0"/>
              <a:t>Minyoung Park (Intel Corp.)</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a:t>
            </a:r>
            <a:fld id="{87CADA09-2DAE-4899-B121-4D92081AAB59}" type="slidenum">
              <a:rPr lang="en-US" altLang="en-US" sz="1200" b="0" smtClean="0"/>
              <a:pPr>
                <a:spcBef>
                  <a:spcPct val="0"/>
                </a:spcBef>
                <a:buFontTx/>
                <a:buNone/>
              </a:pPr>
              <a:t>1</a:t>
            </a:fld>
            <a:endParaRPr lang="en-US" altLang="en-US" sz="1200" b="0" dirty="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2019-1-14</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dirty="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dirty="0" smtClean="0"/>
              <a:t>Call for Submissions</a:t>
            </a:r>
          </a:p>
        </p:txBody>
      </p:sp>
      <p:sp>
        <p:nvSpPr>
          <p:cNvPr id="6" name="Content Placeholder 5"/>
          <p:cNvSpPr>
            <a:spLocks noGrp="1"/>
          </p:cNvSpPr>
          <p:nvPr>
            <p:ph idx="1"/>
          </p:nvPr>
        </p:nvSpPr>
        <p:spPr>
          <a:xfrm>
            <a:off x="685800" y="1524000"/>
            <a:ext cx="7772400" cy="4951413"/>
          </a:xfrm>
        </p:spPr>
        <p:txBody>
          <a:bodyPr/>
          <a:lstStyle/>
          <a:p>
            <a:pPr>
              <a:defRPr/>
            </a:pPr>
            <a:r>
              <a:rPr lang="en-US" dirty="0" smtClean="0"/>
              <a:t>Call for submissions sent out on January 7</a:t>
            </a:r>
            <a:r>
              <a:rPr lang="en-US" baseline="30000" dirty="0" smtClean="0"/>
              <a:t>th</a:t>
            </a:r>
            <a:r>
              <a:rPr lang="en-US" dirty="0" smtClean="0"/>
              <a:t> : </a:t>
            </a:r>
          </a:p>
          <a:p>
            <a:pPr lvl="1">
              <a:defRPr/>
            </a:pPr>
            <a:r>
              <a:rPr lang="en-US" b="0" dirty="0" smtClean="0"/>
              <a:t>Received </a:t>
            </a:r>
            <a:r>
              <a:rPr lang="en-US" dirty="0" smtClean="0"/>
              <a:t>43 s</a:t>
            </a:r>
            <a:r>
              <a:rPr lang="en-US" b="0" dirty="0" smtClean="0"/>
              <a:t>ubmissions (updated on </a:t>
            </a:r>
            <a:r>
              <a:rPr lang="en-US" dirty="0" smtClean="0"/>
              <a:t>January 12</a:t>
            </a:r>
            <a:r>
              <a:rPr lang="en-US" b="0" dirty="0" smtClean="0"/>
              <a:t>)</a:t>
            </a:r>
          </a:p>
          <a:p>
            <a:pPr>
              <a:defRPr/>
            </a:pPr>
            <a:endParaRPr lang="en-US" dirty="0" smtClean="0"/>
          </a:p>
          <a:p>
            <a:pPr>
              <a:defRPr/>
            </a:pPr>
            <a:r>
              <a:rPr lang="en-US" dirty="0" smtClean="0"/>
              <a:t>Grouped submissions based on priorities</a:t>
            </a:r>
          </a:p>
          <a:p>
            <a:pPr lvl="1">
              <a:defRPr/>
            </a:pPr>
            <a:r>
              <a:rPr lang="en-US" dirty="0" smtClean="0"/>
              <a:t>Comment resolutions on the existing problems in D1.0 (</a:t>
            </a:r>
            <a:r>
              <a:rPr lang="en-US" b="1" dirty="0" smtClean="0"/>
              <a:t>Highest priority</a:t>
            </a:r>
            <a:r>
              <a:rPr lang="en-US" dirty="0" smtClean="0"/>
              <a:t>)</a:t>
            </a:r>
          </a:p>
          <a:p>
            <a:pPr lvl="1">
              <a:defRPr/>
            </a:pPr>
            <a:r>
              <a:rPr lang="en-US" dirty="0" smtClean="0"/>
              <a:t>New proposals (</a:t>
            </a:r>
            <a:r>
              <a:rPr lang="en-US" b="1" dirty="0" smtClean="0"/>
              <a:t>lower priority</a:t>
            </a:r>
            <a:r>
              <a:rPr lang="en-US" dirty="0" smtClean="0"/>
              <a:t>)</a:t>
            </a:r>
          </a:p>
          <a:p>
            <a:pPr lvl="2">
              <a:defRPr/>
            </a:pPr>
            <a:r>
              <a:rPr lang="en-US" dirty="0" smtClean="0"/>
              <a:t>Resolutions that propose more optimization</a:t>
            </a:r>
            <a:endParaRPr lang="en-US" b="0" dirty="0" smtClean="0"/>
          </a:p>
          <a:p>
            <a:pPr lvl="1">
              <a:defRPr/>
            </a:pPr>
            <a:endParaRPr lang="en-US" b="0" dirty="0" smtClean="0"/>
          </a:p>
          <a:p>
            <a:pPr marL="1200150" lvl="2" indent="-342900">
              <a:buFont typeface="+mj-lt"/>
              <a:buAutoNum type="arabicPeriod"/>
            </a:pPr>
            <a:endParaRPr lang="en-US" sz="2000"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10</a:t>
            </a:fld>
            <a:endParaRPr lang="en-US" altLang="en-US" sz="1200" b="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Joint</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97637542"/>
              </p:ext>
            </p:extLst>
          </p:nvPr>
        </p:nvGraphicFramePr>
        <p:xfrm>
          <a:off x="838200" y="2469592"/>
          <a:ext cx="7391400" cy="1830814"/>
        </p:xfrm>
        <a:graphic>
          <a:graphicData uri="http://schemas.openxmlformats.org/drawingml/2006/table">
            <a:tbl>
              <a:tblPr/>
              <a:tblGrid>
                <a:gridCol w="6190297"/>
                <a:gridCol w="1201103"/>
              </a:tblGrid>
              <a:tr h="207103">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207103">
                <a:tc>
                  <a:txBody>
                    <a:bodyPr/>
                    <a:lstStyle/>
                    <a:p>
                      <a:pPr algn="l" fontAlgn="ctr"/>
                      <a:r>
                        <a:rPr lang="en-US" sz="1100" b="0" i="0" u="none" strike="noStrike">
                          <a:solidFill>
                            <a:srgbClr val="000000"/>
                          </a:solidFill>
                          <a:effectLst/>
                          <a:latin typeface="Arial" panose="020B0604020202020204" pitchFamily="34" charset="0"/>
                        </a:rPr>
                        <a:t>11-19-0033-00-00ba-lb235-cr-coexistence-assurance, Yongho Seok (MediaTek)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103">
                <a:tc>
                  <a:txBody>
                    <a:bodyPr/>
                    <a:lstStyle/>
                    <a:p>
                      <a:pPr algn="l" fontAlgn="ctr"/>
                      <a:r>
                        <a:rPr lang="en-US" sz="1100" b="0" i="0" u="none" strike="noStrike" dirty="0">
                          <a:solidFill>
                            <a:srgbClr val="000000"/>
                          </a:solidFill>
                          <a:effectLst/>
                          <a:latin typeface="Arial" panose="020B0604020202020204" pitchFamily="34" charset="0"/>
                        </a:rPr>
                        <a:t>11-19/0021r0, CR clause 4,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35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207103">
                <a:tc>
                  <a:txBody>
                    <a:bodyPr/>
                    <a:lstStyle/>
                    <a:p>
                      <a:pPr algn="l" fontAlgn="ctr"/>
                      <a:r>
                        <a:rPr lang="en-US" sz="1100" b="0" i="0" u="none" strike="noStrike" dirty="0" smtClean="0">
                          <a:solidFill>
                            <a:srgbClr val="000000"/>
                          </a:solidFill>
                          <a:effectLst/>
                          <a:latin typeface="Arial" panose="020B0604020202020204" pitchFamily="34" charset="0"/>
                        </a:rPr>
                        <a:t>11-19-0029r0 </a:t>
                      </a:r>
                      <a:r>
                        <a:rPr lang="en-US" sz="1100" b="0" i="0" u="none" strike="noStrike" dirty="0">
                          <a:solidFill>
                            <a:srgbClr val="000000"/>
                          </a:solidFill>
                          <a:effectLst/>
                          <a:latin typeface="Arial" panose="020B0604020202020204" pitchFamily="34" charset="0"/>
                        </a:rPr>
                        <a:t>MAC Comment Resolution for Miscellaneous Topic Part II Po-Kai Huang/Intel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207103">
                <a:tc>
                  <a:txBody>
                    <a:bodyPr/>
                    <a:lstStyle/>
                    <a:p>
                      <a:pPr algn="l" fontAlgn="ctr"/>
                      <a:r>
                        <a:rPr lang="en-US" sz="1100" b="0" i="0" u="none" strike="noStrike" dirty="0">
                          <a:solidFill>
                            <a:srgbClr val="000000"/>
                          </a:solidFill>
                          <a:effectLst/>
                          <a:latin typeface="Arial" panose="020B0604020202020204" pitchFamily="34" charset="0"/>
                        </a:rPr>
                        <a:t>11-19/0011r0, </a:t>
                      </a:r>
                      <a:r>
                        <a:rPr lang="en-US" sz="1100" b="0" i="0" u="none" strike="noStrike" dirty="0" smtClean="0">
                          <a:solidFill>
                            <a:srgbClr val="000000"/>
                          </a:solidFill>
                          <a:effectLst/>
                          <a:latin typeface="Arial" panose="020B0604020202020204" pitchFamily="34" charset="0"/>
                        </a:rPr>
                        <a:t>lb235-cr-subclause-3_2</a:t>
                      </a:r>
                      <a:r>
                        <a:rPr lang="en-US" sz="1100" b="0" i="0" u="none" strike="noStrike" dirty="0">
                          <a:solidFill>
                            <a:srgbClr val="000000"/>
                          </a:solidFill>
                          <a:effectLst/>
                          <a:latin typeface="Arial" panose="020B0604020202020204" pitchFamily="34" charset="0"/>
                        </a:rPr>
                        <a:t>, Yongho Seok (</a:t>
                      </a:r>
                      <a:r>
                        <a:rPr lang="en-US" sz="1100" b="0" i="0" u="none" strike="noStrike" dirty="0" err="1">
                          <a:solidFill>
                            <a:srgbClr val="000000"/>
                          </a:solidFill>
                          <a:effectLst/>
                          <a:latin typeface="Arial" panose="020B0604020202020204" pitchFamily="34" charset="0"/>
                        </a:rPr>
                        <a:t>MediaTek</a:t>
                      </a:r>
                      <a:r>
                        <a:rPr lang="en-US" sz="1100" b="0" i="0" u="none" strike="noStrike" dirty="0">
                          <a:solidFill>
                            <a:srgbClr val="000000"/>
                          </a:solidFill>
                          <a:effectLst/>
                          <a:latin typeface="Arial" panose="020B0604020202020204" pitchFamily="34" charset="0"/>
                        </a:rPr>
                        <a: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07103">
                <a:tc>
                  <a:txBody>
                    <a:bodyPr/>
                    <a:lstStyle/>
                    <a:p>
                      <a:pPr algn="l" fontAlgn="ctr"/>
                      <a:r>
                        <a:rPr lang="en-US" sz="1100" b="0" i="0" u="none" strike="noStrike" dirty="0">
                          <a:solidFill>
                            <a:srgbClr val="000000"/>
                          </a:solidFill>
                          <a:effectLst/>
                          <a:latin typeface="Arial" panose="020B0604020202020204" pitchFamily="34" charset="0"/>
                        </a:rPr>
                        <a:t>11-19/0022r0, CR clause 6,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207103">
                <a:tc>
                  <a:txBody>
                    <a:bodyPr/>
                    <a:lstStyle/>
                    <a:p>
                      <a:pPr algn="l" fontAlgn="ctr"/>
                      <a:r>
                        <a:rPr lang="en-US" sz="1100" b="0" i="0" u="none" strike="noStrike" dirty="0">
                          <a:solidFill>
                            <a:srgbClr val="000000"/>
                          </a:solidFill>
                          <a:effectLst/>
                          <a:latin typeface="Arial" panose="020B0604020202020204" pitchFamily="34" charset="0"/>
                        </a:rPr>
                        <a:t>11-19/0023r0, CR WUR HDR LDR,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c>
                  <a:txBody>
                    <a:bodyPr/>
                    <a:lstStyle/>
                    <a:p>
                      <a:pPr algn="ctr" fontAlgn="b"/>
                      <a:r>
                        <a:rPr lang="en-US" sz="1100" b="0" i="0" u="none" strike="noStrike" dirty="0">
                          <a:solidFill>
                            <a:srgbClr val="000000"/>
                          </a:solidFill>
                          <a:effectLst/>
                          <a:latin typeface="Calibri" panose="020F0502020204030204" pitchFamily="34" charset="0"/>
                        </a:rPr>
                        <a:t>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000"/>
                    </a:solidFill>
                  </a:tcPr>
                </a:tc>
              </a:tr>
              <a:tr h="207103">
                <a:tc>
                  <a:txBody>
                    <a:bodyPr/>
                    <a:lstStyle/>
                    <a:p>
                      <a:pPr algn="l" fontAlgn="ctr"/>
                      <a:r>
                        <a:rPr lang="en-US" sz="1100" b="0" i="0" u="none" strike="noStrike" dirty="0">
                          <a:solidFill>
                            <a:srgbClr val="000000"/>
                          </a:solidFill>
                          <a:effectLst/>
                          <a:latin typeface="Arial" panose="020B0604020202020204" pitchFamily="34" charset="0"/>
                        </a:rPr>
                        <a:t>11-19/0024r0, CR PICS,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28980">
                <a:tc>
                  <a:txBody>
                    <a:bodyPr/>
                    <a:lstStyle/>
                    <a:p>
                      <a:pPr algn="l" fontAlgn="ctr"/>
                      <a:r>
                        <a:rPr lang="en-US" sz="1100" b="0" i="0" u="none" strike="noStrike" dirty="0">
                          <a:solidFill>
                            <a:srgbClr val="000000"/>
                          </a:solidFill>
                          <a:effectLst/>
                          <a:latin typeface="Arial" panose="020B0604020202020204" pitchFamily="34" charset="0"/>
                        </a:rPr>
                        <a:t>11-19/0025r0, CR Misc.,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bl>
          </a:graphicData>
        </a:graphic>
      </p:graphicFrame>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11</a:t>
            </a:fld>
            <a:endParaRPr lang="en-US" altLang="en-US"/>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spTree>
    <p:extLst>
      <p:ext uri="{BB962C8B-B14F-4D97-AF65-F5344CB8AC3E}">
        <p14:creationId xmlns:p14="http://schemas.microsoft.com/office/powerpoint/2010/main" val="22774971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dirty="0" smtClean="0"/>
              <a:t>PHY </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12</a:t>
            </a:fld>
            <a:endParaRPr lang="en-US" altLang="en-US" sz="1200" b="0" smtClean="0"/>
          </a:p>
        </p:txBody>
      </p:sp>
      <p:sp>
        <p:nvSpPr>
          <p:cNvPr id="8" name="TextBox 7"/>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1331982596"/>
              </p:ext>
            </p:extLst>
          </p:nvPr>
        </p:nvGraphicFramePr>
        <p:xfrm>
          <a:off x="1161344" y="1894989"/>
          <a:ext cx="6367288" cy="3204649"/>
        </p:xfrm>
        <a:graphic>
          <a:graphicData uri="http://schemas.openxmlformats.org/drawingml/2006/table">
            <a:tbl>
              <a:tblPr/>
              <a:tblGrid>
                <a:gridCol w="5332604"/>
                <a:gridCol w="1034684"/>
              </a:tblGrid>
              <a:tr h="198657">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98657">
                <a:tc>
                  <a:txBody>
                    <a:bodyPr/>
                    <a:lstStyle/>
                    <a:p>
                      <a:pPr algn="l" fontAlgn="ctr"/>
                      <a:r>
                        <a:rPr lang="en-US" sz="1100" b="0" i="0" u="none" strike="noStrike" dirty="0">
                          <a:solidFill>
                            <a:srgbClr val="000000"/>
                          </a:solidFill>
                          <a:effectLst/>
                          <a:latin typeface="Arial" panose="020B0604020202020204" pitchFamily="34" charset="0"/>
                        </a:rPr>
                        <a:t>11-19/0014: CR for Legacy portion, </a:t>
                      </a:r>
                      <a:r>
                        <a:rPr lang="en-US" sz="1100" b="0" i="0" u="none" strike="noStrike" dirty="0" err="1">
                          <a:solidFill>
                            <a:srgbClr val="000000"/>
                          </a:solidFill>
                          <a:effectLst/>
                          <a:latin typeface="Arial" panose="020B0604020202020204" pitchFamily="34" charset="0"/>
                        </a:rPr>
                        <a:t>Rui</a:t>
                      </a:r>
                      <a:r>
                        <a:rPr lang="en-US" sz="1100" b="0" i="0" u="none" strike="noStrike" dirty="0">
                          <a:solidFill>
                            <a:srgbClr val="000000"/>
                          </a:solidFill>
                          <a:effectLst/>
                          <a:latin typeface="Arial" panose="020B0604020202020204" pitchFamily="34" charset="0"/>
                        </a:rPr>
                        <a:t> Cao, Marvell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11-19/0015: CR for FDMA Padding, Rui Cao, Marvell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11-19/0050 PHY CR for Clause 32.2.3.4, Junghoon (Huawei)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11-19/0051 PHY CR for Clause 32.2.4.7, Junghoon (Huawei)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11-19/0052 PHY CR for clause 32.2.4.8, Junghoon (Huawei)</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dirty="0">
                          <a:solidFill>
                            <a:srgbClr val="000000"/>
                          </a:solidFill>
                          <a:effectLst/>
                          <a:latin typeface="Arial" panose="020B0604020202020204" pitchFamily="34" charset="0"/>
                        </a:rPr>
                        <a:t>11-19-0053-00-00ba-PHY-CR-for-Clause-32, Vinod (Intel</a:t>
                      </a:r>
                      <a:r>
                        <a:rPr lang="en-US" sz="1100" b="0" i="0" u="none" strike="noStrike" dirty="0" smtClean="0">
                          <a:solidFill>
                            <a:srgbClr val="000000"/>
                          </a:solidFill>
                          <a:effectLst/>
                          <a:latin typeface="Arial" panose="020B0604020202020204" pitchFamily="34" charset="0"/>
                        </a:rPr>
                        <a:t>) – Minyoung will present</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53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657">
                <a:tc>
                  <a:txBody>
                    <a:bodyPr/>
                    <a:lstStyle/>
                    <a:p>
                      <a:pPr algn="l" fontAlgn="ctr"/>
                      <a:r>
                        <a:rPr lang="en-US" sz="1100" b="0" i="0" u="none" strike="noStrike" dirty="0">
                          <a:solidFill>
                            <a:srgbClr val="000000"/>
                          </a:solidFill>
                          <a:effectLst/>
                          <a:latin typeface="Arial" panose="020B0604020202020204" pitchFamily="34" charset="0"/>
                        </a:rPr>
                        <a:t>11-18-1976-01-00ba-CR-BPSK-Mark, Vinod (Intel</a:t>
                      </a:r>
                      <a:r>
                        <a:rPr lang="en-US" sz="1100" b="0" i="0" u="none" strike="noStrike" dirty="0" smtClean="0">
                          <a:solidFill>
                            <a:srgbClr val="000000"/>
                          </a:solidFill>
                          <a:effectLst/>
                          <a:latin typeface="Arial" panose="020B0604020202020204" pitchFamily="34" charset="0"/>
                        </a:rPr>
                        <a:t>) – Minyoung</a:t>
                      </a:r>
                      <a:r>
                        <a:rPr lang="en-US" sz="1100" b="0" i="0" u="none" strike="noStrike" baseline="0" dirty="0" smtClean="0">
                          <a:solidFill>
                            <a:srgbClr val="000000"/>
                          </a:solidFill>
                          <a:effectLst/>
                          <a:latin typeface="Arial" panose="020B0604020202020204" pitchFamily="34" charset="0"/>
                        </a:rPr>
                        <a:t> will present</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512">
                <a:tc>
                  <a:txBody>
                    <a:bodyPr/>
                    <a:lstStyle/>
                    <a:p>
                      <a:pPr algn="l" fontAlgn="ctr"/>
                      <a:r>
                        <a:rPr lang="en-US" sz="1100" b="0" i="0" u="none" strike="noStrike" dirty="0">
                          <a:solidFill>
                            <a:srgbClr val="000000"/>
                          </a:solidFill>
                          <a:effectLst/>
                          <a:latin typeface="Arial" panose="020B0604020202020204" pitchFamily="34" charset="0"/>
                        </a:rPr>
                        <a:t>11-19-0066-00-00ba CR for Mathematical description of signals part 2, Miguel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smtClean="0">
                          <a:solidFill>
                            <a:srgbClr val="000000"/>
                          </a:solidFill>
                          <a:effectLst/>
                          <a:latin typeface="Calibri" panose="020F0502020204030204" pitchFamily="34" charset="0"/>
                        </a:rPr>
                        <a:t>13</a:t>
                      </a:r>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19/0068, “CRs on symbol design in Section 32”, Dennis Sundman,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15</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512">
                <a:tc>
                  <a:txBody>
                    <a:bodyPr/>
                    <a:lstStyle/>
                    <a:p>
                      <a:pPr algn="l" fontAlgn="ctr"/>
                      <a:r>
                        <a:rPr lang="en-US" sz="1100" b="0" i="0" u="none" strike="noStrike">
                          <a:solidFill>
                            <a:srgbClr val="000000"/>
                          </a:solidFill>
                          <a:effectLst/>
                          <a:latin typeface="Arial" panose="020B0604020202020204" pitchFamily="34" charset="0"/>
                        </a:rPr>
                        <a:t>11-19-0067-00-00ba Discussion concerning MC-OOK and CIDs 212 and 665, Miguel López, Ericsson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smtClean="0">
                          <a:solidFill>
                            <a:srgbClr val="000000"/>
                          </a:solidFill>
                          <a:effectLst/>
                          <a:latin typeface="Calibri" panose="020F0502020204030204" pitchFamily="34" charset="0"/>
                        </a:rPr>
                        <a:t>Discussion</a:t>
                      </a:r>
                      <a:r>
                        <a:rPr lang="en-US" sz="1100" b="0" i="0" u="none" strike="noStrike" baseline="0" dirty="0" smtClean="0">
                          <a:solidFill>
                            <a:srgbClr val="000000"/>
                          </a:solidFill>
                          <a:effectLst/>
                          <a:latin typeface="Calibri" panose="020F0502020204030204" pitchFamily="34" charset="0"/>
                        </a:rPr>
                        <a:t> presentation (together with 19/68)</a:t>
                      </a:r>
                      <a:r>
                        <a:rPr lang="en-US" sz="1100" b="0" i="0" u="none" strike="noStrike" dirty="0">
                          <a:solidFill>
                            <a:srgbClr val="000000"/>
                          </a:solidFill>
                          <a:effectLst/>
                          <a:latin typeface="Calibri" panose="020F0502020204030204" pitchFamily="34" charset="0"/>
                        </a:rPr>
                        <a:t> </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98657">
                <a:tc>
                  <a:txBody>
                    <a:bodyPr/>
                    <a:lstStyle/>
                    <a:p>
                      <a:pPr algn="l" fontAlgn="ctr"/>
                      <a:r>
                        <a:rPr lang="en-US" sz="1100" b="0" i="0" u="none" strike="noStrike">
                          <a:solidFill>
                            <a:srgbClr val="000000"/>
                          </a:solidFill>
                          <a:effectLst/>
                          <a:latin typeface="Arial" panose="020B0604020202020204" pitchFamily="34" charset="0"/>
                        </a:rPr>
                        <a:t>11-19/0073, “CR-on-various-PHY-comments,” Steve Shellhammer, Qualcomm</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98657">
                <a:tc>
                  <a:txBody>
                    <a:bodyPr/>
                    <a:lstStyle/>
                    <a:p>
                      <a:pPr algn="l" fontAlgn="ctr"/>
                      <a:r>
                        <a:rPr lang="en-US" sz="1100" b="0" i="0" u="none" strike="noStrike">
                          <a:solidFill>
                            <a:srgbClr val="000000"/>
                          </a:solidFill>
                          <a:effectLst/>
                          <a:latin typeface="Arial" panose="020B0604020202020204" pitchFamily="34" charset="0"/>
                        </a:rPr>
                        <a:t>19/0064r0 - CR subclauses 31.1, 32.X (X=1,2,3,4), Minyoung Park, 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MAC - CR</a:t>
            </a:r>
            <a:endParaRPr lang="en-US" dirty="0"/>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13</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863478995"/>
              </p:ext>
            </p:extLst>
          </p:nvPr>
        </p:nvGraphicFramePr>
        <p:xfrm>
          <a:off x="1524000" y="2070100"/>
          <a:ext cx="6096000" cy="3801110"/>
        </p:xfrm>
        <a:graphic>
          <a:graphicData uri="http://schemas.openxmlformats.org/drawingml/2006/table">
            <a:tbl>
              <a:tblPr/>
              <a:tblGrid>
                <a:gridCol w="5105400"/>
                <a:gridCol w="990600"/>
              </a:tblGrid>
              <a:tr h="184150">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184150">
                <a:tc>
                  <a:txBody>
                    <a:bodyPr/>
                    <a:lstStyle/>
                    <a:p>
                      <a:pPr algn="l" fontAlgn="ctr"/>
                      <a:r>
                        <a:rPr lang="en-US" sz="1100" b="0" i="0" u="none" strike="noStrike">
                          <a:solidFill>
                            <a:srgbClr val="000000"/>
                          </a:solidFill>
                          <a:effectLst/>
                          <a:latin typeface="Arial" panose="020B0604020202020204" pitchFamily="34" charset="0"/>
                        </a:rPr>
                        <a:t>11-19/0012r0, lb235-cr-subclause-9_4_2_273, Yongho Seok (MediaTek)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11-19/0013r0, lb235-cr-subclause-31.9, Yongho Seok (MediaTek)</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1835/Rev3-CR-9.10.3.X,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2129/Rev0-CR-9.10.1-2 Part 2,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2130/Rev2-CR-9.10.3.2 Part 2,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2131/Rev1-CR-Miscellaneous,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2162/Rev2-CR identifiers, Alfred Asterjadhi. Qualcomm Inc.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dirty="0" smtClean="0">
                          <a:solidFill>
                            <a:srgbClr val="000000"/>
                          </a:solidFill>
                          <a:effectLst/>
                          <a:latin typeface="Arial" panose="020B0604020202020204" pitchFamily="34" charset="0"/>
                        </a:rPr>
                        <a:t>19-133/r0 CR for MAC Comment Resolution for Miscellaneous Topic Po-Kai Huang/Intel</a:t>
                      </a:r>
                      <a:endParaRPr lang="en-US" sz="1100" b="0" i="0" u="none" strike="noStrike" dirty="0">
                        <a:solidFill>
                          <a:srgbClr val="000000"/>
                        </a:solidFill>
                        <a:effectLst/>
                        <a:latin typeface="Arial" panose="020B0604020202020204" pitchFamily="34" charset="0"/>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25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dirty="0">
                          <a:solidFill>
                            <a:srgbClr val="000000"/>
                          </a:solidFill>
                          <a:effectLst/>
                          <a:latin typeface="Arial" panose="020B0604020202020204" pitchFamily="34" charset="0"/>
                        </a:rPr>
                        <a:t>19/0026 –CR on CID 1068 (Lei Huang/Panasonic)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184150">
                <a:tc>
                  <a:txBody>
                    <a:bodyPr/>
                    <a:lstStyle/>
                    <a:p>
                      <a:pPr algn="l" fontAlgn="ctr"/>
                      <a:r>
                        <a:rPr lang="en-US" sz="1100" b="0" i="0" u="none" strike="noStrike">
                          <a:solidFill>
                            <a:srgbClr val="000000"/>
                          </a:solidFill>
                          <a:effectLst/>
                          <a:latin typeface="Arial" panose="020B0604020202020204" pitchFamily="34" charset="0"/>
                        </a:rPr>
                        <a:t>19/0031, CRs for MAC Misc CIDs, Rojan Chitrakar (Panasonic)</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21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61950">
                <a:tc>
                  <a:txBody>
                    <a:bodyPr/>
                    <a:lstStyle/>
                    <a:p>
                      <a:pPr algn="l" fontAlgn="ctr"/>
                      <a:r>
                        <a:rPr lang="en-US" sz="1100" b="0" i="0" u="none" strike="noStrike">
                          <a:solidFill>
                            <a:srgbClr val="000000"/>
                          </a:solidFill>
                          <a:effectLst/>
                          <a:latin typeface="Arial" panose="020B0604020202020204" pitchFamily="34" charset="0"/>
                        </a:rPr>
                        <a:t>18/2143 Comment Resolutions on WUR Mode element </a:t>
                      </a:r>
                      <a:r>
                        <a:rPr lang="en-US" sz="1100" b="0" i="0" u="none" strike="noStrike">
                          <a:solidFill>
                            <a:srgbClr val="000000"/>
                          </a:solidFill>
                          <a:effectLst/>
                          <a:latin typeface="맑은 고딕" panose="020B0503020000020004" pitchFamily="34" charset="-127"/>
                          <a:ea typeface="맑은 고딕" panose="020B0503020000020004" pitchFamily="34" charset="-127"/>
                        </a:rPr>
                        <a:t>–</a:t>
                      </a:r>
                      <a:r>
                        <a:rPr lang="en-US" sz="1100" b="0" i="0" u="none" strike="noStrike">
                          <a:solidFill>
                            <a:srgbClr val="000000"/>
                          </a:solidFill>
                          <a:effectLst/>
                          <a:latin typeface="Arial" panose="020B0604020202020204" pitchFamily="34" charset="0"/>
                        </a:rPr>
                        <a:t> Part 4 (deferred from conference call), Suhwook Kim (LG)</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61950">
                <a:tc>
                  <a:txBody>
                    <a:bodyPr/>
                    <a:lstStyle/>
                    <a:p>
                      <a:pPr algn="l" fontAlgn="ctr"/>
                      <a:r>
                        <a:rPr lang="en-US" sz="1100" b="0" i="0" u="none" strike="noStrike">
                          <a:solidFill>
                            <a:srgbClr val="000000"/>
                          </a:solidFill>
                          <a:effectLst/>
                          <a:latin typeface="Arial" panose="020B0604020202020204" pitchFamily="34" charset="0"/>
                        </a:rPr>
                        <a:t>19/0047 Comment Resolutions on WUR Capability element </a:t>
                      </a:r>
                      <a:r>
                        <a:rPr lang="en-US" sz="1100" b="0" i="0" u="none" strike="noStrike">
                          <a:solidFill>
                            <a:srgbClr val="000000"/>
                          </a:solidFill>
                          <a:effectLst/>
                          <a:latin typeface="맑은 고딕" panose="020B0503020000020004" pitchFamily="34" charset="-127"/>
                          <a:ea typeface="맑은 고딕" panose="020B0503020000020004" pitchFamily="34" charset="-127"/>
                        </a:rPr>
                        <a:t>–</a:t>
                      </a:r>
                      <a:r>
                        <a:rPr lang="en-US" sz="1100" b="0" i="0" u="none" strike="noStrike">
                          <a:solidFill>
                            <a:srgbClr val="000000"/>
                          </a:solidFill>
                          <a:effectLst/>
                          <a:latin typeface="Arial" panose="020B0604020202020204" pitchFamily="34" charset="0"/>
                        </a:rPr>
                        <a:t> Part 2, , Suhwook Kim (LG)</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c>
                  <a:txBody>
                    <a:bodyPr/>
                    <a:lstStyle/>
                    <a:p>
                      <a:pPr algn="ctr" fontAlgn="b"/>
                      <a:r>
                        <a:rPr lang="en-US" sz="1100" b="0" i="0" u="none" strike="noStrike" dirty="0">
                          <a:solidFill>
                            <a:srgbClr val="000000"/>
                          </a:solidFill>
                          <a:effectLst/>
                          <a:latin typeface="Calibri" panose="020F0502020204030204" pitchFamily="34" charset="0"/>
                        </a:rPr>
                        <a:t>10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66FF66"/>
                    </a:solidFill>
                  </a:tcPr>
                </a:tc>
              </a:tr>
              <a:tr h="317500">
                <a:tc>
                  <a:txBody>
                    <a:bodyPr/>
                    <a:lstStyle/>
                    <a:p>
                      <a:pPr algn="l" fontAlgn="ctr"/>
                      <a:r>
                        <a:rPr lang="en-US" sz="1100" b="0" i="0" u="none" strike="noStrike" dirty="0">
                          <a:solidFill>
                            <a:srgbClr val="000000"/>
                          </a:solidFill>
                          <a:effectLst/>
                          <a:latin typeface="Arial" panose="020B0604020202020204" pitchFamily="34" charset="0"/>
                        </a:rPr>
                        <a:t>11-18-0054r0 MAC Comment Resolution for Miscellaneous Topic Part III Po-Kai Huang/Intel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3</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11-18/1873r2, CR for WUR frame format, Woojin Ahn, WILUS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11-18/1917r0, CR for WUR frame format (part 2)        , Woojin Ahn, WILUS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dirty="0">
                          <a:solidFill>
                            <a:srgbClr val="000000"/>
                          </a:solidFill>
                          <a:effectLst/>
                          <a:latin typeface="Arial" panose="020B0604020202020204" pitchFamily="34" charset="0"/>
                        </a:rPr>
                        <a:t>11-19/46r0, CR for CID 1066, Woojin Ahn, WILUS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863648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smtClean="0"/>
              <a:t>New Proposals</a:t>
            </a:r>
            <a:endParaRPr lang="en-US" dirty="0"/>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
        <p:nvSpPr>
          <p:cNvPr id="7" name="TextBox 6"/>
          <p:cNvSpPr txBox="1"/>
          <p:nvPr/>
        </p:nvSpPr>
        <p:spPr>
          <a:xfrm>
            <a:off x="7623431" y="685800"/>
            <a:ext cx="1503938" cy="1200329"/>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smtClean="0">
                <a:solidFill>
                  <a:srgbClr val="FFC000"/>
                </a:solidFill>
              </a:rPr>
              <a:t>SP Deferred</a:t>
            </a:r>
            <a:endParaRPr lang="en-US" dirty="0">
              <a:solidFill>
                <a:srgbClr val="FFC000"/>
              </a:solidFill>
            </a:endParaRPr>
          </a:p>
          <a:p>
            <a:pPr marL="228600" indent="-228600">
              <a:buFont typeface="+mj-lt"/>
              <a:buAutoNum type="arabicPeriod"/>
              <a:defRPr/>
            </a:pPr>
            <a:r>
              <a:rPr lang="en-US" dirty="0"/>
              <a:t>Not presented yet</a:t>
            </a:r>
          </a:p>
          <a:p>
            <a:pPr marL="228600" indent="-228600">
              <a:buFont typeface="+mj-lt"/>
              <a:buAutoNum type="arabicPeriod"/>
              <a:defRPr/>
            </a:pPr>
            <a:r>
              <a:rPr lang="en-US" dirty="0" smtClean="0">
                <a:solidFill>
                  <a:schemeClr val="bg2"/>
                </a:solidFill>
              </a:rPr>
              <a:t>Withdrawn</a:t>
            </a:r>
          </a:p>
          <a:p>
            <a:pPr marL="228600" indent="-228600">
              <a:buFont typeface="+mj-lt"/>
              <a:buAutoNum type="arabicPeriod"/>
              <a:defRPr/>
            </a:pPr>
            <a:r>
              <a:rPr lang="en-US" dirty="0" smtClean="0">
                <a:solidFill>
                  <a:schemeClr val="accent2"/>
                </a:solidFill>
              </a:rPr>
              <a:t>Pending docs</a:t>
            </a:r>
            <a:endParaRPr lang="en-US" dirty="0">
              <a:solidFill>
                <a:schemeClr val="accent2"/>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1303550332"/>
              </p:ext>
            </p:extLst>
          </p:nvPr>
        </p:nvGraphicFramePr>
        <p:xfrm>
          <a:off x="1562100" y="2574042"/>
          <a:ext cx="6096000" cy="1630680"/>
        </p:xfrm>
        <a:graphic>
          <a:graphicData uri="http://schemas.openxmlformats.org/drawingml/2006/table">
            <a:tbl>
              <a:tblPr/>
              <a:tblGrid>
                <a:gridCol w="5105400"/>
                <a:gridCol w="990600"/>
              </a:tblGrid>
              <a:tr h="184150">
                <a:tc>
                  <a:txBody>
                    <a:bodyPr/>
                    <a:lstStyle/>
                    <a:p>
                      <a:pPr algn="l" fontAlgn="b"/>
                      <a:r>
                        <a:rPr lang="en-US" sz="1100" b="0" i="0" u="none" strike="noStrike" dirty="0">
                          <a:solidFill>
                            <a:srgbClr val="000000"/>
                          </a:solidFill>
                          <a:effectLst/>
                          <a:latin typeface="Calibri" panose="020F0502020204030204" pitchFamily="34" charset="0"/>
                        </a:rPr>
                        <a:t>Submissions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c>
                  <a:txBody>
                    <a:bodyPr/>
                    <a:lstStyle/>
                    <a:p>
                      <a:pPr algn="ctr" fontAlgn="b"/>
                      <a:r>
                        <a:rPr lang="en-US" sz="1100" b="0" i="0" u="none" strike="noStrike">
                          <a:solidFill>
                            <a:srgbClr val="000000"/>
                          </a:solidFill>
                          <a:effectLst/>
                          <a:latin typeface="Calibri" panose="020F0502020204030204" pitchFamily="34" charset="0"/>
                        </a:rPr>
                        <a:t>Number of CIDs</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9D9D9"/>
                    </a:solidFill>
                  </a:tcPr>
                </a:tc>
              </a:tr>
              <a:tr h="368300">
                <a:tc>
                  <a:txBody>
                    <a:bodyPr/>
                    <a:lstStyle/>
                    <a:p>
                      <a:pPr algn="l" fontAlgn="ctr"/>
                      <a:r>
                        <a:rPr lang="en-US" sz="1100" b="0" i="0" u="none" strike="noStrike">
                          <a:solidFill>
                            <a:srgbClr val="000000"/>
                          </a:solidFill>
                          <a:effectLst/>
                          <a:latin typeface="Arial" panose="020B0604020202020204" pitchFamily="34" charset="0"/>
                        </a:rPr>
                        <a:t>11-19/0036 CR for CID 915, 1100, 1132, 1099 and 1141,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11-19/0044 CR for CID 1097,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11-18/1836r1, MAC-CR-CID-296, Gaurav Patwardhan(HPE)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11-19/0055 CR for CID 1142, Xiaofei Wang (InterDigital)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a:solidFill>
                            <a:srgbClr val="000000"/>
                          </a:solidFill>
                          <a:effectLst/>
                          <a:latin typeface="Calibri" panose="020F0502020204030204" pitchFamily="34" charset="0"/>
                        </a:rPr>
                        <a:t>1</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de-DE" sz="1100" b="0" i="0" u="none" strike="noStrike">
                          <a:solidFill>
                            <a:srgbClr val="000000"/>
                          </a:solidFill>
                          <a:effectLst/>
                          <a:latin typeface="Arial" panose="020B0604020202020204" pitchFamily="34" charset="0"/>
                        </a:rPr>
                        <a:t>11-19/0056 CR CID 1105,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smtClean="0">
                          <a:solidFill>
                            <a:srgbClr val="000000"/>
                          </a:solidFill>
                          <a:effectLst/>
                          <a:latin typeface="Calibri" panose="020F0502020204030204" pitchFamily="34" charset="0"/>
                        </a:rPr>
                        <a:t>Discussion</a:t>
                      </a:r>
                      <a:r>
                        <a:rPr lang="en-US" sz="1100" b="0" i="0" u="none" strike="noStrike" baseline="0" dirty="0" smtClean="0">
                          <a:solidFill>
                            <a:srgbClr val="000000"/>
                          </a:solidFill>
                          <a:effectLst/>
                          <a:latin typeface="Calibri" panose="020F0502020204030204" pitchFamily="34" charset="0"/>
                        </a:rPr>
                        <a:t> on CID 1105 (</a:t>
                      </a:r>
                      <a:r>
                        <a:rPr lang="en-US" sz="1100" b="0" i="0" u="none" strike="noStrike" baseline="0" dirty="0" err="1" smtClean="0">
                          <a:solidFill>
                            <a:srgbClr val="000000"/>
                          </a:solidFill>
                          <a:effectLst/>
                          <a:latin typeface="Calibri" panose="020F0502020204030204" pitchFamily="34" charset="0"/>
                        </a:rPr>
                        <a:t>ppt</a:t>
                      </a:r>
                      <a:r>
                        <a:rPr lang="en-US" sz="1100" b="0" i="0" u="none" strike="noStrike" baseline="0" dirty="0" smtClean="0">
                          <a:solidFill>
                            <a:srgbClr val="000000"/>
                          </a:solidFill>
                          <a:effectLst/>
                          <a:latin typeface="Calibri" panose="020F0502020204030204" pitchFamily="34" charset="0"/>
                        </a:rPr>
                        <a:t>)</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84150">
                <a:tc>
                  <a:txBody>
                    <a:bodyPr/>
                    <a:lstStyle/>
                    <a:p>
                      <a:pPr algn="l" fontAlgn="ctr"/>
                      <a:r>
                        <a:rPr lang="en-US" sz="1100" b="0" i="0" u="none" strike="noStrike">
                          <a:solidFill>
                            <a:srgbClr val="000000"/>
                          </a:solidFill>
                          <a:effectLst/>
                          <a:latin typeface="Arial" panose="020B0604020202020204" pitchFamily="34" charset="0"/>
                        </a:rPr>
                        <a:t>11-19/0057 Spec text for CR for CID 1105, Xiaofei Wang (InterDigital)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100" b="0" i="0" u="none" strike="noStrike" dirty="0">
                          <a:solidFill>
                            <a:srgbClr val="000000"/>
                          </a:solidFill>
                          <a:effectLst/>
                          <a:latin typeface="Calibri" panose="020F0502020204030204" pitchFamily="34" charset="0"/>
                        </a:rPr>
                        <a:t> </a:t>
                      </a:r>
                      <a:r>
                        <a:rPr lang="en-US" sz="1100" b="0" i="0" u="none" strike="noStrike" dirty="0" smtClean="0">
                          <a:solidFill>
                            <a:srgbClr val="000000"/>
                          </a:solidFill>
                          <a:effectLst/>
                          <a:latin typeface="Calibri" panose="020F0502020204030204" pitchFamily="34" charset="0"/>
                        </a:rPr>
                        <a:t>1</a:t>
                      </a:r>
                      <a:endParaRPr lang="en-US" sz="1100" b="0" i="0" u="none" strike="noStrike" dirty="0">
                        <a:solidFill>
                          <a:srgbClr val="000000"/>
                        </a:solidFill>
                        <a:effectLst/>
                        <a:latin typeface="Calibri" panose="020F0502020204030204" pitchFamily="34" charset="0"/>
                      </a:endParaRP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023378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799" y="609600"/>
            <a:ext cx="7772401" cy="609600"/>
          </a:xfrm>
        </p:spPr>
        <p:txBody>
          <a:bodyPr/>
          <a:lstStyle/>
          <a:p>
            <a:r>
              <a:rPr lang="en-US" altLang="en-US" dirty="0" smtClean="0"/>
              <a:t>Agenda</a:t>
            </a:r>
          </a:p>
        </p:txBody>
      </p:sp>
      <p:sp>
        <p:nvSpPr>
          <p:cNvPr id="21507" name="Content Placeholder 6"/>
          <p:cNvSpPr>
            <a:spLocks noGrp="1"/>
          </p:cNvSpPr>
          <p:nvPr>
            <p:ph sz="half" idx="1"/>
          </p:nvPr>
        </p:nvSpPr>
        <p:spPr>
          <a:xfrm>
            <a:off x="0" y="1219200"/>
            <a:ext cx="4722813" cy="5257801"/>
          </a:xfrm>
        </p:spPr>
        <p:txBody>
          <a:bodyPr/>
          <a:lstStyle/>
          <a:p>
            <a:pPr>
              <a:spcBef>
                <a:spcPts val="100"/>
              </a:spcBef>
            </a:pPr>
            <a:r>
              <a:rPr lang="en-US" altLang="en-US" sz="1600" dirty="0" smtClean="0"/>
              <a:t>Monday: PM1 (2 hours)</a:t>
            </a:r>
          </a:p>
          <a:p>
            <a:pPr lvl="1">
              <a:spcBef>
                <a:spcPts val="100"/>
              </a:spcBef>
            </a:pPr>
            <a:r>
              <a:rPr lang="en-US" altLang="en-US" sz="1600" dirty="0" smtClean="0"/>
              <a:t>Call meeting to order</a:t>
            </a:r>
          </a:p>
          <a:p>
            <a:pPr lvl="1">
              <a:spcBef>
                <a:spcPts val="100"/>
              </a:spcBef>
            </a:pPr>
            <a:r>
              <a:rPr lang="en-US" altLang="en-US" sz="1600" dirty="0" smtClean="0"/>
              <a:t>Call for submissions</a:t>
            </a:r>
          </a:p>
          <a:p>
            <a:pPr lvl="1">
              <a:spcBef>
                <a:spcPts val="100"/>
              </a:spcBef>
            </a:pPr>
            <a:r>
              <a:rPr lang="en-US" altLang="en-US" sz="1600" dirty="0" smtClean="0"/>
              <a:t>Review agenda and approval</a:t>
            </a:r>
          </a:p>
          <a:p>
            <a:pPr lvl="1">
              <a:spcBef>
                <a:spcPts val="100"/>
              </a:spcBef>
            </a:pPr>
            <a:r>
              <a:rPr lang="en-US" altLang="en-US" sz="1600" dirty="0" smtClean="0"/>
              <a:t>IEEE 802 and 802.11 IPR Policy and procedure</a:t>
            </a:r>
          </a:p>
          <a:p>
            <a:pPr lvl="1">
              <a:spcBef>
                <a:spcPts val="100"/>
              </a:spcBef>
            </a:pPr>
            <a:r>
              <a:rPr lang="en-US" altLang="en-US" sz="1600" dirty="0" smtClean="0"/>
              <a:t>Participation in IEEE 802 Meetings </a:t>
            </a:r>
          </a:p>
          <a:p>
            <a:pPr lvl="1">
              <a:spcBef>
                <a:spcPts val="100"/>
              </a:spcBef>
            </a:pPr>
            <a:r>
              <a:rPr lang="en-US" altLang="en-US" sz="1600" b="1" dirty="0" smtClean="0"/>
              <a:t>Motion</a:t>
            </a:r>
            <a:r>
              <a:rPr lang="en-US" altLang="en-US" sz="1600" dirty="0" smtClean="0"/>
              <a:t>: November 2018 meeting (</a:t>
            </a:r>
            <a:r>
              <a:rPr lang="en-US" altLang="en-US" sz="1600" dirty="0"/>
              <a:t>doc: IEEE </a:t>
            </a:r>
            <a:r>
              <a:rPr lang="en-US" altLang="en-US" sz="1600" dirty="0" smtClean="0"/>
              <a:t>802.11-18/2068r1) and teleconference minutes (doc: IEEE 802.11-18/2088r4) approval</a:t>
            </a:r>
          </a:p>
          <a:p>
            <a:pPr lvl="1">
              <a:spcBef>
                <a:spcPts val="100"/>
              </a:spcBef>
            </a:pPr>
            <a:r>
              <a:rPr lang="en-US" altLang="en-US" sz="1600" dirty="0" smtClean="0"/>
              <a:t>Presentations on comment resolution</a:t>
            </a:r>
          </a:p>
          <a:p>
            <a:pPr lvl="1">
              <a:spcBef>
                <a:spcPts val="100"/>
              </a:spcBef>
            </a:pPr>
            <a:r>
              <a:rPr lang="en-US" altLang="en-US" sz="1600" dirty="0" smtClean="0"/>
              <a:t>Recess</a:t>
            </a:r>
          </a:p>
          <a:p>
            <a:pPr>
              <a:spcBef>
                <a:spcPts val="100"/>
              </a:spcBef>
            </a:pPr>
            <a:r>
              <a:rPr lang="en-US" altLang="en-US" sz="1600" dirty="0" smtClean="0">
                <a:solidFill>
                  <a:srgbClr val="FF0000"/>
                </a:solidFill>
              </a:rPr>
              <a:t>Monday: PM2 (2 hours)</a:t>
            </a:r>
          </a:p>
          <a:p>
            <a:pPr lvl="1">
              <a:spcBef>
                <a:spcPts val="100"/>
              </a:spcBef>
            </a:pPr>
            <a:r>
              <a:rPr lang="en-US" altLang="en-US" sz="1600" dirty="0">
                <a:solidFill>
                  <a:srgbClr val="FF0000"/>
                </a:solidFill>
              </a:rPr>
              <a:t>PHY and MAC ad-hoc meetings (parallel</a:t>
            </a:r>
            <a:r>
              <a:rPr lang="en-US" altLang="en-US" sz="1600" dirty="0" smtClean="0">
                <a:solidFill>
                  <a:srgbClr val="FF0000"/>
                </a:solidFill>
              </a:rPr>
              <a:t>)</a:t>
            </a:r>
          </a:p>
          <a:p>
            <a:pPr lvl="1">
              <a:spcBef>
                <a:spcPts val="100"/>
              </a:spcBef>
            </a:pPr>
            <a:r>
              <a:rPr lang="en-US" altLang="en-US" sz="1600" dirty="0" smtClean="0">
                <a:solidFill>
                  <a:srgbClr val="FF0000"/>
                </a:solidFill>
              </a:rPr>
              <a:t>Comment resolution, presentation, Recess</a:t>
            </a:r>
          </a:p>
          <a:p>
            <a:pPr>
              <a:spcBef>
                <a:spcPts val="100"/>
              </a:spcBef>
            </a:pPr>
            <a:r>
              <a:rPr lang="en-US" altLang="en-US" sz="1600" dirty="0" smtClean="0">
                <a:solidFill>
                  <a:srgbClr val="FF0000"/>
                </a:solidFill>
              </a:rPr>
              <a:t>Tuesday</a:t>
            </a:r>
            <a:r>
              <a:rPr lang="en-US" altLang="en-US" sz="1600" dirty="0">
                <a:solidFill>
                  <a:srgbClr val="FF0000"/>
                </a:solidFill>
              </a:rPr>
              <a:t>: </a:t>
            </a:r>
            <a:r>
              <a:rPr lang="en-US" altLang="en-US" sz="1600" dirty="0" smtClean="0">
                <a:solidFill>
                  <a:srgbClr val="FF0000"/>
                </a:solidFill>
              </a:rPr>
              <a:t>AM1, PM1 (4 </a:t>
            </a:r>
            <a:r>
              <a:rPr lang="en-US" altLang="en-US" sz="1600" dirty="0">
                <a:solidFill>
                  <a:srgbClr val="FF0000"/>
                </a:solidFill>
              </a:rPr>
              <a:t>hours)</a:t>
            </a:r>
          </a:p>
          <a:p>
            <a:pPr lvl="1">
              <a:spcBef>
                <a:spcPts val="100"/>
              </a:spcBef>
            </a:pPr>
            <a:r>
              <a:rPr lang="en-US" altLang="en-US" sz="1600" dirty="0">
                <a:solidFill>
                  <a:srgbClr val="FF0000"/>
                </a:solidFill>
              </a:rPr>
              <a:t>PHY and MAC ad-hoc meetings (parallel)</a:t>
            </a:r>
          </a:p>
          <a:p>
            <a:pPr lvl="1">
              <a:spcBef>
                <a:spcPts val="100"/>
              </a:spcBef>
            </a:pPr>
            <a:r>
              <a:rPr lang="en-US" altLang="en-US" sz="1600" dirty="0">
                <a:solidFill>
                  <a:srgbClr val="FF0000"/>
                </a:solidFill>
              </a:rPr>
              <a:t>Comment resolution, presentation, Recess</a:t>
            </a:r>
            <a:endParaRPr lang="en-US" altLang="en-US" sz="1600" dirty="0"/>
          </a:p>
          <a:p>
            <a:pPr lvl="1">
              <a:spcBef>
                <a:spcPts val="100"/>
              </a:spcBef>
            </a:pPr>
            <a:endParaRPr lang="en-US" altLang="en-US" sz="1600" dirty="0" smtClean="0">
              <a:solidFill>
                <a:srgbClr val="FF0000"/>
              </a:solidFill>
            </a:endParaRPr>
          </a:p>
        </p:txBody>
      </p:sp>
      <p:sp>
        <p:nvSpPr>
          <p:cNvPr id="21508" name="Content Placeholder 7"/>
          <p:cNvSpPr>
            <a:spLocks noGrp="1"/>
          </p:cNvSpPr>
          <p:nvPr>
            <p:ph sz="half" idx="2"/>
          </p:nvPr>
        </p:nvSpPr>
        <p:spPr>
          <a:xfrm>
            <a:off x="4572001" y="1219200"/>
            <a:ext cx="4572000" cy="5075239"/>
          </a:xfrm>
        </p:spPr>
        <p:txBody>
          <a:bodyPr/>
          <a:lstStyle/>
          <a:p>
            <a:pPr>
              <a:spcBef>
                <a:spcPts val="100"/>
              </a:spcBef>
            </a:pPr>
            <a:r>
              <a:rPr lang="en-US" altLang="en-US" sz="1600" dirty="0"/>
              <a:t>Tuesday AM2, </a:t>
            </a:r>
            <a:r>
              <a:rPr lang="en-US" altLang="en-US" sz="1600" dirty="0" smtClean="0"/>
              <a:t>PM2 (4 </a:t>
            </a:r>
            <a:r>
              <a:rPr lang="en-US" altLang="en-US" sz="1600" dirty="0"/>
              <a:t>hours) </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 Recess</a:t>
            </a:r>
          </a:p>
          <a:p>
            <a:pPr>
              <a:spcBef>
                <a:spcPts val="100"/>
              </a:spcBef>
            </a:pPr>
            <a:r>
              <a:rPr lang="en-US" altLang="en-US" sz="1600" dirty="0" smtClean="0">
                <a:solidFill>
                  <a:srgbClr val="FF0000"/>
                </a:solidFill>
              </a:rPr>
              <a:t>Wednesday: </a:t>
            </a:r>
            <a:r>
              <a:rPr lang="en-US" altLang="en-US" sz="1600" dirty="0">
                <a:solidFill>
                  <a:srgbClr val="FF0000"/>
                </a:solidFill>
              </a:rPr>
              <a:t>PM2 (2 hours)</a:t>
            </a:r>
          </a:p>
          <a:p>
            <a:pPr lvl="1">
              <a:spcBef>
                <a:spcPts val="100"/>
              </a:spcBef>
            </a:pPr>
            <a:r>
              <a:rPr lang="en-US" altLang="en-US" sz="1600" dirty="0">
                <a:solidFill>
                  <a:srgbClr val="FF0000"/>
                </a:solidFill>
              </a:rPr>
              <a:t>PHY and MAC ad-hoc meetings (parallel)</a:t>
            </a:r>
          </a:p>
          <a:p>
            <a:pPr lvl="1">
              <a:spcBef>
                <a:spcPts val="100"/>
              </a:spcBef>
            </a:pPr>
            <a:r>
              <a:rPr lang="en-US" altLang="en-US" sz="1600" dirty="0">
                <a:solidFill>
                  <a:srgbClr val="FF0000"/>
                </a:solidFill>
              </a:rPr>
              <a:t>Comment resolution, </a:t>
            </a:r>
            <a:r>
              <a:rPr lang="en-US" altLang="en-US" sz="1600" dirty="0" smtClean="0">
                <a:solidFill>
                  <a:srgbClr val="FF0000"/>
                </a:solidFill>
              </a:rPr>
              <a:t>presentation, Recess</a:t>
            </a:r>
          </a:p>
          <a:p>
            <a:pPr>
              <a:spcBef>
                <a:spcPts val="0"/>
              </a:spcBef>
            </a:pPr>
            <a:r>
              <a:rPr lang="en-US" altLang="en-US" sz="1600" dirty="0" smtClean="0"/>
              <a:t>Thursday: PM2 (2 hours)</a:t>
            </a:r>
          </a:p>
          <a:p>
            <a:pPr lvl="1">
              <a:spcBef>
                <a:spcPts val="0"/>
              </a:spcBef>
            </a:pPr>
            <a:r>
              <a:rPr lang="en-US" altLang="en-US" sz="1600" dirty="0" smtClean="0"/>
              <a:t>Call meeting to order</a:t>
            </a:r>
          </a:p>
          <a:p>
            <a:pPr lvl="1">
              <a:spcBef>
                <a:spcPts val="0"/>
              </a:spcBef>
            </a:pPr>
            <a:r>
              <a:rPr lang="en-US" altLang="en-US" sz="1600" dirty="0" smtClean="0"/>
              <a:t>IEEE 802 and 802.11 IPR Policy and procedure</a:t>
            </a:r>
          </a:p>
          <a:p>
            <a:pPr lvl="1">
              <a:spcBef>
                <a:spcPts val="0"/>
              </a:spcBef>
            </a:pPr>
            <a:r>
              <a:rPr lang="en-US" altLang="en-US" sz="1600" b="1" dirty="0" smtClean="0"/>
              <a:t>Motion: </a:t>
            </a:r>
            <a:r>
              <a:rPr lang="en-US" altLang="en-US" sz="1600" b="1" dirty="0" err="1" smtClean="0"/>
              <a:t>TGba</a:t>
            </a:r>
            <a:r>
              <a:rPr lang="en-US" altLang="en-US" sz="1600" b="1" dirty="0" smtClean="0"/>
              <a:t> coexistence assurance doc.</a:t>
            </a:r>
          </a:p>
          <a:p>
            <a:pPr lvl="1">
              <a:spcBef>
                <a:spcPts val="0"/>
              </a:spcBef>
            </a:pPr>
            <a:r>
              <a:rPr lang="en-US" altLang="en-US" sz="1600" b="1" dirty="0" smtClean="0"/>
              <a:t>Motions: CRs</a:t>
            </a:r>
          </a:p>
          <a:p>
            <a:pPr lvl="1">
              <a:spcBef>
                <a:spcPts val="0"/>
              </a:spcBef>
            </a:pPr>
            <a:r>
              <a:rPr lang="en-US" altLang="en-US" sz="1600" b="1" dirty="0" smtClean="0"/>
              <a:t>Motion</a:t>
            </a:r>
            <a:r>
              <a:rPr lang="en-US" altLang="en-US" sz="1600" b="1" dirty="0"/>
              <a:t>: </a:t>
            </a:r>
            <a:r>
              <a:rPr lang="en-US" altLang="en-US" sz="1600" b="1" dirty="0" smtClean="0"/>
              <a:t>802.11 </a:t>
            </a:r>
            <a:r>
              <a:rPr lang="en-US" altLang="en-US" sz="1600" b="1" dirty="0"/>
              <a:t>WG letter </a:t>
            </a:r>
            <a:r>
              <a:rPr lang="en-US" altLang="en-US" sz="1600" b="1" dirty="0" smtClean="0"/>
              <a:t>ballot</a:t>
            </a:r>
          </a:p>
          <a:p>
            <a:pPr lvl="1">
              <a:spcBef>
                <a:spcPts val="0"/>
              </a:spcBef>
            </a:pPr>
            <a:r>
              <a:rPr lang="en-US" altLang="en-US" sz="1600" dirty="0"/>
              <a:t>TG timeline discussion</a:t>
            </a:r>
          </a:p>
          <a:p>
            <a:pPr lvl="1">
              <a:spcBef>
                <a:spcPts val="0"/>
              </a:spcBef>
            </a:pPr>
            <a:r>
              <a:rPr lang="en-US" altLang="en-US" sz="1600" dirty="0"/>
              <a:t>Goal for </a:t>
            </a:r>
            <a:r>
              <a:rPr lang="en-US" altLang="en-US" sz="1600" dirty="0" smtClean="0"/>
              <a:t>March 2019 </a:t>
            </a:r>
            <a:r>
              <a:rPr lang="en-US" altLang="en-US" sz="1600" dirty="0"/>
              <a:t>F2F meeting</a:t>
            </a:r>
          </a:p>
          <a:p>
            <a:pPr lvl="1">
              <a:spcBef>
                <a:spcPts val="0"/>
              </a:spcBef>
            </a:pPr>
            <a:r>
              <a:rPr lang="en-US" altLang="en-US" sz="1600" dirty="0"/>
              <a:t>Teleconference call schedule</a:t>
            </a:r>
          </a:p>
          <a:p>
            <a:pPr lvl="1">
              <a:spcBef>
                <a:spcPts val="0"/>
              </a:spcBef>
            </a:pPr>
            <a:r>
              <a:rPr lang="en-US" altLang="en-US" sz="1600" dirty="0" smtClean="0"/>
              <a:t>Presentations</a:t>
            </a:r>
          </a:p>
          <a:p>
            <a:pPr lvl="1">
              <a:spcBef>
                <a:spcPts val="0"/>
              </a:spcBef>
            </a:pPr>
            <a:r>
              <a:rPr lang="en-US" altLang="en-US" sz="1600" dirty="0" smtClean="0"/>
              <a:t>Adjourn</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15</a:t>
            </a:fld>
            <a:endParaRPr lang="en-US" altLang="en-US" sz="1200" b="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685800" y="685800"/>
            <a:ext cx="7772400" cy="533400"/>
          </a:xfrm>
        </p:spPr>
        <p:txBody>
          <a:bodyPr lIns="90487" tIns="44450" rIns="90487" bIns="44450"/>
          <a:lstStyle/>
          <a:p>
            <a:r>
              <a:rPr lang="en-US" altLang="en-US" sz="3200" u="sng" dirty="0" smtClean="0">
                <a:solidFill>
                  <a:schemeClr val="tx1"/>
                </a:solidFill>
                <a:latin typeface="Calibri" panose="020F0502020204030204" pitchFamily="34" charset="0"/>
                <a:cs typeface="Calibri" panose="020F0502020204030204" pitchFamily="34" charset="0"/>
              </a:rPr>
              <a:t>Instructions for the WG Chair</a:t>
            </a:r>
            <a:endParaRPr lang="en-US" altLang="en-US" sz="3200" u="sng" dirty="0" smtClean="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0" y="1219200"/>
            <a:ext cx="9144000" cy="4876800"/>
          </a:xfrm>
        </p:spPr>
        <p:txBody>
          <a:bodyPr lIns="90487" tIns="44450" rIns="90487" bIns="44450"/>
          <a:lstStyle/>
          <a:p>
            <a:pPr marL="182880">
              <a:lnSpc>
                <a:spcPct val="80000"/>
              </a:lnSpc>
              <a:spcAft>
                <a:spcPct val="30000"/>
              </a:spcAft>
              <a:buFont typeface="Monotype Sorts" pitchFamily="2" charset="2"/>
              <a:buNone/>
            </a:pPr>
            <a:r>
              <a:rPr lang="en-US" altLang="en-US" sz="1800" b="1" dirty="0" smtClean="0"/>
              <a:t>	</a:t>
            </a:r>
            <a:r>
              <a:rPr lang="en-US" altLang="en-US" sz="2000" b="1"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Advise the WG attendees that:</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smtClean="0">
                <a:solidFill>
                  <a:schemeClr val="tx1"/>
                </a:solidFill>
                <a:latin typeface="Calibri" panose="020F0502020204030204" pitchFamily="34" charset="0"/>
                <a:cs typeface="Calibri" panose="020F0502020204030204" pitchFamily="34" charset="0"/>
              </a:rPr>
              <a:t>IEEE-SA Standards Board Bylaws</a:t>
            </a:r>
            <a:r>
              <a:rPr lang="en-US" altLang="en-US" sz="1400" dirty="0" smtClean="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smtClean="0">
                <a:solidFill>
                  <a:schemeClr val="tx1"/>
                </a:solidFill>
                <a:latin typeface="Calibri" panose="020F0502020204030204" pitchFamily="34" charset="0"/>
                <a:cs typeface="Calibri" panose="020F0502020204030204" pitchFamily="34" charset="0"/>
              </a:rPr>
            </a:br>
            <a:endParaRPr lang="en-US" altLang="en-US" sz="160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smtClean="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smtClean="0">
                <a:solidFill>
                  <a:schemeClr val="tx1"/>
                </a:solidFill>
                <a:latin typeface="Calibri" panose="020F0502020204030204" pitchFamily="34" charset="0"/>
                <a:cs typeface="Calibri" panose="020F0502020204030204" pitchFamily="34" charset="0"/>
              </a:rPr>
              <a:t>	Note: </a:t>
            </a:r>
            <a:r>
              <a:rPr lang="en-US" altLang="en-US" sz="1400" b="1" dirty="0" smtClean="0">
                <a:solidFill>
                  <a:schemeClr val="tx1"/>
                </a:solidFill>
                <a:latin typeface="Calibri" panose="020F0502020204030204" pitchFamily="34" charset="0"/>
                <a:cs typeface="Calibri" panose="020F0502020204030204" pitchFamily="34" charset="0"/>
              </a:rPr>
              <a:t>WG</a:t>
            </a:r>
            <a:r>
              <a:rPr lang="en-US" altLang="en-US" sz="140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685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smtClean="0">
              <a:ea typeface="+mn-ea"/>
              <a:cs typeface="Arial" panose="020B0604020202020204" pitchFamily="34" charset="0"/>
            </a:endParaRPr>
          </a:p>
        </p:txBody>
      </p:sp>
      <p:sp>
        <p:nvSpPr>
          <p:cNvPr id="7173" name="Rectangle 1029"/>
          <p:cNvSpPr>
            <a:spLocks noChangeArrowheads="1"/>
          </p:cNvSpPr>
          <p:nvPr/>
        </p:nvSpPr>
        <p:spPr bwMode="auto">
          <a:xfrm>
            <a:off x="381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smtClean="0">
              <a:ea typeface="+mn-ea"/>
              <a:cs typeface="Arial" panose="020B0604020202020204" pitchFamily="34" charset="0"/>
            </a:endParaRPr>
          </a:p>
        </p:txBody>
      </p:sp>
      <p:sp>
        <p:nvSpPr>
          <p:cNvPr id="7174" name="Text Box 1030"/>
          <p:cNvSpPr txBox="1">
            <a:spLocks noChangeArrowheads="1"/>
          </p:cNvSpPr>
          <p:nvPr/>
        </p:nvSpPr>
        <p:spPr bwMode="auto">
          <a:xfrm>
            <a:off x="0"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16</a:t>
            </a:fld>
            <a:endParaRPr lang="en-US" altLang="en-US"/>
          </a:p>
        </p:txBody>
      </p:sp>
    </p:spTree>
    <p:extLst>
      <p:ext uri="{BB962C8B-B14F-4D97-AF65-F5344CB8AC3E}">
        <p14:creationId xmlns:p14="http://schemas.microsoft.com/office/powerpoint/2010/main" val="2169626175"/>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smtClean="0"/>
              <a:t>Minyoung Park (Intel Corp.)</a:t>
            </a:r>
            <a:endParaRPr lang="en-US"/>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17</a:t>
            </a:fld>
            <a:endParaRPr lang="en-US" altLang="en-US"/>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rgbClr val="FF0000"/>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18</a:t>
            </a:fld>
            <a:endParaRPr lang="en-US" altLang="en-US"/>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19</a:t>
            </a:fld>
            <a:endParaRPr lang="en-US" altLang="en-US"/>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St. Louis, Missouri, USA</a:t>
            </a:r>
          </a:p>
          <a:p>
            <a:pPr algn="ctr">
              <a:lnSpc>
                <a:spcPct val="90000"/>
              </a:lnSpc>
              <a:buFontTx/>
              <a:buNone/>
            </a:pPr>
            <a:r>
              <a:rPr lang="en-US" altLang="en-US" sz="3200" dirty="0">
                <a:cs typeface="Times New Roman" panose="02020603050405020304" pitchFamily="18" charset="0"/>
              </a:rPr>
              <a:t>January </a:t>
            </a:r>
            <a:r>
              <a:rPr lang="en-US" altLang="en-US" sz="3200" dirty="0" smtClean="0">
                <a:cs typeface="Times New Roman" panose="02020603050405020304" pitchFamily="18" charset="0"/>
              </a:rPr>
              <a:t>13-18, 2019</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(Intel)</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a:p>
            <a:pPr algn="ctr">
              <a:lnSpc>
                <a:spcPct val="90000"/>
              </a:lnSpc>
              <a:buFontTx/>
              <a:buNone/>
            </a:pPr>
            <a:r>
              <a:rPr lang="en-US" altLang="en-US" sz="2000" dirty="0" smtClean="0"/>
              <a:t>Technical Editor: Po-Kai Huang (Intel)</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20</a:t>
            </a:fld>
            <a:endParaRPr lang="en-US" altLang="en-US"/>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a:t>
            </a:r>
            <a:r>
              <a:rPr lang="en-GB" altLang="en-US" sz="1600" kern="1200" dirty="0">
                <a:solidFill>
                  <a:srgbClr val="FF0000"/>
                </a:solidFill>
                <a:ea typeface="MS Gothic" panose="020B0609070205080204" pitchFamily="49" charset="-128"/>
                <a:cs typeface="+mn-cs"/>
              </a:rPr>
              <a:t>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January 2019</a:t>
            </a:r>
            <a:endParaRPr lang="en-US" dirty="0"/>
          </a:p>
        </p:txBody>
      </p:sp>
      <p:sp>
        <p:nvSpPr>
          <p:cNvPr id="3" name="Footer Placeholder 2"/>
          <p:cNvSpPr>
            <a:spLocks noGrp="1"/>
          </p:cNvSpPr>
          <p:nvPr>
            <p:ph type="ftr" sz="quarter" idx="11"/>
          </p:nvPr>
        </p:nvSpPr>
        <p:spPr/>
        <p:txBody>
          <a:bodyPr/>
          <a:lstStyle/>
          <a:p>
            <a:pPr>
              <a:defRPr/>
            </a:pPr>
            <a:r>
              <a:rPr lang="en-US" smtClean="0"/>
              <a:t>Minyoung Park (Intel Corp.)</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21</a:t>
            </a:fld>
            <a:endParaRPr lang="en-US" altLang="en-US" sz="1200" b="0"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22</a:t>
            </a:fld>
            <a:endParaRPr lang="en-US" altLang="en-US" sz="1200" b="0"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23</a:t>
            </a:fld>
            <a:endParaRPr lang="en-US" altLang="en-US" sz="1200" b="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24</a:t>
            </a:fld>
            <a:endParaRPr lang="en-US" altLang="en-US" sz="1200" b="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November 2018 Meeting and Teleconference Calls</a:t>
            </a:r>
          </a:p>
        </p:txBody>
      </p:sp>
      <p:sp>
        <p:nvSpPr>
          <p:cNvPr id="31747" name="Content Placeholder 2"/>
          <p:cNvSpPr>
            <a:spLocks noGrp="1"/>
          </p:cNvSpPr>
          <p:nvPr>
            <p:ph idx="1"/>
          </p:nvPr>
        </p:nvSpPr>
        <p:spPr>
          <a:xfrm>
            <a:off x="685800" y="1981200"/>
            <a:ext cx="8382000" cy="4494213"/>
          </a:xfrm>
        </p:spPr>
        <p:txBody>
          <a:bodyPr/>
          <a:lstStyle/>
          <a:p>
            <a:r>
              <a:rPr lang="en-US" altLang="en-US" dirty="0"/>
              <a:t>Worked on comment resolution</a:t>
            </a:r>
          </a:p>
          <a:p>
            <a:pPr lvl="1"/>
            <a:r>
              <a:rPr lang="en-US" altLang="en-US" dirty="0"/>
              <a:t>Resolved 582 comments (46%)</a:t>
            </a:r>
          </a:p>
          <a:p>
            <a:r>
              <a:rPr lang="en-US" altLang="en-US" dirty="0" smtClean="0"/>
              <a:t>Reviewed </a:t>
            </a:r>
            <a:r>
              <a:rPr lang="en-US" altLang="en-US" dirty="0"/>
              <a:t>TG timeline</a:t>
            </a:r>
          </a:p>
          <a:p>
            <a:r>
              <a:rPr lang="en-US" altLang="en-US" dirty="0" smtClean="0"/>
              <a:t>Agenda</a:t>
            </a:r>
            <a:r>
              <a:rPr lang="en-US" altLang="en-US" dirty="0"/>
              <a:t>: </a:t>
            </a:r>
            <a:r>
              <a:rPr lang="en-US" altLang="en-US" dirty="0" smtClean="0"/>
              <a:t>doc:11-18/1717r10</a:t>
            </a:r>
          </a:p>
          <a:p>
            <a:endParaRPr lang="en-US" altLang="en-US" dirty="0"/>
          </a:p>
          <a:p>
            <a:r>
              <a:rPr lang="en-US" altLang="en-US" dirty="0" smtClean="0"/>
              <a:t>Teleconference calls</a:t>
            </a:r>
          </a:p>
          <a:p>
            <a:pPr lvl="1"/>
            <a:r>
              <a:rPr lang="en-US" altLang="en-US" dirty="0" smtClean="0"/>
              <a:t>Reviewed comment resolutions</a:t>
            </a:r>
          </a:p>
          <a:p>
            <a:pPr lvl="1"/>
            <a:r>
              <a:rPr lang="en-US" altLang="en-US" dirty="0" smtClean="0"/>
              <a:t>Resolved ~100 comments</a:t>
            </a:r>
            <a:endParaRPr lang="en-US" altLang="en-US"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25</a:t>
            </a:fld>
            <a:endParaRPr lang="en-US" altLang="en-US" sz="1200" b="0" smtClean="0"/>
          </a:p>
        </p:txBody>
      </p:sp>
    </p:spTree>
    <p:extLst>
      <p:ext uri="{BB962C8B-B14F-4D97-AF65-F5344CB8AC3E}">
        <p14:creationId xmlns:p14="http://schemas.microsoft.com/office/powerpoint/2010/main" val="165306557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November 2018 meeting [doc: IEEE </a:t>
            </a:r>
            <a:r>
              <a:rPr lang="en-US" altLang="en-US" dirty="0"/>
              <a:t>802.11-18/2068r1] </a:t>
            </a:r>
            <a:r>
              <a:rPr lang="en-US" altLang="en-US" dirty="0" smtClean="0"/>
              <a:t>and teleconference calls [doc: IEEE 802.11-18/2088r4]</a:t>
            </a:r>
          </a:p>
          <a:p>
            <a:endParaRPr lang="en-US" altLang="en-US" dirty="0" smtClean="0"/>
          </a:p>
          <a:p>
            <a:pPr lvl="1"/>
            <a:r>
              <a:rPr lang="en-US" altLang="en-US" dirty="0" smtClean="0"/>
              <a:t>Move:</a:t>
            </a:r>
          </a:p>
          <a:p>
            <a:pPr lvl="1"/>
            <a:r>
              <a:rPr lang="en-US" altLang="en-US" dirty="0" smtClean="0"/>
              <a:t>Second:</a:t>
            </a:r>
          </a:p>
          <a:p>
            <a:pPr lvl="1"/>
            <a:r>
              <a:rPr lang="en-US" altLang="en-US" dirty="0" smtClean="0"/>
              <a:t>Result:</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dirty="0" smtClean="0"/>
              <a:t>Motions (Thursday PM2)</a:t>
            </a:r>
          </a:p>
        </p:txBody>
      </p:sp>
      <p:sp>
        <p:nvSpPr>
          <p:cNvPr id="2" name="Content Placeholder 1"/>
          <p:cNvSpPr>
            <a:spLocks noGrp="1"/>
          </p:cNvSpPr>
          <p:nvPr>
            <p:ph sz="half" idx="1"/>
          </p:nvPr>
        </p:nvSpPr>
        <p:spPr>
          <a:xfrm>
            <a:off x="685800" y="1752600"/>
            <a:ext cx="8229600" cy="4343400"/>
          </a:xfrm>
        </p:spPr>
        <p:txBody>
          <a:bodyPr/>
          <a:lstStyle/>
          <a:p>
            <a:pPr>
              <a:buFont typeface="Arial" panose="020B0604020202020204" pitchFamily="34" charset="0"/>
              <a:buChar char="•"/>
            </a:pPr>
            <a:r>
              <a:rPr lang="en-US" sz="1800" dirty="0" smtClean="0"/>
              <a:t>PHY</a:t>
            </a:r>
            <a:r>
              <a:rPr lang="en-US" sz="1800" b="0" dirty="0" smtClean="0"/>
              <a:t>:</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smtClean="0"/>
          </a:p>
          <a:p>
            <a:r>
              <a:rPr lang="en-US" sz="1800" dirty="0" smtClean="0"/>
              <a:t>MAC:</a:t>
            </a:r>
          </a:p>
          <a:p>
            <a:pPr>
              <a:buFont typeface="+mj-lt"/>
              <a:buAutoNum type="arabicPeriod"/>
            </a:pPr>
            <a:endParaRPr lang="en-US" sz="1800" b="0" dirty="0" smtClean="0"/>
          </a:p>
        </p:txBody>
      </p:sp>
      <p:sp>
        <p:nvSpPr>
          <p:cNvPr id="3" name="Date Placeholder 2"/>
          <p:cNvSpPr>
            <a:spLocks noGrp="1"/>
          </p:cNvSpPr>
          <p:nvPr>
            <p:ph type="dt" sz="half" idx="10"/>
          </p:nvPr>
        </p:nvSpPr>
        <p:spPr/>
        <p:txBody>
          <a:bodyPr/>
          <a:lstStyle/>
          <a:p>
            <a:pPr>
              <a:defRPr/>
            </a:pPr>
            <a:r>
              <a:rPr lang="en-US" smtClean="0"/>
              <a:t>January 2019</a:t>
            </a:r>
            <a:endParaRPr lang="en-US" dirty="0"/>
          </a:p>
        </p:txBody>
      </p:sp>
      <p:sp>
        <p:nvSpPr>
          <p:cNvPr id="4" name="Footer Placeholder 3"/>
          <p:cNvSpPr>
            <a:spLocks noGrp="1"/>
          </p:cNvSpPr>
          <p:nvPr>
            <p:ph type="ftr" sz="quarter" idx="11"/>
          </p:nvPr>
        </p:nvSpPr>
        <p:spPr/>
        <p:txBody>
          <a:bodyPr/>
          <a:lstStyle/>
          <a:p>
            <a:pPr>
              <a:defRPr/>
            </a:pPr>
            <a:r>
              <a:rPr lang="en-US" smtClean="0"/>
              <a:t>Minyoung Park (Intel Corp.)</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27</a:t>
            </a:fld>
            <a:endParaRPr lang="en-US" altLang="en-US" sz="1200" b="0" smtClean="0"/>
          </a:p>
        </p:txBody>
      </p:sp>
    </p:spTree>
    <p:extLst>
      <p:ext uri="{BB962C8B-B14F-4D97-AF65-F5344CB8AC3E}">
        <p14:creationId xmlns:p14="http://schemas.microsoft.com/office/powerpoint/2010/main" val="27156304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–Coexistence Assurance Document</a:t>
            </a:r>
            <a:endParaRPr lang="en-US" dirty="0"/>
          </a:p>
        </p:txBody>
      </p:sp>
      <p:sp>
        <p:nvSpPr>
          <p:cNvPr id="9" name="Content Placeholder 8"/>
          <p:cNvSpPr>
            <a:spLocks noGrp="1"/>
          </p:cNvSpPr>
          <p:nvPr>
            <p:ph idx="1"/>
          </p:nvPr>
        </p:nvSpPr>
        <p:spPr/>
        <p:txBody>
          <a:bodyPr/>
          <a:lstStyle/>
          <a:p>
            <a:r>
              <a:rPr lang="en-US" dirty="0"/>
              <a:t>Move to </a:t>
            </a:r>
            <a:r>
              <a:rPr lang="en-US" dirty="0" smtClean="0"/>
              <a:t>adopt 11-18/1069r1 </a:t>
            </a:r>
            <a:r>
              <a:rPr lang="en-US" dirty="0"/>
              <a:t>as the coexistence assurance document for </a:t>
            </a:r>
            <a:r>
              <a:rPr lang="en-US" dirty="0" smtClean="0"/>
              <a:t>802.11ba </a:t>
            </a:r>
            <a:r>
              <a:rPr lang="en-US" dirty="0"/>
              <a:t>amendment. </a:t>
            </a:r>
          </a:p>
          <a:p>
            <a:endParaRPr lang="en-US" dirty="0" smtClean="0"/>
          </a:p>
          <a:p>
            <a:r>
              <a:rPr lang="en-US" dirty="0" smtClean="0"/>
              <a:t>Mover: </a:t>
            </a:r>
            <a:r>
              <a:rPr lang="en-US" dirty="0" err="1" smtClean="0"/>
              <a:t>Yongho</a:t>
            </a:r>
            <a:r>
              <a:rPr lang="en-US" dirty="0" smtClean="0"/>
              <a:t> </a:t>
            </a:r>
            <a:r>
              <a:rPr lang="en-US" dirty="0" err="1" smtClean="0"/>
              <a:t>Seok</a:t>
            </a:r>
            <a:endParaRPr lang="en-US" dirty="0" smtClean="0"/>
          </a:p>
          <a:p>
            <a:r>
              <a:rPr lang="en-US" dirty="0" smtClean="0"/>
              <a:t>Second:</a:t>
            </a:r>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28</a:t>
            </a:fld>
            <a:endParaRPr lang="en-US" altLang="en-US"/>
          </a:p>
        </p:txBody>
      </p:sp>
    </p:spTree>
    <p:extLst>
      <p:ext uri="{BB962C8B-B14F-4D97-AF65-F5344CB8AC3E}">
        <p14:creationId xmlns:p14="http://schemas.microsoft.com/office/powerpoint/2010/main" val="21432421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–WG Letter Ballot</a:t>
            </a:r>
            <a:endParaRPr lang="en-US" dirty="0"/>
          </a:p>
        </p:txBody>
      </p:sp>
      <p:sp>
        <p:nvSpPr>
          <p:cNvPr id="9" name="Content Placeholder 8"/>
          <p:cNvSpPr>
            <a:spLocks noGrp="1"/>
          </p:cNvSpPr>
          <p:nvPr>
            <p:ph idx="1"/>
          </p:nvPr>
        </p:nvSpPr>
        <p:spPr/>
        <p:txBody>
          <a:bodyPr/>
          <a:lstStyle/>
          <a:p>
            <a:r>
              <a:rPr lang="en-US" dirty="0" smtClean="0"/>
              <a:t>Instruct </a:t>
            </a:r>
            <a:r>
              <a:rPr lang="en-US" dirty="0"/>
              <a:t>the </a:t>
            </a:r>
            <a:r>
              <a:rPr lang="en-US" dirty="0" smtClean="0"/>
              <a:t>editor </a:t>
            </a:r>
            <a:r>
              <a:rPr lang="en-US" dirty="0"/>
              <a:t>to generate </a:t>
            </a:r>
            <a:r>
              <a:rPr lang="en-US" dirty="0" err="1"/>
              <a:t>TGba</a:t>
            </a:r>
            <a:r>
              <a:rPr lang="en-US" dirty="0"/>
              <a:t> </a:t>
            </a:r>
            <a:r>
              <a:rPr lang="en-US" dirty="0" smtClean="0"/>
              <a:t>Draft 2.0, and </a:t>
            </a:r>
            <a:endParaRPr lang="en-US" dirty="0"/>
          </a:p>
          <a:p>
            <a:r>
              <a:rPr lang="en-US" dirty="0"/>
              <a:t>Approve a 30 day Working Group Technical Letter Ballot asking the question “Should </a:t>
            </a:r>
            <a:r>
              <a:rPr lang="en-US" dirty="0" err="1" smtClean="0"/>
              <a:t>TGba</a:t>
            </a:r>
            <a:r>
              <a:rPr lang="en-US" dirty="0" smtClean="0"/>
              <a:t> </a:t>
            </a:r>
            <a:r>
              <a:rPr lang="en-US" dirty="0"/>
              <a:t>Draft </a:t>
            </a:r>
            <a:r>
              <a:rPr lang="en-US" dirty="0" smtClean="0"/>
              <a:t>2.0 </a:t>
            </a:r>
            <a:r>
              <a:rPr lang="en-US" dirty="0"/>
              <a:t>be forwarded to Sponsor Ballot?”</a:t>
            </a:r>
          </a:p>
          <a:p>
            <a:endParaRPr lang="en-US" dirty="0" smtClean="0"/>
          </a:p>
          <a:p>
            <a:r>
              <a:rPr lang="en-US" dirty="0" smtClean="0"/>
              <a:t>Mover:</a:t>
            </a:r>
          </a:p>
          <a:p>
            <a:r>
              <a:rPr lang="en-US" dirty="0" smtClean="0"/>
              <a:t>Second:</a:t>
            </a:r>
          </a:p>
          <a:p>
            <a:r>
              <a:rPr lang="en-US" dirty="0" smtClean="0"/>
              <a:t>Y/N/A:</a:t>
            </a:r>
            <a:endParaRPr lang="en-US" dirty="0"/>
          </a:p>
        </p:txBody>
      </p:sp>
      <p:sp>
        <p:nvSpPr>
          <p:cNvPr id="5" name="Date Placeholder 4"/>
          <p:cNvSpPr>
            <a:spLocks noGrp="1"/>
          </p:cNvSpPr>
          <p:nvPr>
            <p:ph type="dt" sz="half" idx="10"/>
          </p:nvPr>
        </p:nvSpPr>
        <p:spPr/>
        <p:txBody>
          <a:bodyPr/>
          <a:lstStyle/>
          <a:p>
            <a:pPr>
              <a:defRPr/>
            </a:pPr>
            <a:r>
              <a:rPr lang="en-US" smtClean="0"/>
              <a:t>September 2018</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29</a:t>
            </a:fld>
            <a:endParaRPr lang="en-US" altLang="en-US"/>
          </a:p>
        </p:txBody>
      </p:sp>
    </p:spTree>
    <p:extLst>
      <p:ext uri="{BB962C8B-B14F-4D97-AF65-F5344CB8AC3E}">
        <p14:creationId xmlns:p14="http://schemas.microsoft.com/office/powerpoint/2010/main" val="39531832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January 2019 session</a:t>
            </a:r>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a:t>
            </a:r>
            <a:r>
              <a:rPr lang="en-US" dirty="0"/>
              <a:t>1</a:t>
            </a:r>
          </a:p>
        </p:txBody>
      </p:sp>
      <p:sp>
        <p:nvSpPr>
          <p:cNvPr id="9" name="Content Placeholder 8"/>
          <p:cNvSpPr>
            <a:spLocks noGrp="1"/>
          </p:cNvSpPr>
          <p:nvPr>
            <p:ph idx="1"/>
          </p:nvPr>
        </p:nvSpPr>
        <p:spPr/>
        <p:txBody>
          <a:bodyPr/>
          <a:lstStyle/>
          <a:p>
            <a:r>
              <a:rPr lang="en-US" dirty="0"/>
              <a:t>Move to accept the comment resolution in </a:t>
            </a:r>
            <a:r>
              <a:rPr lang="en-US" dirty="0" smtClean="0"/>
              <a:t>[11-18/1965r6] </a:t>
            </a:r>
            <a:r>
              <a:rPr lang="en-US" dirty="0"/>
              <a:t>for CIDs listed below:</a:t>
            </a:r>
            <a:endParaRPr lang="en-US" b="0" dirty="0"/>
          </a:p>
          <a:p>
            <a:pPr marL="400050" lvl="1" indent="0">
              <a:buNone/>
            </a:pPr>
            <a:r>
              <a:rPr lang="en-US" b="1" dirty="0"/>
              <a:t>- </a:t>
            </a:r>
            <a:r>
              <a:rPr lang="en-US" b="1" dirty="0" smtClean="0"/>
              <a:t>CIDs</a:t>
            </a:r>
            <a:r>
              <a:rPr lang="en-US" b="1" dirty="0"/>
              <a:t>: 22, 25, 40, 41, 42, 43, 208, 231, 502, 1221, 1253, 207, 209, 824, 23, 823</a:t>
            </a:r>
            <a:endParaRPr lang="en-US" b="1" dirty="0" smtClean="0"/>
          </a:p>
          <a:p>
            <a:pPr marL="400050" lvl="1" indent="0">
              <a:buNone/>
            </a:pPr>
            <a:endParaRPr lang="en-US" dirty="0" smtClean="0"/>
          </a:p>
          <a:p>
            <a:pPr lvl="1" indent="-342900"/>
            <a:r>
              <a:rPr lang="en-US" dirty="0" smtClean="0"/>
              <a:t>Move</a:t>
            </a:r>
            <a:r>
              <a:rPr lang="en-US" dirty="0"/>
              <a:t>: </a:t>
            </a:r>
            <a:r>
              <a:rPr lang="en-US" dirty="0" smtClean="0"/>
              <a:t>Po-Kai Huang</a:t>
            </a:r>
            <a:endParaRPr lang="en-US" dirty="0"/>
          </a:p>
          <a:p>
            <a:pPr lvl="1" indent="-342900"/>
            <a:r>
              <a:rPr lang="en-US" dirty="0" smtClean="0"/>
              <a:t>Second</a:t>
            </a:r>
            <a:r>
              <a:rPr lang="en-US" dirty="0"/>
              <a:t>: </a:t>
            </a:r>
            <a:r>
              <a:rPr lang="en-US" dirty="0" smtClean="0"/>
              <a:t>Steve Shellhammer</a:t>
            </a:r>
            <a:endParaRPr lang="en-US" dirty="0"/>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30</a:t>
            </a:fld>
            <a:endParaRPr lang="en-US" altLang="en-US"/>
          </a:p>
        </p:txBody>
      </p:sp>
      <p:sp>
        <p:nvSpPr>
          <p:cNvPr id="2" name="TextBox 1"/>
          <p:cNvSpPr txBox="1"/>
          <p:nvPr/>
        </p:nvSpPr>
        <p:spPr>
          <a:xfrm>
            <a:off x="1023937" y="5332413"/>
            <a:ext cx="7172325" cy="646331"/>
          </a:xfrm>
          <a:prstGeom prst="rect">
            <a:avLst/>
          </a:prstGeom>
          <a:noFill/>
        </p:spPr>
        <p:txBody>
          <a:bodyPr wrap="square" rtlCol="0">
            <a:spAutoFit/>
          </a:bodyPr>
          <a:lstStyle/>
          <a:p>
            <a:r>
              <a:rPr lang="en-US" sz="1800" dirty="0" smtClean="0">
                <a:solidFill>
                  <a:srgbClr val="FF0000"/>
                </a:solidFill>
              </a:rPr>
              <a:t>The document was not on the server at the time of motion. The group will re-motion this in January 2019.</a:t>
            </a:r>
            <a:endParaRPr lang="en-US" sz="1800" dirty="0">
              <a:solidFill>
                <a:srgbClr val="FF0000"/>
              </a:solidFill>
            </a:endParaRPr>
          </a:p>
        </p:txBody>
      </p:sp>
    </p:spTree>
    <p:extLst>
      <p:ext uri="{BB962C8B-B14F-4D97-AF65-F5344CB8AC3E}">
        <p14:creationId xmlns:p14="http://schemas.microsoft.com/office/powerpoint/2010/main" val="159442207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#2</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[11-18/1966r4] </a:t>
            </a:r>
            <a:r>
              <a:rPr lang="en-US" dirty="0"/>
              <a:t>for CIDs listed below:</a:t>
            </a:r>
            <a:endParaRPr lang="en-US" b="0" dirty="0"/>
          </a:p>
          <a:p>
            <a:pPr marL="400050" lvl="1" indent="0">
              <a:buNone/>
            </a:pPr>
            <a:r>
              <a:rPr lang="en-US" b="1" dirty="0"/>
              <a:t>- </a:t>
            </a:r>
            <a:r>
              <a:rPr lang="en-US" b="1" dirty="0" smtClean="0"/>
              <a:t>CIDs</a:t>
            </a:r>
            <a:r>
              <a:rPr lang="en-US" b="1" dirty="0"/>
              <a:t>: 206, 229, 230, 501, 752, 969, 970, 971, 1216, 1217, 1218, 1219, 972, </a:t>
            </a:r>
            <a:r>
              <a:rPr lang="en-US" b="1" dirty="0" smtClean="0"/>
              <a:t>973</a:t>
            </a:r>
          </a:p>
          <a:p>
            <a:pPr marL="400050" lvl="1" indent="0">
              <a:buNone/>
            </a:pPr>
            <a:endParaRPr lang="en-US" dirty="0" smtClean="0"/>
          </a:p>
          <a:p>
            <a:pPr lvl="1" indent="-342900"/>
            <a:r>
              <a:rPr lang="en-US" dirty="0" smtClean="0"/>
              <a:t>Move</a:t>
            </a:r>
            <a:r>
              <a:rPr lang="en-US" dirty="0"/>
              <a:t>: </a:t>
            </a:r>
            <a:r>
              <a:rPr lang="en-US" dirty="0" smtClean="0"/>
              <a:t>Po-Kai Huang</a:t>
            </a:r>
            <a:endParaRPr lang="en-US" dirty="0"/>
          </a:p>
          <a:p>
            <a:pPr lvl="1" indent="-342900"/>
            <a:r>
              <a:rPr lang="en-US" dirty="0" smtClean="0"/>
              <a:t>Second</a:t>
            </a:r>
            <a:r>
              <a:rPr lang="en-US" dirty="0"/>
              <a:t>: </a:t>
            </a:r>
            <a:r>
              <a:rPr lang="en-US" dirty="0" smtClean="0"/>
              <a:t> Steve Shellhammer</a:t>
            </a:r>
            <a:endParaRPr lang="en-US" dirty="0"/>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31</a:t>
            </a:fld>
            <a:endParaRPr lang="en-US" altLang="en-US"/>
          </a:p>
        </p:txBody>
      </p:sp>
      <p:sp>
        <p:nvSpPr>
          <p:cNvPr id="10" name="TextBox 9"/>
          <p:cNvSpPr txBox="1"/>
          <p:nvPr/>
        </p:nvSpPr>
        <p:spPr>
          <a:xfrm>
            <a:off x="1023937" y="5332413"/>
            <a:ext cx="7172325" cy="646331"/>
          </a:xfrm>
          <a:prstGeom prst="rect">
            <a:avLst/>
          </a:prstGeom>
          <a:noFill/>
        </p:spPr>
        <p:txBody>
          <a:bodyPr wrap="square" rtlCol="0">
            <a:spAutoFit/>
          </a:bodyPr>
          <a:lstStyle/>
          <a:p>
            <a:r>
              <a:rPr lang="en-US" sz="1800" dirty="0" smtClean="0">
                <a:solidFill>
                  <a:srgbClr val="FF0000"/>
                </a:solidFill>
              </a:rPr>
              <a:t>The document was not on the server at the time of motion. The group will re-motion this in January 2019.</a:t>
            </a:r>
            <a:endParaRPr lang="en-US" sz="1800" dirty="0">
              <a:solidFill>
                <a:srgbClr val="FF0000"/>
              </a:solidFill>
            </a:endParaRPr>
          </a:p>
        </p:txBody>
      </p:sp>
    </p:spTree>
    <p:extLst>
      <p:ext uri="{BB962C8B-B14F-4D97-AF65-F5344CB8AC3E}">
        <p14:creationId xmlns:p14="http://schemas.microsoft.com/office/powerpoint/2010/main" val="277584220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#3</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[11-18/1931r1] </a:t>
            </a:r>
            <a:r>
              <a:rPr lang="en-US" dirty="0"/>
              <a:t>for CIDs listed below:</a:t>
            </a:r>
            <a:endParaRPr lang="en-US" b="0" dirty="0"/>
          </a:p>
          <a:p>
            <a:pPr marL="400050" lvl="1" indent="0">
              <a:buNone/>
            </a:pPr>
            <a:r>
              <a:rPr lang="en-US" b="1" dirty="0"/>
              <a:t>- </a:t>
            </a:r>
            <a:r>
              <a:rPr lang="en-US" b="1" dirty="0" smtClean="0"/>
              <a:t>CIDs: </a:t>
            </a:r>
            <a:r>
              <a:rPr lang="en-GB" dirty="0"/>
              <a:t>373, 782, 937, 938</a:t>
            </a:r>
            <a:endParaRPr lang="en-US"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err="1" smtClean="0"/>
              <a:t>Guoqing</a:t>
            </a:r>
            <a:r>
              <a:rPr lang="en-US" dirty="0" smtClean="0"/>
              <a:t> Li</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32</a:t>
            </a:fld>
            <a:endParaRPr lang="en-US" altLang="en-US"/>
          </a:p>
        </p:txBody>
      </p:sp>
    </p:spTree>
    <p:extLst>
      <p:ext uri="{BB962C8B-B14F-4D97-AF65-F5344CB8AC3E}">
        <p14:creationId xmlns:p14="http://schemas.microsoft.com/office/powerpoint/2010/main" val="166878030"/>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#4</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[11-18/2107r1] </a:t>
            </a:r>
            <a:r>
              <a:rPr lang="en-US" dirty="0"/>
              <a:t>for CIDs listed below:</a:t>
            </a:r>
            <a:endParaRPr lang="en-US" b="0" dirty="0"/>
          </a:p>
          <a:p>
            <a:pPr marL="400050" lvl="1" indent="0">
              <a:buNone/>
            </a:pPr>
            <a:r>
              <a:rPr lang="en-US" b="1" dirty="0"/>
              <a:t>- </a:t>
            </a:r>
            <a:r>
              <a:rPr lang="en-US" b="1" dirty="0" smtClean="0"/>
              <a:t>CIDs: </a:t>
            </a:r>
            <a:endParaRPr lang="en-GB" dirty="0"/>
          </a:p>
          <a:p>
            <a:pPr marL="400050" lvl="1" indent="0">
              <a:buNone/>
            </a:pPr>
            <a:r>
              <a:rPr lang="en-GB" dirty="0"/>
              <a:t>	</a:t>
            </a:r>
            <a:r>
              <a:rPr lang="en-GB" dirty="0" smtClean="0"/>
              <a:t>??</a:t>
            </a:r>
            <a:endParaRPr lang="en-GB" dirty="0"/>
          </a:p>
          <a:p>
            <a:pPr marL="400050" lvl="1" indent="0">
              <a:buNone/>
            </a:pPr>
            <a:endParaRPr lang="en-US" b="1" dirty="0" smtClean="0"/>
          </a:p>
          <a:p>
            <a:pPr marL="400050" lvl="1" indent="0">
              <a:buNone/>
            </a:pPr>
            <a:endParaRPr lang="en-US" dirty="0" smtClean="0"/>
          </a:p>
          <a:p>
            <a:pPr lvl="1" indent="-342900"/>
            <a:r>
              <a:rPr lang="en-US" dirty="0" smtClean="0"/>
              <a:t>Move</a:t>
            </a:r>
            <a:r>
              <a:rPr lang="en-US" dirty="0"/>
              <a:t>: </a:t>
            </a:r>
            <a:r>
              <a:rPr lang="en-US" dirty="0" smtClean="0"/>
              <a:t>Suhwook Kim</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33</a:t>
            </a:fld>
            <a:endParaRPr lang="en-US" altLang="en-US"/>
          </a:p>
        </p:txBody>
      </p:sp>
    </p:spTree>
    <p:extLst>
      <p:ext uri="{BB962C8B-B14F-4D97-AF65-F5344CB8AC3E}">
        <p14:creationId xmlns:p14="http://schemas.microsoft.com/office/powerpoint/2010/main" val="591258705"/>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#5</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[11-18/1835r2]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smtClean="0"/>
              <a:t>32</a:t>
            </a:r>
            <a:r>
              <a:rPr lang="en-US" dirty="0"/>
              <a:t>, 87, 88, 292, 387, 392, 394, 395, 396, 720, </a:t>
            </a:r>
          </a:p>
          <a:p>
            <a:pPr marL="400050" lvl="1" indent="0">
              <a:buNone/>
            </a:pPr>
            <a:r>
              <a:rPr lang="en-US" dirty="0"/>
              <a:t>	</a:t>
            </a:r>
            <a:r>
              <a:rPr lang="en-US" dirty="0" smtClean="0"/>
              <a:t>850</a:t>
            </a:r>
            <a:r>
              <a:rPr lang="en-US" dirty="0"/>
              <a:t>, 884, 885, </a:t>
            </a:r>
            <a:r>
              <a:rPr lang="en-US" strike="sngStrike" dirty="0">
                <a:solidFill>
                  <a:srgbClr val="FF0000"/>
                </a:solidFill>
              </a:rPr>
              <a:t>1171</a:t>
            </a:r>
            <a:r>
              <a:rPr lang="en-US" dirty="0"/>
              <a:t>, 1239</a:t>
            </a:r>
          </a:p>
          <a:p>
            <a:pPr marL="400050" lvl="1" indent="0">
              <a:buNone/>
            </a:pPr>
            <a:endParaRPr lang="en-GB" dirty="0"/>
          </a:p>
          <a:p>
            <a:pPr marL="400050" lvl="1" indent="0">
              <a:buNone/>
            </a:pPr>
            <a:r>
              <a:rPr lang="en-GB" dirty="0"/>
              <a:t>	</a:t>
            </a:r>
            <a:endParaRPr lang="en-US" dirty="0" smtClean="0"/>
          </a:p>
          <a:p>
            <a:pPr lvl="1" indent="-342900"/>
            <a:r>
              <a:rPr lang="en-US" dirty="0" smtClean="0"/>
              <a:t>Move</a:t>
            </a:r>
            <a:r>
              <a:rPr lang="en-US" dirty="0"/>
              <a:t>: Alfred Asterjadhi</a:t>
            </a:r>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34</a:t>
            </a:fld>
            <a:endParaRPr lang="en-US" altLang="en-US"/>
          </a:p>
        </p:txBody>
      </p:sp>
    </p:spTree>
    <p:extLst>
      <p:ext uri="{BB962C8B-B14F-4D97-AF65-F5344CB8AC3E}">
        <p14:creationId xmlns:p14="http://schemas.microsoft.com/office/powerpoint/2010/main" val="40444279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#6</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[11-18/1937r1]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strike="sngStrike" dirty="0">
                <a:solidFill>
                  <a:srgbClr val="FF0000"/>
                </a:solidFill>
              </a:rPr>
              <a:t>308</a:t>
            </a:r>
            <a:r>
              <a:rPr lang="en-US" dirty="0"/>
              <a:t>, 792, 68, 72, 73, 365, 699, 703, 877, 985, 994, 1000, 1092, </a:t>
            </a:r>
            <a:r>
              <a:rPr lang="en-US" strike="sngStrike" dirty="0">
                <a:solidFill>
                  <a:srgbClr val="FF0000"/>
                </a:solidFill>
              </a:rPr>
              <a:t>1229</a:t>
            </a:r>
            <a:r>
              <a:rPr lang="en-US" dirty="0"/>
              <a:t>, 535, 115, 169, 1156, 529, 530, 531, 532, 856, 857, 534, 44, 533, 724, 112, 405, 1131, 113, </a:t>
            </a:r>
            <a:r>
              <a:rPr lang="en-US" strike="sngStrike" dirty="0">
                <a:solidFill>
                  <a:srgbClr val="FF0000"/>
                </a:solidFill>
              </a:rPr>
              <a:t>110</a:t>
            </a:r>
            <a:r>
              <a:rPr lang="en-US" dirty="0"/>
              <a:t>, 406, </a:t>
            </a:r>
            <a:r>
              <a:rPr lang="en-US" strike="sngStrike" dirty="0">
                <a:solidFill>
                  <a:srgbClr val="FF0000"/>
                </a:solidFill>
              </a:rPr>
              <a:t>111</a:t>
            </a:r>
            <a:r>
              <a:rPr lang="en-US" dirty="0"/>
              <a:t>, 114, 116, 342, 343, 429, 603, 725, 887, 1241, 1001, 1002, 1130</a:t>
            </a:r>
            <a:endParaRPr lang="en-GB" dirty="0"/>
          </a:p>
          <a:p>
            <a:pPr marL="400050" lvl="1" indent="0">
              <a:buNone/>
            </a:pPr>
            <a:r>
              <a:rPr lang="en-GB" dirty="0"/>
              <a:t>	</a:t>
            </a:r>
            <a:endParaRPr lang="en-US" dirty="0" smtClean="0"/>
          </a:p>
          <a:p>
            <a:pPr lvl="1" indent="-342900"/>
            <a:r>
              <a:rPr lang="en-US" dirty="0" smtClean="0"/>
              <a:t>Move</a:t>
            </a:r>
            <a:r>
              <a:rPr lang="en-US" dirty="0"/>
              <a:t>: </a:t>
            </a:r>
            <a:r>
              <a:rPr lang="en-US" dirty="0" smtClean="0"/>
              <a:t>Po-Kai Huang</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35</a:t>
            </a:fld>
            <a:endParaRPr lang="en-US" altLang="en-US"/>
          </a:p>
        </p:txBody>
      </p:sp>
    </p:spTree>
    <p:extLst>
      <p:ext uri="{BB962C8B-B14F-4D97-AF65-F5344CB8AC3E}">
        <p14:creationId xmlns:p14="http://schemas.microsoft.com/office/powerpoint/2010/main" val="421314797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#7</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[11-18/2164r0]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a:t>1003,1004, and 1005</a:t>
            </a:r>
            <a:r>
              <a:rPr lang="en-GB" dirty="0"/>
              <a:t>	</a:t>
            </a:r>
            <a:endParaRPr lang="en-US" dirty="0" smtClean="0"/>
          </a:p>
          <a:p>
            <a:pPr lvl="1" indent="-342900"/>
            <a:endParaRPr lang="en-US" dirty="0" smtClean="0"/>
          </a:p>
          <a:p>
            <a:pPr lvl="1" indent="-342900"/>
            <a:r>
              <a:rPr lang="en-US" dirty="0" smtClean="0"/>
              <a:t>Move</a:t>
            </a:r>
            <a:r>
              <a:rPr lang="en-US" dirty="0"/>
              <a:t>: </a:t>
            </a:r>
            <a:r>
              <a:rPr lang="en-US" dirty="0" err="1"/>
              <a:t>Taewon</a:t>
            </a:r>
            <a:r>
              <a:rPr lang="en-US" dirty="0"/>
              <a:t> Song </a:t>
            </a:r>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36</a:t>
            </a:fld>
            <a:endParaRPr lang="en-US" altLang="en-US"/>
          </a:p>
        </p:txBody>
      </p:sp>
    </p:spTree>
    <p:extLst>
      <p:ext uri="{BB962C8B-B14F-4D97-AF65-F5344CB8AC3E}">
        <p14:creationId xmlns:p14="http://schemas.microsoft.com/office/powerpoint/2010/main" val="287802531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#8</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[11-18/2148r2] </a:t>
            </a:r>
            <a:r>
              <a:rPr lang="en-US" dirty="0"/>
              <a:t>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a:t>642, 852</a:t>
            </a:r>
            <a:r>
              <a:rPr lang="en-US" dirty="0" smtClean="0"/>
              <a:t>, </a:t>
            </a:r>
            <a:r>
              <a:rPr lang="en-US" dirty="0"/>
              <a:t>and 702</a:t>
            </a:r>
            <a:r>
              <a:rPr lang="en-GB" dirty="0"/>
              <a:t>	</a:t>
            </a:r>
            <a:endParaRPr lang="en-US" dirty="0" smtClean="0"/>
          </a:p>
          <a:p>
            <a:pPr lvl="1" indent="-342900"/>
            <a:endParaRPr lang="en-US" dirty="0" smtClean="0"/>
          </a:p>
          <a:p>
            <a:pPr lvl="1" indent="-342900"/>
            <a:r>
              <a:rPr lang="en-US" dirty="0" smtClean="0"/>
              <a:t>Move</a:t>
            </a:r>
            <a:r>
              <a:rPr lang="en-US" dirty="0"/>
              <a:t>: </a:t>
            </a:r>
            <a:r>
              <a:rPr lang="en-US" dirty="0" smtClean="0"/>
              <a:t>Lei Huang</a:t>
            </a:r>
            <a:endParaRPr lang="en-US" dirty="0"/>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37</a:t>
            </a:fld>
            <a:endParaRPr lang="en-US" altLang="en-US"/>
          </a:p>
        </p:txBody>
      </p:sp>
    </p:spTree>
    <p:extLst>
      <p:ext uri="{BB962C8B-B14F-4D97-AF65-F5344CB8AC3E}">
        <p14:creationId xmlns:p14="http://schemas.microsoft.com/office/powerpoint/2010/main" val="122907193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Motion #9</a:t>
            </a:r>
            <a:endParaRPr lang="en-US" dirty="0"/>
          </a:p>
        </p:txBody>
      </p:sp>
      <p:sp>
        <p:nvSpPr>
          <p:cNvPr id="9" name="Content Placeholder 8"/>
          <p:cNvSpPr>
            <a:spLocks noGrp="1"/>
          </p:cNvSpPr>
          <p:nvPr>
            <p:ph idx="1"/>
          </p:nvPr>
        </p:nvSpPr>
        <p:spPr/>
        <p:txBody>
          <a:bodyPr/>
          <a:lstStyle/>
          <a:p>
            <a:r>
              <a:rPr lang="en-US" dirty="0"/>
              <a:t>Move to accept the comment resolution in </a:t>
            </a:r>
            <a:r>
              <a:rPr lang="en-US" dirty="0" smtClean="0"/>
              <a:t>[</a:t>
            </a:r>
            <a:r>
              <a:rPr lang="en-US" dirty="0"/>
              <a:t>11-18/2136r0] for CIDs listed below:</a:t>
            </a:r>
            <a:endParaRPr lang="en-US" b="0" dirty="0"/>
          </a:p>
          <a:p>
            <a:pPr marL="400050" lvl="1" indent="0">
              <a:buNone/>
            </a:pPr>
            <a:r>
              <a:rPr lang="en-US" b="1" dirty="0"/>
              <a:t>- </a:t>
            </a:r>
            <a:r>
              <a:rPr lang="en-US" b="1" dirty="0" smtClean="0"/>
              <a:t>CIDs</a:t>
            </a:r>
            <a:r>
              <a:rPr lang="en-US" b="1" dirty="0"/>
              <a:t>: </a:t>
            </a:r>
          </a:p>
          <a:p>
            <a:pPr marL="400050" lvl="1" indent="0">
              <a:buNone/>
            </a:pPr>
            <a:r>
              <a:rPr lang="en-US" b="1" dirty="0" smtClean="0"/>
              <a:t>	</a:t>
            </a:r>
            <a:r>
              <a:rPr lang="en-US" dirty="0"/>
              <a:t>607 </a:t>
            </a:r>
            <a:r>
              <a:rPr lang="en-GB" dirty="0"/>
              <a:t>	</a:t>
            </a:r>
            <a:endParaRPr lang="en-US" dirty="0" smtClean="0"/>
          </a:p>
          <a:p>
            <a:pPr lvl="1" indent="-342900"/>
            <a:endParaRPr lang="en-US" dirty="0" smtClean="0"/>
          </a:p>
          <a:p>
            <a:pPr lvl="1" indent="-342900"/>
            <a:r>
              <a:rPr lang="en-US" dirty="0" smtClean="0"/>
              <a:t>Move</a:t>
            </a:r>
            <a:r>
              <a:rPr lang="en-US" dirty="0"/>
              <a:t>: </a:t>
            </a:r>
            <a:r>
              <a:rPr lang="en-US" dirty="0" err="1"/>
              <a:t>Rojan</a:t>
            </a:r>
            <a:r>
              <a:rPr lang="en-US" dirty="0"/>
              <a:t> </a:t>
            </a:r>
            <a:r>
              <a:rPr lang="en-US" dirty="0" err="1"/>
              <a:t>Chitrakar</a:t>
            </a:r>
            <a:r>
              <a:rPr lang="en-US" dirty="0"/>
              <a:t> </a:t>
            </a:r>
          </a:p>
          <a:p>
            <a:pPr lvl="1" indent="-342900"/>
            <a:r>
              <a:rPr lang="en-US" dirty="0" smtClean="0"/>
              <a:t>Second</a:t>
            </a:r>
            <a:r>
              <a:rPr lang="en-US" dirty="0"/>
              <a:t>: </a:t>
            </a:r>
          </a:p>
          <a:p>
            <a:pPr lvl="1"/>
            <a:r>
              <a:rPr lang="en-US" dirty="0" smtClean="0"/>
              <a:t>Result:</a:t>
            </a:r>
            <a:endParaRPr lang="en-US" dirty="0"/>
          </a:p>
          <a:p>
            <a:pPr lvl="1"/>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38</a:t>
            </a:fld>
            <a:endParaRPr lang="en-US" altLang="en-US"/>
          </a:p>
        </p:txBody>
      </p:sp>
    </p:spTree>
    <p:extLst>
      <p:ext uri="{BB962C8B-B14F-4D97-AF65-F5344CB8AC3E}">
        <p14:creationId xmlns:p14="http://schemas.microsoft.com/office/powerpoint/2010/main" val="40409416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1219200" y="1600199"/>
            <a:ext cx="7239000" cy="4875213"/>
          </a:xfrm>
        </p:spPr>
        <p:txBody>
          <a:bodyPr/>
          <a:lstStyle/>
          <a:p>
            <a:r>
              <a:rPr lang="en-US" altLang="en-US" sz="2000" dirty="0"/>
              <a:t>2017</a:t>
            </a:r>
          </a:p>
          <a:p>
            <a:pPr lvl="1"/>
            <a:r>
              <a:rPr lang="en-US" altLang="en-US" b="1" dirty="0"/>
              <a:t>January</a:t>
            </a:r>
            <a:r>
              <a:rPr lang="en-US" altLang="en-US" dirty="0"/>
              <a:t>: </a:t>
            </a:r>
            <a:r>
              <a:rPr lang="en-US" altLang="en-US" dirty="0" err="1"/>
              <a:t>TGba</a:t>
            </a:r>
            <a:r>
              <a:rPr lang="en-US" altLang="en-US" dirty="0"/>
              <a:t> formation meeting</a:t>
            </a:r>
          </a:p>
          <a:p>
            <a:r>
              <a:rPr lang="en-US" altLang="en-US" sz="2000" dirty="0" smtClean="0"/>
              <a:t>2018</a:t>
            </a:r>
          </a:p>
          <a:p>
            <a:pPr lvl="1"/>
            <a:r>
              <a:rPr lang="en-US" altLang="en-US" b="1" dirty="0" smtClean="0"/>
              <a:t>January</a:t>
            </a:r>
            <a:r>
              <a:rPr lang="en-US" altLang="en-US" dirty="0" smtClean="0"/>
              <a:t>: </a:t>
            </a:r>
            <a:r>
              <a:rPr lang="en-US" altLang="en-US" dirty="0" err="1"/>
              <a:t>TGba</a:t>
            </a:r>
            <a:r>
              <a:rPr lang="en-US" altLang="en-US" dirty="0"/>
              <a:t> Draft </a:t>
            </a:r>
            <a:r>
              <a:rPr lang="en-US" altLang="en-US" dirty="0" smtClean="0"/>
              <a:t>0.1</a:t>
            </a:r>
            <a:endParaRPr lang="en-US" altLang="en-US" b="1" dirty="0" smtClean="0"/>
          </a:p>
          <a:p>
            <a:pPr lvl="1"/>
            <a:r>
              <a:rPr lang="en-US" altLang="en-US" b="1" dirty="0" smtClean="0"/>
              <a:t>September</a:t>
            </a:r>
            <a:r>
              <a:rPr lang="en-US" altLang="en-US" dirty="0" smtClean="0"/>
              <a:t>: </a:t>
            </a:r>
            <a:r>
              <a:rPr lang="en-US" altLang="en-US" dirty="0" err="1" smtClean="0"/>
              <a:t>TGba</a:t>
            </a:r>
            <a:r>
              <a:rPr lang="en-US" altLang="en-US" dirty="0" smtClean="0"/>
              <a:t> Draft 1.0</a:t>
            </a:r>
          </a:p>
          <a:p>
            <a:pPr lvl="1"/>
            <a:r>
              <a:rPr lang="en-US" altLang="en-US" b="1" dirty="0" smtClean="0"/>
              <a:t>November</a:t>
            </a:r>
            <a:r>
              <a:rPr lang="en-US" altLang="en-US" dirty="0" smtClean="0"/>
              <a:t>: Comment resolution on </a:t>
            </a:r>
            <a:r>
              <a:rPr lang="en-US" altLang="en-US" dirty="0" err="1" smtClean="0"/>
              <a:t>TGba</a:t>
            </a:r>
            <a:r>
              <a:rPr lang="en-US" altLang="en-US" dirty="0" smtClean="0"/>
              <a:t> Draft1.0</a:t>
            </a:r>
          </a:p>
          <a:p>
            <a:r>
              <a:rPr lang="en-US" altLang="en-US" sz="2000" dirty="0" smtClean="0"/>
              <a:t>2019:</a:t>
            </a:r>
          </a:p>
          <a:p>
            <a:pPr lvl="1"/>
            <a:r>
              <a:rPr lang="en-US" altLang="en-US" b="1" dirty="0" smtClean="0"/>
              <a:t>January</a:t>
            </a:r>
            <a:r>
              <a:rPr lang="en-US" altLang="en-US" dirty="0" smtClean="0"/>
              <a:t>: </a:t>
            </a:r>
            <a:r>
              <a:rPr lang="en-US" altLang="en-US" dirty="0" err="1" smtClean="0"/>
              <a:t>TGba</a:t>
            </a:r>
            <a:r>
              <a:rPr lang="en-US" altLang="en-US" dirty="0" smtClean="0"/>
              <a:t> Draft 2.0</a:t>
            </a:r>
          </a:p>
          <a:p>
            <a:pPr lvl="1"/>
            <a:r>
              <a:rPr lang="en-US" altLang="en-US" b="1" dirty="0" smtClean="0"/>
              <a:t>May</a:t>
            </a:r>
            <a:r>
              <a:rPr lang="en-US" altLang="en-US" dirty="0" smtClean="0"/>
              <a:t>: </a:t>
            </a:r>
            <a:r>
              <a:rPr lang="en-US" altLang="en-US" dirty="0" err="1" smtClean="0"/>
              <a:t>TGba</a:t>
            </a:r>
            <a:r>
              <a:rPr lang="en-US" altLang="en-US" dirty="0" smtClean="0"/>
              <a:t> Draft 3.0, MDR (mandatory document review)</a:t>
            </a:r>
          </a:p>
          <a:p>
            <a:pPr lvl="1"/>
            <a:r>
              <a:rPr lang="en-US" altLang="en-US" b="1" dirty="0" smtClean="0"/>
              <a:t>September</a:t>
            </a:r>
            <a:r>
              <a:rPr lang="en-US" altLang="en-US" dirty="0" smtClean="0"/>
              <a:t>: Formation of sponsor ballot pool</a:t>
            </a:r>
          </a:p>
          <a:p>
            <a:pPr lvl="1"/>
            <a:r>
              <a:rPr lang="en-US" altLang="en-US" b="1" dirty="0" smtClean="0"/>
              <a:t>November</a:t>
            </a:r>
            <a:r>
              <a:rPr lang="en-US" altLang="en-US" dirty="0" smtClean="0"/>
              <a:t>: Sponsor ballot</a:t>
            </a:r>
          </a:p>
          <a:p>
            <a:r>
              <a:rPr lang="en-US" altLang="en-US" sz="2000" dirty="0" smtClean="0"/>
              <a:t>2020:</a:t>
            </a:r>
          </a:p>
          <a:p>
            <a:pPr lvl="1"/>
            <a:r>
              <a:rPr lang="en-US" altLang="en-US" b="1" dirty="0" smtClean="0"/>
              <a:t>September</a:t>
            </a:r>
            <a:r>
              <a:rPr lang="en-US" altLang="en-US" dirty="0" smtClean="0"/>
              <a:t>: </a:t>
            </a:r>
            <a:r>
              <a:rPr lang="en-US" altLang="en-US" dirty="0" err="1" smtClean="0"/>
              <a:t>RevCom</a:t>
            </a:r>
            <a:endParaRPr lang="en-US" altLang="en-US" dirty="0" smtClean="0"/>
          </a:p>
        </p:txBody>
      </p:sp>
      <p:sp>
        <p:nvSpPr>
          <p:cNvPr id="41987" name="Title 1"/>
          <p:cNvSpPr>
            <a:spLocks noGrp="1"/>
          </p:cNvSpPr>
          <p:nvPr>
            <p:ph type="title"/>
          </p:nvPr>
        </p:nvSpPr>
        <p:spPr/>
        <p:txBody>
          <a:bodyPr/>
          <a:lstStyle/>
          <a:p>
            <a:r>
              <a:rPr lang="en-US" altLang="en-US" dirty="0" err="1" smtClean="0"/>
              <a:t>TGba</a:t>
            </a:r>
            <a:r>
              <a:rPr lang="en-US" altLang="en-US" dirty="0" smtClean="0"/>
              <a:t> Timeline</a:t>
            </a:r>
            <a:br>
              <a:rPr lang="en-US" altLang="en-US" dirty="0" smtClean="0"/>
            </a:br>
            <a:endParaRPr lang="en-US" altLang="en-US"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39</a:t>
            </a:fld>
            <a:endParaRPr lang="en-US" altLang="en-US" sz="1200" b="0" smtClean="0"/>
          </a:p>
        </p:txBody>
      </p:sp>
      <p:grpSp>
        <p:nvGrpSpPr>
          <p:cNvPr id="6" name="Group 5"/>
          <p:cNvGrpSpPr/>
          <p:nvPr/>
        </p:nvGrpSpPr>
        <p:grpSpPr>
          <a:xfrm>
            <a:off x="72347" y="3886200"/>
            <a:ext cx="1249131" cy="636978"/>
            <a:chOff x="-182331" y="3020622"/>
            <a:chExt cx="1249131" cy="63697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3" name="TextBox 2"/>
            <p:cNvSpPr txBox="1"/>
            <p:nvPr/>
          </p:nvSpPr>
          <p:spPr>
            <a:xfrm>
              <a:off x="-182331" y="3020622"/>
              <a:ext cx="1107611" cy="307777"/>
            </a:xfrm>
            <a:prstGeom prst="rect">
              <a:avLst/>
            </a:prstGeom>
            <a:noFill/>
          </p:spPr>
          <p:txBody>
            <a:bodyPr wrap="none" rtlCol="0">
              <a:spAutoFit/>
            </a:bodyPr>
            <a:lstStyle/>
            <a:p>
              <a:r>
                <a:rPr lang="en-US" sz="1400" b="1" dirty="0" smtClean="0"/>
                <a:t>We are here</a:t>
              </a:r>
              <a:endParaRPr lang="en-US" sz="1400" b="1" dirty="0"/>
            </a:p>
          </p:txBody>
        </p:sp>
      </p:grpSp>
    </p:spTree>
    <p:extLst>
      <p:ext uri="{BB962C8B-B14F-4D97-AF65-F5344CB8AC3E}">
        <p14:creationId xmlns:p14="http://schemas.microsoft.com/office/powerpoint/2010/main" val="22928790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March 2019</a:t>
            </a:r>
          </a:p>
        </p:txBody>
      </p:sp>
      <p:sp>
        <p:nvSpPr>
          <p:cNvPr id="33795" name="Content Placeholder 8"/>
          <p:cNvSpPr>
            <a:spLocks noGrp="1"/>
          </p:cNvSpPr>
          <p:nvPr>
            <p:ph idx="1"/>
          </p:nvPr>
        </p:nvSpPr>
        <p:spPr>
          <a:xfrm>
            <a:off x="523875" y="2133600"/>
            <a:ext cx="8162925" cy="4114800"/>
          </a:xfrm>
        </p:spPr>
        <p:txBody>
          <a:bodyPr/>
          <a:lstStyle/>
          <a:p>
            <a:pPr>
              <a:defRPr/>
            </a:pPr>
            <a:r>
              <a:rPr lang="en-US" altLang="en-US" dirty="0" smtClean="0"/>
              <a:t>TBD</a:t>
            </a:r>
            <a:endParaRPr lang="en-US" altLang="en-US" dirty="0"/>
          </a:p>
          <a:p>
            <a:pPr>
              <a:defRPr/>
            </a:pPr>
            <a:endParaRPr lang="en-US" altLang="en-US" dirty="0" smtClean="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January 2019</a:t>
            </a:r>
            <a:endParaRPr lang="en-US"/>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40</a:t>
            </a:fld>
            <a:endParaRPr lang="en-US" altLang="en-US" sz="1200" b="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696912" y="1981200"/>
            <a:ext cx="7761288" cy="4114800"/>
          </a:xfrm>
        </p:spPr>
        <p:txBody>
          <a:bodyPr/>
          <a:lstStyle/>
          <a:p>
            <a:pPr marL="342900" lvl="1" indent="-342900">
              <a:buFontTx/>
              <a:buChar char="•"/>
              <a:defRPr/>
            </a:pPr>
            <a:r>
              <a:rPr lang="en-US" altLang="en-US" sz="2800" b="1" dirty="0" smtClean="0"/>
              <a:t>Proposed schedule:</a:t>
            </a:r>
          </a:p>
          <a:p>
            <a:pPr marL="685800" lvl="2" indent="-342900">
              <a:defRPr/>
            </a:pPr>
            <a:r>
              <a:rPr lang="en-US" altLang="en-US" sz="2400" b="1" dirty="0" smtClean="0"/>
              <a:t>TBD</a:t>
            </a:r>
          </a:p>
          <a:p>
            <a:pPr marL="342900" lvl="2" indent="0">
              <a:buNone/>
              <a:defRPr/>
            </a:pPr>
            <a:endParaRPr lang="en-US" altLang="en-US" sz="2400" b="1" dirty="0"/>
          </a:p>
          <a:p>
            <a:pPr marL="685800" lvl="2" indent="-342900">
              <a:defRPr/>
            </a:pPr>
            <a:endParaRPr lang="en-US" altLang="en-US" sz="2400" b="1" dirty="0" smtClean="0"/>
          </a:p>
          <a:p>
            <a:pPr marL="685800" lvl="2" indent="-342900">
              <a:defRPr/>
            </a:pPr>
            <a:endParaRPr lang="en-US" altLang="en-US" sz="2400" b="1" dirty="0"/>
          </a:p>
          <a:p>
            <a:pPr marL="0" lvl="1" indent="0">
              <a:buFontTx/>
              <a:buNone/>
              <a:defRPr/>
            </a:pPr>
            <a:endParaRPr lang="en-US" altLang="en-US" sz="2800" b="1" dirty="0" smtClean="0"/>
          </a:p>
          <a:p>
            <a:pPr marL="685800" lvl="2" indent="-342900">
              <a:defRPr/>
            </a:pPr>
            <a:endParaRPr lang="en-US" altLang="en-US" sz="2400" b="1" dirty="0" smtClean="0"/>
          </a:p>
          <a:p>
            <a:pPr marL="342900" lvl="2" indent="0">
              <a:buFontTx/>
              <a:buNone/>
              <a:defRPr/>
            </a:pPr>
            <a:endParaRPr lang="en-US" altLang="en-US" sz="2400" b="1" dirty="0" smtClean="0"/>
          </a:p>
          <a:p>
            <a:pPr marL="685800" lvl="2" indent="-342900">
              <a:defRPr/>
            </a:pPr>
            <a:endParaRPr lang="en-US" altLang="en-US" sz="2400" dirty="0" smtClean="0"/>
          </a:p>
          <a:p>
            <a:pPr>
              <a:defRPr/>
            </a:pPr>
            <a:endParaRPr lang="en-US" altLang="en-US" sz="2800"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41</a:t>
            </a:fld>
            <a:endParaRPr lang="en-US" altLang="en-US" sz="1200" b="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42</a:t>
            </a:fld>
            <a:endParaRPr lang="en-US" altLang="en-US" sz="1200" b="0" smtClean="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43</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smtClean="0"/>
              <a:t>[Template] Motion #?</a:t>
            </a:r>
            <a:endParaRPr lang="en-US" dirty="0"/>
          </a:p>
        </p:txBody>
      </p:sp>
      <p:sp>
        <p:nvSpPr>
          <p:cNvPr id="9" name="Content Placeholder 8"/>
          <p:cNvSpPr>
            <a:spLocks noGrp="1"/>
          </p:cNvSpPr>
          <p:nvPr>
            <p:ph idx="1"/>
          </p:nvPr>
        </p:nvSpPr>
        <p:spPr/>
        <p:txBody>
          <a:bodyPr/>
          <a:lstStyle/>
          <a:p>
            <a:r>
              <a:rPr lang="en-US" dirty="0"/>
              <a:t>Move to accept the comment resolution </a:t>
            </a:r>
            <a:r>
              <a:rPr lang="en-US" dirty="0" smtClean="0"/>
              <a:t>in [Doc. Number] for CIDs listed below:</a:t>
            </a:r>
          </a:p>
          <a:p>
            <a:pPr lvl="1"/>
            <a:r>
              <a:rPr lang="en-US" dirty="0" smtClean="0"/>
              <a:t>[List CIDs here]</a:t>
            </a:r>
          </a:p>
          <a:p>
            <a:pPr lvl="1"/>
            <a:endParaRPr lang="en-US" dirty="0"/>
          </a:p>
          <a:p>
            <a:pPr lvl="1"/>
            <a:endParaRPr lang="en-US" dirty="0" smtClean="0"/>
          </a:p>
          <a:p>
            <a:pPr lvl="1"/>
            <a:r>
              <a:rPr lang="en-US" dirty="0" smtClean="0"/>
              <a:t>Move:</a:t>
            </a:r>
          </a:p>
          <a:p>
            <a:pPr lvl="1"/>
            <a:r>
              <a:rPr lang="en-US" dirty="0" smtClean="0"/>
              <a:t>Second:</a:t>
            </a:r>
          </a:p>
          <a:p>
            <a:pPr lvl="1"/>
            <a:r>
              <a:rPr lang="en-US" dirty="0" smtClean="0"/>
              <a:t>Result:</a:t>
            </a:r>
            <a:endParaRPr lang="en-US" dirty="0"/>
          </a:p>
        </p:txBody>
      </p:sp>
      <p:sp>
        <p:nvSpPr>
          <p:cNvPr id="5" name="Date Placeholder 4"/>
          <p:cNvSpPr>
            <a:spLocks noGrp="1"/>
          </p:cNvSpPr>
          <p:nvPr>
            <p:ph type="dt" sz="half" idx="10"/>
          </p:nvPr>
        </p:nvSpPr>
        <p:spPr/>
        <p:txBody>
          <a:bodyPr/>
          <a:lstStyle/>
          <a:p>
            <a:pPr>
              <a:defRPr/>
            </a:pPr>
            <a:r>
              <a:rPr lang="en-US" smtClean="0"/>
              <a:t>January 2019</a:t>
            </a:r>
            <a:endParaRPr lang="en-US" dirty="0"/>
          </a:p>
        </p:txBody>
      </p:sp>
      <p:sp>
        <p:nvSpPr>
          <p:cNvPr id="6" name="Footer Placeholder 5"/>
          <p:cNvSpPr>
            <a:spLocks noGrp="1"/>
          </p:cNvSpPr>
          <p:nvPr>
            <p:ph type="ftr" sz="quarter" idx="11"/>
          </p:nvPr>
        </p:nvSpPr>
        <p:spPr/>
        <p:txBody>
          <a:bodyPr/>
          <a:lstStyle/>
          <a:p>
            <a:pPr>
              <a:defRPr/>
            </a:pPr>
            <a:r>
              <a:rPr lang="en-US" smtClean="0"/>
              <a:t>Minyoung Park (Intel Corp.)</a:t>
            </a:r>
            <a:endParaRPr lang="en-US"/>
          </a:p>
        </p:txBody>
      </p:sp>
      <p:sp>
        <p:nvSpPr>
          <p:cNvPr id="7" name="Slide Number Placeholder 6"/>
          <p:cNvSpPr>
            <a:spLocks noGrp="1"/>
          </p:cNvSpPr>
          <p:nvPr>
            <p:ph type="sldNum" sz="quarter" idx="12"/>
          </p:nvPr>
        </p:nvSpPr>
        <p:spPr/>
        <p:txBody>
          <a:bodyPr/>
          <a:lstStyle/>
          <a:p>
            <a:pPr>
              <a:defRPr/>
            </a:pPr>
            <a:r>
              <a:rPr lang="en-US" altLang="en-US" smtClean="0"/>
              <a:t>Slide </a:t>
            </a:r>
            <a:fld id="{B3AADB1E-8AB1-401D-93B7-30E1984F35A9}" type="slidenum">
              <a:rPr lang="en-US" altLang="en-US" smtClean="0"/>
              <a:pPr>
                <a:defRPr/>
              </a:pPr>
              <a:t>44</a:t>
            </a:fld>
            <a:endParaRPr lang="en-US" altLang="en-US"/>
          </a:p>
        </p:txBody>
      </p:sp>
    </p:spTree>
    <p:extLst>
      <p:ext uri="{BB962C8B-B14F-4D97-AF65-F5344CB8AC3E}">
        <p14:creationId xmlns:p14="http://schemas.microsoft.com/office/powerpoint/2010/main" val="20669747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472950569"/>
              </p:ext>
            </p:extLst>
          </p:nvPr>
        </p:nvGraphicFramePr>
        <p:xfrm>
          <a:off x="373380" y="1600200"/>
          <a:ext cx="8397240" cy="3093764"/>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dirty="0" smtClean="0"/>
                        <a:t>Monday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r>
                        <a:rPr lang="en-US" sz="1800" dirty="0" smtClean="0"/>
                        <a:t>Thursday</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AM2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97387">
                <a:tc>
                  <a:txBody>
                    <a:bodyPr/>
                    <a:lstStyle/>
                    <a:p>
                      <a:pPr algn="ctr"/>
                      <a:r>
                        <a:rPr lang="en-US" sz="1800" dirty="0" smtClean="0"/>
                        <a:t>PM1</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b="1" dirty="0" err="1" smtClean="0">
                          <a:solidFill>
                            <a:schemeClr val="tx1"/>
                          </a:solidFill>
                        </a:rPr>
                        <a:t>TGba</a:t>
                      </a:r>
                      <a:endParaRPr lang="en-US"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tcPr>
                </a:tc>
                <a:tc gridSpan="2">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634445">
                <a:tc>
                  <a:txBody>
                    <a:bodyPr/>
                    <a:lstStyle/>
                    <a:p>
                      <a:pPr algn="ctr"/>
                      <a:r>
                        <a:rPr lang="en-US" sz="1800" dirty="0" smtClean="0"/>
                        <a:t>PM2</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r>
                        <a:rPr lang="en-US" sz="1800" b="1" dirty="0" err="1" smtClean="0"/>
                        <a:t>TGba</a:t>
                      </a: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r h="394256">
                <a:tc>
                  <a:txBody>
                    <a:bodyPr/>
                    <a:lstStyle/>
                    <a:p>
                      <a:pPr algn="ctr"/>
                      <a:r>
                        <a:rPr lang="en-US" sz="1800" dirty="0" smtClean="0"/>
                        <a:t>EVE</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lang="en-US"/>
                    </a:p>
                  </a:txBody>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385872" y="490649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
        <p:nvSpPr>
          <p:cNvPr id="17" name="Rectangle 16"/>
          <p:cNvSpPr/>
          <p:nvPr/>
        </p:nvSpPr>
        <p:spPr bwMode="auto">
          <a:xfrm>
            <a:off x="1898788" y="3669943"/>
            <a:ext cx="1758811"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5" name="Rectangle 14"/>
          <p:cNvSpPr/>
          <p:nvPr/>
        </p:nvSpPr>
        <p:spPr bwMode="auto">
          <a:xfrm>
            <a:off x="5457634" y="3687584"/>
            <a:ext cx="1676400" cy="609600"/>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6" name="Rectangle 15"/>
          <p:cNvSpPr/>
          <p:nvPr/>
        </p:nvSpPr>
        <p:spPr bwMode="auto">
          <a:xfrm>
            <a:off x="3733800" y="1984090"/>
            <a:ext cx="1723834" cy="609005"/>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
        <p:nvSpPr>
          <p:cNvPr id="19" name="Rectangle 18"/>
          <p:cNvSpPr/>
          <p:nvPr/>
        </p:nvSpPr>
        <p:spPr bwMode="auto">
          <a:xfrm>
            <a:off x="3733800" y="3034524"/>
            <a:ext cx="1723834" cy="609005"/>
          </a:xfrm>
          <a:prstGeom prst="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PHY/MAC Ad-hoc Meetings</a:t>
            </a:r>
            <a:endParaRPr lang="en-US" dirty="0"/>
          </a:p>
        </p:txBody>
      </p:sp>
      <p:sp>
        <p:nvSpPr>
          <p:cNvPr id="3" name="Content Placeholder 2"/>
          <p:cNvSpPr>
            <a:spLocks noGrp="1"/>
          </p:cNvSpPr>
          <p:nvPr>
            <p:ph idx="1"/>
          </p:nvPr>
        </p:nvSpPr>
        <p:spPr/>
        <p:txBody>
          <a:bodyPr/>
          <a:lstStyle/>
          <a:p>
            <a:r>
              <a:rPr lang="en-US" sz="2000" dirty="0" smtClean="0"/>
              <a:t>Monday PM2, Tuesday AM1 and PM1, </a:t>
            </a:r>
            <a:r>
              <a:rPr lang="en-US" sz="2000" dirty="0"/>
              <a:t>Wednesday </a:t>
            </a:r>
            <a:r>
              <a:rPr lang="en-US" sz="2000" dirty="0" smtClean="0"/>
              <a:t>PM2 </a:t>
            </a:r>
          </a:p>
          <a:p>
            <a:endParaRPr lang="en-US" sz="2000" dirty="0" smtClean="0"/>
          </a:p>
          <a:p>
            <a:r>
              <a:rPr lang="en-US" sz="2000" dirty="0" smtClean="0"/>
              <a:t>MAC ad-hoc meetings</a:t>
            </a:r>
          </a:p>
          <a:p>
            <a:pPr lvl="1"/>
            <a:r>
              <a:rPr lang="en-US" sz="1800" dirty="0" smtClean="0"/>
              <a:t>Chair: Minyoung Park</a:t>
            </a:r>
          </a:p>
          <a:p>
            <a:pPr lvl="1"/>
            <a:r>
              <a:rPr lang="en-US" sz="1800" dirty="0" smtClean="0"/>
              <a:t>Secretary: </a:t>
            </a:r>
            <a:r>
              <a:rPr lang="en-US" sz="1800" dirty="0" err="1" smtClean="0"/>
              <a:t>Yunsong</a:t>
            </a:r>
            <a:r>
              <a:rPr lang="en-US" sz="1800" dirty="0" smtClean="0"/>
              <a:t> Yang</a:t>
            </a:r>
          </a:p>
          <a:p>
            <a:r>
              <a:rPr lang="en-US" sz="2000" dirty="0"/>
              <a:t>PHY ad-hoc meetings</a:t>
            </a:r>
          </a:p>
          <a:p>
            <a:pPr lvl="1"/>
            <a:r>
              <a:rPr lang="en-US" sz="1800" dirty="0" smtClean="0"/>
              <a:t>Chair</a:t>
            </a:r>
            <a:r>
              <a:rPr lang="en-US" sz="1800" dirty="0"/>
              <a:t>: </a:t>
            </a:r>
            <a:r>
              <a:rPr lang="en-US" sz="1800" dirty="0" smtClean="0"/>
              <a:t>Steve Shellhammer</a:t>
            </a:r>
          </a:p>
          <a:p>
            <a:pPr lvl="1"/>
            <a:r>
              <a:rPr lang="en-US" sz="1800" dirty="0"/>
              <a:t>Vice-chair: </a:t>
            </a:r>
            <a:r>
              <a:rPr lang="en-US" sz="1800" dirty="0" err="1"/>
              <a:t>Eunsung</a:t>
            </a:r>
            <a:r>
              <a:rPr lang="en-US" sz="1800" dirty="0"/>
              <a:t> </a:t>
            </a:r>
            <a:r>
              <a:rPr lang="en-US" sz="1800" dirty="0" smtClean="0"/>
              <a:t>Park</a:t>
            </a:r>
            <a:endParaRPr lang="en-US" sz="1800" dirty="0"/>
          </a:p>
          <a:p>
            <a:pPr lvl="1"/>
            <a:r>
              <a:rPr lang="en-US" sz="1800" dirty="0" smtClean="0"/>
              <a:t>Secretary</a:t>
            </a:r>
            <a:r>
              <a:rPr lang="en-US" sz="1800" dirty="0"/>
              <a:t>: Leif </a:t>
            </a:r>
            <a:r>
              <a:rPr lang="en-US" sz="1800" dirty="0" err="1" smtClean="0"/>
              <a:t>Wilhelmsson</a:t>
            </a:r>
            <a:endParaRPr lang="en-US" sz="1800" dirty="0" smtClean="0"/>
          </a:p>
          <a:p>
            <a:r>
              <a:rPr lang="en-US" sz="2000" dirty="0" smtClean="0"/>
              <a:t>Technical presentations/straw polls</a:t>
            </a:r>
            <a:endParaRPr lang="en-US" sz="2000" dirty="0"/>
          </a:p>
        </p:txBody>
      </p:sp>
      <p:sp>
        <p:nvSpPr>
          <p:cNvPr id="4" name="Date Placeholder 3"/>
          <p:cNvSpPr>
            <a:spLocks noGrp="1"/>
          </p:cNvSpPr>
          <p:nvPr>
            <p:ph type="dt" sz="half" idx="10"/>
          </p:nvPr>
        </p:nvSpPr>
        <p:spPr/>
        <p:txBody>
          <a:bodyPr/>
          <a:lstStyle/>
          <a:p>
            <a:pPr>
              <a:defRPr/>
            </a:pPr>
            <a:r>
              <a:rPr lang="en-US" smtClean="0"/>
              <a:t>January 2019</a:t>
            </a:r>
            <a:endParaRPr lang="en-US" dirty="0"/>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6" name="Slide Number Placeholder 5"/>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Tree>
    <p:extLst>
      <p:ext uri="{BB962C8B-B14F-4D97-AF65-F5344CB8AC3E}">
        <p14:creationId xmlns:p14="http://schemas.microsoft.com/office/powerpoint/2010/main" val="1653901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2057400"/>
            <a:ext cx="8153400" cy="4341813"/>
          </a:xfrm>
        </p:spPr>
        <p:txBody>
          <a:bodyPr/>
          <a:lstStyle/>
          <a:p>
            <a:pPr>
              <a:defRPr/>
            </a:pPr>
            <a:r>
              <a:rPr lang="en-US" altLang="en-US" dirty="0" smtClean="0"/>
              <a:t>Complete comment resolution of </a:t>
            </a:r>
            <a:r>
              <a:rPr lang="en-US" altLang="en-US" dirty="0" err="1" smtClean="0"/>
              <a:t>TGba</a:t>
            </a:r>
            <a:r>
              <a:rPr lang="en-US" altLang="en-US" dirty="0" smtClean="0"/>
              <a:t> D1.0 letter ballot</a:t>
            </a:r>
          </a:p>
          <a:p>
            <a:pPr>
              <a:defRPr/>
            </a:pPr>
            <a:endParaRPr lang="en-US" altLang="en-US" dirty="0"/>
          </a:p>
          <a:p>
            <a:pPr>
              <a:defRPr/>
            </a:pPr>
            <a:r>
              <a:rPr lang="en-US" altLang="en-US" dirty="0" smtClean="0"/>
              <a:t>Review </a:t>
            </a:r>
            <a:r>
              <a:rPr lang="en-US" altLang="en-US" dirty="0"/>
              <a:t>TG timeline</a:t>
            </a:r>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January 2019</a:t>
            </a:r>
            <a:endParaRPr lang="en-US"/>
          </a:p>
        </p:txBody>
      </p:sp>
      <p:sp>
        <p:nvSpPr>
          <p:cNvPr id="5" name="Footer Placeholder 4"/>
          <p:cNvSpPr>
            <a:spLocks noGrp="1"/>
          </p:cNvSpPr>
          <p:nvPr>
            <p:ph type="ftr" sz="quarter" idx="11"/>
          </p:nvPr>
        </p:nvSpPr>
        <p:spPr/>
        <p:txBody>
          <a:bodyPr/>
          <a:lstStyle/>
          <a:p>
            <a:pPr>
              <a:defRPr/>
            </a:pPr>
            <a:r>
              <a:rPr lang="en-US" smtClean="0"/>
              <a:t>Minyoung Park (Intel Corp.)</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118366</TotalTime>
  <Words>2818</Words>
  <Application>Microsoft Office PowerPoint</Application>
  <PresentationFormat>On-screen Show (4:3)</PresentationFormat>
  <Paragraphs>697</Paragraphs>
  <Slides>44</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44</vt:i4>
      </vt:variant>
    </vt:vector>
  </HeadingPairs>
  <TitlesOfParts>
    <vt:vector size="54" baseType="lpstr">
      <vt:lpstr>맑은 고딕</vt:lpstr>
      <vt:lpstr>Monotype Sorts</vt:lpstr>
      <vt:lpstr>MS Gothic</vt:lpstr>
      <vt:lpstr>MS PGothic</vt:lpstr>
      <vt:lpstr>Arial</vt:lpstr>
      <vt:lpstr>Calibri</vt:lpstr>
      <vt:lpstr>Helvetica</vt:lpstr>
      <vt:lpstr>Times New Roman</vt:lpstr>
      <vt:lpstr>802-11-Submission</vt:lpstr>
      <vt:lpstr>Document</vt:lpstr>
      <vt:lpstr>January 2019  TGba Agenda</vt:lpstr>
      <vt:lpstr>IEEE 802.11 TGba: Wake-up Radio Operation</vt:lpstr>
      <vt:lpstr>Abstract</vt:lpstr>
      <vt:lpstr>Meeting Protocol</vt:lpstr>
      <vt:lpstr>Attendance</vt:lpstr>
      <vt:lpstr>Attendance, Voting &amp; Document Status</vt:lpstr>
      <vt:lpstr>TGba Schedule for the Week</vt:lpstr>
      <vt:lpstr>PHY/MAC Ad-hoc Meetings</vt:lpstr>
      <vt:lpstr>Main Agenda Items for the Week</vt:lpstr>
      <vt:lpstr>Call for Submissions</vt:lpstr>
      <vt:lpstr>Joint</vt:lpstr>
      <vt:lpstr>PHY </vt:lpstr>
      <vt:lpstr>MAC - CR</vt:lpstr>
      <vt:lpstr>New Proposals</vt:lpstr>
      <vt:lpstr>Agenda</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IEEE-SA policy documents</vt:lpstr>
      <vt:lpstr>Current IEEE-SA Rule documents</vt:lpstr>
      <vt:lpstr>Current IEEE 802, 802.11 rules documents </vt:lpstr>
      <vt:lpstr>Summary from November 2018 Meeting and Teleconference Calls</vt:lpstr>
      <vt:lpstr>Motion - Minutes</vt:lpstr>
      <vt:lpstr>Motions (Thursday PM2)</vt:lpstr>
      <vt:lpstr>Motion –Coexistence Assurance Document</vt:lpstr>
      <vt:lpstr>Motion –WG Letter Ballot</vt:lpstr>
      <vt:lpstr>Motion #1</vt:lpstr>
      <vt:lpstr>Motion #2</vt:lpstr>
      <vt:lpstr>Motion #3</vt:lpstr>
      <vt:lpstr>Motion #4</vt:lpstr>
      <vt:lpstr>Motion #5</vt:lpstr>
      <vt:lpstr>Motion #6</vt:lpstr>
      <vt:lpstr>Motion #7</vt:lpstr>
      <vt:lpstr>Motion #8</vt:lpstr>
      <vt:lpstr>Motion #9</vt:lpstr>
      <vt:lpstr>TGba Timeline </vt:lpstr>
      <vt:lpstr>Goal for March 2019</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11-18/1042r11</dc:title>
  <dc:subject>Submission</dc:subject>
  <dc:creator>minyoung.park@intel.com</dc:creator>
  <cp:keywords>July 2018, CTPClassification=CTP_NT</cp:keywords>
  <dc:description>TGba Agenda July 2018</dc:description>
  <cp:lastModifiedBy>Park, Minyoung</cp:lastModifiedBy>
  <cp:revision>4873</cp:revision>
  <cp:lastPrinted>2014-11-04T15:04:57Z</cp:lastPrinted>
  <dcterms:created xsi:type="dcterms:W3CDTF">2007-04-17T18:10:23Z</dcterms:created>
  <dcterms:modified xsi:type="dcterms:W3CDTF">2019-01-15T19:57:42Z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310de93d-b309-4708-9c3f-ef9856f38c09</vt:lpwstr>
  </property>
  <property fmtid="{D5CDD505-2E9C-101B-9397-08002B2CF9AE}" pid="32" name="CTP_TimeStamp">
    <vt:lpwstr>2019-01-15 19:57:42Z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