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708" r:id="rId2"/>
    <p:sldId id="678" r:id="rId3"/>
    <p:sldId id="679" r:id="rId4"/>
    <p:sldId id="656" r:id="rId5"/>
    <p:sldId id="665" r:id="rId6"/>
    <p:sldId id="666" r:id="rId7"/>
    <p:sldId id="710" r:id="rId8"/>
    <p:sldId id="801" r:id="rId9"/>
    <p:sldId id="711" r:id="rId10"/>
    <p:sldId id="715" r:id="rId11"/>
    <p:sldId id="849" r:id="rId12"/>
    <p:sldId id="762" r:id="rId13"/>
    <p:sldId id="799" r:id="rId14"/>
    <p:sldId id="826"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776" r:id="rId28"/>
    <p:sldId id="850" r:id="rId29"/>
    <p:sldId id="851" r:id="rId30"/>
    <p:sldId id="847" r:id="rId31"/>
    <p:sldId id="848" r:id="rId32"/>
    <p:sldId id="852" r:id="rId33"/>
    <p:sldId id="853" r:id="rId34"/>
    <p:sldId id="854" r:id="rId35"/>
    <p:sldId id="855" r:id="rId36"/>
    <p:sldId id="856" r:id="rId37"/>
    <p:sldId id="857" r:id="rId38"/>
    <p:sldId id="858" r:id="rId39"/>
    <p:sldId id="800" r:id="rId40"/>
    <p:sldId id="694" r:id="rId41"/>
    <p:sldId id="695" r:id="rId42"/>
    <p:sldId id="740" r:id="rId43"/>
    <p:sldId id="741" r:id="rId44"/>
    <p:sldId id="825"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095" autoAdjust="0"/>
  </p:normalViewPr>
  <p:slideViewPr>
    <p:cSldViewPr>
      <p:cViewPr varScale="1">
        <p:scale>
          <a:sx n="70" d="100"/>
          <a:sy n="70" d="100"/>
        </p:scale>
        <p:origin x="1168"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968"/>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39</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41</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550194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802.11-18/2109r3</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512"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2019-1-14</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t>
            </a:r>
            <a:r>
              <a:rPr lang="en-US" dirty="0" smtClean="0"/>
              <a:t>January 7</a:t>
            </a:r>
            <a:r>
              <a:rPr lang="en-US" baseline="30000" dirty="0" smtClean="0"/>
              <a:t>th</a:t>
            </a:r>
            <a:r>
              <a:rPr lang="en-US" dirty="0" smtClean="0"/>
              <a:t> : </a:t>
            </a:r>
            <a:endParaRPr lang="en-US" dirty="0" smtClean="0"/>
          </a:p>
          <a:p>
            <a:pPr lvl="1">
              <a:defRPr/>
            </a:pPr>
            <a:r>
              <a:rPr lang="en-US" b="0" dirty="0" smtClean="0"/>
              <a:t>Received </a:t>
            </a:r>
            <a:r>
              <a:rPr lang="en-US" dirty="0" smtClean="0"/>
              <a:t>43 </a:t>
            </a:r>
            <a:r>
              <a:rPr lang="en-US" dirty="0" smtClean="0"/>
              <a:t>s</a:t>
            </a:r>
            <a:r>
              <a:rPr lang="en-US" b="0" dirty="0" smtClean="0"/>
              <a:t>ubmissions (updated on </a:t>
            </a:r>
            <a:r>
              <a:rPr lang="en-US" dirty="0" smtClean="0"/>
              <a:t>January 12</a:t>
            </a:r>
            <a:r>
              <a:rPr lang="en-US" b="0" dirty="0" smtClean="0"/>
              <a:t>)</a:t>
            </a:r>
            <a:endParaRPr lang="en-US" b="0" dirty="0" smtClean="0"/>
          </a:p>
          <a:p>
            <a:pPr>
              <a:defRPr/>
            </a:pPr>
            <a:endParaRPr lang="en-US" dirty="0" smtClean="0"/>
          </a:p>
          <a:p>
            <a:pPr>
              <a:defRPr/>
            </a:pPr>
            <a:r>
              <a:rPr lang="en-US" dirty="0" smtClean="0"/>
              <a:t>Grouped submissions based on priorities</a:t>
            </a:r>
          </a:p>
          <a:p>
            <a:pPr lvl="1">
              <a:defRPr/>
            </a:pPr>
            <a:r>
              <a:rPr lang="en-US" dirty="0" smtClean="0"/>
              <a:t>Comment </a:t>
            </a:r>
            <a:r>
              <a:rPr lang="en-US" dirty="0" smtClean="0"/>
              <a:t>resolutions on the existing problems in D1.0 </a:t>
            </a:r>
            <a:r>
              <a:rPr lang="en-US" dirty="0" smtClean="0"/>
              <a:t>(</a:t>
            </a:r>
            <a:r>
              <a:rPr lang="en-US" b="1" dirty="0" smtClean="0"/>
              <a:t>Highest priority</a:t>
            </a:r>
            <a:r>
              <a:rPr lang="en-US" dirty="0" smtClean="0"/>
              <a:t>)</a:t>
            </a:r>
            <a:endParaRPr lang="en-US" dirty="0" smtClean="0"/>
          </a:p>
          <a:p>
            <a:pPr lvl="1">
              <a:defRPr/>
            </a:pPr>
            <a:r>
              <a:rPr lang="en-US" dirty="0" smtClean="0"/>
              <a:t>New proposals (</a:t>
            </a:r>
            <a:r>
              <a:rPr lang="en-US" b="1" dirty="0" smtClean="0"/>
              <a:t>lower priority</a:t>
            </a:r>
            <a:r>
              <a:rPr lang="en-US" dirty="0" smtClean="0"/>
              <a:t>)</a:t>
            </a:r>
          </a:p>
          <a:p>
            <a:pPr lvl="2">
              <a:defRPr/>
            </a:pPr>
            <a:r>
              <a:rPr lang="en-US" dirty="0" smtClean="0"/>
              <a:t>Resolutions that propose more optimization</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03307041"/>
              </p:ext>
            </p:extLst>
          </p:nvPr>
        </p:nvGraphicFramePr>
        <p:xfrm>
          <a:off x="838200" y="2469592"/>
          <a:ext cx="7391400" cy="1830814"/>
        </p:xfrm>
        <a:graphic>
          <a:graphicData uri="http://schemas.openxmlformats.org/drawingml/2006/table">
            <a:tbl>
              <a:tblPr/>
              <a:tblGrid>
                <a:gridCol w="6190297"/>
                <a:gridCol w="1201103"/>
              </a:tblGrid>
              <a:tr h="207103">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7103">
                <a:tc>
                  <a:txBody>
                    <a:bodyPr/>
                    <a:lstStyle/>
                    <a:p>
                      <a:pPr algn="l" fontAlgn="ctr"/>
                      <a:r>
                        <a:rPr lang="en-US" sz="1100" b="0" i="0" u="none" strike="noStrike">
                          <a:solidFill>
                            <a:srgbClr val="000000"/>
                          </a:solidFill>
                          <a:effectLst/>
                          <a:latin typeface="Arial" panose="020B0604020202020204" pitchFamily="34" charset="0"/>
                        </a:rPr>
                        <a:t>11-19-0033-00-00ba-lb235-cr-coexistence-assurance,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103">
                <a:tc>
                  <a:txBody>
                    <a:bodyPr/>
                    <a:lstStyle/>
                    <a:p>
                      <a:pPr algn="l" fontAlgn="ctr"/>
                      <a:r>
                        <a:rPr lang="en-US" sz="1100" b="0" i="0" u="none" strike="noStrike" dirty="0">
                          <a:solidFill>
                            <a:srgbClr val="000000"/>
                          </a:solidFill>
                          <a:effectLst/>
                          <a:latin typeface="Arial" panose="020B0604020202020204" pitchFamily="34" charset="0"/>
                        </a:rPr>
                        <a:t>11-19/0021r0, CR clause 4,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35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smtClean="0">
                          <a:solidFill>
                            <a:srgbClr val="000000"/>
                          </a:solidFill>
                          <a:effectLst/>
                          <a:latin typeface="Arial" panose="020B0604020202020204" pitchFamily="34" charset="0"/>
                        </a:rPr>
                        <a:t>11-19-0029r0 </a:t>
                      </a:r>
                      <a:r>
                        <a:rPr lang="en-US" sz="1100" b="0" i="0" u="none" strike="noStrike" dirty="0">
                          <a:solidFill>
                            <a:srgbClr val="000000"/>
                          </a:solidFill>
                          <a:effectLst/>
                          <a:latin typeface="Arial" panose="020B0604020202020204" pitchFamily="34" charset="0"/>
                        </a:rPr>
                        <a:t>MAC Comment Resolution for Miscellaneous Topic Part II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11-19/0011r0, </a:t>
                      </a:r>
                      <a:r>
                        <a:rPr lang="en-US" sz="1100" b="0" i="0" u="none" strike="noStrike" dirty="0" smtClean="0">
                          <a:solidFill>
                            <a:srgbClr val="000000"/>
                          </a:solidFill>
                          <a:effectLst/>
                          <a:latin typeface="Arial" panose="020B0604020202020204" pitchFamily="34" charset="0"/>
                        </a:rPr>
                        <a:t>lb235-cr-subclause-3_2</a:t>
                      </a:r>
                      <a:r>
                        <a:rPr lang="en-US" sz="1100" b="0" i="0" u="none" strike="noStrike" dirty="0">
                          <a:solidFill>
                            <a:srgbClr val="000000"/>
                          </a:solidFill>
                          <a:effectLst/>
                          <a:latin typeface="Arial" panose="020B0604020202020204" pitchFamily="34" charset="0"/>
                        </a:rPr>
                        <a:t>, Yongho Seok (</a:t>
                      </a:r>
                      <a:r>
                        <a:rPr lang="en-US" sz="1100" b="0" i="0" u="none" strike="noStrike" dirty="0" err="1">
                          <a:solidFill>
                            <a:srgbClr val="000000"/>
                          </a:solidFill>
                          <a:effectLst/>
                          <a:latin typeface="Arial" panose="020B0604020202020204" pitchFamily="34" charset="0"/>
                        </a:rPr>
                        <a:t>MediaTek</a:t>
                      </a:r>
                      <a:r>
                        <a:rPr lang="en-US" sz="1100" b="0" i="0" u="none" strike="noStrike" dirty="0">
                          <a:solidFill>
                            <a:srgbClr val="000000"/>
                          </a:solidFill>
                          <a:effectLst/>
                          <a:latin typeface="Arial" panose="020B0604020202020204" pitchFamily="34" charset="0"/>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103">
                <a:tc>
                  <a:txBody>
                    <a:bodyPr/>
                    <a:lstStyle/>
                    <a:p>
                      <a:pPr algn="l" fontAlgn="ctr"/>
                      <a:r>
                        <a:rPr lang="en-US" sz="1100" b="0" i="0" u="none" strike="noStrike">
                          <a:solidFill>
                            <a:srgbClr val="000000"/>
                          </a:solidFill>
                          <a:effectLst/>
                          <a:latin typeface="Arial" panose="020B0604020202020204" pitchFamily="34" charset="0"/>
                        </a:rPr>
                        <a:t>11-19/0022r0, CR clause 6,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103">
                <a:tc>
                  <a:txBody>
                    <a:bodyPr/>
                    <a:lstStyle/>
                    <a:p>
                      <a:pPr algn="l" fontAlgn="ctr"/>
                      <a:r>
                        <a:rPr lang="en-US" sz="1100" b="0" i="0" u="none" strike="noStrike">
                          <a:solidFill>
                            <a:srgbClr val="000000"/>
                          </a:solidFill>
                          <a:effectLst/>
                          <a:latin typeface="Arial" panose="020B0604020202020204" pitchFamily="34" charset="0"/>
                        </a:rPr>
                        <a:t>11-19/0023r0, CR WUR HDR LDR,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103">
                <a:tc>
                  <a:txBody>
                    <a:bodyPr/>
                    <a:lstStyle/>
                    <a:p>
                      <a:pPr algn="l" fontAlgn="ctr"/>
                      <a:r>
                        <a:rPr lang="en-US" sz="1100" b="0" i="0" u="none" strike="noStrike">
                          <a:solidFill>
                            <a:srgbClr val="000000"/>
                          </a:solidFill>
                          <a:effectLst/>
                          <a:latin typeface="Arial" panose="020B0604020202020204" pitchFamily="34" charset="0"/>
                        </a:rPr>
                        <a:t>11-19/0024r0, CR PICS,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8980">
                <a:tc>
                  <a:txBody>
                    <a:bodyPr/>
                    <a:lstStyle/>
                    <a:p>
                      <a:pPr algn="l" fontAlgn="ctr"/>
                      <a:r>
                        <a:rPr lang="en-US" sz="1100" b="0" i="0" u="none" strike="noStrike">
                          <a:solidFill>
                            <a:srgbClr val="000000"/>
                          </a:solidFill>
                          <a:effectLst/>
                          <a:latin typeface="Arial" panose="020B0604020202020204" pitchFamily="34" charset="0"/>
                        </a:rPr>
                        <a:t>11-19/0025r0, CR Misc.,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
        <p:nvSpPr>
          <p:cNvPr id="9" name="TextBox 8"/>
          <p:cNvSpPr txBox="1"/>
          <p:nvPr/>
        </p:nvSpPr>
        <p:spPr>
          <a:xfrm>
            <a:off x="7816578" y="3048000"/>
            <a:ext cx="1454694" cy="276999"/>
          </a:xfrm>
          <a:prstGeom prst="rect">
            <a:avLst/>
          </a:prstGeom>
          <a:noFill/>
        </p:spPr>
        <p:txBody>
          <a:bodyPr wrap="none" rtlCol="0">
            <a:spAutoFit/>
          </a:bodyPr>
          <a:lstStyle/>
          <a:p>
            <a:r>
              <a:rPr lang="en-US" dirty="0" smtClean="0">
                <a:solidFill>
                  <a:srgbClr val="FF0000"/>
                </a:solidFill>
              </a:rPr>
              <a:t>Continue in next TG</a:t>
            </a:r>
            <a:endParaRPr lang="en-US" dirty="0">
              <a:solidFill>
                <a:srgbClr val="FF0000"/>
              </a:solidFill>
            </a:endParaRPr>
          </a:p>
        </p:txBody>
      </p:sp>
    </p:spTree>
    <p:extLst>
      <p:ext uri="{BB962C8B-B14F-4D97-AF65-F5344CB8AC3E}">
        <p14:creationId xmlns:p14="http://schemas.microsoft.com/office/powerpoint/2010/main" val="2277497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12</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826306618"/>
              </p:ext>
            </p:extLst>
          </p:nvPr>
        </p:nvGraphicFramePr>
        <p:xfrm>
          <a:off x="1161344" y="1894989"/>
          <a:ext cx="6367288" cy="3204649"/>
        </p:xfrm>
        <a:graphic>
          <a:graphicData uri="http://schemas.openxmlformats.org/drawingml/2006/table">
            <a:tbl>
              <a:tblPr/>
              <a:tblGrid>
                <a:gridCol w="5332604"/>
                <a:gridCol w="1034684"/>
              </a:tblGrid>
              <a:tr h="198657">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11-19/0014: CR for Legacy portion, </a:t>
                      </a:r>
                      <a:r>
                        <a:rPr lang="en-US" sz="1100" b="0" i="0" u="none" strike="noStrike" dirty="0" err="1">
                          <a:solidFill>
                            <a:srgbClr val="000000"/>
                          </a:solidFill>
                          <a:effectLst/>
                          <a:latin typeface="Arial" panose="020B0604020202020204" pitchFamily="34" charset="0"/>
                        </a:rPr>
                        <a:t>Rui</a:t>
                      </a:r>
                      <a:r>
                        <a:rPr lang="en-US" sz="1100" b="0" i="0" u="none" strike="noStrike" dirty="0">
                          <a:solidFill>
                            <a:srgbClr val="000000"/>
                          </a:solidFill>
                          <a:effectLst/>
                          <a:latin typeface="Arial" panose="020B0604020202020204" pitchFamily="34" charset="0"/>
                        </a:rPr>
                        <a:t>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11-19/0015: CR for FDMA Padding, Rui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11-19/0050 PHY CR for Clause 32.2.3.4,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a:solidFill>
                            <a:srgbClr val="000000"/>
                          </a:solidFill>
                          <a:effectLst/>
                          <a:latin typeface="Arial" panose="020B0604020202020204" pitchFamily="34" charset="0"/>
                        </a:rPr>
                        <a:t>11-19/0051 PHY CR for Clause 32.2.4.7,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a:solidFill>
                            <a:srgbClr val="000000"/>
                          </a:solidFill>
                          <a:effectLst/>
                          <a:latin typeface="Arial" panose="020B0604020202020204" pitchFamily="34" charset="0"/>
                        </a:rPr>
                        <a:t>11-19/0052 PHY CR for clause 32.2.4.8,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dirty="0">
                          <a:solidFill>
                            <a:srgbClr val="000000"/>
                          </a:solidFill>
                          <a:effectLst/>
                          <a:latin typeface="Arial" panose="020B0604020202020204" pitchFamily="34" charset="0"/>
                        </a:rPr>
                        <a:t>11-19-0053-00-00ba-PHY-CR-for-Clause-32, Vinod (Intel</a:t>
                      </a:r>
                      <a:r>
                        <a:rPr lang="en-US" sz="1100" b="0" i="0" u="none" strike="noStrike" dirty="0" smtClean="0">
                          <a:solidFill>
                            <a:srgbClr val="000000"/>
                          </a:solidFill>
                          <a:effectLst/>
                          <a:latin typeface="Arial" panose="020B0604020202020204" pitchFamily="34" charset="0"/>
                        </a:rPr>
                        <a:t>) – Minyoung will present</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dirty="0">
                          <a:solidFill>
                            <a:srgbClr val="000000"/>
                          </a:solidFill>
                          <a:effectLst/>
                          <a:latin typeface="Arial" panose="020B0604020202020204" pitchFamily="34" charset="0"/>
                        </a:rPr>
                        <a:t>11-18-1976-01-00ba-CR-BPSK-Mark, Vinod (Intel</a:t>
                      </a:r>
                      <a:r>
                        <a:rPr lang="en-US" sz="1100" b="0" i="0" u="none" strike="noStrike" dirty="0" smtClean="0">
                          <a:solidFill>
                            <a:srgbClr val="000000"/>
                          </a:solidFill>
                          <a:effectLst/>
                          <a:latin typeface="Arial" panose="020B0604020202020204" pitchFamily="34" charset="0"/>
                        </a:rPr>
                        <a:t>) – Minyoung</a:t>
                      </a:r>
                      <a:r>
                        <a:rPr lang="en-US" sz="1100" b="0" i="0" u="none" strike="noStrike" baseline="0" dirty="0" smtClean="0">
                          <a:solidFill>
                            <a:srgbClr val="000000"/>
                          </a:solidFill>
                          <a:effectLst/>
                          <a:latin typeface="Arial" panose="020B0604020202020204" pitchFamily="34" charset="0"/>
                        </a:rPr>
                        <a:t> will present</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512">
                <a:tc>
                  <a:txBody>
                    <a:bodyPr/>
                    <a:lstStyle/>
                    <a:p>
                      <a:pPr algn="l" fontAlgn="ctr"/>
                      <a:r>
                        <a:rPr lang="en-US" sz="1100" b="0" i="0" u="none" strike="noStrike" dirty="0">
                          <a:solidFill>
                            <a:srgbClr val="000000"/>
                          </a:solidFill>
                          <a:effectLst/>
                          <a:latin typeface="Arial" panose="020B0604020202020204" pitchFamily="34" charset="0"/>
                        </a:rPr>
                        <a:t>11-19-0066-00-00ba CR for Mathematical description of signals part 2, Miguel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13</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a:solidFill>
                            <a:srgbClr val="000000"/>
                          </a:solidFill>
                          <a:effectLst/>
                          <a:latin typeface="Arial" panose="020B0604020202020204" pitchFamily="34" charset="0"/>
                        </a:rPr>
                        <a:t>19/0068, “CRs on symbol design in Section 32”, Dennis Sundman,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15</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512">
                <a:tc>
                  <a:txBody>
                    <a:bodyPr/>
                    <a:lstStyle/>
                    <a:p>
                      <a:pPr algn="l" fontAlgn="ctr"/>
                      <a:r>
                        <a:rPr lang="en-US" sz="1100" b="0" i="0" u="none" strike="noStrike">
                          <a:solidFill>
                            <a:srgbClr val="000000"/>
                          </a:solidFill>
                          <a:effectLst/>
                          <a:latin typeface="Arial" panose="020B0604020202020204" pitchFamily="34" charset="0"/>
                        </a:rPr>
                        <a:t>11-19-0067-00-00ba Discussion concerning MC-OOK and CIDs 212 and 665, Miguel López,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Discussion</a:t>
                      </a:r>
                      <a:r>
                        <a:rPr lang="en-US" sz="1100" b="0" i="0" u="none" strike="noStrike" baseline="0" dirty="0" smtClean="0">
                          <a:solidFill>
                            <a:srgbClr val="000000"/>
                          </a:solidFill>
                          <a:effectLst/>
                          <a:latin typeface="Calibri" panose="020F0502020204030204" pitchFamily="34" charset="0"/>
                        </a:rPr>
                        <a:t> presentation (together with 19/68)</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a:solidFill>
                            <a:srgbClr val="000000"/>
                          </a:solidFill>
                          <a:effectLst/>
                          <a:latin typeface="Arial" panose="020B0604020202020204" pitchFamily="34" charset="0"/>
                        </a:rPr>
                        <a:t>11-19/0073, “CR-on-various-PHY-comments,” Steve Shellhammer, Qualcomm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a:solidFill>
                            <a:srgbClr val="000000"/>
                          </a:solidFill>
                          <a:effectLst/>
                          <a:latin typeface="Arial" panose="020B0604020202020204" pitchFamily="34" charset="0"/>
                        </a:rPr>
                        <a:t>19/0064r0 - CR subclauses 31.1, 32.X (X=1,2,3,4),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79093052"/>
              </p:ext>
            </p:extLst>
          </p:nvPr>
        </p:nvGraphicFramePr>
        <p:xfrm>
          <a:off x="1524000" y="2070100"/>
          <a:ext cx="6096000" cy="3801110"/>
        </p:xfrm>
        <a:graphic>
          <a:graphicData uri="http://schemas.openxmlformats.org/drawingml/2006/table">
            <a:tbl>
              <a:tblPr/>
              <a:tblGrid>
                <a:gridCol w="5105400"/>
                <a:gridCol w="990600"/>
              </a:tblGrid>
              <a:tr h="184150">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100" b="0" i="0" u="none" strike="noStrike">
                          <a:solidFill>
                            <a:srgbClr val="000000"/>
                          </a:solidFill>
                          <a:effectLst/>
                          <a:latin typeface="Arial" panose="020B0604020202020204" pitchFamily="34" charset="0"/>
                        </a:rPr>
                        <a:t>11-19/0012r0, lb235-cr-subclause-9_4_2_273,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11-19/0013r0, lb235-cr-subclause-31.9,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1835/Rev3-CR-9.10.3.X,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2129/Rev0-CR-9.10.1-2 Part 2,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2130/Rev2-CR-9.10.3.2 Part 2,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2131/Rev1-CR-Miscellaneous,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2162/Rev2-CR identifiers,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dirty="0" smtClean="0">
                          <a:solidFill>
                            <a:srgbClr val="000000"/>
                          </a:solidFill>
                          <a:effectLst/>
                          <a:latin typeface="Arial" panose="020B0604020202020204" pitchFamily="34" charset="0"/>
                        </a:rPr>
                        <a:t>19-133/r0 CR for MAC Comment Resolution for Miscellaneous Topic Po-Kai Huang/Intel</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dirty="0">
                          <a:solidFill>
                            <a:srgbClr val="000000"/>
                          </a:solidFill>
                          <a:effectLst/>
                          <a:latin typeface="Arial" panose="020B0604020202020204" pitchFamily="34" charset="0"/>
                        </a:rPr>
                        <a:t>19/0026 –CR on CID 1068 (Lei Huang/Panasonic)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19/0031, CRs for MAC Misc CIDs, Rojan Chitrakar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1950">
                <a:tc>
                  <a:txBody>
                    <a:bodyPr/>
                    <a:lstStyle/>
                    <a:p>
                      <a:pPr algn="l" fontAlgn="ctr"/>
                      <a:r>
                        <a:rPr lang="en-US" sz="1100" b="0" i="0" u="none" strike="noStrike">
                          <a:solidFill>
                            <a:srgbClr val="000000"/>
                          </a:solidFill>
                          <a:effectLst/>
                          <a:latin typeface="Arial" panose="020B0604020202020204" pitchFamily="34" charset="0"/>
                        </a:rPr>
                        <a:t>18/2143 Comment Resolutions on WUR Mode element </a:t>
                      </a:r>
                      <a:r>
                        <a:rPr lang="en-US" sz="1100" b="0" i="0" u="none" strike="noStrike">
                          <a:solidFill>
                            <a:srgbClr val="000000"/>
                          </a:solidFill>
                          <a:effectLst/>
                          <a:latin typeface="맑은 고딕" panose="020B0503020000020004" pitchFamily="34" charset="-127"/>
                          <a:ea typeface="맑은 고딕" panose="020B0503020000020004" pitchFamily="34" charset="-127"/>
                        </a:rPr>
                        <a:t>–</a:t>
                      </a:r>
                      <a:r>
                        <a:rPr lang="en-US" sz="1100" b="0" i="0" u="none" strike="noStrike">
                          <a:solidFill>
                            <a:srgbClr val="000000"/>
                          </a:solidFill>
                          <a:effectLst/>
                          <a:latin typeface="Arial" panose="020B0604020202020204" pitchFamily="34" charset="0"/>
                        </a:rPr>
                        <a:t> Part 4 (deferred from conference call), Suhwook Kim (LG)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1950">
                <a:tc>
                  <a:txBody>
                    <a:bodyPr/>
                    <a:lstStyle/>
                    <a:p>
                      <a:pPr algn="l" fontAlgn="ctr"/>
                      <a:r>
                        <a:rPr lang="en-US" sz="1100" b="0" i="0" u="none" strike="noStrike">
                          <a:solidFill>
                            <a:srgbClr val="000000"/>
                          </a:solidFill>
                          <a:effectLst/>
                          <a:latin typeface="Arial" panose="020B0604020202020204" pitchFamily="34" charset="0"/>
                        </a:rPr>
                        <a:t>19/0047 Comment Resolutions on WUR Capability element </a:t>
                      </a:r>
                      <a:r>
                        <a:rPr lang="en-US" sz="1100" b="0" i="0" u="none" strike="noStrike">
                          <a:solidFill>
                            <a:srgbClr val="000000"/>
                          </a:solidFill>
                          <a:effectLst/>
                          <a:latin typeface="맑은 고딕" panose="020B0503020000020004" pitchFamily="34" charset="-127"/>
                          <a:ea typeface="맑은 고딕" panose="020B0503020000020004" pitchFamily="34" charset="-127"/>
                        </a:rPr>
                        <a:t>–</a:t>
                      </a:r>
                      <a:r>
                        <a:rPr lang="en-US" sz="1100" b="0" i="0" u="none" strike="noStrike">
                          <a:solidFill>
                            <a:srgbClr val="000000"/>
                          </a:solidFill>
                          <a:effectLst/>
                          <a:latin typeface="Arial" panose="020B0604020202020204" pitchFamily="34" charset="0"/>
                        </a:rPr>
                        <a:t> Part 2, , Suhwook Kim (LG)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500">
                <a:tc>
                  <a:txBody>
                    <a:bodyPr/>
                    <a:lstStyle/>
                    <a:p>
                      <a:pPr algn="l" fontAlgn="ctr"/>
                      <a:r>
                        <a:rPr lang="en-US" sz="1100" b="0" i="0" u="none" strike="noStrike" dirty="0">
                          <a:solidFill>
                            <a:srgbClr val="000000"/>
                          </a:solidFill>
                          <a:effectLst/>
                          <a:latin typeface="Arial" panose="020B0604020202020204" pitchFamily="34" charset="0"/>
                        </a:rPr>
                        <a:t>11-18-0054r0 MAC Comment Resolution for Miscellaneous Topic Part III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11-18/1873r2, CR for WUR frame format, Woojin Ahn, WILUS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11-18/1917r0, CR for WUR frame format (part 2)        , Woojin Ahn, WILUS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dirty="0">
                          <a:solidFill>
                            <a:srgbClr val="000000"/>
                          </a:solidFill>
                          <a:effectLst/>
                          <a:latin typeface="Arial" panose="020B0604020202020204" pitchFamily="34" charset="0"/>
                        </a:rPr>
                        <a:t>11-19/46r0, CR for CID 1066, Woojin Ahn, WILUS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7543800" y="3883174"/>
            <a:ext cx="1600200" cy="461665"/>
          </a:xfrm>
          <a:prstGeom prst="rect">
            <a:avLst/>
          </a:prstGeom>
          <a:noFill/>
        </p:spPr>
        <p:txBody>
          <a:bodyPr wrap="square" rtlCol="0">
            <a:spAutoFit/>
          </a:bodyPr>
          <a:lstStyle/>
          <a:p>
            <a:r>
              <a:rPr lang="en-US" dirty="0" smtClean="0">
                <a:solidFill>
                  <a:srgbClr val="FF0000"/>
                </a:solidFill>
              </a:rPr>
              <a:t>Continue in next MAC ad-hoc(CID 63)</a:t>
            </a:r>
            <a:endParaRPr lang="en-US" dirty="0">
              <a:solidFill>
                <a:srgbClr val="FF0000"/>
              </a:solidFill>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New Proposals</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303550332"/>
              </p:ext>
            </p:extLst>
          </p:nvPr>
        </p:nvGraphicFramePr>
        <p:xfrm>
          <a:off x="1562100" y="2574042"/>
          <a:ext cx="6096000" cy="1630680"/>
        </p:xfrm>
        <a:graphic>
          <a:graphicData uri="http://schemas.openxmlformats.org/drawingml/2006/table">
            <a:tbl>
              <a:tblPr/>
              <a:tblGrid>
                <a:gridCol w="5105400"/>
                <a:gridCol w="990600"/>
              </a:tblGrid>
              <a:tr h="184150">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68300">
                <a:tc>
                  <a:txBody>
                    <a:bodyPr/>
                    <a:lstStyle/>
                    <a:p>
                      <a:pPr algn="l" fontAlgn="ctr"/>
                      <a:r>
                        <a:rPr lang="en-US" sz="1100" b="0" i="0" u="none" strike="noStrike">
                          <a:solidFill>
                            <a:srgbClr val="000000"/>
                          </a:solidFill>
                          <a:effectLst/>
                          <a:latin typeface="Arial" panose="020B0604020202020204" pitchFamily="34" charset="0"/>
                        </a:rPr>
                        <a:t>11-19/0036 CR for CID 915, 1100, 1132, 1099 and 1141,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11-19/0044 CR for CID 1097,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11-18/1836r1, MAC-CR-CID-296, Gaurav Patwardhan(HPE)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11-19/0055 CR for CID 1142, Xiaofei Wang (InterDigital)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de-DE" sz="1100" b="0" i="0" u="none" strike="noStrike">
                          <a:solidFill>
                            <a:srgbClr val="000000"/>
                          </a:solidFill>
                          <a:effectLst/>
                          <a:latin typeface="Arial" panose="020B0604020202020204" pitchFamily="34" charset="0"/>
                        </a:rPr>
                        <a:t>11-19/0056 CR CID 1105,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Discussion</a:t>
                      </a:r>
                      <a:r>
                        <a:rPr lang="en-US" sz="1100" b="0" i="0" u="none" strike="noStrike" baseline="0" dirty="0" smtClean="0">
                          <a:solidFill>
                            <a:srgbClr val="000000"/>
                          </a:solidFill>
                          <a:effectLst/>
                          <a:latin typeface="Calibri" panose="020F0502020204030204" pitchFamily="34" charset="0"/>
                        </a:rPr>
                        <a:t> on CID 1105 (</a:t>
                      </a:r>
                      <a:r>
                        <a:rPr lang="en-US" sz="1100" b="0" i="0" u="none" strike="noStrike" baseline="0" dirty="0" err="1" smtClean="0">
                          <a:solidFill>
                            <a:srgbClr val="000000"/>
                          </a:solidFill>
                          <a:effectLst/>
                          <a:latin typeface="Calibri" panose="020F0502020204030204" pitchFamily="34" charset="0"/>
                        </a:rPr>
                        <a:t>ppt</a:t>
                      </a:r>
                      <a:r>
                        <a:rPr lang="en-US" sz="1100" b="0" i="0" u="none" strike="noStrike" baseline="0" dirty="0" smtClean="0">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11-19/0057 Spec text for CR for CID 1105,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0" y="1219200"/>
            <a:ext cx="4722813" cy="5257801"/>
          </a:xfrm>
        </p:spPr>
        <p:txBody>
          <a:bodyPr/>
          <a:lstStyle/>
          <a:p>
            <a:pPr>
              <a:spcBef>
                <a:spcPts val="100"/>
              </a:spcBef>
            </a:pPr>
            <a:r>
              <a:rPr lang="en-US" altLang="en-US" sz="1600" dirty="0" smtClean="0"/>
              <a:t>Monday: PM1 (2 hours)</a:t>
            </a:r>
          </a:p>
          <a:p>
            <a:pPr lvl="1">
              <a:spcBef>
                <a:spcPts val="100"/>
              </a:spcBef>
            </a:pPr>
            <a:r>
              <a:rPr lang="en-US" altLang="en-US" sz="1600" dirty="0" smtClean="0"/>
              <a:t>Call meeting to order</a:t>
            </a:r>
          </a:p>
          <a:p>
            <a:pPr lvl="1">
              <a:spcBef>
                <a:spcPts val="100"/>
              </a:spcBef>
            </a:pPr>
            <a:r>
              <a:rPr lang="en-US" altLang="en-US" sz="1600" dirty="0" smtClean="0"/>
              <a:t>Call for submissions</a:t>
            </a:r>
          </a:p>
          <a:p>
            <a:pPr lvl="1">
              <a:spcBef>
                <a:spcPts val="100"/>
              </a:spcBef>
            </a:pPr>
            <a:r>
              <a:rPr lang="en-US" altLang="en-US" sz="1600" dirty="0" smtClean="0"/>
              <a:t>Review agenda and approval</a:t>
            </a:r>
          </a:p>
          <a:p>
            <a:pPr lvl="1">
              <a:spcBef>
                <a:spcPts val="100"/>
              </a:spcBef>
            </a:pPr>
            <a:r>
              <a:rPr lang="en-US" altLang="en-US" sz="1600" dirty="0" smtClean="0"/>
              <a:t>IEEE 802 and 802.11 IPR Policy and procedure</a:t>
            </a:r>
          </a:p>
          <a:p>
            <a:pPr lvl="1">
              <a:spcBef>
                <a:spcPts val="100"/>
              </a:spcBef>
            </a:pPr>
            <a:r>
              <a:rPr lang="en-US" altLang="en-US" sz="1600" dirty="0" smtClean="0"/>
              <a:t>Participation in IEEE 802 Meetings </a:t>
            </a:r>
          </a:p>
          <a:p>
            <a:pPr lvl="1">
              <a:spcBef>
                <a:spcPts val="100"/>
              </a:spcBef>
            </a:pPr>
            <a:r>
              <a:rPr lang="en-US" altLang="en-US" sz="1600" b="1" dirty="0" smtClean="0"/>
              <a:t>Motion</a:t>
            </a:r>
            <a:r>
              <a:rPr lang="en-US" altLang="en-US" sz="1600" dirty="0" smtClean="0"/>
              <a:t>: November 2018 meeting (</a:t>
            </a:r>
            <a:r>
              <a:rPr lang="en-US" altLang="en-US" sz="1600" dirty="0"/>
              <a:t>doc: IEEE </a:t>
            </a:r>
            <a:r>
              <a:rPr lang="en-US" altLang="en-US" sz="1600" dirty="0" smtClean="0"/>
              <a:t>802.11-18/2068r1) and teleconference minutes (doc: IEEE </a:t>
            </a:r>
            <a:r>
              <a:rPr lang="en-US" altLang="en-US" sz="1600" dirty="0" smtClean="0"/>
              <a:t>802.11-18/2088r4) </a:t>
            </a:r>
            <a:r>
              <a:rPr lang="en-US" altLang="en-US" sz="1600" dirty="0" smtClean="0"/>
              <a:t>approval</a:t>
            </a:r>
          </a:p>
          <a:p>
            <a:pPr lvl="1">
              <a:spcBef>
                <a:spcPts val="100"/>
              </a:spcBef>
            </a:pPr>
            <a:r>
              <a:rPr lang="en-US" altLang="en-US" sz="1600" dirty="0" smtClean="0"/>
              <a:t>Presentations on comment resolution</a:t>
            </a:r>
          </a:p>
          <a:p>
            <a:pPr lvl="1">
              <a:spcBef>
                <a:spcPts val="100"/>
              </a:spcBef>
            </a:pPr>
            <a:r>
              <a:rPr lang="en-US" altLang="en-US" sz="1600" dirty="0" smtClean="0"/>
              <a:t>Recess</a:t>
            </a:r>
          </a:p>
          <a:p>
            <a:pPr>
              <a:spcBef>
                <a:spcPts val="100"/>
              </a:spcBef>
            </a:pPr>
            <a:r>
              <a:rPr lang="en-US" altLang="en-US" sz="1600" dirty="0" smtClean="0">
                <a:solidFill>
                  <a:srgbClr val="FF0000"/>
                </a:solidFill>
              </a:rPr>
              <a:t>Monday: PM2 (2 hours)</a:t>
            </a:r>
          </a:p>
          <a:p>
            <a:pPr lvl="1">
              <a:spcBef>
                <a:spcPts val="100"/>
              </a:spcBef>
            </a:pPr>
            <a:r>
              <a:rPr lang="en-US" altLang="en-US" sz="1600" dirty="0">
                <a:solidFill>
                  <a:srgbClr val="FF0000"/>
                </a:solidFill>
              </a:rPr>
              <a:t>PHY and MAC ad-hoc meetings (parallel</a:t>
            </a:r>
            <a:r>
              <a:rPr lang="en-US" altLang="en-US" sz="1600" dirty="0" smtClean="0">
                <a:solidFill>
                  <a:srgbClr val="FF0000"/>
                </a:solidFill>
              </a:rPr>
              <a:t>)</a:t>
            </a:r>
          </a:p>
          <a:p>
            <a:pPr lvl="1">
              <a:spcBef>
                <a:spcPts val="100"/>
              </a:spcBef>
            </a:pPr>
            <a:r>
              <a:rPr lang="en-US" altLang="en-US" sz="1600" dirty="0" smtClean="0">
                <a:solidFill>
                  <a:srgbClr val="FF0000"/>
                </a:solidFill>
              </a:rPr>
              <a:t>Comment resolution, presentation, Recess</a:t>
            </a:r>
          </a:p>
          <a:p>
            <a:pPr>
              <a:spcBef>
                <a:spcPts val="100"/>
              </a:spcBef>
            </a:pPr>
            <a:r>
              <a:rPr lang="en-US" altLang="en-US" sz="1600" dirty="0" smtClean="0">
                <a:solidFill>
                  <a:srgbClr val="FF0000"/>
                </a:solidFill>
              </a:rPr>
              <a:t>Tuesday</a:t>
            </a:r>
            <a:r>
              <a:rPr lang="en-US" altLang="en-US" sz="1600" dirty="0">
                <a:solidFill>
                  <a:srgbClr val="FF0000"/>
                </a:solidFill>
              </a:rPr>
              <a:t>: </a:t>
            </a:r>
            <a:r>
              <a:rPr lang="en-US" altLang="en-US" sz="1600" dirty="0" smtClean="0">
                <a:solidFill>
                  <a:srgbClr val="FF0000"/>
                </a:solidFill>
              </a:rPr>
              <a:t>AM1, PM1 (4 </a:t>
            </a:r>
            <a:r>
              <a:rPr lang="en-US" altLang="en-US" sz="1600" dirty="0">
                <a:solidFill>
                  <a:srgbClr val="FF0000"/>
                </a:solidFill>
              </a:rPr>
              <a:t>hours)</a:t>
            </a:r>
          </a:p>
          <a:p>
            <a:pPr lvl="1">
              <a:spcBef>
                <a:spcPts val="100"/>
              </a:spcBef>
            </a:pPr>
            <a:r>
              <a:rPr lang="en-US" altLang="en-US" sz="1600" dirty="0">
                <a:solidFill>
                  <a:srgbClr val="FF0000"/>
                </a:solidFill>
              </a:rPr>
              <a:t>PHY and MAC ad-hoc meetings (parallel)</a:t>
            </a:r>
          </a:p>
          <a:p>
            <a:pPr lvl="1">
              <a:spcBef>
                <a:spcPts val="100"/>
              </a:spcBef>
            </a:pPr>
            <a:r>
              <a:rPr lang="en-US" altLang="en-US" sz="1600" dirty="0">
                <a:solidFill>
                  <a:srgbClr val="FF0000"/>
                </a:solidFill>
              </a:rPr>
              <a:t>Comment resolution, presentation, Recess</a:t>
            </a:r>
            <a:endParaRPr lang="en-US" altLang="en-US" sz="1600" dirty="0"/>
          </a:p>
          <a:p>
            <a:pPr lvl="1">
              <a:spcBef>
                <a:spcPts val="100"/>
              </a:spcBef>
            </a:pPr>
            <a:endParaRPr lang="en-US" altLang="en-US" sz="1600" dirty="0" smtClean="0">
              <a:solidFill>
                <a:srgbClr val="FF0000"/>
              </a:solidFill>
            </a:endParaRPr>
          </a:p>
        </p:txBody>
      </p:sp>
      <p:sp>
        <p:nvSpPr>
          <p:cNvPr id="21508" name="Content Placeholder 7"/>
          <p:cNvSpPr>
            <a:spLocks noGrp="1"/>
          </p:cNvSpPr>
          <p:nvPr>
            <p:ph sz="half" idx="2"/>
          </p:nvPr>
        </p:nvSpPr>
        <p:spPr>
          <a:xfrm>
            <a:off x="4572001" y="1219200"/>
            <a:ext cx="4572000" cy="5075239"/>
          </a:xfrm>
        </p:spPr>
        <p:txBody>
          <a:bodyPr/>
          <a:lstStyle/>
          <a:p>
            <a:pPr>
              <a:spcBef>
                <a:spcPts val="100"/>
              </a:spcBef>
            </a:pPr>
            <a:r>
              <a:rPr lang="en-US" altLang="en-US" sz="1600" dirty="0"/>
              <a:t>Tuesday AM2, </a:t>
            </a:r>
            <a:r>
              <a:rPr lang="en-US" altLang="en-US" sz="1600" dirty="0" smtClean="0"/>
              <a:t>PM2 (4 </a:t>
            </a:r>
            <a:r>
              <a:rPr lang="en-US" altLang="en-US" sz="1600" dirty="0"/>
              <a:t>hours) </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 Recess</a:t>
            </a:r>
          </a:p>
          <a:p>
            <a:pPr>
              <a:spcBef>
                <a:spcPts val="100"/>
              </a:spcBef>
            </a:pPr>
            <a:r>
              <a:rPr lang="en-US" altLang="en-US" sz="1600" dirty="0" smtClean="0">
                <a:solidFill>
                  <a:srgbClr val="FF0000"/>
                </a:solidFill>
              </a:rPr>
              <a:t>Wednesday: </a:t>
            </a:r>
            <a:r>
              <a:rPr lang="en-US" altLang="en-US" sz="1600" dirty="0">
                <a:solidFill>
                  <a:srgbClr val="FF0000"/>
                </a:solidFill>
              </a:rPr>
              <a:t>PM2 (2 hours)</a:t>
            </a:r>
          </a:p>
          <a:p>
            <a:pPr lvl="1">
              <a:spcBef>
                <a:spcPts val="100"/>
              </a:spcBef>
            </a:pPr>
            <a:r>
              <a:rPr lang="en-US" altLang="en-US" sz="1600" dirty="0">
                <a:solidFill>
                  <a:srgbClr val="FF0000"/>
                </a:solidFill>
              </a:rPr>
              <a:t>PHY and MAC ad-hoc meetings (parallel)</a:t>
            </a:r>
          </a:p>
          <a:p>
            <a:pPr lvl="1">
              <a:spcBef>
                <a:spcPts val="100"/>
              </a:spcBef>
            </a:pPr>
            <a:r>
              <a:rPr lang="en-US" altLang="en-US" sz="1600" dirty="0">
                <a:solidFill>
                  <a:srgbClr val="FF0000"/>
                </a:solidFill>
              </a:rPr>
              <a:t>Comment resolution, </a:t>
            </a:r>
            <a:r>
              <a:rPr lang="en-US" altLang="en-US" sz="1600" dirty="0" smtClean="0">
                <a:solidFill>
                  <a:srgbClr val="FF0000"/>
                </a:solidFill>
              </a:rPr>
              <a:t>presentation, Recess</a:t>
            </a:r>
          </a:p>
          <a:p>
            <a:pPr>
              <a:spcBef>
                <a:spcPts val="0"/>
              </a:spcBef>
            </a:pPr>
            <a:r>
              <a:rPr lang="en-US" altLang="en-US" sz="1600" dirty="0" smtClean="0"/>
              <a:t>Thursday: PM2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procedure</a:t>
            </a:r>
          </a:p>
          <a:p>
            <a:pPr lvl="1">
              <a:spcBef>
                <a:spcPts val="0"/>
              </a:spcBef>
            </a:pPr>
            <a:r>
              <a:rPr lang="en-US" altLang="en-US" sz="1600" b="1" dirty="0" smtClean="0"/>
              <a:t>Motion: </a:t>
            </a:r>
            <a:r>
              <a:rPr lang="en-US" altLang="en-US" sz="1600" b="1" dirty="0" err="1" smtClean="0"/>
              <a:t>TGba</a:t>
            </a:r>
            <a:r>
              <a:rPr lang="en-US" altLang="en-US" sz="1600" b="1" dirty="0" smtClean="0"/>
              <a:t> coexistence assurance doc.</a:t>
            </a:r>
          </a:p>
          <a:p>
            <a:pPr lvl="1">
              <a:spcBef>
                <a:spcPts val="0"/>
              </a:spcBef>
            </a:pPr>
            <a:r>
              <a:rPr lang="en-US" altLang="en-US" sz="1600" b="1" dirty="0" smtClean="0"/>
              <a:t>Motions</a:t>
            </a:r>
            <a:r>
              <a:rPr lang="en-US" altLang="en-US" sz="1600" b="1" dirty="0" smtClean="0"/>
              <a:t>: </a:t>
            </a:r>
            <a:r>
              <a:rPr lang="en-US" altLang="en-US" sz="1600" b="1" dirty="0" smtClean="0"/>
              <a:t>CRs</a:t>
            </a:r>
          </a:p>
          <a:p>
            <a:pPr lvl="1">
              <a:spcBef>
                <a:spcPts val="0"/>
              </a:spcBef>
            </a:pPr>
            <a:r>
              <a:rPr lang="en-US" altLang="en-US" sz="1600" b="1" dirty="0" smtClean="0"/>
              <a:t>Motion</a:t>
            </a:r>
            <a:r>
              <a:rPr lang="en-US" altLang="en-US" sz="1600" b="1" dirty="0"/>
              <a:t>: </a:t>
            </a:r>
            <a:r>
              <a:rPr lang="en-US" altLang="en-US" sz="1600" b="1" dirty="0" smtClean="0"/>
              <a:t>802.11 </a:t>
            </a:r>
            <a:r>
              <a:rPr lang="en-US" altLang="en-US" sz="1600" b="1" dirty="0"/>
              <a:t>WG letter </a:t>
            </a:r>
            <a:r>
              <a:rPr lang="en-US" altLang="en-US" sz="1600" b="1" dirty="0" smtClean="0"/>
              <a:t>ballot</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March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a:t>
            </a:r>
          </a:p>
          <a:p>
            <a:pPr lvl="1">
              <a:spcBef>
                <a:spcPts val="0"/>
              </a:spcBef>
            </a:pPr>
            <a:r>
              <a:rPr lang="en-US" altLang="en-US" sz="1600" dirty="0" smtClean="0"/>
              <a:t>Adjourn</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St. Louis, Missouri, USA</a:t>
            </a:r>
          </a:p>
          <a:p>
            <a:pPr algn="ctr">
              <a:lnSpc>
                <a:spcPct val="90000"/>
              </a:lnSpc>
              <a:buFontTx/>
              <a:buNone/>
            </a:pPr>
            <a:r>
              <a:rPr lang="en-US" altLang="en-US" sz="3200" dirty="0">
                <a:cs typeface="Times New Roman" panose="02020603050405020304" pitchFamily="18" charset="0"/>
              </a:rPr>
              <a:t>January </a:t>
            </a:r>
            <a:r>
              <a:rPr lang="en-US" altLang="en-US" sz="3200" dirty="0" smtClean="0">
                <a:cs typeface="Times New Roman" panose="02020603050405020304" pitchFamily="18" charset="0"/>
              </a:rPr>
              <a:t>13-18,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November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Worked on comment resolution</a:t>
            </a:r>
          </a:p>
          <a:p>
            <a:pPr lvl="1"/>
            <a:r>
              <a:rPr lang="en-US" altLang="en-US" dirty="0"/>
              <a:t>Resolved 582 comments (46%)</a:t>
            </a:r>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doc:11-18/1717r10</a:t>
            </a:r>
          </a:p>
          <a:p>
            <a:endParaRPr lang="en-US" altLang="en-US" dirty="0"/>
          </a:p>
          <a:p>
            <a:r>
              <a:rPr lang="en-US" altLang="en-US" dirty="0" smtClean="0"/>
              <a:t>Teleconference calls</a:t>
            </a:r>
          </a:p>
          <a:p>
            <a:pPr lvl="1"/>
            <a:r>
              <a:rPr lang="en-US" altLang="en-US" dirty="0" smtClean="0"/>
              <a:t>Reviewed comment </a:t>
            </a:r>
            <a:r>
              <a:rPr lang="en-US" altLang="en-US" dirty="0" smtClean="0"/>
              <a:t>resolutions</a:t>
            </a:r>
          </a:p>
          <a:p>
            <a:pPr lvl="1"/>
            <a:r>
              <a:rPr lang="en-US" altLang="en-US" dirty="0" smtClean="0"/>
              <a:t>Resolved ~100 comments</a:t>
            </a:r>
            <a:endParaRPr lang="en-US" alt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November </a:t>
            </a:r>
            <a:r>
              <a:rPr lang="en-US" altLang="en-US" dirty="0" smtClean="0"/>
              <a:t>2018 </a:t>
            </a:r>
            <a:r>
              <a:rPr lang="en-US" altLang="en-US" dirty="0" smtClean="0"/>
              <a:t>meeting [doc: IEEE </a:t>
            </a:r>
            <a:r>
              <a:rPr lang="en-US" altLang="en-US" dirty="0"/>
              <a:t>802.11-18/2068r1] </a:t>
            </a:r>
            <a:r>
              <a:rPr lang="en-US" altLang="en-US" dirty="0" smtClean="0"/>
              <a:t>and teleconference calls [doc: IEEE </a:t>
            </a:r>
            <a:r>
              <a:rPr lang="en-US" altLang="en-US" dirty="0" smtClean="0"/>
              <a:t>802.11-18/2088r4]</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PM2)</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r>
              <a:rPr lang="en-US" sz="1800" dirty="0" smtClean="0"/>
              <a:t>MAC:</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–Coexistence Assurance Document</a:t>
            </a:r>
            <a:endParaRPr lang="en-US" dirty="0"/>
          </a:p>
        </p:txBody>
      </p:sp>
      <p:sp>
        <p:nvSpPr>
          <p:cNvPr id="9" name="Content Placeholder 8"/>
          <p:cNvSpPr>
            <a:spLocks noGrp="1"/>
          </p:cNvSpPr>
          <p:nvPr>
            <p:ph idx="1"/>
          </p:nvPr>
        </p:nvSpPr>
        <p:spPr/>
        <p:txBody>
          <a:bodyPr/>
          <a:lstStyle/>
          <a:p>
            <a:r>
              <a:rPr lang="en-US" dirty="0"/>
              <a:t>Move to </a:t>
            </a:r>
            <a:r>
              <a:rPr lang="en-US" dirty="0" smtClean="0"/>
              <a:t>adopt </a:t>
            </a:r>
            <a:r>
              <a:rPr lang="en-US" dirty="0" smtClean="0"/>
              <a:t>11-18/1069r1 </a:t>
            </a:r>
            <a:r>
              <a:rPr lang="en-US" dirty="0"/>
              <a:t>as the coexistence assurance document for </a:t>
            </a:r>
            <a:r>
              <a:rPr lang="en-US" dirty="0" smtClean="0"/>
              <a:t>802.11ba </a:t>
            </a:r>
            <a:r>
              <a:rPr lang="en-US" dirty="0"/>
              <a:t>amendment. </a:t>
            </a:r>
          </a:p>
          <a:p>
            <a:endParaRPr lang="en-US" dirty="0" smtClean="0"/>
          </a:p>
          <a:p>
            <a:r>
              <a:rPr lang="en-US" dirty="0" smtClean="0"/>
              <a:t>Mover: </a:t>
            </a:r>
            <a:r>
              <a:rPr lang="en-US" dirty="0" err="1" smtClean="0"/>
              <a:t>Yongho</a:t>
            </a:r>
            <a:r>
              <a:rPr lang="en-US" dirty="0" smtClean="0"/>
              <a:t> </a:t>
            </a:r>
            <a:r>
              <a:rPr lang="en-US" dirty="0" err="1" smtClean="0"/>
              <a:t>Seok</a:t>
            </a:r>
            <a:endParaRPr lang="en-US" dirty="0" smtClean="0"/>
          </a:p>
          <a:p>
            <a:r>
              <a:rPr lang="en-US" dirty="0" smtClean="0"/>
              <a:t>Second</a:t>
            </a:r>
            <a:r>
              <a:rPr lang="en-US" dirty="0" smtClean="0"/>
              <a:t>:</a:t>
            </a:r>
            <a:endParaRPr lang="en-US" dirty="0" smtClean="0"/>
          </a:p>
          <a:p>
            <a:r>
              <a:rPr lang="en-US" dirty="0" smtClean="0"/>
              <a:t>Y/N/A</a:t>
            </a:r>
            <a:r>
              <a:rPr lang="en-US" dirty="0" smtClean="0"/>
              <a:t>:</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28</a:t>
            </a:fld>
            <a:endParaRPr lang="en-US" altLang="en-US"/>
          </a:p>
        </p:txBody>
      </p:sp>
    </p:spTree>
    <p:extLst>
      <p:ext uri="{BB962C8B-B14F-4D97-AF65-F5344CB8AC3E}">
        <p14:creationId xmlns:p14="http://schemas.microsoft.com/office/powerpoint/2010/main" val="21432421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a:t>
            </a:r>
            <a:r>
              <a:rPr lang="en-US" dirty="0" smtClean="0"/>
              <a:t>2.0</a:t>
            </a:r>
            <a:r>
              <a:rPr lang="en-US" dirty="0" smtClean="0"/>
              <a:t>,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a:t>
            </a:r>
            <a:r>
              <a:rPr lang="en-US" dirty="0" smtClean="0"/>
              <a:t>2.0 </a:t>
            </a:r>
            <a:r>
              <a:rPr lang="en-US" dirty="0"/>
              <a:t>be forwarded to Sponsor Ballot?”</a:t>
            </a:r>
          </a:p>
          <a:p>
            <a:endParaRPr lang="en-US" dirty="0" smtClean="0"/>
          </a:p>
          <a:p>
            <a:r>
              <a:rPr lang="en-US" dirty="0" smtClean="0"/>
              <a:t>Mover</a:t>
            </a:r>
            <a:r>
              <a:rPr lang="en-US" dirty="0" smtClean="0"/>
              <a:t>:</a:t>
            </a:r>
            <a:endParaRPr lang="en-US" dirty="0" smtClean="0"/>
          </a:p>
          <a:p>
            <a:r>
              <a:rPr lang="en-US" dirty="0" smtClean="0"/>
              <a:t>Second</a:t>
            </a:r>
            <a:r>
              <a:rPr lang="en-US" dirty="0" smtClean="0"/>
              <a:t>:</a:t>
            </a:r>
            <a:endParaRPr lang="en-US" dirty="0" smtClean="0"/>
          </a:p>
          <a:p>
            <a:r>
              <a:rPr lang="en-US" dirty="0" smtClean="0"/>
              <a:t>Y/N/A</a:t>
            </a:r>
            <a:r>
              <a:rPr lang="en-US" dirty="0" smtClean="0"/>
              <a:t>:</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Tree>
    <p:extLst>
      <p:ext uri="{BB962C8B-B14F-4D97-AF65-F5344CB8AC3E}">
        <p14:creationId xmlns:p14="http://schemas.microsoft.com/office/powerpoint/2010/main" val="3953183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January 2019 session</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a:t>1</a:t>
            </a:r>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11-18/1965r6]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22, 25, 40, 41, 42, 43, 208, 231, 502, 1221, 1253, 207, 209, 824, 23, 823</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Steve Shellhammer</a:t>
            </a:r>
            <a:endParaRPr lang="en-US" dirty="0"/>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
        <p:nvSpPr>
          <p:cNvPr id="2" name="TextBox 1"/>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motion. 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11-18/1966r4]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206, 229, 230, 501, 752, 969, 970, 971, 1216, 1217, 1218, 1219, 972, </a:t>
            </a:r>
            <a:r>
              <a:rPr lang="en-US" b="1" dirty="0" smtClean="0"/>
              <a:t>973</a:t>
            </a:r>
          </a:p>
          <a:p>
            <a:pPr marL="400050" lvl="1" indent="0">
              <a:buNone/>
            </a:pP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 Steve Shellhammer</a:t>
            </a:r>
            <a:endParaRPr lang="en-US" dirty="0"/>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
        <p:nvSpPr>
          <p:cNvPr id="10" name="TextBox 9"/>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motion. 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27758422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11-18/1931r1] </a:t>
            </a:r>
            <a:r>
              <a:rPr lang="en-US" dirty="0"/>
              <a:t>for CIDs listed below:</a:t>
            </a:r>
            <a:endParaRPr lang="en-US" b="0" dirty="0"/>
          </a:p>
          <a:p>
            <a:pPr marL="400050" lvl="1" indent="0">
              <a:buNone/>
            </a:pPr>
            <a:r>
              <a:rPr lang="en-US" b="1" dirty="0"/>
              <a:t>- </a:t>
            </a:r>
            <a:r>
              <a:rPr lang="en-US" b="1" dirty="0" smtClean="0"/>
              <a:t>CIDs</a:t>
            </a:r>
            <a:r>
              <a:rPr lang="en-US" b="1" dirty="0" smtClean="0"/>
              <a:t>: </a:t>
            </a:r>
            <a:r>
              <a:rPr lang="en-GB" dirty="0"/>
              <a:t>373, 782, 937, 938</a:t>
            </a:r>
            <a:endParaRPr lang="en-US"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err="1" smtClean="0"/>
              <a:t>Guoqing</a:t>
            </a:r>
            <a:r>
              <a:rPr lang="en-US" dirty="0" smtClean="0"/>
              <a:t> Li</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1668780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11-18/2107r1] </a:t>
            </a:r>
            <a:r>
              <a:rPr lang="en-US" dirty="0"/>
              <a:t>for CIDs listed below:</a:t>
            </a:r>
            <a:endParaRPr lang="en-US" b="0" dirty="0"/>
          </a:p>
          <a:p>
            <a:pPr marL="400050" lvl="1" indent="0">
              <a:buNone/>
            </a:pPr>
            <a:r>
              <a:rPr lang="en-US" b="1" dirty="0"/>
              <a:t>- </a:t>
            </a:r>
            <a:r>
              <a:rPr lang="en-US" b="1" dirty="0" smtClean="0"/>
              <a:t>CIDs</a:t>
            </a:r>
            <a:r>
              <a:rPr lang="en-US" b="1" dirty="0" smtClean="0"/>
              <a:t>: </a:t>
            </a:r>
            <a:endParaRPr lang="en-GB" dirty="0"/>
          </a:p>
          <a:p>
            <a:pPr marL="400050" lvl="1" indent="0">
              <a:buNone/>
            </a:pPr>
            <a:r>
              <a:rPr lang="en-GB" dirty="0"/>
              <a:t>	</a:t>
            </a:r>
            <a:r>
              <a:rPr lang="en-GB" dirty="0" smtClean="0"/>
              <a:t>??</a:t>
            </a:r>
            <a:endParaRPr lang="en-GB"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Suhwook Kim</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5912587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11-18/1835r2]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smtClean="0"/>
              <a:t>32</a:t>
            </a:r>
            <a:r>
              <a:rPr lang="en-US" dirty="0"/>
              <a:t>, 87, 88, 292, 387, 392, 394, 395, 396, 720, </a:t>
            </a:r>
          </a:p>
          <a:p>
            <a:pPr marL="400050" lvl="1" indent="0">
              <a:buNone/>
            </a:pPr>
            <a:r>
              <a:rPr lang="en-US" dirty="0"/>
              <a:t>	</a:t>
            </a:r>
            <a:r>
              <a:rPr lang="en-US" dirty="0" smtClean="0"/>
              <a:t>850</a:t>
            </a:r>
            <a:r>
              <a:rPr lang="en-US" dirty="0"/>
              <a:t>, 884, 885, </a:t>
            </a:r>
            <a:r>
              <a:rPr lang="en-US" strike="sngStrike" dirty="0">
                <a:solidFill>
                  <a:srgbClr val="FF0000"/>
                </a:solidFill>
              </a:rPr>
              <a:t>1171</a:t>
            </a:r>
            <a:r>
              <a:rPr lang="en-US" dirty="0"/>
              <a:t>, 1239</a:t>
            </a:r>
          </a:p>
          <a:p>
            <a:pPr marL="400050" lvl="1" indent="0">
              <a:buNone/>
            </a:pPr>
            <a:endParaRPr lang="en-GB" dirty="0"/>
          </a:p>
          <a:p>
            <a:pPr marL="400050" lvl="1" indent="0">
              <a:buNone/>
            </a:pPr>
            <a:r>
              <a:rPr lang="en-GB" dirty="0"/>
              <a:t>	</a:t>
            </a:r>
            <a:endParaRPr lang="en-US" dirty="0" smtClean="0"/>
          </a:p>
          <a:p>
            <a:pPr lvl="1" indent="-342900"/>
            <a:r>
              <a:rPr lang="en-US" dirty="0" smtClean="0"/>
              <a:t>Move</a:t>
            </a:r>
            <a:r>
              <a:rPr lang="en-US" dirty="0"/>
              <a:t>: </a:t>
            </a:r>
            <a:r>
              <a:rPr lang="en-US" dirty="0"/>
              <a:t>Alfred Asterjadhi</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40444279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11-18/1937r1]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strike="sngStrike" dirty="0">
                <a:solidFill>
                  <a:srgbClr val="FF0000"/>
                </a:solidFill>
              </a:rPr>
              <a:t>308</a:t>
            </a:r>
            <a:r>
              <a:rPr lang="en-US" dirty="0"/>
              <a:t>, 792, 68, 72, 73, 365, 699, 703, 877, 985, 994, 1000, 1092, </a:t>
            </a:r>
            <a:r>
              <a:rPr lang="en-US" strike="sngStrike" dirty="0">
                <a:solidFill>
                  <a:srgbClr val="FF0000"/>
                </a:solidFill>
              </a:rPr>
              <a:t>1229</a:t>
            </a:r>
            <a:r>
              <a:rPr lang="en-US" dirty="0"/>
              <a:t>, 535, 115, 169, 1156, 529, 530, 531, 532, 856, 857, 534, 44, 533, 724, 112, 405, 1131, 113, </a:t>
            </a:r>
            <a:r>
              <a:rPr lang="en-US" strike="sngStrike" dirty="0">
                <a:solidFill>
                  <a:srgbClr val="FF0000"/>
                </a:solidFill>
              </a:rPr>
              <a:t>110</a:t>
            </a:r>
            <a:r>
              <a:rPr lang="en-US" dirty="0"/>
              <a:t>, 406, </a:t>
            </a:r>
            <a:r>
              <a:rPr lang="en-US" strike="sngStrike" dirty="0">
                <a:solidFill>
                  <a:srgbClr val="FF0000"/>
                </a:solidFill>
              </a:rPr>
              <a:t>111</a:t>
            </a:r>
            <a:r>
              <a:rPr lang="en-US" dirty="0"/>
              <a:t>, 114, 116, 342, 343, 429, 603, 725, 887, 1241, 1001, 1002, 1130</a:t>
            </a:r>
            <a:endParaRPr lang="en-GB" dirty="0"/>
          </a:p>
          <a:p>
            <a:pPr marL="400050" lvl="1" indent="0">
              <a:buNone/>
            </a:pPr>
            <a:r>
              <a:rPr lang="en-GB" dirty="0"/>
              <a:t>	</a:t>
            </a: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42131479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11-18/2164r0]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1003,1004, and 1005</a:t>
            </a:r>
            <a:r>
              <a:rPr lang="en-GB" dirty="0"/>
              <a:t>	</a:t>
            </a:r>
            <a:endParaRPr lang="en-US" dirty="0" smtClean="0"/>
          </a:p>
          <a:p>
            <a:pPr lvl="1" indent="-342900"/>
            <a:endParaRPr lang="en-US" dirty="0" smtClean="0"/>
          </a:p>
          <a:p>
            <a:pPr lvl="1" indent="-342900"/>
            <a:r>
              <a:rPr lang="en-US" dirty="0" smtClean="0"/>
              <a:t>Move</a:t>
            </a:r>
            <a:r>
              <a:rPr lang="en-US" dirty="0"/>
              <a:t>: </a:t>
            </a:r>
            <a:r>
              <a:rPr lang="en-US" dirty="0" err="1"/>
              <a:t>Taewon</a:t>
            </a:r>
            <a:r>
              <a:rPr lang="en-US" dirty="0"/>
              <a:t> Song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28780253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11-18/2148r2]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642, 852</a:t>
            </a:r>
            <a:r>
              <a:rPr lang="en-US" dirty="0" smtClean="0"/>
              <a:t>, </a:t>
            </a:r>
            <a:r>
              <a:rPr lang="en-US" dirty="0"/>
              <a:t>and 702</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Lei Huang</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12290719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11-18/2136r0]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607 </a:t>
            </a:r>
            <a:r>
              <a:rPr lang="en-GB" dirty="0"/>
              <a:t>	</a:t>
            </a:r>
            <a:endParaRPr lang="en-US" dirty="0" smtClean="0"/>
          </a:p>
          <a:p>
            <a:pPr lvl="1" indent="-342900"/>
            <a:endParaRPr lang="en-US" dirty="0" smtClean="0"/>
          </a:p>
          <a:p>
            <a:pPr lvl="1" indent="-342900"/>
            <a:r>
              <a:rPr lang="en-US" dirty="0" smtClean="0"/>
              <a:t>Move</a:t>
            </a:r>
            <a:r>
              <a:rPr lang="en-US" dirty="0"/>
              <a:t>: </a:t>
            </a:r>
            <a:r>
              <a:rPr lang="en-US" dirty="0" err="1"/>
              <a:t>Rojan</a:t>
            </a:r>
            <a:r>
              <a:rPr lang="en-US" dirty="0"/>
              <a:t> </a:t>
            </a:r>
            <a:r>
              <a:rPr lang="en-US" dirty="0" err="1"/>
              <a:t>Chitrakar</a:t>
            </a:r>
            <a:r>
              <a:rPr lang="en-US" dirty="0"/>
              <a:t>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40409416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a:t>
            </a:r>
            <a:r>
              <a:rPr lang="en-US" altLang="en-US" dirty="0" err="1" smtClean="0"/>
              <a:t>TGba</a:t>
            </a:r>
            <a:r>
              <a:rPr lang="en-US" altLang="en-US" dirty="0" smtClean="0"/>
              <a:t> Draft 3.0,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39</a:t>
            </a:fld>
            <a:endParaRPr lang="en-US" altLang="en-US" sz="1200" b="0" smtClean="0"/>
          </a:p>
        </p:txBody>
      </p:sp>
      <p:grpSp>
        <p:nvGrpSpPr>
          <p:cNvPr id="6" name="Group 5"/>
          <p:cNvGrpSpPr/>
          <p:nvPr/>
        </p:nvGrpSpPr>
        <p:grpSpPr>
          <a:xfrm>
            <a:off x="72347" y="38862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March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January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40</a:t>
            </a:fld>
            <a:endParaRPr lang="en-US" altLang="en-US" sz="1200" b="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41</a:t>
            </a:fld>
            <a:endParaRPr lang="en-US" altLang="en-US" sz="1200" b="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42</a:t>
            </a:fld>
            <a:endParaRPr lang="en-US" altLang="en-US" sz="1200" b="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43</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44</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72950569"/>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tc>
                <a:tc gridSpan="2">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
        <p:nvSpPr>
          <p:cNvPr id="17" name="Rectangle 16"/>
          <p:cNvSpPr/>
          <p:nvPr/>
        </p:nvSpPr>
        <p:spPr bwMode="auto">
          <a:xfrm>
            <a:off x="1898788" y="3669943"/>
            <a:ext cx="1758811"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3733800" y="1984090"/>
            <a:ext cx="1723834" cy="6090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3733800" y="3034524"/>
            <a:ext cx="1723834" cy="6090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PM2, Tuesday </a:t>
            </a:r>
            <a:r>
              <a:rPr lang="en-US" sz="2000" dirty="0" smtClean="0"/>
              <a:t>AM1 and PM1, </a:t>
            </a:r>
            <a:r>
              <a:rPr lang="en-US" sz="2000" dirty="0"/>
              <a:t>Wednesday </a:t>
            </a:r>
            <a:r>
              <a:rPr lang="en-US" sz="2000" dirty="0" smtClean="0"/>
              <a:t>PM2 </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Complete 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117439</TotalTime>
  <Words>2829</Words>
  <Application>Microsoft Office PowerPoint</Application>
  <PresentationFormat>On-screen Show (4:3)</PresentationFormat>
  <Paragraphs>699</Paragraphs>
  <Slides>44</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4" baseType="lpstr">
      <vt:lpstr>Malgun Gothic</vt:lpstr>
      <vt:lpstr>Monotype Sorts</vt:lpstr>
      <vt:lpstr>MS Gothic</vt:lpstr>
      <vt:lpstr>MS PGothic</vt:lpstr>
      <vt:lpstr>Arial</vt:lpstr>
      <vt:lpstr>Calibri</vt:lpstr>
      <vt:lpstr>Helvetica</vt:lpstr>
      <vt:lpstr>Times New Roman</vt:lpstr>
      <vt:lpstr>802-11-Submission</vt:lpstr>
      <vt:lpstr>Document</vt:lpstr>
      <vt:lpstr>January 2019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Joint</vt:lpstr>
      <vt:lpstr>PHY </vt:lpstr>
      <vt:lpstr>MAC - CR</vt:lpstr>
      <vt:lpstr>New Proposals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2018 Meeting and Teleconference Calls</vt:lpstr>
      <vt:lpstr>Motion - Minutes</vt:lpstr>
      <vt:lpstr>Motions (Thursday PM2)</vt:lpstr>
      <vt:lpstr>Motion –Coexistence Assurance Document</vt:lpstr>
      <vt:lpstr>Motion –WG Letter Ballot</vt:lpstr>
      <vt:lpstr>Motion #1</vt:lpstr>
      <vt:lpstr>Motion #2</vt:lpstr>
      <vt:lpstr>Motion #3</vt:lpstr>
      <vt:lpstr>Motion #4</vt:lpstr>
      <vt:lpstr>Motion #5</vt:lpstr>
      <vt:lpstr>Motion #6</vt:lpstr>
      <vt:lpstr>Motion #7</vt:lpstr>
      <vt:lpstr>Motion #8</vt:lpstr>
      <vt:lpstr>Motion #9</vt:lpstr>
      <vt:lpstr>TGba Timeline </vt:lpstr>
      <vt:lpstr>Goal for March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4858</cp:revision>
  <cp:lastPrinted>2014-11-04T15:04:57Z</cp:lastPrinted>
  <dcterms:created xsi:type="dcterms:W3CDTF">2007-04-17T18:10:23Z</dcterms:created>
  <dcterms:modified xsi:type="dcterms:W3CDTF">2019-01-15T04:27:07Z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2019-01-15 04:27:07Z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