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50" r:id="rId29"/>
    <p:sldId id="851" r:id="rId30"/>
    <p:sldId id="847" r:id="rId31"/>
    <p:sldId id="848" r:id="rId32"/>
    <p:sldId id="852" r:id="rId33"/>
    <p:sldId id="853" r:id="rId34"/>
    <p:sldId id="854" r:id="rId35"/>
    <p:sldId id="855" r:id="rId36"/>
    <p:sldId id="856" r:id="rId37"/>
    <p:sldId id="857" r:id="rId38"/>
    <p:sldId id="858" r:id="rId39"/>
    <p:sldId id="800" r:id="rId40"/>
    <p:sldId id="694" r:id="rId41"/>
    <p:sldId id="695" r:id="rId42"/>
    <p:sldId id="740" r:id="rId43"/>
    <p:sldId id="741" r:id="rId44"/>
    <p:sldId id="825"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095" autoAdjust="0"/>
  </p:normalViewPr>
  <p:slideViewPr>
    <p:cSldViewPr>
      <p:cViewPr varScale="1">
        <p:scale>
          <a:sx n="70" d="100"/>
          <a:sy n="70" d="100"/>
        </p:scale>
        <p:origin x="116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499"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2019-1-13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January 7</a:t>
            </a:r>
            <a:r>
              <a:rPr lang="en-US" baseline="30000" dirty="0" smtClean="0"/>
              <a:t>th</a:t>
            </a:r>
            <a:r>
              <a:rPr lang="en-US" dirty="0" smtClean="0"/>
              <a:t> : </a:t>
            </a:r>
            <a:endParaRPr lang="en-US" dirty="0" smtClean="0"/>
          </a:p>
          <a:p>
            <a:pPr lvl="1">
              <a:defRPr/>
            </a:pPr>
            <a:r>
              <a:rPr lang="en-US" b="0" dirty="0" smtClean="0"/>
              <a:t>Received </a:t>
            </a:r>
            <a:r>
              <a:rPr lang="en-US" dirty="0" smtClean="0"/>
              <a:t>43 </a:t>
            </a:r>
            <a:r>
              <a:rPr lang="en-US" dirty="0" smtClean="0"/>
              <a:t>s</a:t>
            </a:r>
            <a:r>
              <a:rPr lang="en-US" b="0" dirty="0" smtClean="0"/>
              <a:t>ubmissions (updated on </a:t>
            </a:r>
            <a:r>
              <a:rPr lang="en-US" dirty="0" smtClean="0"/>
              <a:t>January 12</a:t>
            </a:r>
            <a:r>
              <a:rPr lang="en-US" b="0" dirty="0" smtClean="0"/>
              <a:t>)</a:t>
            </a:r>
            <a:endParaRPr lang="en-US" b="0" dirty="0" smtClean="0"/>
          </a:p>
          <a:p>
            <a:pPr>
              <a:defRPr/>
            </a:pPr>
            <a:endParaRPr lang="en-US" dirty="0" smtClean="0"/>
          </a:p>
          <a:p>
            <a:pPr>
              <a:defRPr/>
            </a:pPr>
            <a:r>
              <a:rPr lang="en-US" dirty="0" smtClean="0"/>
              <a:t>Grouped submissions based on priorities</a:t>
            </a:r>
          </a:p>
          <a:p>
            <a:pPr lvl="1">
              <a:defRPr/>
            </a:pPr>
            <a:r>
              <a:rPr lang="en-US" dirty="0" smtClean="0"/>
              <a:t>Comment </a:t>
            </a:r>
            <a:r>
              <a:rPr lang="en-US" dirty="0" smtClean="0"/>
              <a:t>resolutions on the existing problems in D1.0 </a:t>
            </a:r>
            <a:r>
              <a:rPr lang="en-US" dirty="0" smtClean="0"/>
              <a:t>(</a:t>
            </a:r>
            <a:r>
              <a:rPr lang="en-US" b="1" dirty="0" smtClean="0"/>
              <a:t>Highest priority</a:t>
            </a:r>
            <a:r>
              <a:rPr lang="en-US" dirty="0" smtClean="0"/>
              <a:t>)</a:t>
            </a:r>
            <a:endParaRPr lang="en-US" dirty="0" smtClean="0"/>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39595633"/>
              </p:ext>
            </p:extLst>
          </p:nvPr>
        </p:nvGraphicFramePr>
        <p:xfrm>
          <a:off x="838200" y="2469592"/>
          <a:ext cx="7391400" cy="1623711"/>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a:solidFill>
                            <a:srgbClr val="000000"/>
                          </a:solidFill>
                          <a:effectLst/>
                          <a:latin typeface="Arial" panose="020B0604020202020204" pitchFamily="34" charset="0"/>
                        </a:rPr>
                        <a:t>11-19-0033-00-00ba-lb235-cr-coexistence-assurance,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8980">
                <a:tc>
                  <a:txBody>
                    <a:bodyPr/>
                    <a:lstStyle/>
                    <a:p>
                      <a:pPr algn="l" fontAlgn="ctr"/>
                      <a:r>
                        <a:rPr lang="en-US" sz="1100" b="0" i="0" u="none" strike="noStrike">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277497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804821002"/>
              </p:ext>
            </p:extLst>
          </p:nvPr>
        </p:nvGraphicFramePr>
        <p:xfrm>
          <a:off x="1161344" y="1894989"/>
          <a:ext cx="6367288" cy="3204649"/>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540458291"/>
              </p:ext>
            </p:extLst>
          </p:nvPr>
        </p:nvGraphicFramePr>
        <p:xfrm>
          <a:off x="1524000" y="2070100"/>
          <a:ext cx="6096000" cy="414274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11-18-2142r0 MAC Comment Resolution for Miscellaneous Topic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1950">
                <a:tc>
                  <a:txBody>
                    <a:bodyPr/>
                    <a:lstStyle/>
                    <a:p>
                      <a:pPr algn="l" fontAlgn="ctr"/>
                      <a:r>
                        <a:rPr lang="en-US" sz="1100" b="0" i="0" u="none" strike="noStrike">
                          <a:solidFill>
                            <a:srgbClr val="000000"/>
                          </a:solidFill>
                          <a:effectLst/>
                          <a:latin typeface="Arial" panose="020B0604020202020204" pitchFamily="34" charset="0"/>
                        </a:rPr>
                        <a:t>19/0047 Comment Resolutions on WUR Capability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100" b="0" i="0" u="none" strike="noStrike">
                          <a:solidFill>
                            <a:srgbClr val="000000"/>
                          </a:solidFill>
                          <a:effectLst/>
                          <a:latin typeface="Arial" panose="020B0604020202020204" pitchFamily="34" charset="0"/>
                        </a:rPr>
                        <a:t>11-18-0029r0 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100" b="0" i="0" u="none" strike="noStrike">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863046595"/>
              </p:ext>
            </p:extLst>
          </p:nvPr>
        </p:nvGraphicFramePr>
        <p:xfrm>
          <a:off x="1562100" y="2574042"/>
          <a:ext cx="6096000" cy="1473200"/>
        </p:xfrm>
        <a:graphic>
          <a:graphicData uri="http://schemas.openxmlformats.org/drawingml/2006/table">
            <a:tbl>
              <a:tblPr/>
              <a:tblGrid>
                <a:gridCol w="5105400"/>
                <a:gridCol w="990600"/>
              </a:tblGrid>
              <a:tr h="184150">
                <a:tc>
                  <a:txBody>
                    <a:bodyPr/>
                    <a:lstStyle/>
                    <a:p>
                      <a:pPr algn="l" fontAlgn="b"/>
                      <a:r>
                        <a:rPr lang="en-US" sz="1100" b="0" i="0" u="none" strike="noStrike">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11-18/1836r1, MAC-CR-CID-296, Gaurav Patwardhan(HPE)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t>Monday: PM1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November 2018 meeting (</a:t>
            </a:r>
            <a:r>
              <a:rPr lang="en-US" altLang="en-US" sz="1600" dirty="0"/>
              <a:t>doc: IEEE </a:t>
            </a:r>
            <a:r>
              <a:rPr lang="en-US" altLang="en-US" sz="1600" dirty="0" smtClean="0"/>
              <a:t>802.11-18/2068r1) and teleconference minutes (doc: IEEE </a:t>
            </a:r>
            <a:r>
              <a:rPr lang="en-US" altLang="en-US" sz="1600" dirty="0" smtClean="0"/>
              <a:t>802.11-18/2088r4) </a:t>
            </a:r>
            <a:r>
              <a:rPr lang="en-US" altLang="en-US" sz="1600" dirty="0" smtClean="0"/>
              <a:t>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Monday: PM2 (2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 Recess</a:t>
            </a:r>
          </a:p>
          <a:p>
            <a:pPr>
              <a:spcBef>
                <a:spcPts val="100"/>
              </a:spcBef>
            </a:pPr>
            <a:r>
              <a:rPr lang="en-US" altLang="en-US" sz="1600" dirty="0" smtClean="0">
                <a:solidFill>
                  <a:srgbClr val="FF0000"/>
                </a:solidFill>
              </a:rPr>
              <a:t>Tuesday</a:t>
            </a:r>
            <a:r>
              <a:rPr lang="en-US" altLang="en-US" sz="1600" dirty="0">
                <a:solidFill>
                  <a:srgbClr val="FF0000"/>
                </a:solidFill>
              </a:rPr>
              <a:t>: </a:t>
            </a:r>
            <a:r>
              <a:rPr lang="en-US" altLang="en-US" sz="1600" dirty="0" smtClean="0">
                <a:solidFill>
                  <a:srgbClr val="FF0000"/>
                </a:solidFill>
              </a:rPr>
              <a:t>AM1, PM1 (4 </a:t>
            </a:r>
            <a:r>
              <a:rPr lang="en-US" altLang="en-US" sz="1600" dirty="0">
                <a:solidFill>
                  <a:srgbClr val="FF0000"/>
                </a:solidFill>
              </a:rPr>
              <a:t>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presentation, Recess</a:t>
            </a:r>
            <a:endParaRPr lang="en-US" altLang="en-US" sz="1600" dirty="0"/>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1219200"/>
            <a:ext cx="4572000" cy="5075239"/>
          </a:xfrm>
        </p:spPr>
        <p:txBody>
          <a:bodyPr/>
          <a:lstStyle/>
          <a:p>
            <a:pPr>
              <a:spcBef>
                <a:spcPts val="100"/>
              </a:spcBef>
            </a:pPr>
            <a:r>
              <a:rPr lang="en-US" altLang="en-US" sz="1600" dirty="0"/>
              <a:t>Tuesday AM2, </a:t>
            </a:r>
            <a:r>
              <a:rPr lang="en-US" altLang="en-US" sz="1600" dirty="0" smtClean="0"/>
              <a:t>PM2 (4 </a:t>
            </a:r>
            <a:r>
              <a:rPr lang="en-US" altLang="en-US" sz="1600" dirty="0"/>
              <a:t>hours) </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 Recess</a:t>
            </a:r>
          </a:p>
          <a:p>
            <a:pPr>
              <a:spcBef>
                <a:spcPts val="100"/>
              </a:spcBef>
            </a:pPr>
            <a:r>
              <a:rPr lang="en-US" altLang="en-US" sz="1600" dirty="0" smtClean="0">
                <a:solidFill>
                  <a:srgbClr val="FF0000"/>
                </a:solidFill>
              </a:rPr>
              <a:t>Wednesday: </a:t>
            </a:r>
            <a:r>
              <a:rPr lang="en-US" altLang="en-US" sz="1600" dirty="0">
                <a:solidFill>
                  <a:srgbClr val="FF0000"/>
                </a:solidFill>
              </a:rPr>
              <a:t>PM2 (2 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a:t>
            </a:r>
            <a:r>
              <a:rPr lang="en-US" altLang="en-US" sz="1600" dirty="0" smtClean="0">
                <a:solidFill>
                  <a:srgbClr val="FF0000"/>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a:t>
            </a:r>
            <a:r>
              <a:rPr lang="en-US" altLang="en-US" sz="1600" b="1" dirty="0" smtClean="0"/>
              <a:t>: </a:t>
            </a:r>
            <a:r>
              <a:rPr lang="en-US" altLang="en-US" sz="1600" b="1" dirty="0" smtClean="0"/>
              <a:t>CRs</a:t>
            </a:r>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582 comments (46%)</a:t>
            </a:r>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a:t>
            </a:r>
            <a:r>
              <a:rPr lang="en-US" altLang="en-US" dirty="0" smtClean="0"/>
              <a:t>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November </a:t>
            </a:r>
            <a:r>
              <a:rPr lang="en-US" altLang="en-US" dirty="0" smtClean="0"/>
              <a:t>2018 </a:t>
            </a:r>
            <a:r>
              <a:rPr lang="en-US" altLang="en-US" dirty="0" smtClean="0"/>
              <a:t>meeting [doc: IEEE </a:t>
            </a:r>
            <a:r>
              <a:rPr lang="en-US" altLang="en-US" dirty="0"/>
              <a:t>802.11-18/2068r1] </a:t>
            </a:r>
            <a:r>
              <a:rPr lang="en-US" altLang="en-US" dirty="0" smtClean="0"/>
              <a:t>and teleconference calls [doc: IEEE </a:t>
            </a:r>
            <a:r>
              <a:rPr lang="en-US" altLang="en-US" dirty="0" smtClean="0"/>
              <a:t>802.11-18/2088r4]</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a:t>
            </a:r>
            <a:r>
              <a:rPr lang="en-US" dirty="0" smtClean="0"/>
              <a:t>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r>
              <a:rPr lang="en-US" dirty="0" smtClean="0"/>
              <a:t>:</a:t>
            </a:r>
            <a:endParaRPr lang="en-US" dirty="0" smtClean="0"/>
          </a:p>
          <a:p>
            <a:r>
              <a:rPr lang="en-US" dirty="0" smtClean="0"/>
              <a:t>Y/N/A</a:t>
            </a:r>
            <a:r>
              <a:rPr lang="en-US" dirty="0" smtClean="0"/>
              <a:t>:</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a:t>
            </a:r>
            <a:r>
              <a:rPr lang="en-US" dirty="0" smtClean="0"/>
              <a:t>2.0</a:t>
            </a:r>
            <a:r>
              <a:rPr lang="en-US" dirty="0" smtClean="0"/>
              <a:t>,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r>
              <a:rPr lang="en-US" dirty="0" smtClean="0"/>
              <a:t>:</a:t>
            </a:r>
            <a:endParaRPr lang="en-US" dirty="0" smtClean="0"/>
          </a:p>
          <a:p>
            <a:r>
              <a:rPr lang="en-US" dirty="0" smtClean="0"/>
              <a:t>Second</a:t>
            </a:r>
            <a:r>
              <a:rPr lang="en-US" dirty="0" smtClean="0"/>
              <a:t>:</a:t>
            </a:r>
            <a:endParaRPr lang="en-US" dirty="0" smtClean="0"/>
          </a:p>
          <a:p>
            <a:r>
              <a:rPr lang="en-US" dirty="0" smtClean="0"/>
              <a:t>Y/N/A</a:t>
            </a:r>
            <a:r>
              <a:rPr lang="en-US" dirty="0" smtClean="0"/>
              <a:t>:</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953183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11-18/1931r1] </a:t>
            </a:r>
            <a:r>
              <a:rPr lang="en-US" dirty="0"/>
              <a:t>for CIDs listed below:</a:t>
            </a:r>
            <a:endParaRPr lang="en-US" b="0" dirty="0"/>
          </a:p>
          <a:p>
            <a:pPr marL="400050" lvl="1" indent="0">
              <a:buNone/>
            </a:pPr>
            <a:r>
              <a:rPr lang="en-US" b="1" dirty="0"/>
              <a:t>- </a:t>
            </a:r>
            <a:r>
              <a:rPr lang="en-US" b="1" dirty="0" smtClean="0"/>
              <a:t>CIDs</a:t>
            </a:r>
            <a:r>
              <a:rPr lang="en-US" b="1" dirty="0" smtClean="0"/>
              <a:t>: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err="1" smtClean="0"/>
              <a:t>Guoqing</a:t>
            </a:r>
            <a:r>
              <a:rPr lang="en-US" dirty="0" smtClean="0"/>
              <a:t> Li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11-18/2107r1] </a:t>
            </a:r>
            <a:r>
              <a:rPr lang="en-US" dirty="0"/>
              <a:t>for CIDs listed below:</a:t>
            </a:r>
            <a:endParaRPr lang="en-US" b="0" dirty="0"/>
          </a:p>
          <a:p>
            <a:pPr marL="400050" lvl="1" indent="0">
              <a:buNone/>
            </a:pPr>
            <a:r>
              <a:rPr lang="en-US" b="1" dirty="0"/>
              <a:t>- </a:t>
            </a:r>
            <a:r>
              <a:rPr lang="en-US" b="1" dirty="0" smtClean="0"/>
              <a:t>CIDs</a:t>
            </a:r>
            <a:r>
              <a:rPr lang="en-US" b="1" dirty="0" smtClean="0"/>
              <a:t>: </a:t>
            </a:r>
            <a:endParaRPr lang="en-GB" dirty="0"/>
          </a:p>
          <a:p>
            <a:pPr marL="400050" lvl="1" indent="0">
              <a:buNone/>
            </a:pPr>
            <a:r>
              <a:rPr lang="en-GB" dirty="0"/>
              <a:t>	</a:t>
            </a:r>
            <a:r>
              <a:rPr lang="en-GB" dirty="0" smtClean="0"/>
              <a:t>??</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11-18/1835r2]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32</a:t>
            </a:r>
            <a:r>
              <a:rPr lang="en-US" dirty="0"/>
              <a:t>, 87, 88, 292, 387, 392, 394, 395, 396, 720, </a:t>
            </a:r>
          </a:p>
          <a:p>
            <a:pPr marL="400050" lvl="1" indent="0">
              <a:buNone/>
            </a:pPr>
            <a:r>
              <a:rPr lang="en-US" dirty="0"/>
              <a:t>	</a:t>
            </a:r>
            <a:r>
              <a:rPr lang="en-US" dirty="0" smtClean="0"/>
              <a:t>850</a:t>
            </a:r>
            <a:r>
              <a:rPr lang="en-US" dirty="0"/>
              <a:t>, 884, 885, </a:t>
            </a:r>
            <a:r>
              <a:rPr lang="en-US" strike="sngStrike" dirty="0">
                <a:solidFill>
                  <a:srgbClr val="FF0000"/>
                </a:solidFill>
              </a:rPr>
              <a:t>1171</a:t>
            </a:r>
            <a:r>
              <a:rPr lang="en-US" dirty="0"/>
              <a:t>, 1239</a:t>
            </a:r>
          </a:p>
          <a:p>
            <a:pPr marL="400050" lvl="1" indent="0">
              <a:buNone/>
            </a:pP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a:t>Alfred Asterjadhi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40444279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strike="sngStrike" dirty="0">
                <a:solidFill>
                  <a:srgbClr val="FF0000"/>
                </a:solidFill>
              </a:rPr>
              <a:t>308</a:t>
            </a:r>
            <a:r>
              <a:rPr lang="en-US" dirty="0"/>
              <a:t>, 792, 68, 72, 73, 365, 699, 703, 877, 985, 994, 1000, 1092, </a:t>
            </a:r>
            <a:r>
              <a:rPr lang="en-US" strike="sngStrike" dirty="0">
                <a:solidFill>
                  <a:srgbClr val="FF0000"/>
                </a:solidFill>
              </a:rPr>
              <a:t>1229</a:t>
            </a:r>
            <a:r>
              <a:rPr lang="en-US" dirty="0"/>
              <a:t>, 535, 115, 169, 1156, 529, 530, 531, 532, 856, 857, 534, 44, 533, 724, 112, 405, 1131, 113, </a:t>
            </a:r>
            <a:r>
              <a:rPr lang="en-US" strike="sngStrike" dirty="0">
                <a:solidFill>
                  <a:srgbClr val="FF0000"/>
                </a:solidFill>
              </a:rPr>
              <a:t>110</a:t>
            </a:r>
            <a:r>
              <a:rPr lang="en-US" dirty="0"/>
              <a:t>, 406, </a:t>
            </a:r>
            <a:r>
              <a:rPr lang="en-US" strike="sngStrike" dirty="0">
                <a:solidFill>
                  <a:srgbClr val="FF0000"/>
                </a:solidFill>
              </a:rPr>
              <a:t>111</a:t>
            </a:r>
            <a:r>
              <a:rPr lang="en-US" dirty="0"/>
              <a:t>, 114, 116, 342, 343, 429, 603, 725, 887, 1241, 1001,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Taewon</a:t>
            </a:r>
            <a:r>
              <a:rPr lang="en-US" dirty="0"/>
              <a:t> Song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607 </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Rojan</a:t>
            </a:r>
            <a:r>
              <a:rPr lang="en-US" dirty="0"/>
              <a:t> </a:t>
            </a:r>
            <a:r>
              <a:rPr lang="en-US" dirty="0" err="1"/>
              <a:t>Chitrakar</a:t>
            </a:r>
            <a:r>
              <a:rPr lang="en-US" dirty="0"/>
              <a:t>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40409416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t>
            </a:r>
            <a:r>
              <a:rPr lang="en-US" sz="2000" dirty="0" smtClean="0"/>
              <a:t>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116109</TotalTime>
  <Words>2810</Words>
  <Application>Microsoft Office PowerPoint</Application>
  <PresentationFormat>On-screen Show (4:3)</PresentationFormat>
  <Paragraphs>697</Paragraphs>
  <Slides>44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Malgun Gothic</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Motions (Thursday PM2)</vt:lpstr>
      <vt:lpstr>Motion –Coexistence Assurance Document</vt:lpstr>
      <vt:lpstr>Motion –WG Letter Ballot</vt:lpstr>
      <vt:lpstr>Motion #1</vt:lpstr>
      <vt:lpstr>Motion #2</vt:lpstr>
      <vt:lpstr>Motion #3</vt:lpstr>
      <vt:lpstr>Motion #4</vt:lpstr>
      <vt:lpstr>Motion #5</vt:lpstr>
      <vt:lpstr>Motion #6</vt:lpstr>
      <vt:lpstr>Motion #7</vt:lpstr>
      <vt:lpstr>Motion #8</vt:lpstr>
      <vt:lpstr>Motion #9</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4839</cp:revision>
  <cp:lastPrinted>2014-11-04T15:04:57Z</cp:lastPrinted>
  <dcterms:created xsi:type="dcterms:W3CDTF">2007-04-17T18:10:23Z</dcterms:created>
  <dcterms:modified xsi:type="dcterms:W3CDTF">2019-01-14T06:17:56Z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2019-01-14 06:17:56Z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