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5" r:id="rId4"/>
    <p:sldId id="266" r:id="rId5"/>
    <p:sldId id="319" r:id="rId6"/>
    <p:sldId id="268" r:id="rId7"/>
    <p:sldId id="280" r:id="rId8"/>
    <p:sldId id="270" r:id="rId9"/>
    <p:sldId id="272" r:id="rId10"/>
    <p:sldId id="332" r:id="rId11"/>
    <p:sldId id="275" r:id="rId12"/>
    <p:sldId id="333" r:id="rId13"/>
    <p:sldId id="334" r:id="rId14"/>
    <p:sldId id="321" r:id="rId15"/>
    <p:sldId id="324" r:id="rId16"/>
    <p:sldId id="274" r:id="rId17"/>
    <p:sldId id="2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49" d="100"/>
          <a:sy n="49" d="100"/>
        </p:scale>
        <p:origin x="48" y="58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9</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16</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17</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2019</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2019</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2019</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802.11-18/2108r1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6" Type="http://schemas.openxmlformats.org/officeDocument/2006/relationships/hyperlink" Target="https://mentor.ieee.org/802.11/dcn/18/11-18-1243-00-AANI-3gpp-update-status-release-15-june-2018.pptx" TargetMode="Externa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8/11-18-0517-02-AANI-802-11ax-for-imt-2020-embb-indoor-hotspot-and-dense-urban.pptx" TargetMode="External"/><Relationship Id="rId7" Type="http://schemas.openxmlformats.org/officeDocument/2006/relationships/hyperlink" Target="https://mentor.ieee.org/802.11/dcn/18/11-18-1340-09-AANI-proposed-ls-to-3gpp-wfa-wba-wififorward-on-the-studies-done-regarding-benchmarking-of-802-11ax-capabilities.doc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73-07-AANI-summary-of-802-11ax-self-evaluation-for-imt-2020-embb-indoor-hotspot-and-dense-urban-test-environments.docx" TargetMode="External"/><Relationship Id="rId5" Type="http://schemas.openxmlformats.org/officeDocument/2006/relationships/hyperlink" Target="https://mentor.ieee.org/802.11/dcn/18/11-18-1240-04-AANI-802-11ax-for-imt-2020-embb-indoor-hotspot.pptx" TargetMode="External"/><Relationship Id="rId4" Type="http://schemas.openxmlformats.org/officeDocument/2006/relationships/hyperlink" Target="https://mentor.ieee.org/802.11/dcn/18/11-18-0915-03-AANI-benchmarking-of-802-11ax-against-embb-indoor-hotspot-requirements-using-imt-2020-simulation-methodology.pptx"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8/11-18-1340-09-AANI-proposed-ls-to-3gpp-wfa-wba-wififorward-on-the-studies-done-regarding-benchmarking-of-802-11ax-capabilities.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dcn/18/1-18-0084-00-ICne-minutes-of-nendica-meeting-of-2018-11-29.docx"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 Id="rId6" Type="http://schemas.openxmlformats.org/officeDocument/2006/relationships/hyperlink" Target="https://mentor.ieee.org/802.1/dcn/18/1-18-0042-00-ICne-ieee-802-nendica-report-the-lossless-network-for-data-centers.pdf" TargetMode="External"/><Relationship Id="rId5" Type="http://schemas.openxmlformats.org/officeDocument/2006/relationships/hyperlink" Target="https://mentor.ieee.org/802.1/dcn/18/1-18-0025-06-ICne-pre-draft-wired-wireless-use-cases-and-communication-requirements-for-flexible-factories-iot-bridged-network.pdf" TargetMode="External"/><Relationship Id="rId4" Type="http://schemas.openxmlformats.org/officeDocument/2006/relationships/hyperlink" Target="https://mentor.ieee.org/802.1/dcn/18/1-18-0002-05-ICne-draft-report-wired-wireless-flexible-factory-iot.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8/11-18-1340-09-AANI-proposed-ls-to-3gpp-wfa-wba-wififorward-on-the-studies-done-regarding-benchmarking-of-802-11ax-capabilities.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8/11-18-2051-00-AANI-aani-november-2018-meeting-minutes.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13" Type="http://schemas.openxmlformats.org/officeDocument/2006/relationships/hyperlink" Target="https://mentor.ieee.org/802.11/dcn/17/11-17-0444-00-0000-liaison-from-3gpp-ran-on-radio-level-integration.doc"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12" Type="http://schemas.openxmlformats.org/officeDocument/2006/relationships/hyperlink" Target="https://mentor.ieee.org/802.11/dcn/17/11-17-0315-00-0000-liaison-statement-from-3gpp-ran2-on-estimated-wlan-throughput.do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8/11-18-1340-09-AANI-proposed-ls-to-3gpp-wfa-wba-wififorward-on-the-studies-done-regarding-benchmarking-of-802-11ax-capabilities.docx" TargetMode="External"/><Relationship Id="rId5" Type="http://schemas.openxmlformats.org/officeDocument/2006/relationships/hyperlink" Target="https://mentor.ieee.org/802.11/dcn/16/11-16-1510-02-AANI-reply-to-liaison-from-3gpp-ran2-on-estimated-throughput-11-16-1384.docx" TargetMode="External"/><Relationship Id="rId15" Type="http://schemas.openxmlformats.org/officeDocument/2006/relationships/hyperlink" Target="https://mentor.ieee.org/802.11/dcn/17/11-17-1569-00-0000-liaison-statement-from-ngmn-on-e2e-architecture.doc" TargetMode="External"/><Relationship Id="rId10" Type="http://schemas.openxmlformats.org/officeDocument/2006/relationships/hyperlink" Target="https://mentor.ieee.org/802.11/dcn/17/11-17-1750-03-AANI-draft-ls-from-802-11-to-ieee-ieee-5g-on-the-ieee-5g-roadmap-wp.docx"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1744-03-AANI-draft-reply-ls-from-802-11-to-ngmn-ls-on-e2e-architectural-framework.docx" TargetMode="External"/><Relationship Id="rId14" Type="http://schemas.openxmlformats.org/officeDocument/2006/relationships/hyperlink" Target="https://mentor.ieee.org/802.11/dcn/17/11-17-0903-00-0000-liaison-statement-from-3gpp-tsg-sa-on-wlan-integration.do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2019-01-17</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a:t>January 2019</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25170773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267" name="Document" r:id="rId4" imgW="8245941" imgH="2844112" progId="Word.Document.8">
                  <p:embed/>
                </p:oleObj>
              </mc:Choice>
              <mc:Fallback>
                <p:oleObj name="Document" r:id="rId4" imgW="8245941" imgH="2844112"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2/3</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a:t>
            </a:r>
            <a:r>
              <a:rPr lang="en-US" dirty="0"/>
              <a:t>–</a:t>
            </a:r>
            <a:r>
              <a:rPr lang="en-US" altLang="en-US" dirty="0"/>
              <a:t>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hlinkClick r:id="rId6"/>
              </a:rPr>
              <a:t>11-18/1243r0</a:t>
            </a:r>
            <a:r>
              <a:rPr lang="en-US" dirty="0"/>
              <a:t> – “</a:t>
            </a:r>
            <a:r>
              <a:rPr lang="en-GB" dirty="0"/>
              <a:t>3GPP Update/Status (Release 15 – June 2018)”</a:t>
            </a:r>
            <a:endParaRPr lang="en-US" dirty="0"/>
          </a:p>
          <a:p>
            <a:pPr>
              <a:buFont typeface="Arial" panose="020B0604020202020204" pitchFamily="34" charset="0"/>
              <a:buChar char="•"/>
            </a:pPr>
            <a:r>
              <a:rPr lang="en-US" dirty="0"/>
              <a:t>Additional contributions encouraged</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January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1937623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3/3</a:t>
            </a:r>
            <a:endParaRPr lang="en-US" dirty="0"/>
          </a:p>
        </p:txBody>
      </p:sp>
      <p:sp>
        <p:nvSpPr>
          <p:cNvPr id="3" name="Content Placeholder 2"/>
          <p:cNvSpPr>
            <a:spLocks noGrp="1"/>
          </p:cNvSpPr>
          <p:nvPr>
            <p:ph idx="1"/>
          </p:nvPr>
        </p:nvSpPr>
        <p:spPr>
          <a:xfrm>
            <a:off x="589493" y="1503608"/>
            <a:ext cx="11069107" cy="4751294"/>
          </a:xfrm>
        </p:spPr>
        <p:txBody>
          <a:bodyPr/>
          <a:lstStyle/>
          <a:p>
            <a:r>
              <a:rPr lang="en-US" dirty="0"/>
              <a:t>Contributions on 802.11ax performance relative to IMT-2020 EMBB requirements:</a:t>
            </a:r>
          </a:p>
          <a:p>
            <a:pPr>
              <a:buFont typeface="Arial" panose="020B0604020202020204" pitchFamily="34" charset="0"/>
              <a:buChar char="•"/>
            </a:pPr>
            <a:r>
              <a:rPr lang="en-US" sz="2000" dirty="0">
                <a:hlinkClick r:id="rId2"/>
              </a:rPr>
              <a:t>11-18/0256r0</a:t>
            </a:r>
            <a:r>
              <a:rPr lang="en-US" sz="2000" dirty="0"/>
              <a:t> “802.11ax for IMT-2020” </a:t>
            </a:r>
          </a:p>
          <a:p>
            <a:pPr>
              <a:buFont typeface="Arial" panose="020B0604020202020204" pitchFamily="34" charset="0"/>
              <a:buChar char="•"/>
            </a:pPr>
            <a:r>
              <a:rPr lang="en-US" sz="2000" dirty="0">
                <a:hlinkClick r:id="rId3"/>
              </a:rPr>
              <a:t>11-18/0517r2</a:t>
            </a:r>
            <a:r>
              <a:rPr lang="en-US" sz="2000" dirty="0"/>
              <a:t> “802.11ax for IMT-2020 eMBB Indoor Hotspot and Dense Urban”</a:t>
            </a:r>
          </a:p>
          <a:p>
            <a:pPr>
              <a:buFont typeface="Arial" panose="020B0604020202020204" pitchFamily="34" charset="0"/>
              <a:buChar char="•"/>
            </a:pPr>
            <a:r>
              <a:rPr lang="en-US" sz="2000" u="sng" dirty="0">
                <a:hlinkClick r:id="rId4"/>
              </a:rPr>
              <a:t>11-18/0915r3</a:t>
            </a:r>
            <a:r>
              <a:rPr lang="en-US" sz="2000" dirty="0"/>
              <a:t> “Benchmarking of 802.11ax against eMBB Indoor Hotspot requirements using IMT-2020 simulation methodology”</a:t>
            </a:r>
          </a:p>
          <a:p>
            <a:pPr>
              <a:buFont typeface="Arial" panose="020B0604020202020204" pitchFamily="34" charset="0"/>
              <a:buChar char="•"/>
            </a:pPr>
            <a:r>
              <a:rPr lang="en-US" sz="2000" dirty="0">
                <a:hlinkClick r:id="rId5"/>
              </a:rPr>
              <a:t>11-18/1240r4</a:t>
            </a:r>
            <a:r>
              <a:rPr lang="en-US" sz="2000" dirty="0"/>
              <a:t> “802.11ax for IMT-2020 eMBB Indoor Hotspot”</a:t>
            </a:r>
          </a:p>
          <a:p>
            <a:pPr>
              <a:buFont typeface="Arial" panose="020B0604020202020204" pitchFamily="34" charset="0"/>
              <a:buChar char="•"/>
            </a:pPr>
            <a:r>
              <a:rPr lang="en-US" sz="2000" dirty="0">
                <a:hlinkClick r:id="rId6"/>
              </a:rPr>
              <a:t>11-18/1573r7</a:t>
            </a:r>
            <a:r>
              <a:rPr lang="en-US" sz="2000" dirty="0"/>
              <a:t> “Summary of 802.11ax Self Evaluation for IMT-2020 EMBB Indoor Hotspot and Dense Urban Test Environments”</a:t>
            </a:r>
          </a:p>
          <a:p>
            <a:pPr>
              <a:buFont typeface="Arial" panose="020B0604020202020204" pitchFamily="34" charset="0"/>
              <a:buChar char="•"/>
            </a:pPr>
            <a:r>
              <a:rPr lang="en-US" sz="2000" dirty="0">
                <a:hlinkClick r:id="rId7"/>
              </a:rPr>
              <a:t>11-18/1340r9</a:t>
            </a:r>
            <a:r>
              <a:rPr lang="en-US" sz="2000" dirty="0"/>
              <a:t> “Proposed LS to 3GPP/WFA/WBA/WifiForward on the studies done regarding benchmarking of 802.11ax capabilities”</a:t>
            </a:r>
          </a:p>
          <a:p>
            <a:pPr>
              <a:buFont typeface="Arial" panose="020B0604020202020204" pitchFamily="34" charset="0"/>
              <a:buChar char="•"/>
            </a:pPr>
            <a:r>
              <a:rPr lang="en-US" sz="2000" dirty="0"/>
              <a:t>LS sent by the 802.11 WG Chair, based on: </a:t>
            </a:r>
            <a:r>
              <a:rPr lang="en-US" altLang="en-US" sz="2000" dirty="0">
                <a:hlinkClick r:id="rId7"/>
              </a:rPr>
              <a:t>11-18/1340r9</a:t>
            </a:r>
            <a:r>
              <a:rPr lang="en-US" sz="2000" dirty="0"/>
              <a:t> </a:t>
            </a:r>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January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Report on Liaison Statement to 3GPP SA</a:t>
            </a:r>
            <a:endParaRPr lang="en-US" sz="2800" dirty="0"/>
          </a:p>
        </p:txBody>
      </p:sp>
      <p:sp>
        <p:nvSpPr>
          <p:cNvPr id="3" name="Content Placeholder 2"/>
          <p:cNvSpPr>
            <a:spLocks noGrp="1"/>
          </p:cNvSpPr>
          <p:nvPr>
            <p:ph idx="1"/>
          </p:nvPr>
        </p:nvSpPr>
        <p:spPr>
          <a:xfrm>
            <a:off x="533400" y="1277144"/>
            <a:ext cx="11201400" cy="5198270"/>
          </a:xfrm>
        </p:spPr>
        <p:txBody>
          <a:bodyPr/>
          <a:lstStyle/>
          <a:p>
            <a:pPr>
              <a:buFont typeface="Arial" panose="020B0604020202020204" pitchFamily="34" charset="0"/>
              <a:buChar char="•"/>
            </a:pPr>
            <a:r>
              <a:rPr lang="en-US" b="0" dirty="0"/>
              <a:t>At the November 802.11 meeting in Bangkok, Thailand </a:t>
            </a:r>
            <a:r>
              <a:rPr lang="en-US" altLang="en-US" dirty="0">
                <a:hlinkClick r:id="rId2"/>
              </a:rPr>
              <a:t>11-18/1340r9</a:t>
            </a:r>
            <a:r>
              <a:rPr lang="en-US" altLang="en-US" dirty="0"/>
              <a:t> </a:t>
            </a:r>
            <a:r>
              <a:rPr lang="en-US" b="0" dirty="0"/>
              <a:t>was approved and sent by the Chair to 3GPP SA (note: a correction updating references followed).</a:t>
            </a:r>
          </a:p>
          <a:p>
            <a:pPr>
              <a:buFont typeface="Arial" panose="020B0604020202020204" pitchFamily="34" charset="0"/>
              <a:buChar char="•"/>
            </a:pPr>
            <a:r>
              <a:rPr lang="en-US" altLang="en-US" b="0" dirty="0"/>
              <a:t>The LS was received by 3GPP SA:</a:t>
            </a:r>
          </a:p>
          <a:p>
            <a:pPr lvl="1">
              <a:buFont typeface="Arial" panose="020B0604020202020204" pitchFamily="34" charset="0"/>
              <a:buChar char="•"/>
            </a:pPr>
            <a:r>
              <a:rPr lang="en-GB" sz="1800" b="0" dirty="0"/>
              <a:t>TD SP‑180936 LS from IEEE 802.11: IEEE 802.11 study results benchmarking 802.11ax capabilities to meet Indoor Hotspot test environment defined by IMT-2020. (IEEE 802.11)</a:t>
            </a:r>
            <a:br>
              <a:rPr lang="en-GB" sz="1800" b="0" dirty="0"/>
            </a:br>
            <a:r>
              <a:rPr lang="en-GB" sz="1400" dirty="0"/>
              <a:t>Abstract: The IEEE 802.11 WG would like to kindly inform you of the results of the studies documented in [1], [3], [4], and [5] regarding benchmarking of IEEE P802.11ax [1] capabilities in the Indoor Hotspot environment defined by IMT-2020 ([6], [7]). The IEEE 802.11WG believes these studies conclusively show that:  P802.11ax [1] meets the salient IMT-2020 requirements for the Indoor Hotspot environment, including mobility. The IEEE 802.11 WG invites you to consider these results in the context of ongoing work regarding WLAN interworking with 3GPP systems, and looks forward to a continued, productive exchange of information.</a:t>
            </a:r>
            <a:br>
              <a:rPr lang="en-US" sz="1600" dirty="0"/>
            </a:br>
            <a:r>
              <a:rPr lang="en-GB" sz="1800" b="0" dirty="0"/>
              <a:t>Discussion and conclusion: </a:t>
            </a:r>
            <a:r>
              <a:rPr lang="en-GB" sz="1800" b="1" dirty="0"/>
              <a:t>This LS was noted.</a:t>
            </a:r>
          </a:p>
          <a:p>
            <a:pPr lvl="1">
              <a:buFont typeface="Arial" panose="020B0604020202020204" pitchFamily="34" charset="0"/>
              <a:buChar char="•"/>
            </a:pPr>
            <a:r>
              <a:rPr lang="en-US" sz="1800" dirty="0"/>
              <a:t>TD SP 181212 LS from IEEE P802.11: IEEE 802.11 study results benchmarking 802.11ax capabilities to meet Indoor Hotspot test environment defined by IMT-2020. (IEEE P802.11)</a:t>
            </a:r>
            <a:br>
              <a:rPr lang="en-US" sz="1800" dirty="0"/>
            </a:br>
            <a:r>
              <a:rPr lang="en-US" sz="1400" dirty="0"/>
              <a:t>Abstract: This document presents the self-evaluation of 802.11ax vis-à-vis the IMT-2020 minimum requirements for the Indoor Hotspot test environment of the </a:t>
            </a:r>
            <a:r>
              <a:rPr lang="en-US" sz="1400" dirty="0" err="1"/>
              <a:t>eMBB</a:t>
            </a:r>
            <a:r>
              <a:rPr lang="en-US" sz="1400" dirty="0"/>
              <a:t> usage scenario [2]. The self-evaluation follows the methodology specified in [2]. This document is a summary of the results presented to IEEE 802.11 in [3], [4] and [5] with some additional observations. R6 includes minor modifications of editorial nature suggested during the AANI SC session, Monday, November 12, PM2. R7 corrects the dates of references 4, 5 and 5 6 and clarifies reference</a:t>
            </a:r>
            <a:br>
              <a:rPr lang="en-US" sz="1400" dirty="0"/>
            </a:br>
            <a:r>
              <a:rPr lang="en-US" sz="1800" dirty="0"/>
              <a:t>Discussion and conclusion: </a:t>
            </a:r>
            <a:r>
              <a:rPr lang="en-US" sz="1800" b="1" dirty="0"/>
              <a:t>This LS was noted.</a:t>
            </a:r>
          </a:p>
          <a:p>
            <a:pPr lvl="1">
              <a:buFont typeface="Arial" panose="020B0604020202020204" pitchFamily="34" charset="0"/>
              <a:buChar char="•"/>
            </a:pPr>
            <a:endParaRPr lang="en-US" sz="1800" b="1"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January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458846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Status</a:t>
            </a:r>
            <a:endParaRPr lang="en-US" sz="2800" dirty="0"/>
          </a:p>
        </p:txBody>
      </p:sp>
      <p:sp>
        <p:nvSpPr>
          <p:cNvPr id="3" name="Content Placeholder 2"/>
          <p:cNvSpPr>
            <a:spLocks noGrp="1"/>
          </p:cNvSpPr>
          <p:nvPr>
            <p:ph idx="1"/>
          </p:nvPr>
        </p:nvSpPr>
        <p:spPr>
          <a:xfrm>
            <a:off x="884818" y="1277144"/>
            <a:ext cx="10449881" cy="5064126"/>
          </a:xfrm>
        </p:spPr>
        <p:txBody>
          <a:bodyPr/>
          <a:lstStyle/>
          <a:p>
            <a:pPr>
              <a:buFont typeface="Arial" panose="020B0604020202020204" pitchFamily="34" charset="0"/>
              <a:buChar char="•"/>
            </a:pPr>
            <a:r>
              <a:rPr lang="en-US" b="0" dirty="0"/>
              <a:t>IEEE 802 Nendica will meet this week in Bangkok:</a:t>
            </a:r>
          </a:p>
          <a:p>
            <a:pPr lvl="1">
              <a:buFont typeface="Arial" panose="020B0604020202020204" pitchFamily="34" charset="0"/>
              <a:buChar char="•"/>
            </a:pPr>
            <a:r>
              <a:rPr lang="en-US" dirty="0"/>
              <a:t>Tuesday 15 January, EVE – 19:30-21:30 </a:t>
            </a:r>
            <a:r>
              <a:rPr lang="en-US" dirty="0">
                <a:highlight>
                  <a:srgbClr val="FFFF00"/>
                </a:highlight>
              </a:rPr>
              <a:t>(TBC)</a:t>
            </a:r>
            <a:endParaRPr lang="en-US" b="0" dirty="0">
              <a:highlight>
                <a:srgbClr val="FFFF00"/>
              </a:highlight>
            </a:endParaRPr>
          </a:p>
          <a:p>
            <a:pPr>
              <a:buFont typeface="Arial" panose="020B0604020202020204" pitchFamily="34" charset="0"/>
              <a:buChar char="•"/>
            </a:pPr>
            <a:r>
              <a:rPr lang="en-US" b="0" dirty="0"/>
              <a:t>Status:</a:t>
            </a:r>
          </a:p>
          <a:p>
            <a:pPr lvl="1">
              <a:buFont typeface="Arial" panose="020B0604020202020204" pitchFamily="34" charset="0"/>
              <a:buChar char="•"/>
            </a:pPr>
            <a:r>
              <a:rPr lang="en-US" dirty="0"/>
              <a:t>Roger Marks is Nendica chair </a:t>
            </a:r>
          </a:p>
          <a:p>
            <a:pPr lvl="1">
              <a:buFont typeface="Arial" panose="020B0604020202020204" pitchFamily="34" charset="0"/>
              <a:buChar char="•"/>
            </a:pPr>
            <a:r>
              <a:rPr lang="en-US" dirty="0"/>
              <a:t>All NENDICA documents available at: </a:t>
            </a:r>
            <a:r>
              <a:rPr lang="en-US" dirty="0">
                <a:hlinkClick r:id="rId2"/>
              </a:rPr>
              <a:t>https://mentor.ieee.org/802.1/documents</a:t>
            </a:r>
            <a:endParaRPr lang="en-US" dirty="0"/>
          </a:p>
          <a:p>
            <a:pPr lvl="1">
              <a:buFont typeface="Arial" panose="020B0604020202020204" pitchFamily="34" charset="0"/>
              <a:buChar char="•"/>
            </a:pPr>
            <a:r>
              <a:rPr lang="en-US" dirty="0">
                <a:hlinkClick r:id="rId3"/>
              </a:rPr>
              <a:t>1-18/0084r0 </a:t>
            </a:r>
            <a:r>
              <a:rPr lang="en-US" dirty="0"/>
              <a:t>  – Minutes of Nendica meeting of 2018-11-29</a:t>
            </a:r>
          </a:p>
          <a:p>
            <a:pPr lvl="1">
              <a:buFont typeface="Arial" panose="020B0604020202020204" pitchFamily="34" charset="0"/>
              <a:buChar char="•"/>
            </a:pPr>
            <a:r>
              <a:rPr lang="en-US" b="0" dirty="0"/>
              <a:t>Work in process:</a:t>
            </a:r>
          </a:p>
          <a:p>
            <a:pPr marL="1257300" lvl="2" indent="-342900">
              <a:buFont typeface="+mj-lt"/>
              <a:buAutoNum type="arabicPeriod"/>
            </a:pPr>
            <a:r>
              <a:rPr lang="en-US" dirty="0">
                <a:hlinkClick r:id="rId4"/>
              </a:rPr>
              <a:t>1-18/0002r5</a:t>
            </a:r>
            <a:r>
              <a:rPr lang="en-US" dirty="0"/>
              <a:t> </a:t>
            </a:r>
            <a:r>
              <a:rPr lang="en-US" i="1" dirty="0"/>
              <a:t>– “</a:t>
            </a:r>
            <a:r>
              <a:rPr lang="en-US" b="1" dirty="0"/>
              <a:t>Draft Report Wired Wireless Flexible Factory IoT”</a:t>
            </a:r>
            <a:endParaRPr lang="en-US" i="1" dirty="0"/>
          </a:p>
          <a:p>
            <a:pPr marL="1714500" lvl="3" indent="-342900">
              <a:buFont typeface="Arial" panose="020B0604020202020204" pitchFamily="34" charset="0"/>
              <a:buChar char="•"/>
            </a:pPr>
            <a:r>
              <a:rPr lang="en-US" dirty="0">
                <a:hlinkClick r:id="rId5"/>
              </a:rPr>
              <a:t>1-18/0025r6</a:t>
            </a:r>
            <a:r>
              <a:rPr lang="en-US" dirty="0"/>
              <a:t> </a:t>
            </a:r>
            <a:r>
              <a:rPr lang="en-US" i="1" dirty="0"/>
              <a:t>–</a:t>
            </a:r>
            <a:r>
              <a:rPr lang="en-US" dirty="0"/>
              <a:t> “Pre-Draft: Wired/Wireless Use Cases and Communication Requirements for Flexible Factories IoT Bridged Network”</a:t>
            </a:r>
          </a:p>
          <a:p>
            <a:pPr marL="857250" lvl="1" indent="-342900">
              <a:buFont typeface="Arial" panose="020B0604020202020204" pitchFamily="34" charset="0"/>
              <a:buChar char="•"/>
            </a:pPr>
            <a:r>
              <a:rPr lang="en-US" dirty="0"/>
              <a:t>Work completed:</a:t>
            </a:r>
          </a:p>
          <a:p>
            <a:pPr marL="1257300" lvl="2" indent="-342900">
              <a:buFont typeface="+mj-lt"/>
              <a:buAutoNum type="arabicPeriod"/>
            </a:pPr>
            <a:r>
              <a:rPr lang="en-US" dirty="0"/>
              <a:t>Lossless Network for Data Centers – Published 2018-08-17 </a:t>
            </a:r>
            <a:r>
              <a:rPr lang="en-US" dirty="0">
                <a:hlinkClick r:id="rId6"/>
              </a:rPr>
              <a:t>1-18/0042r0</a:t>
            </a:r>
            <a:r>
              <a:rPr lang="en-US" dirty="0"/>
              <a:t> </a:t>
            </a:r>
          </a:p>
          <a:p>
            <a:pPr>
              <a:buFont typeface="Arial" panose="020B0604020202020204" pitchFamily="34" charset="0"/>
              <a:buChar char="•"/>
            </a:pPr>
            <a:endParaRPr lang="en-US" sz="100" b="0" dirty="0"/>
          </a:p>
          <a:p>
            <a:pPr>
              <a:buFont typeface="Arial" panose="020B0604020202020204" pitchFamily="34" charset="0"/>
              <a:buChar char="•"/>
            </a:pPr>
            <a:r>
              <a:rPr lang="en-US" b="0" dirty="0"/>
              <a:t>Nendica status report (provided by Roger Marks, Nendica Chair)</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January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6280290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571500" indent="-457200">
              <a:buFont typeface="Arial" panose="020B0604020202020204" pitchFamily="34" charset="0"/>
              <a:buChar char="•"/>
            </a:pPr>
            <a:r>
              <a:rPr lang="en-US" dirty="0">
                <a:highlight>
                  <a:srgbClr val="FFFF00"/>
                </a:highlight>
              </a:rPr>
              <a:t>TBD</a:t>
            </a:r>
            <a:endParaRPr lang="en-US" altLang="en-US" sz="2200" dirty="0">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3400" y="1295402"/>
            <a:ext cx="11125199" cy="4949820"/>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en-US" altLang="en-US" dirty="0"/>
              <a:t>Teleconference: </a:t>
            </a:r>
          </a:p>
          <a:p>
            <a:r>
              <a:rPr lang="en-US" altLang="en-US" sz="2000" dirty="0"/>
              <a:t>	</a:t>
            </a:r>
            <a:r>
              <a:rPr lang="en-US" altLang="en-US" sz="2000" b="0" dirty="0"/>
              <a:t>As required with 10 days’ notification</a:t>
            </a:r>
          </a:p>
          <a:p>
            <a:endParaRPr lang="en-US" altLang="en-US" sz="700" b="0" dirty="0"/>
          </a:p>
          <a:p>
            <a:r>
              <a:rPr lang="en-US" altLang="en-US" dirty="0"/>
              <a:t>10-16 March 2019 F2F, </a:t>
            </a:r>
            <a:r>
              <a:rPr lang="en-GB" dirty="0"/>
              <a:t>Hyatt Regency Vancouver and Fairmont Hotel Vancouver, Vancouver, Canada :</a:t>
            </a:r>
            <a:endParaRPr lang="en-US" altLang="en-US" dirty="0"/>
          </a:p>
          <a:p>
            <a:r>
              <a:rPr lang="en-US" altLang="en-US" dirty="0"/>
              <a:t>	</a:t>
            </a:r>
            <a:r>
              <a:rPr lang="en-US" dirty="0"/>
              <a:t>The AANI SC is contribution driven, contributions are requested:</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proposals are due June 2019</a:t>
            </a:r>
          </a:p>
          <a:p>
            <a:pPr marL="400050" lvl="1" indent="0"/>
            <a:endParaRPr lang="en-US" altLang="en-US" sz="700" i="1" dirty="0"/>
          </a:p>
          <a:p>
            <a:pPr marL="400050" lvl="1" indent="0"/>
            <a:r>
              <a:rPr lang="en-US" altLang="en-US" dirty="0"/>
              <a:t>Meeting time requested: 1 sessions – Monday PM2 </a:t>
            </a:r>
            <a:r>
              <a:rPr lang="en-US" altLang="en-US" dirty="0">
                <a:highlight>
                  <a:srgbClr val="FFFF00"/>
                </a:highlight>
              </a:rPr>
              <a:t>(TBC)</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January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January 2019</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January 2019</a:t>
            </a:r>
          </a:p>
          <a:p>
            <a:pPr algn="ctr"/>
            <a:r>
              <a:rPr lang="en-GB" dirty="0"/>
              <a:t>Hilton St Louis at the Ballpark, St. Louis, Missouri, USA</a:t>
            </a:r>
          </a:p>
          <a:p>
            <a:pPr algn="ctr"/>
            <a:endParaRPr lang="en-US" altLang="en-US" dirty="0"/>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January 2019</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January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14846"/>
            <a:ext cx="10978036" cy="5256214"/>
          </a:xfrm>
        </p:spPr>
        <p:txBody>
          <a:bodyPr/>
          <a:lstStyle/>
          <a:p>
            <a:pPr marL="0" indent="0">
              <a:spcBef>
                <a:spcPts val="200"/>
              </a:spcBef>
              <a:defRPr/>
            </a:pPr>
            <a:r>
              <a:rPr lang="en-US" altLang="en-US" dirty="0"/>
              <a:t>Thursday – AM1</a:t>
            </a:r>
          </a:p>
          <a:p>
            <a:pPr marL="457200" indent="-457200">
              <a:spcBef>
                <a:spcPts val="200"/>
              </a:spcBef>
              <a:buFont typeface="Times New Roman" panose="02020603050405020304" pitchFamily="18" charset="0"/>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sz="2000" dirty="0"/>
              <a:t>Background/Status</a:t>
            </a:r>
          </a:p>
          <a:p>
            <a:pPr marL="857250" lvl="1" indent="-457200">
              <a:spcBef>
                <a:spcPts val="200"/>
              </a:spcBef>
              <a:buFont typeface="Times New Roman" panose="02020603050405020304" pitchFamily="18" charset="0"/>
              <a:buAutoNum type="arabicPeriod"/>
              <a:defRPr/>
            </a:pPr>
            <a:r>
              <a:rPr lang="en-US" sz="1600" dirty="0"/>
              <a:t>Liaison Statement history</a:t>
            </a:r>
          </a:p>
          <a:p>
            <a:pPr marL="857250" lvl="1" indent="-457200">
              <a:spcBef>
                <a:spcPts val="200"/>
              </a:spcBef>
              <a:buFont typeface="Times New Roman" panose="02020603050405020304" pitchFamily="18" charset="0"/>
              <a:buAutoNum type="arabicPeriod"/>
              <a:defRPr/>
            </a:pPr>
            <a:r>
              <a:rPr lang="en-US" sz="1600" dirty="0"/>
              <a:t>Status: </a:t>
            </a:r>
            <a:r>
              <a:rPr lang="en-GB" sz="1600" dirty="0"/>
              <a:t>WLAN integration in 3GPP NextGen System</a:t>
            </a:r>
            <a:endParaRPr lang="en-US" sz="1600" dirty="0"/>
          </a:p>
          <a:p>
            <a:pPr marL="857250" lvl="1" indent="-457200">
              <a:spcBef>
                <a:spcPts val="200"/>
              </a:spcBef>
              <a:buFont typeface="Times New Roman" panose="02020603050405020304" pitchFamily="18" charset="0"/>
              <a:buAutoNum type="arabicPeriod"/>
              <a:defRPr/>
            </a:pPr>
            <a:r>
              <a:rPr lang="en-US" sz="1600" dirty="0"/>
              <a:t>Status: 802.11ax performance relative to the IMT-2020 EMBB requirements</a:t>
            </a:r>
          </a:p>
          <a:p>
            <a:pPr marL="857250" lvl="1" indent="-457200">
              <a:spcBef>
                <a:spcPts val="200"/>
              </a:spcBef>
              <a:buFont typeface="Times New Roman" panose="02020603050405020304" pitchFamily="18" charset="0"/>
              <a:buAutoNum type="arabicPeriod"/>
              <a:defRPr/>
            </a:pPr>
            <a:r>
              <a:rPr lang="en-US" altLang="en-US" sz="1600" dirty="0"/>
              <a:t>Report on response to Liaison Statement </a:t>
            </a:r>
            <a:r>
              <a:rPr lang="en-US" altLang="en-US" sz="1600" dirty="0">
                <a:hlinkClick r:id="rId3"/>
              </a:rPr>
              <a:t>11-18/1340r9</a:t>
            </a:r>
            <a:endParaRPr lang="en-US" sz="1600" dirty="0"/>
          </a:p>
          <a:p>
            <a:pPr marL="457200" indent="-457200">
              <a:spcBef>
                <a:spcPts val="200"/>
              </a:spcBef>
              <a:buFont typeface="Times New Roman" panose="02020603050405020304" pitchFamily="18" charset="0"/>
              <a:buAutoNum type="arabicPeriod"/>
              <a:defRPr/>
            </a:pPr>
            <a:r>
              <a:rPr lang="en-US" sz="2000" dirty="0"/>
              <a:t>Nendica – Update – Roger Marks </a:t>
            </a:r>
            <a:r>
              <a:rPr lang="en-US" sz="2000" dirty="0">
                <a:highlight>
                  <a:srgbClr val="FFFF00"/>
                </a:highlight>
              </a:rPr>
              <a:t>(TBC)</a:t>
            </a:r>
          </a:p>
          <a:p>
            <a:pPr marL="457200" indent="-457200">
              <a:spcBef>
                <a:spcPts val="200"/>
              </a:spcBef>
              <a:buFont typeface="Times New Roman" panose="02020603050405020304" pitchFamily="18" charset="0"/>
              <a:buAutoNum type="arabicPeriod"/>
              <a:defRPr/>
            </a:pPr>
            <a:r>
              <a:rPr lang="en-US" sz="2000" dirty="0"/>
              <a:t>Discussion / Contributions</a:t>
            </a:r>
          </a:p>
          <a:p>
            <a:pPr marL="971550" lvl="1" indent="-457200">
              <a:buFont typeface="+mj-lt"/>
              <a:buAutoNum type="arabicPeriod"/>
            </a:pPr>
            <a:r>
              <a:rPr lang="en-US" altLang="en-US" dirty="0"/>
              <a:t>802.11 technical performance relative to IMT-2020 requirements </a:t>
            </a:r>
            <a:r>
              <a:rPr lang="en-US" altLang="en-US" dirty="0">
                <a:highlight>
                  <a:srgbClr val="FFFF00"/>
                </a:highlight>
              </a:rPr>
              <a:t>11-19/0193r0</a:t>
            </a:r>
          </a:p>
          <a:p>
            <a:pPr marL="971550" lvl="1" indent="-457200">
              <a:buFont typeface="+mj-lt"/>
              <a:buAutoNum type="arabicPeriod"/>
            </a:pPr>
            <a:r>
              <a:rPr lang="en-US" altLang="en-US" dirty="0"/>
              <a:t>????</a:t>
            </a:r>
            <a:endParaRPr lang="en-US" dirty="0"/>
          </a:p>
          <a:p>
            <a:pPr>
              <a:spcBef>
                <a:spcPts val="200"/>
              </a:spcBef>
              <a:buFont typeface="+mj-lt"/>
              <a:buAutoNum type="arabicPeriod"/>
              <a:defRPr/>
            </a:pPr>
            <a:r>
              <a:rPr lang="en-US" altLang="en-US" sz="2000" dirty="0"/>
              <a:t>Future Sessions Planning</a:t>
            </a: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January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January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a:t>January 2019</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5103814"/>
          </a:xfrm>
        </p:spPr>
        <p:txBody>
          <a:bodyPr/>
          <a:lstStyle/>
          <a:p>
            <a:r>
              <a:rPr lang="en-US" altLang="en-US" dirty="0"/>
              <a:t>Minutes from the November F2F Meeting in</a:t>
            </a:r>
            <a:r>
              <a:rPr lang="en-US" dirty="0"/>
              <a:t> Bangkok, Thailand</a:t>
            </a:r>
            <a:r>
              <a:rPr lang="en-US" altLang="en-US" dirty="0"/>
              <a:t>:</a:t>
            </a:r>
            <a:br>
              <a:rPr lang="en-US" altLang="en-US" dirty="0"/>
            </a:br>
            <a:r>
              <a:rPr lang="en-US" altLang="en-US" dirty="0">
                <a:hlinkClick r:id="rId2"/>
              </a:rPr>
              <a:t>11-18/2051r0</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 Approved by unanimous consent.</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January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12776" y="150813"/>
            <a:ext cx="10361084" cy="428624"/>
          </a:xfrm>
        </p:spPr>
        <p:txBody>
          <a:bodyPr/>
          <a:lstStyle/>
          <a:p>
            <a:r>
              <a:rPr lang="en-US" altLang="en-US" dirty="0"/>
              <a:t>AANI SC Background 1/3</a:t>
            </a:r>
          </a:p>
        </p:txBody>
      </p:sp>
      <p:sp>
        <p:nvSpPr>
          <p:cNvPr id="20483" name="Content Placeholder 2"/>
          <p:cNvSpPr>
            <a:spLocks noGrp="1"/>
          </p:cNvSpPr>
          <p:nvPr>
            <p:ph idx="1"/>
          </p:nvPr>
        </p:nvSpPr>
        <p:spPr>
          <a:xfrm>
            <a:off x="878238" y="782663"/>
            <a:ext cx="10475383" cy="5360988"/>
          </a:xfrm>
        </p:spPr>
        <p:txBody>
          <a:bodyPr/>
          <a:lstStyle/>
          <a:p>
            <a:r>
              <a:rPr lang="en-US" altLang="en-US" sz="2000" dirty="0"/>
              <a:t>At the July 802 Plenary 802.11 passed a motion forming the AANI SC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9"/>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10"/>
              </a:rPr>
              <a:t>11-17/1750r3</a:t>
            </a:r>
            <a:r>
              <a:rPr lang="en-US" altLang="en-US" sz="2000" dirty="0"/>
              <a:t>) to IEEE 5G (11/17)</a:t>
            </a:r>
          </a:p>
          <a:p>
            <a:pPr>
              <a:buFont typeface="Arial" panose="020B0604020202020204" pitchFamily="34" charset="0"/>
              <a:buChar char="•"/>
            </a:pPr>
            <a:r>
              <a:rPr lang="en-US" altLang="en-US" sz="2000" dirty="0"/>
              <a:t>802.11 sent an LS (</a:t>
            </a:r>
            <a:r>
              <a:rPr lang="en-US" altLang="en-US" sz="2000" dirty="0">
                <a:hlinkClick r:id="rId11"/>
              </a:rPr>
              <a:t>11-18/1340r9</a:t>
            </a:r>
            <a:r>
              <a:rPr lang="en-US" altLang="en-US" sz="2000" dirty="0"/>
              <a:t>) to 3GPP SA (11/18)</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2"/>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3"/>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4"/>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5"/>
              </a:rPr>
              <a:t>11-17/1569r0</a:t>
            </a:r>
            <a:r>
              <a:rPr lang="en-US" altLang="en-US" sz="2000" dirty="0"/>
              <a:t>) (10/17)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January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0068178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20318</TotalTime>
  <Words>1573</Words>
  <Application>Microsoft Office PowerPoint</Application>
  <PresentationFormat>Widescreen</PresentationFormat>
  <Paragraphs>234</Paragraphs>
  <Slides>17</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5" baseType="lpstr">
      <vt:lpstr>Arial Unicode MS</vt:lpstr>
      <vt:lpstr>MS Gothic</vt:lpstr>
      <vt:lpstr>Arial</vt:lpstr>
      <vt:lpstr>Helvetica</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AANI SC Background 1/3</vt:lpstr>
      <vt:lpstr>AANI SC Background 2/3</vt:lpstr>
      <vt:lpstr>AANI SC Background 3/3</vt:lpstr>
      <vt:lpstr>Report on Liaison Statement to 3GPP SA</vt:lpstr>
      <vt:lpstr>Nendica Status</vt:lpstr>
      <vt:lpstr>Discussion / Contributions</vt:lpstr>
      <vt:lpstr>Topics for Contribution</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11-18-2108-01-AANI-aani-sc-agenda-january-2019</dc:title>
  <dc:creator>Levy, Joseph</dc:creator>
  <cp:lastModifiedBy>Joseph Levy</cp:lastModifiedBy>
  <cp:revision>279</cp:revision>
  <cp:lastPrinted>1601-01-01T00:00:00Z</cp:lastPrinted>
  <dcterms:created xsi:type="dcterms:W3CDTF">2017-06-02T20:57:23Z</dcterms:created>
  <dcterms:modified xsi:type="dcterms:W3CDTF">2019-01-17T16:31:25Z</dcterms:modified>
</cp:coreProperties>
</file>