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5" r:id="rId4"/>
    <p:sldId id="266" r:id="rId5"/>
    <p:sldId id="319" r:id="rId6"/>
    <p:sldId id="268" r:id="rId7"/>
    <p:sldId id="280" r:id="rId8"/>
    <p:sldId id="270" r:id="rId9"/>
    <p:sldId id="334" r:id="rId10"/>
    <p:sldId id="272" r:id="rId11"/>
    <p:sldId id="332" r:id="rId12"/>
    <p:sldId id="275" r:id="rId13"/>
    <p:sldId id="333" r:id="rId14"/>
    <p:sldId id="321" r:id="rId15"/>
    <p:sldId id="324" r:id="rId16"/>
    <p:sldId id="274" r:id="rId17"/>
    <p:sldId id="26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0" d="100"/>
          <a:sy n="60" d="100"/>
        </p:scale>
        <p:origin x="84" y="10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12/7/2018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10</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16</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17</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Joseph Levy (InterDigital)</a:t>
            </a:r>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2019</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2019</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2019</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802.11-18/2108r0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16/11-16-1574-03-AANI-draft-ls-from-802-11-to-3gpp-sa-requesting-status-and-information-on-wlan-integration-in-3gpp-nextgen-system.docx" TargetMode="External"/><Relationship Id="rId13" Type="http://schemas.openxmlformats.org/officeDocument/2006/relationships/hyperlink" Target="https://mentor.ieee.org/802.11/dcn/17/11-17-0903-00-0000-liaison-statement-from-3gpp-tsg-sa-on-wlan-integration.doc"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78-02-AANI-reply-ls-to-reply-ls-from-3gpp-ran2-on-estimated-throughput-11-17-315r0.docx" TargetMode="External"/><Relationship Id="rId12" Type="http://schemas.openxmlformats.org/officeDocument/2006/relationships/hyperlink" Target="https://mentor.ieee.org/802.11/dcn/17/11-17-0444-00-0000-liaison-from-3gpp-ran-on-radio-level-integration.do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11" Type="http://schemas.openxmlformats.org/officeDocument/2006/relationships/hyperlink" Target="https://mentor.ieee.org/802.11/dcn/17/11-17-0315-00-0000-liaison-statement-from-3gpp-ran2-on-estimated-wlan-throughput.doc" TargetMode="External"/><Relationship Id="rId5" Type="http://schemas.openxmlformats.org/officeDocument/2006/relationships/hyperlink" Target="https://mentor.ieee.org/802.11/dcn/16/11-16-1510-02-AANI-reply-to-liaison-from-3gpp-ran2-on-estimated-throughput-11-16-1384.docx" TargetMode="External"/><Relationship Id="rId10" Type="http://schemas.openxmlformats.org/officeDocument/2006/relationships/hyperlink" Target="https://mentor.ieee.org/802.11/dcn/17/11-17-1750-03-AANI-draft-ls-from-802-11-to-ieee-ieee-5g-on-the-ieee-5g-roadmap-wp.docx"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mentor.ieee.org/802.11/dcn/17/11-17-1744-03-AANI-draft-reply-ls-from-802-11-to-ngmn-ls-on-e2e-architectural-framework.docx" TargetMode="External"/><Relationship Id="rId14" Type="http://schemas.openxmlformats.org/officeDocument/2006/relationships/hyperlink" Target="https://mentor.ieee.org/802.11/dcn/17/11-17-1569-00-0000-liaison-statement-from-ngmn-on-e2e-architecture.doc"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 Id="rId6" Type="http://schemas.openxmlformats.org/officeDocument/2006/relationships/hyperlink" Target="https://mentor.ieee.org/802.11/dcn/18/11-18-1243-00-AANI-3gpp-update-status-release-15-june-2018.pptx" TargetMode="External"/><Relationship Id="rId5" Type="http://schemas.openxmlformats.org/officeDocument/2006/relationships/hyperlink" Target="https://mentor.ieee.org/802.11/dcn/18/11-18-0481-00-AANI-3gpp-tsg-sa-status-update.pptx" TargetMode="External"/><Relationship Id="rId4" Type="http://schemas.openxmlformats.org/officeDocument/2006/relationships/hyperlink" Target="https://mentor.ieee.org/802.11/dcn/17/11-17-1064-00-AANI-overview-of-3gpp-sa-next-generation-system-documents-related-to-non-3gpp-access-to-the-5g-core-network.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8/11-18-0517-02-AANI-802-11ax-for-imt-2020-embb-indoor-hotspot-and-dense-urban.pptx" TargetMode="External"/><Relationship Id="rId7" Type="http://schemas.openxmlformats.org/officeDocument/2006/relationships/hyperlink" Target="https://mentor.ieee.org/802.11/dcn/18/11-18-1340-09-AANI-proposed-ls-to-3gpp-wfa-wba-wififorward-on-the-studies-done-regarding-benchmarking-of-802-11ax-capabilities.docx" TargetMode="External"/><Relationship Id="rId2" Type="http://schemas.openxmlformats.org/officeDocument/2006/relationships/hyperlink" Target="https://mentor.ieee.org/802.11/dcn/18/11-18-0256-00-AANI-802-11ax-for-imt-2020.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1573-07-AANI-summary-of-802-11ax-self-evaluation-for-imt-2020-embb-indoor-hotspot-and-dense-urban-test-environments.docx" TargetMode="External"/><Relationship Id="rId5" Type="http://schemas.openxmlformats.org/officeDocument/2006/relationships/hyperlink" Target="https://mentor.ieee.org/802.11/dcn/18/11-18-1240-04-AANI-802-11ax-for-imt-2020-embb-indoor-hotspot.pptx" TargetMode="External"/><Relationship Id="rId4" Type="http://schemas.openxmlformats.org/officeDocument/2006/relationships/hyperlink" Target="https://mentor.ieee.org/802.11/dcn/18/11-18-0915-03-AANI-benchmarking-of-802-11ax-against-embb-indoor-hotspot-requirements-using-imt-2020-simulation-methodology.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dcn/18/1-18-0084-00-ICne-minutes-of-nendica-meeting-of-2018-11-29.docx" TargetMode="External"/><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 Id="rId6" Type="http://schemas.openxmlformats.org/officeDocument/2006/relationships/hyperlink" Target="https://mentor.ieee.org/802.1/dcn/18/1-18-0042-00-ICne-ieee-802-nendica-report-the-lossless-network-for-data-centers.pdf" TargetMode="External"/><Relationship Id="rId5" Type="http://schemas.openxmlformats.org/officeDocument/2006/relationships/hyperlink" Target="https://mentor.ieee.org/802.1/dcn/18/1-18-0025-06-ICne-pre-draft-wired-wireless-use-cases-and-communication-requirements-for-flexible-factories-iot-bridged-network.pdf" TargetMode="External"/><Relationship Id="rId4" Type="http://schemas.openxmlformats.org/officeDocument/2006/relationships/hyperlink" Target="https://mentor.ieee.org/802.1/dcn/18/1-18-0002-05-ICne-draft-report-wired-wireless-flexible-factory-iot.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8/11-18-2051-00-AANI-aani-november-2018-meeting-minutes.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2019-01-17</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a:t>January 2019</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25170773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260" name="Document" r:id="rId4" imgW="8245941" imgH="2844112" progId="Word.Document.8">
                  <p:embed/>
                </p:oleObj>
              </mc:Choice>
              <mc:Fallback>
                <p:oleObj name="Document" r:id="rId4" imgW="8245941" imgH="2844112"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2"/>
            <a:ext cx="10361084" cy="428624"/>
          </a:xfrm>
        </p:spPr>
        <p:txBody>
          <a:bodyPr/>
          <a:lstStyle/>
          <a:p>
            <a:r>
              <a:rPr lang="en-US" altLang="en-US" dirty="0"/>
              <a:t>AANI SC Background 1/3</a:t>
            </a:r>
          </a:p>
        </p:txBody>
      </p:sp>
      <p:sp>
        <p:nvSpPr>
          <p:cNvPr id="20483" name="Content Placeholder 2"/>
          <p:cNvSpPr>
            <a:spLocks noGrp="1"/>
          </p:cNvSpPr>
          <p:nvPr>
            <p:ph idx="1"/>
          </p:nvPr>
        </p:nvSpPr>
        <p:spPr>
          <a:xfrm>
            <a:off x="914401" y="1114426"/>
            <a:ext cx="10361084" cy="5360988"/>
          </a:xfrm>
        </p:spPr>
        <p:txBody>
          <a:bodyPr/>
          <a:lstStyle/>
          <a:p>
            <a:r>
              <a:rPr lang="en-US" altLang="en-US" sz="2000" dirty="0"/>
              <a:t>At the July 802 Plenary 802.11 passed a motion forming the AANI SC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7"/>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8"/>
              </a:rPr>
              <a:t>11-16/1574r3</a:t>
            </a:r>
            <a:r>
              <a:rPr lang="en-US" altLang="en-US" sz="2000" dirty="0"/>
              <a:t>) to 3GPP SA (5/17)</a:t>
            </a:r>
          </a:p>
          <a:p>
            <a:pPr>
              <a:buFont typeface="Arial" panose="020B0604020202020204" pitchFamily="34" charset="0"/>
              <a:buChar char="•"/>
            </a:pPr>
            <a:r>
              <a:rPr lang="en-US" altLang="en-US" sz="2000" dirty="0"/>
              <a:t>802.11 sent an LS (</a:t>
            </a:r>
            <a:r>
              <a:rPr lang="en-US" altLang="en-US" sz="2000" dirty="0">
                <a:hlinkClick r:id="rId9"/>
              </a:rPr>
              <a:t>11-17/1744r3</a:t>
            </a:r>
            <a:r>
              <a:rPr lang="en-US" altLang="en-US" sz="2000" dirty="0"/>
              <a:t>) to NGMN (11/17)</a:t>
            </a:r>
          </a:p>
          <a:p>
            <a:pPr>
              <a:buFont typeface="Arial" panose="020B0604020202020204" pitchFamily="34" charset="0"/>
              <a:buChar char="•"/>
            </a:pPr>
            <a:r>
              <a:rPr lang="en-US" altLang="en-US" sz="2000" dirty="0"/>
              <a:t>802.11 sent an LS (</a:t>
            </a:r>
            <a:r>
              <a:rPr lang="en-US" altLang="en-US" sz="2000" dirty="0">
                <a:hlinkClick r:id="rId10"/>
              </a:rPr>
              <a:t>11-17/1750r3</a:t>
            </a:r>
            <a:r>
              <a:rPr lang="en-US" altLang="en-US" sz="2000" dirty="0"/>
              <a:t>) to IEEE 5G (11/17)</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11"/>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2"/>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3"/>
              </a:rPr>
              <a:t>11-17/0903r0</a:t>
            </a:r>
            <a:r>
              <a:rPr lang="en-US" altLang="en-US" sz="2000" dirty="0"/>
              <a:t>) (6/17)</a:t>
            </a:r>
          </a:p>
          <a:p>
            <a:pPr>
              <a:buFont typeface="Arial" panose="020B0604020202020204" pitchFamily="34" charset="0"/>
              <a:buChar char="•"/>
            </a:pPr>
            <a:r>
              <a:rPr lang="en-US" altLang="en-US" sz="2000" dirty="0"/>
              <a:t>NGMN sent an LS (</a:t>
            </a:r>
            <a:r>
              <a:rPr lang="en-US" altLang="en-US" sz="2000" dirty="0">
                <a:hlinkClick r:id="rId14"/>
              </a:rPr>
              <a:t>11-17/1569r0</a:t>
            </a:r>
            <a:r>
              <a:rPr lang="en-US" altLang="en-US" sz="2000" dirty="0"/>
              <a:t>) (10/17)</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January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006817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2/3</a:t>
            </a:r>
            <a:endParaRPr lang="en-US" dirty="0"/>
          </a:p>
        </p:txBody>
      </p:sp>
      <p:sp>
        <p:nvSpPr>
          <p:cNvPr id="3" name="Content Placeholder 2"/>
          <p:cNvSpPr>
            <a:spLocks noGrp="1"/>
          </p:cNvSpPr>
          <p:nvPr>
            <p:ph idx="1"/>
          </p:nvPr>
        </p:nvSpPr>
        <p:spPr>
          <a:xfrm>
            <a:off x="723900" y="1510145"/>
            <a:ext cx="10742085" cy="4751294"/>
          </a:xfrm>
        </p:spPr>
        <p:txBody>
          <a:bodyPr/>
          <a:lstStyle/>
          <a:p>
            <a:r>
              <a:rPr lang="en-US" dirty="0"/>
              <a:t>Incoming LS from </a:t>
            </a:r>
            <a:r>
              <a:rPr lang="en-US" altLang="en-US" dirty="0"/>
              <a:t>3GPP TSG SA – 6/17 </a:t>
            </a:r>
            <a:r>
              <a:rPr lang="en-US" dirty="0"/>
              <a:t>–</a:t>
            </a:r>
            <a:r>
              <a:rPr lang="en-US" altLang="en-US" dirty="0"/>
              <a:t>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sz="1800" b="0" dirty="0"/>
              <a:t>Sent by 3GPP TSG SA in reply to our LS </a:t>
            </a:r>
            <a:r>
              <a:rPr lang="en-US" altLang="en-US" sz="1800" b="0" dirty="0"/>
              <a:t>(</a:t>
            </a:r>
            <a:r>
              <a:rPr lang="en-US" altLang="en-US" sz="1800" b="0" dirty="0">
                <a:hlinkClick r:id="rId3"/>
              </a:rPr>
              <a:t>11-16/1574r3</a:t>
            </a:r>
            <a:r>
              <a:rPr lang="en-US" altLang="en-US" sz="1800" b="0" dirty="0"/>
              <a:t>) to 3GPP TSG SA (5/17): “</a:t>
            </a:r>
            <a:r>
              <a:rPr lang="en-US" sz="1800" b="0" dirty="0"/>
              <a:t>IEEE 802.11 Working Group Liaison Statement Requesting </a:t>
            </a:r>
            <a:r>
              <a:rPr lang="en-GB" sz="1800" b="0" dirty="0"/>
              <a:t>status and technical information on WLAN integration in 3GPP NextGen System.”</a:t>
            </a:r>
            <a:endParaRPr lang="en-US" altLang="en-US" sz="1800" b="0" dirty="0"/>
          </a:p>
          <a:p>
            <a:r>
              <a:rPr lang="en-US" dirty="0"/>
              <a:t> Contribution regarding the ongoing 3GPP TSG SA work:</a:t>
            </a:r>
          </a:p>
          <a:p>
            <a:pPr>
              <a:buFont typeface="Arial" panose="020B0604020202020204" pitchFamily="34" charset="0"/>
              <a:buChar char="•"/>
            </a:pPr>
            <a:r>
              <a:rPr lang="en-US" dirty="0">
                <a:hlinkClick r:id="rId4"/>
              </a:rPr>
              <a:t>11-17/1064r0</a:t>
            </a:r>
            <a:r>
              <a:rPr lang="en-US" dirty="0"/>
              <a:t> – “Overview of 3GPP SA Next Generation System Documents Related to Non-3GPP Access to the 5G Core Network”</a:t>
            </a:r>
          </a:p>
          <a:p>
            <a:pPr>
              <a:buFont typeface="Arial" panose="020B0604020202020204" pitchFamily="34" charset="0"/>
              <a:buChar char="•"/>
            </a:pPr>
            <a:r>
              <a:rPr lang="en-US" dirty="0">
                <a:hlinkClick r:id="rId5"/>
              </a:rPr>
              <a:t>11-18/0481r0</a:t>
            </a:r>
            <a:r>
              <a:rPr lang="en-US" dirty="0"/>
              <a:t> – “3GPP TSG SA Status Update”</a:t>
            </a:r>
          </a:p>
          <a:p>
            <a:pPr>
              <a:buFont typeface="Arial" panose="020B0604020202020204" pitchFamily="34" charset="0"/>
              <a:buChar char="•"/>
            </a:pPr>
            <a:r>
              <a:rPr lang="en-US" dirty="0">
                <a:hlinkClick r:id="rId6"/>
              </a:rPr>
              <a:t>11-18/1243r0</a:t>
            </a:r>
            <a:r>
              <a:rPr lang="en-US" dirty="0"/>
              <a:t> – “</a:t>
            </a:r>
            <a:r>
              <a:rPr lang="en-GB" dirty="0"/>
              <a:t>3GPP Update/Status (Release 15 – June 2018)”</a:t>
            </a:r>
            <a:endParaRPr lang="en-US" dirty="0"/>
          </a:p>
          <a:p>
            <a:pPr>
              <a:buFont typeface="Arial" panose="020B0604020202020204" pitchFamily="34" charset="0"/>
              <a:buChar char="•"/>
            </a:pPr>
            <a:r>
              <a:rPr lang="en-US" dirty="0"/>
              <a:t>Additional contributions encouraged</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January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193762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3/3</a:t>
            </a:r>
            <a:endParaRPr lang="en-US" dirty="0"/>
          </a:p>
        </p:txBody>
      </p:sp>
      <p:sp>
        <p:nvSpPr>
          <p:cNvPr id="3" name="Content Placeholder 2"/>
          <p:cNvSpPr>
            <a:spLocks noGrp="1"/>
          </p:cNvSpPr>
          <p:nvPr>
            <p:ph idx="1"/>
          </p:nvPr>
        </p:nvSpPr>
        <p:spPr>
          <a:xfrm>
            <a:off x="589493" y="1503608"/>
            <a:ext cx="11069107" cy="4751294"/>
          </a:xfrm>
        </p:spPr>
        <p:txBody>
          <a:bodyPr/>
          <a:lstStyle/>
          <a:p>
            <a:r>
              <a:rPr lang="en-US" dirty="0"/>
              <a:t>Contributions on 802.11ax performance relative to IMT-2020 EMBB requirements:</a:t>
            </a:r>
          </a:p>
          <a:p>
            <a:pPr>
              <a:buFont typeface="Arial" panose="020B0604020202020204" pitchFamily="34" charset="0"/>
              <a:buChar char="•"/>
            </a:pPr>
            <a:r>
              <a:rPr lang="en-US" sz="2000" dirty="0">
                <a:hlinkClick r:id="rId2"/>
              </a:rPr>
              <a:t>11-18/0256r0</a:t>
            </a:r>
            <a:r>
              <a:rPr lang="en-US" sz="2000" dirty="0"/>
              <a:t> “802.11ax for IMT-2020” </a:t>
            </a:r>
          </a:p>
          <a:p>
            <a:pPr>
              <a:buFont typeface="Arial" panose="020B0604020202020204" pitchFamily="34" charset="0"/>
              <a:buChar char="•"/>
            </a:pPr>
            <a:r>
              <a:rPr lang="en-US" sz="2000" dirty="0">
                <a:hlinkClick r:id="rId3"/>
              </a:rPr>
              <a:t>11-18/0517r2</a:t>
            </a:r>
            <a:r>
              <a:rPr lang="en-US" sz="2000" dirty="0"/>
              <a:t> “802.11ax for IMT-2020 eMBB Indoor Hotspot and Dense Urban”</a:t>
            </a:r>
          </a:p>
          <a:p>
            <a:pPr>
              <a:buFont typeface="Arial" panose="020B0604020202020204" pitchFamily="34" charset="0"/>
              <a:buChar char="•"/>
            </a:pPr>
            <a:r>
              <a:rPr lang="en-US" sz="2000" u="sng" dirty="0">
                <a:hlinkClick r:id="rId4"/>
              </a:rPr>
              <a:t>11-18/0915r3</a:t>
            </a:r>
            <a:r>
              <a:rPr lang="en-US" sz="2000" dirty="0"/>
              <a:t> “Benchmarking of 802.11ax against eMBB Indoor Hotspot requirements using IMT-2020 simulation methodology”</a:t>
            </a:r>
          </a:p>
          <a:p>
            <a:pPr>
              <a:buFont typeface="Arial" panose="020B0604020202020204" pitchFamily="34" charset="0"/>
              <a:buChar char="•"/>
            </a:pPr>
            <a:r>
              <a:rPr lang="en-US" sz="2000" dirty="0">
                <a:hlinkClick r:id="rId5"/>
              </a:rPr>
              <a:t>11-18/1240r4</a:t>
            </a:r>
            <a:r>
              <a:rPr lang="en-US" sz="2000" dirty="0"/>
              <a:t> “802.11ax for IMT-2020 eMBB Indoor Hotspot”</a:t>
            </a:r>
          </a:p>
          <a:p>
            <a:pPr>
              <a:buFont typeface="Arial" panose="020B0604020202020204" pitchFamily="34" charset="0"/>
              <a:buChar char="•"/>
            </a:pPr>
            <a:r>
              <a:rPr lang="en-US" sz="2000" dirty="0">
                <a:hlinkClick r:id="rId6"/>
              </a:rPr>
              <a:t>11-18/1573r7</a:t>
            </a:r>
            <a:r>
              <a:rPr lang="en-US" sz="2000" dirty="0"/>
              <a:t> “Summary of 802.11ax Self Evaluation for IMT-2020 EMBB Indoor Hotspot and Dense Urban Test Environments”</a:t>
            </a:r>
          </a:p>
          <a:p>
            <a:pPr>
              <a:buFont typeface="Arial" panose="020B0604020202020204" pitchFamily="34" charset="0"/>
              <a:buChar char="•"/>
            </a:pPr>
            <a:r>
              <a:rPr lang="en-US" sz="2000" dirty="0">
                <a:hlinkClick r:id="rId7"/>
              </a:rPr>
              <a:t>11-18/1340r9</a:t>
            </a:r>
            <a:r>
              <a:rPr lang="en-US" sz="2000" dirty="0"/>
              <a:t> “Proposed LS to 3GPP/WFA/WBA/WifiForward on the studies done regarding benchmarking of 802.11ax capabilities”</a:t>
            </a:r>
          </a:p>
          <a:p>
            <a:pPr>
              <a:buFont typeface="Arial" panose="020B0604020202020204" pitchFamily="34" charset="0"/>
              <a:buChar char="•"/>
            </a:pPr>
            <a:r>
              <a:rPr lang="en-US" sz="2000" dirty="0"/>
              <a:t>LS sent by the 802.11 WG Chair: </a:t>
            </a:r>
            <a:r>
              <a:rPr lang="en-US" sz="2000" dirty="0">
                <a:highlight>
                  <a:srgbClr val="FFFF00"/>
                </a:highlight>
              </a:rPr>
              <a:t>????</a:t>
            </a:r>
          </a:p>
          <a:p>
            <a:pPr marL="0" indent="0"/>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January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Nendica Status</a:t>
            </a:r>
            <a:endParaRPr lang="en-US" sz="2800" dirty="0"/>
          </a:p>
        </p:txBody>
      </p:sp>
      <p:sp>
        <p:nvSpPr>
          <p:cNvPr id="3" name="Content Placeholder 2"/>
          <p:cNvSpPr>
            <a:spLocks noGrp="1"/>
          </p:cNvSpPr>
          <p:nvPr>
            <p:ph idx="1"/>
          </p:nvPr>
        </p:nvSpPr>
        <p:spPr>
          <a:xfrm>
            <a:off x="884818" y="1277144"/>
            <a:ext cx="10449881" cy="5064126"/>
          </a:xfrm>
        </p:spPr>
        <p:txBody>
          <a:bodyPr/>
          <a:lstStyle/>
          <a:p>
            <a:pPr>
              <a:buFont typeface="Arial" panose="020B0604020202020204" pitchFamily="34" charset="0"/>
              <a:buChar char="•"/>
            </a:pPr>
            <a:r>
              <a:rPr lang="en-US" b="0" dirty="0"/>
              <a:t>IEEE 802 Nendica will meet this week in Bangkok:</a:t>
            </a:r>
          </a:p>
          <a:p>
            <a:pPr lvl="1">
              <a:buFont typeface="Arial" panose="020B0604020202020204" pitchFamily="34" charset="0"/>
              <a:buChar char="•"/>
            </a:pPr>
            <a:r>
              <a:rPr lang="en-US" dirty="0"/>
              <a:t>Tuesday 15 January, EVE – 19:30-21:30 </a:t>
            </a:r>
            <a:r>
              <a:rPr lang="en-US" dirty="0">
                <a:highlight>
                  <a:srgbClr val="FFFF00"/>
                </a:highlight>
              </a:rPr>
              <a:t>(TBC)</a:t>
            </a:r>
            <a:endParaRPr lang="en-US" b="0" dirty="0">
              <a:highlight>
                <a:srgbClr val="FFFF00"/>
              </a:highlight>
            </a:endParaRPr>
          </a:p>
          <a:p>
            <a:pPr>
              <a:buFont typeface="Arial" panose="020B0604020202020204" pitchFamily="34" charset="0"/>
              <a:buChar char="•"/>
            </a:pPr>
            <a:r>
              <a:rPr lang="en-US" b="0" dirty="0"/>
              <a:t>Status:</a:t>
            </a:r>
          </a:p>
          <a:p>
            <a:pPr lvl="1">
              <a:buFont typeface="Arial" panose="020B0604020202020204" pitchFamily="34" charset="0"/>
              <a:buChar char="•"/>
            </a:pPr>
            <a:r>
              <a:rPr lang="en-US" dirty="0"/>
              <a:t>Roger Marks is Nendica chair </a:t>
            </a:r>
          </a:p>
          <a:p>
            <a:pPr lvl="1">
              <a:buFont typeface="Arial" panose="020B0604020202020204" pitchFamily="34" charset="0"/>
              <a:buChar char="•"/>
            </a:pPr>
            <a:r>
              <a:rPr lang="en-US" dirty="0"/>
              <a:t>All NENDICA documents available at: </a:t>
            </a:r>
            <a:r>
              <a:rPr lang="en-US" dirty="0">
                <a:hlinkClick r:id="rId2"/>
              </a:rPr>
              <a:t>https://mentor.ieee.org/802.1/documents</a:t>
            </a:r>
            <a:endParaRPr lang="en-US" dirty="0"/>
          </a:p>
          <a:p>
            <a:pPr lvl="1">
              <a:buFont typeface="Arial" panose="020B0604020202020204" pitchFamily="34" charset="0"/>
              <a:buChar char="•"/>
            </a:pPr>
            <a:r>
              <a:rPr lang="en-US" dirty="0">
                <a:hlinkClick r:id="rId3"/>
              </a:rPr>
              <a:t>1-18/0084r0 </a:t>
            </a:r>
            <a:r>
              <a:rPr lang="en-US" dirty="0"/>
              <a:t>  – Minutes of Nendica meeting of 2018-11-29</a:t>
            </a:r>
          </a:p>
          <a:p>
            <a:pPr lvl="1">
              <a:buFont typeface="Arial" panose="020B0604020202020204" pitchFamily="34" charset="0"/>
              <a:buChar char="•"/>
            </a:pPr>
            <a:r>
              <a:rPr lang="en-US" b="0" dirty="0"/>
              <a:t>Work in process:</a:t>
            </a:r>
          </a:p>
          <a:p>
            <a:pPr marL="1257300" lvl="2" indent="-342900">
              <a:buFont typeface="+mj-lt"/>
              <a:buAutoNum type="arabicPeriod"/>
            </a:pPr>
            <a:r>
              <a:rPr lang="en-US" dirty="0">
                <a:hlinkClick r:id="rId4"/>
              </a:rPr>
              <a:t>1-18/0002r5</a:t>
            </a:r>
            <a:r>
              <a:rPr lang="en-US" dirty="0"/>
              <a:t> </a:t>
            </a:r>
            <a:r>
              <a:rPr lang="en-US" i="1" dirty="0"/>
              <a:t>– “</a:t>
            </a:r>
            <a:r>
              <a:rPr lang="en-US" b="1" dirty="0"/>
              <a:t>Draft Report Wired Wireless Flexible Factory IoT”</a:t>
            </a:r>
            <a:endParaRPr lang="en-US" i="1" dirty="0"/>
          </a:p>
          <a:p>
            <a:pPr marL="1714500" lvl="3" indent="-342900">
              <a:buFont typeface="Arial" panose="020B0604020202020204" pitchFamily="34" charset="0"/>
              <a:buChar char="•"/>
            </a:pPr>
            <a:r>
              <a:rPr lang="en-US" dirty="0">
                <a:hlinkClick r:id="rId5"/>
              </a:rPr>
              <a:t>1-18/0025r6</a:t>
            </a:r>
            <a:r>
              <a:rPr lang="en-US" dirty="0"/>
              <a:t> </a:t>
            </a:r>
            <a:r>
              <a:rPr lang="en-US" i="1" dirty="0"/>
              <a:t>–</a:t>
            </a:r>
            <a:r>
              <a:rPr lang="en-US" dirty="0"/>
              <a:t> “Pre-Draft: Wired/Wireless Use Cases and Communication Requirements for Flexible Factories IoT Bridged Network”</a:t>
            </a:r>
          </a:p>
          <a:p>
            <a:pPr marL="857250" lvl="1" indent="-342900">
              <a:buFont typeface="Arial" panose="020B0604020202020204" pitchFamily="34" charset="0"/>
              <a:buChar char="•"/>
            </a:pPr>
            <a:r>
              <a:rPr lang="en-US" dirty="0"/>
              <a:t>Work completed:</a:t>
            </a:r>
          </a:p>
          <a:p>
            <a:pPr marL="1257300" lvl="2" indent="-342900">
              <a:buFont typeface="+mj-lt"/>
              <a:buAutoNum type="arabicPeriod"/>
            </a:pPr>
            <a:r>
              <a:rPr lang="en-US" dirty="0"/>
              <a:t>Lossless Network for Data Centers – Published 2018-08-17 </a:t>
            </a:r>
            <a:r>
              <a:rPr lang="en-US" dirty="0">
                <a:hlinkClick r:id="rId6"/>
              </a:rPr>
              <a:t>1-18/0042r0</a:t>
            </a:r>
            <a:r>
              <a:rPr lang="en-US" dirty="0"/>
              <a:t> </a:t>
            </a:r>
          </a:p>
          <a:p>
            <a:pPr>
              <a:buFont typeface="Arial" panose="020B0604020202020204" pitchFamily="34" charset="0"/>
              <a:buChar char="•"/>
            </a:pPr>
            <a:endParaRPr lang="en-US" sz="100" b="0" dirty="0"/>
          </a:p>
          <a:p>
            <a:pPr>
              <a:buFont typeface="Arial" panose="020B0604020202020204" pitchFamily="34" charset="0"/>
              <a:buChar char="•"/>
            </a:pPr>
            <a:r>
              <a:rPr lang="en-US" b="0" dirty="0"/>
              <a:t>Nendica status report (provided by Roger Marks, Nendica Chair)</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January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458846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571500" indent="-457200">
              <a:buFont typeface="Arial" panose="020B0604020202020204" pitchFamily="34" charset="0"/>
              <a:buChar char="•"/>
            </a:pPr>
            <a:r>
              <a:rPr lang="en-US" dirty="0">
                <a:highlight>
                  <a:srgbClr val="FFFF00"/>
                </a:highlight>
              </a:rPr>
              <a:t>TBD</a:t>
            </a:r>
            <a:endParaRPr lang="en-US" altLang="en-US" sz="2200" dirty="0">
              <a:highlight>
                <a:srgbClr val="FFFF00"/>
              </a:highligh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600"/>
          </a:xfrm>
        </p:spPr>
        <p:txBody>
          <a:bodyPr/>
          <a:lstStyle/>
          <a:p>
            <a:r>
              <a:rPr lang="en-US" dirty="0"/>
              <a:t>Topics for Contribution</a:t>
            </a:r>
          </a:p>
        </p:txBody>
      </p:sp>
      <p:sp>
        <p:nvSpPr>
          <p:cNvPr id="3" name="Content Placeholder 2"/>
          <p:cNvSpPr>
            <a:spLocks noGrp="1"/>
          </p:cNvSpPr>
          <p:nvPr>
            <p:ph idx="1"/>
          </p:nvPr>
        </p:nvSpPr>
        <p:spPr>
          <a:xfrm>
            <a:off x="533400" y="1295402"/>
            <a:ext cx="11125199" cy="4949820"/>
          </a:xfrm>
        </p:spPr>
        <p:txBody>
          <a:bodyPr/>
          <a:lstStyle/>
          <a:p>
            <a:pPr marL="457200" lvl="0" indent="-457200">
              <a:buFont typeface="+mj-lt"/>
              <a:buAutoNum type="arabicPeriod"/>
            </a:pPr>
            <a:r>
              <a:rPr lang="en-US" sz="2000" dirty="0"/>
              <a:t>Technical and discussion contributions on 802.11 technical performance relative to IMT-2020 requirements.</a:t>
            </a:r>
          </a:p>
          <a:p>
            <a:pPr marL="914400" lvl="1" indent="-457200">
              <a:spcBef>
                <a:spcPts val="0"/>
              </a:spcBef>
              <a:spcAft>
                <a:spcPts val="0"/>
              </a:spcAft>
              <a:buFont typeface="+mj-lt"/>
              <a:buAutoNum type="arabicPeriod"/>
            </a:pPr>
            <a:r>
              <a:rPr lang="en-US" sz="1800" dirty="0"/>
              <a:t>Benchmarking of 802.11 performance.</a:t>
            </a:r>
          </a:p>
          <a:p>
            <a:pPr marL="914400" lvl="1" indent="-457200">
              <a:spcBef>
                <a:spcPts val="0"/>
              </a:spcBef>
              <a:spcAft>
                <a:spcPts val="0"/>
              </a:spcAft>
              <a:buFont typeface="+mj-lt"/>
              <a:buAutoNum type="arabicPeriod"/>
            </a:pPr>
            <a:r>
              <a:rPr lang="en-US" sz="1800" dirty="0"/>
              <a:t>Analysis and simulation results of 802.11 performance relative to the IMT-2020 requirements.</a:t>
            </a:r>
          </a:p>
          <a:p>
            <a:pPr marL="914400" lvl="1" indent="-457200">
              <a:spcBef>
                <a:spcPts val="0"/>
              </a:spcBef>
              <a:spcAft>
                <a:spcPts val="0"/>
              </a:spcAft>
              <a:buFont typeface="+mj-lt"/>
              <a:buAutoNum type="arabicPeriod"/>
            </a:pPr>
            <a:r>
              <a:rPr lang="en-US" sz="1800" dirty="0"/>
              <a:t>Discussion and planning contributions related to progressing this work.      </a:t>
            </a:r>
            <a:endParaRPr lang="en-US" dirty="0"/>
          </a:p>
          <a:p>
            <a:pPr marL="457200" lvl="0" indent="-457200">
              <a:buFont typeface="+mj-lt"/>
              <a:buAutoNum type="arabicPeriod"/>
            </a:pPr>
            <a:r>
              <a:rPr lang="en-US" sz="2000" dirty="0"/>
              <a:t>Technical and discussion contributions on interworking/integration of 802.11 with the 3GPP Next Generation System:</a:t>
            </a:r>
            <a:endParaRPr lang="en-US" dirty="0"/>
          </a:p>
          <a:p>
            <a:pPr marL="914400" lvl="1" indent="-457200">
              <a:buFont typeface="+mj-lt"/>
              <a:buAutoNum type="arabicPeriod"/>
            </a:pPr>
            <a:r>
              <a:rPr lang="en-US" sz="1800" dirty="0"/>
              <a:t>Reviews or tutorials on current 3GPP SA solutions related to 3GPP 2G/3G/4G core network and 802.11</a:t>
            </a:r>
            <a:endParaRPr lang="en-US" sz="1600" dirty="0"/>
          </a:p>
          <a:p>
            <a:pPr marL="914400" lvl="1" indent="-457200">
              <a:buFont typeface="+mj-lt"/>
              <a:buAutoNum type="arabicPeriod"/>
            </a:pPr>
            <a:r>
              <a:rPr lang="en-US" sz="1800" dirty="0"/>
              <a:t>Reviews, tutorials, or commentary on the completed 3GPP SA studies for 5G</a:t>
            </a:r>
            <a:endParaRPr lang="en-US" dirty="0"/>
          </a:p>
          <a:p>
            <a:pPr marL="914400" lvl="1" indent="-457200">
              <a:buFont typeface="+mj-lt"/>
              <a:buAutoNum type="arabicPeriod"/>
            </a:pPr>
            <a:r>
              <a:rPr lang="en-US" sz="1800" dirty="0"/>
              <a:t>Reviews, Tutorials, or commentary on 3GPP SA WGs ongoing activities related to 5G for 3GPP </a:t>
            </a:r>
          </a:p>
          <a:p>
            <a:pPr marL="914400" lvl="1" indent="-457200">
              <a:buFont typeface="+mj-lt"/>
              <a:buAutoNum type="arabicPeriod"/>
            </a:pPr>
            <a:r>
              <a:rPr lang="en-US" sz="2000" dirty="0"/>
              <a:t>Technical and discussion contributions on interworking/integration with 3GPP RAN NR.</a:t>
            </a:r>
            <a:br>
              <a:rPr lang="en-US" sz="2000" dirty="0"/>
            </a:br>
            <a:r>
              <a:rPr lang="en-US" sz="2000" i="1" dirty="0"/>
              <a:t>Lower priority as 3GPP RAN TSG is not currently working on interworking specifications.</a:t>
            </a:r>
            <a:endParaRPr lang="en-US" i="1" dirty="0"/>
          </a:p>
          <a:p>
            <a:pPr marL="457200" lvl="0" indent="-457200">
              <a:buFont typeface="+mj-lt"/>
              <a:buAutoNum type="arabicPeriod"/>
            </a:pPr>
            <a:r>
              <a:rPr lang="en-US" sz="2000" dirty="0"/>
              <a:t>In support of 802.1 NENDICA</a:t>
            </a:r>
            <a:endParaRPr lang="en-US" dirty="0"/>
          </a:p>
          <a:p>
            <a:pPr marL="914400" lvl="1" indent="-457200">
              <a:buFont typeface="+mj-lt"/>
              <a:buAutoNum type="arabicPeriod"/>
            </a:pPr>
            <a:r>
              <a:rPr lang="en-US" sz="1800" dirty="0"/>
              <a:t>proposals of industries to address</a:t>
            </a:r>
            <a:endParaRPr lang="en-US" dirty="0"/>
          </a:p>
          <a:p>
            <a:pPr marL="914400" lvl="1" indent="-457200">
              <a:buFont typeface="+mj-lt"/>
              <a:buAutoNum type="arabicPeriod"/>
            </a:pPr>
            <a:r>
              <a:rPr lang="en-US" sz="1800" dirty="0"/>
              <a:t>contributions defining areas of 802.11 interest or discussion</a:t>
            </a:r>
            <a:endParaRPr lang="en-US" dirty="0"/>
          </a:p>
          <a:p>
            <a:pPr marL="457200" indent="-457200">
              <a:buFont typeface="+mj-lt"/>
              <a:buAutoNum type="arabicPeriod"/>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386622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777008" cy="5256214"/>
          </a:xfrm>
        </p:spPr>
        <p:txBody>
          <a:bodyPr/>
          <a:lstStyle/>
          <a:p>
            <a:r>
              <a:rPr lang="en-US" altLang="en-US" dirty="0"/>
              <a:t>Teleconference: </a:t>
            </a:r>
          </a:p>
          <a:p>
            <a:r>
              <a:rPr lang="en-US" altLang="en-US" sz="2000" dirty="0"/>
              <a:t>	</a:t>
            </a:r>
            <a:r>
              <a:rPr lang="en-US" altLang="en-US" sz="2000" b="0" dirty="0"/>
              <a:t>As required with 10 days’ notification</a:t>
            </a:r>
          </a:p>
          <a:p>
            <a:endParaRPr lang="en-US" altLang="en-US" sz="700" b="0" dirty="0"/>
          </a:p>
          <a:p>
            <a:r>
              <a:rPr lang="en-US" altLang="en-US" dirty="0"/>
              <a:t>10-16 March 2019 F2F, </a:t>
            </a:r>
            <a:r>
              <a:rPr lang="en-GB" dirty="0"/>
              <a:t>Hyatt Regency Vancouver and Fairmont Hotel Vancouver, Vancouver, Canada :</a:t>
            </a:r>
            <a:endParaRPr lang="en-US" altLang="en-US" dirty="0"/>
          </a:p>
          <a:p>
            <a:r>
              <a:rPr lang="en-US" altLang="en-US" dirty="0"/>
              <a:t>	</a:t>
            </a:r>
            <a:r>
              <a:rPr lang="en-US" dirty="0"/>
              <a:t>The AANI SC is contribution driven, contributions are requested:</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Nendica </a:t>
            </a:r>
          </a:p>
          <a:p>
            <a:pPr marL="400050" lvl="1" indent="0"/>
            <a:r>
              <a:rPr lang="en-US" i="1" dirty="0"/>
              <a:t>Note: IMT-2020 proposals are due June 2019</a:t>
            </a:r>
          </a:p>
          <a:p>
            <a:pPr marL="400050" lvl="1" indent="0"/>
            <a:endParaRPr lang="en-US" altLang="en-US" sz="700" i="1" dirty="0"/>
          </a:p>
          <a:p>
            <a:pPr marL="400050" lvl="1" indent="0"/>
            <a:r>
              <a:rPr lang="en-US" altLang="en-US" dirty="0"/>
              <a:t>Meeting time requested: 1 sessions – Monday PM2 </a:t>
            </a:r>
            <a:r>
              <a:rPr lang="en-US" altLang="en-US" dirty="0">
                <a:highlight>
                  <a:srgbClr val="FFFF00"/>
                </a:highlight>
              </a:rPr>
              <a:t>(TBC)</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January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January 2019</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January 2019</a:t>
            </a:r>
          </a:p>
          <a:p>
            <a:pPr algn="ctr"/>
            <a:r>
              <a:rPr lang="en-GB" dirty="0"/>
              <a:t>Hilton St Louis at the Ballpark, St. Louis, Missouri, USA</a:t>
            </a:r>
          </a:p>
          <a:p>
            <a:pPr algn="ctr"/>
            <a:endParaRPr lang="en-US" altLang="en-US" dirty="0"/>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January 2019</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at this meeting counts towards 802.11 voting rights</a:t>
            </a:r>
          </a:p>
          <a:p>
            <a:pPr lvl="1" eaLnBrk="1" hangingPunct="1"/>
            <a:r>
              <a:rPr lang="en-US" altLang="en-US" sz="2400" dirty="0"/>
              <a:t>All technical motions must pass by a 75% majority</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January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214846"/>
            <a:ext cx="10978036" cy="5256214"/>
          </a:xfrm>
        </p:spPr>
        <p:txBody>
          <a:bodyPr/>
          <a:lstStyle/>
          <a:p>
            <a:pPr marL="0" indent="0">
              <a:spcBef>
                <a:spcPts val="200"/>
              </a:spcBef>
              <a:defRPr/>
            </a:pPr>
            <a:r>
              <a:rPr lang="en-US" altLang="en-US" dirty="0"/>
              <a:t>Thursday – AM1</a:t>
            </a:r>
          </a:p>
          <a:p>
            <a:pPr marL="457200" indent="-457200">
              <a:spcBef>
                <a:spcPts val="200"/>
              </a:spcBef>
              <a:buFont typeface="Times New Roman" panose="02020603050405020304" pitchFamily="18" charset="0"/>
              <a:buAutoNum type="arabicPeriod"/>
              <a:defRPr/>
            </a:pPr>
            <a:r>
              <a:rPr lang="en-US" altLang="en-US" sz="2000" dirty="0"/>
              <a:t>Call for Secretary</a:t>
            </a:r>
          </a:p>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sz="2000" dirty="0"/>
              <a:t>Call for Vice Chair</a:t>
            </a:r>
          </a:p>
          <a:p>
            <a:pPr marL="457200" indent="-457200">
              <a:spcBef>
                <a:spcPts val="200"/>
              </a:spcBef>
              <a:buFont typeface="Times New Roman" panose="02020603050405020304" pitchFamily="18" charset="0"/>
              <a:buAutoNum type="arabicPeriod"/>
              <a:defRPr/>
            </a:pPr>
            <a:r>
              <a:rPr lang="en-US" altLang="en-US" sz="2000" dirty="0"/>
              <a:t>Background/Status</a:t>
            </a:r>
          </a:p>
          <a:p>
            <a:pPr marL="857250" lvl="1" indent="-457200">
              <a:spcBef>
                <a:spcPts val="200"/>
              </a:spcBef>
              <a:buFont typeface="Times New Roman" panose="02020603050405020304" pitchFamily="18" charset="0"/>
              <a:buAutoNum type="arabicPeriod"/>
              <a:defRPr/>
            </a:pPr>
            <a:r>
              <a:rPr lang="en-US" sz="1600" dirty="0"/>
              <a:t>Liaison Statement history</a:t>
            </a:r>
          </a:p>
          <a:p>
            <a:pPr marL="857250" lvl="1" indent="-457200">
              <a:spcBef>
                <a:spcPts val="200"/>
              </a:spcBef>
              <a:buFont typeface="Times New Roman" panose="02020603050405020304" pitchFamily="18" charset="0"/>
              <a:buAutoNum type="arabicPeriod"/>
              <a:defRPr/>
            </a:pPr>
            <a:r>
              <a:rPr lang="en-US" sz="1600" dirty="0"/>
              <a:t>Status: </a:t>
            </a:r>
            <a:r>
              <a:rPr lang="en-GB" sz="1600" dirty="0"/>
              <a:t>WLAN integration in 3GPP NextGen System</a:t>
            </a:r>
            <a:endParaRPr lang="en-US" sz="1600" dirty="0"/>
          </a:p>
          <a:p>
            <a:pPr marL="857250" lvl="1" indent="-457200">
              <a:spcBef>
                <a:spcPts val="200"/>
              </a:spcBef>
              <a:buFont typeface="Times New Roman" panose="02020603050405020304" pitchFamily="18" charset="0"/>
              <a:buAutoNum type="arabicPeriod"/>
              <a:defRPr/>
            </a:pPr>
            <a:r>
              <a:rPr lang="en-US" sz="1600" dirty="0"/>
              <a:t>Status: 802.11ax performance relative to the IMT-2020 EMBB requirements</a:t>
            </a:r>
          </a:p>
          <a:p>
            <a:pPr marL="457200" indent="-457200">
              <a:spcBef>
                <a:spcPts val="200"/>
              </a:spcBef>
              <a:buFont typeface="Times New Roman" panose="02020603050405020304" pitchFamily="18" charset="0"/>
              <a:buAutoNum type="arabicPeriod"/>
              <a:defRPr/>
            </a:pPr>
            <a:r>
              <a:rPr lang="en-US" sz="2000" dirty="0"/>
              <a:t>Nendica – Update – Roger Marks </a:t>
            </a:r>
            <a:r>
              <a:rPr lang="en-US" sz="2000" dirty="0">
                <a:highlight>
                  <a:srgbClr val="FFFF00"/>
                </a:highlight>
              </a:rPr>
              <a:t>(TBC)</a:t>
            </a:r>
          </a:p>
          <a:p>
            <a:pPr marL="457200" indent="-457200">
              <a:spcBef>
                <a:spcPts val="200"/>
              </a:spcBef>
              <a:buFont typeface="Times New Roman" panose="02020603050405020304" pitchFamily="18" charset="0"/>
              <a:buAutoNum type="arabicPeriod"/>
              <a:defRPr/>
            </a:pPr>
            <a:r>
              <a:rPr lang="en-US" sz="2000" dirty="0"/>
              <a:t>Discussion / Contributions</a:t>
            </a:r>
          </a:p>
          <a:p>
            <a:pPr marL="971550" lvl="1" indent="-457200">
              <a:buFont typeface="+mj-lt"/>
              <a:buAutoNum type="arabicPeriod"/>
            </a:pPr>
            <a:r>
              <a:rPr lang="en-US" altLang="en-US" dirty="0"/>
              <a:t>802.11 technical performance relative to IMT-2020 requirements </a:t>
            </a:r>
            <a:r>
              <a:rPr lang="en-US" altLang="en-US" dirty="0">
                <a:highlight>
                  <a:srgbClr val="FFFF00"/>
                </a:highlight>
              </a:rPr>
              <a:t>(TBC)</a:t>
            </a:r>
          </a:p>
          <a:p>
            <a:pPr marL="971550" lvl="1" indent="-457200">
              <a:buFont typeface="+mj-lt"/>
              <a:buAutoNum type="arabicPeriod"/>
            </a:pPr>
            <a:r>
              <a:rPr lang="en-US" altLang="en-US" dirty="0"/>
              <a:t>????</a:t>
            </a:r>
            <a:endParaRPr lang="en-US" dirty="0"/>
          </a:p>
          <a:p>
            <a:pPr>
              <a:spcBef>
                <a:spcPts val="200"/>
              </a:spcBef>
              <a:buFont typeface="+mj-lt"/>
              <a:buAutoNum type="arabicPeriod"/>
              <a:defRPr/>
            </a:pPr>
            <a:r>
              <a:rPr lang="en-US" altLang="en-US" sz="2000" dirty="0"/>
              <a:t>Future Sessions Planning</a:t>
            </a: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January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dirty="0">
                <a:solidFill>
                  <a:schemeClr val="accent6"/>
                </a:solidFill>
              </a:rPr>
              <a:t>Joseph Levy (InterDigital)</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January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a:t>January 2019</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5103814"/>
          </a:xfrm>
        </p:spPr>
        <p:txBody>
          <a:bodyPr/>
          <a:lstStyle/>
          <a:p>
            <a:r>
              <a:rPr lang="en-US" altLang="en-US" dirty="0"/>
              <a:t>Minutes from the November F2F Meeting in</a:t>
            </a:r>
            <a:r>
              <a:rPr lang="en-US" dirty="0"/>
              <a:t> Bangkok, Thailand</a:t>
            </a:r>
            <a:r>
              <a:rPr lang="en-US" altLang="en-US" dirty="0"/>
              <a:t>:</a:t>
            </a:r>
            <a:br>
              <a:rPr lang="en-US" altLang="en-US" dirty="0"/>
            </a:br>
            <a:r>
              <a:rPr lang="en-US" altLang="en-US" dirty="0">
                <a:hlinkClick r:id="rId2"/>
              </a:rPr>
              <a:t>11-18/2051r0</a:t>
            </a:r>
            <a:endParaRPr lang="en-US" altLang="en-US" dirty="0"/>
          </a:p>
          <a:p>
            <a:r>
              <a:rPr lang="en-US" altLang="en-US" dirty="0"/>
              <a:t> 	</a:t>
            </a:r>
            <a:r>
              <a:rPr lang="en-US" altLang="en-US" sz="2000" dirty="0"/>
              <a:t>Comments?</a:t>
            </a:r>
          </a:p>
          <a:p>
            <a:r>
              <a:rPr lang="en-US" altLang="en-US" dirty="0"/>
              <a:t> 	</a:t>
            </a:r>
            <a:r>
              <a:rPr lang="en-US" altLang="en-US" sz="2000" dirty="0"/>
              <a:t>Objections to approving the minutes? Approved by unanimous consent.</a:t>
            </a:r>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January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087709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Call for Vice Chair and Secretary</a:t>
            </a:r>
          </a:p>
        </p:txBody>
      </p:sp>
      <p:sp>
        <p:nvSpPr>
          <p:cNvPr id="18435" name="Content Placeholder 2"/>
          <p:cNvSpPr>
            <a:spLocks noGrp="1"/>
          </p:cNvSpPr>
          <p:nvPr>
            <p:ph idx="1"/>
          </p:nvPr>
        </p:nvSpPr>
        <p:spPr>
          <a:xfrm>
            <a:off x="914401" y="1371600"/>
            <a:ext cx="10361084" cy="4799013"/>
          </a:xfrm>
        </p:spPr>
        <p:txBody>
          <a:bodyPr/>
          <a:lstStyle/>
          <a:p>
            <a:r>
              <a:rPr lang="en-US" altLang="en-US" dirty="0"/>
              <a:t>The position of 802.11 AANI SC Vice Chair is open.</a:t>
            </a:r>
          </a:p>
          <a:p>
            <a:endParaRPr lang="en-US" altLang="en-US" dirty="0"/>
          </a:p>
          <a:p>
            <a:r>
              <a:rPr lang="en-US" altLang="en-US" dirty="0"/>
              <a:t>Call for nominations:</a:t>
            </a:r>
          </a:p>
          <a:p>
            <a:endParaRPr lang="en-US" altLang="en-US" dirty="0"/>
          </a:p>
          <a:p>
            <a:r>
              <a:rPr lang="en-US" altLang="en-US" dirty="0"/>
              <a:t>The position of 802.11 AANI SC Secretary is open.</a:t>
            </a:r>
          </a:p>
          <a:p>
            <a:endParaRPr lang="en-US" altLang="en-US" dirty="0"/>
          </a:p>
          <a:p>
            <a:r>
              <a:rPr lang="en-US" altLang="en-US" dirty="0"/>
              <a:t>Call for nominations:</a:t>
            </a:r>
          </a:p>
          <a:p>
            <a:endParaRPr lang="en-US" altLang="en-US" dirty="0"/>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January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12613660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19887</TotalTime>
  <Words>1546</Words>
  <Application>Microsoft Office PowerPoint</Application>
  <PresentationFormat>Widescreen</PresentationFormat>
  <Paragraphs>236</Paragraphs>
  <Slides>17</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5" baseType="lpstr">
      <vt:lpstr>Arial Unicode MS</vt:lpstr>
      <vt:lpstr>MS Gothic</vt:lpstr>
      <vt:lpstr>Arial</vt:lpstr>
      <vt:lpstr>Helvetica</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Approval of Minutes</vt:lpstr>
      <vt:lpstr>Call for Vice Chair and Secretary</vt:lpstr>
      <vt:lpstr>AANI SC Background 1/3</vt:lpstr>
      <vt:lpstr>AANI SC Background 2/3</vt:lpstr>
      <vt:lpstr>AANI SC Background 3/3</vt:lpstr>
      <vt:lpstr>Nendica Status</vt:lpstr>
      <vt:lpstr>Discussion / Contributions</vt:lpstr>
      <vt:lpstr>Topics for Contribution</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11-18-2108-00-AANI-aani-sc-agenda-january-2019</dc:title>
  <dc:creator>Levy, Joseph</dc:creator>
  <cp:lastModifiedBy>Levy, Joseph</cp:lastModifiedBy>
  <cp:revision>270</cp:revision>
  <cp:lastPrinted>1601-01-01T00:00:00Z</cp:lastPrinted>
  <dcterms:created xsi:type="dcterms:W3CDTF">2017-06-02T20:57:23Z</dcterms:created>
  <dcterms:modified xsi:type="dcterms:W3CDTF">2018-12-07T20:00:31Z</dcterms:modified>
</cp:coreProperties>
</file>