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0"/>
  </p:notesMasterIdLst>
  <p:handoutMasterIdLst>
    <p:handoutMasterId r:id="rId11"/>
  </p:handoutMasterIdLst>
  <p:sldIdLst>
    <p:sldId id="256" r:id="rId3"/>
    <p:sldId id="257" r:id="rId4"/>
    <p:sldId id="275" r:id="rId5"/>
    <p:sldId id="280" r:id="rId6"/>
    <p:sldId id="281" r:id="rId7"/>
    <p:sldId id="282" r:id="rId8"/>
    <p:sldId id="283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olomon Trainin" initials="ST" lastIdx="4" clrIdx="0">
    <p:extLst>
      <p:ext uri="{19B8F6BF-5375-455C-9EA6-DF929625EA0E}">
        <p15:presenceInfo xmlns:p15="http://schemas.microsoft.com/office/powerpoint/2012/main" userId="S-1-5-21-1952997573-423393015-1030492284-331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015559-3C21-4A0A-B0AD-7A5BB78D9A5A}" v="1" dt="2019-01-10T11:49:40.6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>
      <p:cViewPr varScale="1">
        <p:scale>
          <a:sx n="108" d="100"/>
          <a:sy n="108" d="100"/>
        </p:scale>
        <p:origin x="547" y="8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lomon Trainin" userId="92e08595-42b6-40bd-a56f-df07604705b1" providerId="ADAL" clId="{5A4F082A-352D-402A-BF10-FCA97C1898BC}"/>
    <pc:docChg chg="mod">
      <pc:chgData name="Solomon Trainin" userId="92e08595-42b6-40bd-a56f-df07604705b1" providerId="ADAL" clId="{5A4F082A-352D-402A-BF10-FCA97C1898BC}" dt="2019-01-10T11:49:54.480" v="0"/>
      <pc:docMkLst>
        <pc:docMk/>
      </pc:docMkLst>
    </pc:docChg>
  </pc:docChgLst>
  <pc:docChgLst>
    <pc:chgData name="Solomon Trainin" userId="92e08595-42b6-40bd-a56f-df07604705b1" providerId="ADAL" clId="{6C015559-3C21-4A0A-B0AD-7A5BB78D9A5A}"/>
    <pc:docChg chg="modSld modMainMaster">
      <pc:chgData name="Solomon Trainin" userId="92e08595-42b6-40bd-a56f-df07604705b1" providerId="ADAL" clId="{6C015559-3C21-4A0A-B0AD-7A5BB78D9A5A}" dt="2019-01-10T12:46:28.118" v="5" actId="6549"/>
      <pc:docMkLst>
        <pc:docMk/>
      </pc:docMkLst>
      <pc:sldChg chg="modSp">
        <pc:chgData name="Solomon Trainin" userId="92e08595-42b6-40bd-a56f-df07604705b1" providerId="ADAL" clId="{6C015559-3C21-4A0A-B0AD-7A5BB78D9A5A}" dt="2019-01-10T11:53:26.259" v="4" actId="20577"/>
        <pc:sldMkLst>
          <pc:docMk/>
          <pc:sldMk cId="970031529" sldId="275"/>
        </pc:sldMkLst>
        <pc:spChg chg="mod">
          <ac:chgData name="Solomon Trainin" userId="92e08595-42b6-40bd-a56f-df07604705b1" providerId="ADAL" clId="{6C015559-3C21-4A0A-B0AD-7A5BB78D9A5A}" dt="2019-01-10T11:53:26.259" v="4" actId="20577"/>
          <ac:spMkLst>
            <pc:docMk/>
            <pc:sldMk cId="970031529" sldId="275"/>
            <ac:spMk id="3" creationId="{2B03CFA4-3EA4-4A9A-A3A0-75D25C0E3495}"/>
          </ac:spMkLst>
        </pc:spChg>
      </pc:sldChg>
      <pc:sldChg chg="modSp">
        <pc:chgData name="Solomon Trainin" userId="92e08595-42b6-40bd-a56f-df07604705b1" providerId="ADAL" clId="{6C015559-3C21-4A0A-B0AD-7A5BB78D9A5A}" dt="2019-01-10T12:46:28.118" v="5" actId="6549"/>
        <pc:sldMkLst>
          <pc:docMk/>
          <pc:sldMk cId="1526855280" sldId="280"/>
        </pc:sldMkLst>
        <pc:spChg chg="mod">
          <ac:chgData name="Solomon Trainin" userId="92e08595-42b6-40bd-a56f-df07604705b1" providerId="ADAL" clId="{6C015559-3C21-4A0A-B0AD-7A5BB78D9A5A}" dt="2019-01-10T12:46:28.118" v="5" actId="6549"/>
          <ac:spMkLst>
            <pc:docMk/>
            <pc:sldMk cId="1526855280" sldId="280"/>
            <ac:spMk id="3" creationId="{2B03CFA4-3EA4-4A9A-A3A0-75D25C0E3495}"/>
          </ac:spMkLst>
        </pc:spChg>
      </pc:sldChg>
      <pc:sldMasterChg chg="modSp">
        <pc:chgData name="Solomon Trainin" userId="92e08595-42b6-40bd-a56f-df07604705b1" providerId="ADAL" clId="{6C015559-3C21-4A0A-B0AD-7A5BB78D9A5A}" dt="2019-01-10T11:52:15.013" v="1" actId="20577"/>
        <pc:sldMasterMkLst>
          <pc:docMk/>
          <pc:sldMasterMk cId="0" sldId="2147483648"/>
        </pc:sldMasterMkLst>
        <pc:spChg chg="mod">
          <ac:chgData name="Solomon Trainin" userId="92e08595-42b6-40bd-a56f-df07604705b1" providerId="ADAL" clId="{6C015559-3C21-4A0A-B0AD-7A5BB78D9A5A}" dt="2019-01-10T11:52:15.013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14D5C-D5F6-45B1-8BAB-27F8AA11B5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FA5A01-C86F-43BD-8961-5C5170D3B5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57EE9D-AC01-4578-AF02-800392472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B8CF73-DDC6-4B1D-A046-C4016E4AB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Solomon Trainin,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130F6C-B9DC-4DD9-8D11-DCA0CBC85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D1942-82FD-4461-841C-C3B2DCB182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939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0F2D1-D02E-42F3-AD41-0C7583950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D69F45-5FAC-4F12-8722-C3B91704AE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31F484-DA31-4108-8247-993D32850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E2D484-0B16-4FC0-AF52-8A2100726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Solomon Trainin,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097B47-950C-4F5D-9137-0AEFB8464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D1942-82FD-4461-841C-C3B2DCB182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1512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D5156-C108-441C-B9F8-CA97A89E6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56370E-2E60-42D6-8ABF-9129A17556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FDAAD8-4C73-46D5-8398-1F1784ED0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C581D2-D804-4923-B569-F9161E515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Solomon Trainin,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463DD6-6549-4ABC-A40B-54D9C1AC0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D1942-82FD-4461-841C-C3B2DCB182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9404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E9B10-E8A3-4501-AF27-501BDDF30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98A247-62CF-4B23-9CDB-B7C7CEE730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225ACF-F633-44E1-B7D0-587C548585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079B00-5954-4D44-B423-E3810CC7A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B8C553-4A6E-4334-8D5B-BB53F7D9B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Solomon Trainin, Qualcomm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D0B224-E2F9-4F6B-BF4F-1A5F91BEE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D1942-82FD-4461-841C-C3B2DCB182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2201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6E19A-EF9A-4D06-BB83-A18FE9660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B8C05A-AFB2-4C7B-B271-8241E33863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A28709-2C50-4210-9747-C83D5C18CC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00EE9A-F7BD-47C1-B76E-3441085B97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1BE7A2-D9FC-4A59-8E72-D3E62E5001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178010-5794-4669-9998-42068D489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CBE8DF-9DF1-4F0A-8252-E79FE9AC9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Solomon Trainin, Qualcomm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528512-5B9E-4994-8BB3-543EA870A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D1942-82FD-4461-841C-C3B2DCB182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706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4B431-7479-4291-8BFF-31E4842F5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B197E2-98FB-43AF-9F7C-796F35D06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972A74-17AE-40BB-90BF-E339429B0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Solomon Trainin, Qualcomm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E01987-3628-4EFF-A2E7-0948CD74A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D1942-82FD-4461-841C-C3B2DCB182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6203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BDE03B-9BF9-4451-A01A-A76A2D287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7091A3-0259-4D5C-9775-270CC9EEB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Solomon Trainin,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3650D3-C62C-4C7F-8B7F-7C5378FCD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D1942-82FD-4461-841C-C3B2DCB182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9588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A31B0-178A-4C0B-864A-92F00A905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1AF0F-F134-421C-BBB2-063BBF07A5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88B95B-226C-427E-AE81-0F719E1392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2B7D89-04BE-4468-9051-40F40EA95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9A57C6-CC45-4C5E-8EC2-03B4D22BD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Solomon Trainin, Qualcomm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E74627-F8E9-45BC-949C-E1A3CF153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D1942-82FD-4461-841C-C3B2DCB182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6334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EEF0C-E716-450E-AAED-542011925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610959-0C35-4597-9618-0A77A1FD36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8FE54F-6104-41DA-A77C-F5C95D78B0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C02B77-5146-4336-8536-AC06E7C17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99A657-63D8-4491-BAA0-253166022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Solomon Trainin, Qualcomm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0B9A74-15D6-4897-B75C-5E67F4858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D1942-82FD-4461-841C-C3B2DCB182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2426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8DC61-FFC5-46FD-A33E-C61255578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C5DFB9-F1A1-44B9-957D-2FFADE445E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97D951-BA45-45D2-80FD-DD8DEE997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FE7C7-7D22-46C0-B98C-EC54CEC89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Solomon Trainin,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D04370-CBC0-444A-B14B-65AAC0479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D1942-82FD-4461-841C-C3B2DCB182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17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E69A1A-15EA-4472-BAC0-72FA9FD817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744E70-9B52-4DED-B751-B502310C62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BC06F0-168C-4EBD-91B2-5F0F405F8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0BCECD-B178-418D-B485-6B157F033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Solomon Trainin,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289CDE-3414-464A-84E2-2583E4EF2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D1942-82FD-4461-841C-C3B2DCB182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34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802.11-18/2089r1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90BF21-CEB4-43CE-ABB6-6D2D0E9F3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0F4300-5452-47B0-A517-3044FDA56C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A6FA51-E3BE-495B-9A32-A44B77CBAB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July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862EB-D864-497D-BD5A-C8995ECB59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Solomon Trainin,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2E06FE-AE07-4907-B620-AE3477D974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D1942-82FD-4461-841C-C3B2DCB182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474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Solomon Trainin,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dirty="0"/>
              <a:t>LB234 Comment resolution for </a:t>
            </a:r>
            <a:r>
              <a:rPr lang="en-GB" sz="2400" dirty="0" err="1"/>
              <a:t>coex</a:t>
            </a:r>
            <a:r>
              <a:rPr lang="en-GB" sz="2400" dirty="0"/>
              <a:t> CIDs 3297 3361 3480 3658 3688 presentation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771107"/>
            <a:ext cx="7772400" cy="50482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2018-12-18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2617092"/>
              </p:ext>
            </p:extLst>
          </p:nvPr>
        </p:nvGraphicFramePr>
        <p:xfrm>
          <a:off x="871538" y="2455863"/>
          <a:ext cx="7959725" cy="372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51157" imgH="3856091" progId="Word.Document.8">
                  <p:embed/>
                </p:oleObj>
              </mc:Choice>
              <mc:Fallback>
                <p:oleObj name="Document" r:id="rId4" imgW="8251157" imgH="385609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1538" y="2455863"/>
                        <a:ext cx="7959725" cy="37242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847475" y="179439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 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/>
            <a:r>
              <a:rPr lang="en-GB" dirty="0"/>
              <a:t>Resolution of CIDs 3297, 3361, 3480, 3658, and 3688 is presented</a:t>
            </a:r>
            <a:r>
              <a:rPr lang="en-US" b="0" dirty="0"/>
              <a:t>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b="0" dirty="0"/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3FF63-8AC8-4134-84F0-19830C995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/>
              <a:t>Proposal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3CFA4-3EA4-4A9A-A3A0-75D25C0E3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825" y="1450977"/>
            <a:ext cx="8258175" cy="48484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 AP STA that employs TDD channel access operation (11-18-1801), transmits DMG beacon as defined below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One beacon frame is transmitted per each Tx antenna configuration that is established to communicate with the associated STA - mandatory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The beacon PPDU contains RX TRN’s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The TDD slot structure and the TDD slot schedule elements are optionally presented in the beacon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/>
              <a:t>Presence </a:t>
            </a:r>
            <a:r>
              <a:rPr lang="en-US" sz="2400" dirty="0"/>
              <a:t>of the Extended schedule element is mandatory</a:t>
            </a:r>
            <a:endParaRPr lang="en-US" sz="2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4C6F1C-15F8-41E2-886B-E8414CF24C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B842B7-D549-4D3F-860B-8EB21233C4B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Solomon Trainin,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AAB82AA-3E2D-4F10-9BC8-B0DC93CC02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0031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3FF63-8AC8-4134-84F0-19830C995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/>
              <a:t>Proposal (continuation)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3CFA4-3EA4-4A9A-A3A0-75D25C0E3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900" y="1450977"/>
            <a:ext cx="8258175" cy="48484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beacon frame may contain G_ADD_SENS, and TRP parameters – optional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 TRP – Total Radiated Power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G_ADD_SENS = </a:t>
            </a:r>
            <a:r>
              <a:rPr lang="en-US" sz="2400" dirty="0" err="1"/>
              <a:t>P</a:t>
            </a:r>
            <a:r>
              <a:rPr lang="en-US" sz="2400" baseline="-25000" dirty="0" err="1"/>
              <a:t>min_sensitivity</a:t>
            </a:r>
            <a:r>
              <a:rPr lang="en-US" sz="2400" dirty="0" err="1"/>
              <a:t>-P</a:t>
            </a:r>
            <a:r>
              <a:rPr lang="en-US" sz="2400" baseline="-25000" dirty="0" err="1"/>
              <a:t>sensitivity</a:t>
            </a:r>
            <a:endParaRPr lang="en-US" sz="2400" dirty="0"/>
          </a:p>
          <a:p>
            <a:pPr marL="857250" lvl="2" indent="0"/>
            <a:r>
              <a:rPr lang="en-US" sz="2200" dirty="0"/>
              <a:t>where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2200" dirty="0" err="1"/>
              <a:t>P</a:t>
            </a:r>
            <a:r>
              <a:rPr lang="en-US" sz="2200" baseline="-25000" dirty="0" err="1"/>
              <a:t>min_sensitivity</a:t>
            </a:r>
            <a:r>
              <a:rPr lang="en-US" sz="2200" baseline="-25000" dirty="0"/>
              <a:t> </a:t>
            </a:r>
            <a:r>
              <a:rPr lang="en-US" sz="2200" dirty="0"/>
              <a:t>is the receiver sensitivity for MCS 0 defined in Table 20-3,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2200" dirty="0" err="1"/>
              <a:t>P</a:t>
            </a:r>
            <a:r>
              <a:rPr lang="en-US" sz="2200" baseline="-25000" dirty="0" err="1"/>
              <a:t>sensitivity</a:t>
            </a:r>
            <a:r>
              <a:rPr lang="en-US" sz="2200" dirty="0"/>
              <a:t> is the actual PCP or AP receiver sensitivity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4C6F1C-15F8-41E2-886B-E8414CF24C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B842B7-D549-4D3F-860B-8EB21233C4B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Solomon Trainin,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AAB82AA-3E2D-4F10-9BC8-B0DC93CC02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6855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37C81-4190-4291-B474-B663AD1CC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SSW field format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989AB6-5CA4-401D-AC2F-D45FD540B8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758D49-CD9E-4765-B44F-DF4758D78EE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288439-F0F3-4841-9822-D3A138E3875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B43639A-6B57-465E-BEC5-182C47B74C8F}"/>
              </a:ext>
            </a:extLst>
          </p:cNvPr>
          <p:cNvSpPr/>
          <p:nvPr/>
        </p:nvSpPr>
        <p:spPr>
          <a:xfrm>
            <a:off x="771525" y="3671520"/>
            <a:ext cx="80676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buClrTx/>
              <a:buSzTx/>
            </a:pPr>
            <a:r>
              <a:rPr lang="en-US" alt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Figure 105y —SSW field format when transmitted in a DMG Beacon frame of the TDD channel access operation </a:t>
            </a:r>
            <a:endParaRPr lang="en-US" altLang="en-US" sz="48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16F7D12B-6E26-4D15-8B6A-CE5C55E066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9554010"/>
              </p:ext>
            </p:extLst>
          </p:nvPr>
        </p:nvGraphicFramePr>
        <p:xfrm>
          <a:off x="617539" y="1761079"/>
          <a:ext cx="8067674" cy="967823"/>
        </p:xfrm>
        <a:graphic>
          <a:graphicData uri="http://schemas.openxmlformats.org/drawingml/2006/table">
            <a:tbl>
              <a:tblPr firstRow="1" firstCol="1" bandRow="1"/>
              <a:tblGrid>
                <a:gridCol w="814731">
                  <a:extLst>
                    <a:ext uri="{9D8B030D-6E8A-4147-A177-3AD203B41FA5}">
                      <a16:colId xmlns:a16="http://schemas.microsoft.com/office/drawing/2014/main" val="1780891329"/>
                    </a:ext>
                  </a:extLst>
                </a:gridCol>
                <a:gridCol w="814731">
                  <a:extLst>
                    <a:ext uri="{9D8B030D-6E8A-4147-A177-3AD203B41FA5}">
                      <a16:colId xmlns:a16="http://schemas.microsoft.com/office/drawing/2014/main" val="1874613387"/>
                    </a:ext>
                  </a:extLst>
                </a:gridCol>
                <a:gridCol w="1006677">
                  <a:extLst>
                    <a:ext uri="{9D8B030D-6E8A-4147-A177-3AD203B41FA5}">
                      <a16:colId xmlns:a16="http://schemas.microsoft.com/office/drawing/2014/main" val="2745656740"/>
                    </a:ext>
                  </a:extLst>
                </a:gridCol>
                <a:gridCol w="1002968">
                  <a:extLst>
                    <a:ext uri="{9D8B030D-6E8A-4147-A177-3AD203B41FA5}">
                      <a16:colId xmlns:a16="http://schemas.microsoft.com/office/drawing/2014/main" val="3303730107"/>
                    </a:ext>
                  </a:extLst>
                </a:gridCol>
                <a:gridCol w="1486486">
                  <a:extLst>
                    <a:ext uri="{9D8B030D-6E8A-4147-A177-3AD203B41FA5}">
                      <a16:colId xmlns:a16="http://schemas.microsoft.com/office/drawing/2014/main" val="2175239633"/>
                    </a:ext>
                  </a:extLst>
                </a:gridCol>
                <a:gridCol w="1361510">
                  <a:extLst>
                    <a:ext uri="{9D8B030D-6E8A-4147-A177-3AD203B41FA5}">
                      <a16:colId xmlns:a16="http://schemas.microsoft.com/office/drawing/2014/main" val="413012148"/>
                    </a:ext>
                  </a:extLst>
                </a:gridCol>
                <a:gridCol w="1580571">
                  <a:extLst>
                    <a:ext uri="{9D8B030D-6E8A-4147-A177-3AD203B41FA5}">
                      <a16:colId xmlns:a16="http://schemas.microsoft.com/office/drawing/2014/main" val="646858503"/>
                    </a:ext>
                  </a:extLst>
                </a:gridCol>
              </a:tblGrid>
              <a:tr h="32774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B0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B1   B6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B7    B9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B10     B15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B16  B17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B18        B22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B23 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557380"/>
                  </a:ext>
                </a:extLst>
              </a:tr>
              <a:tr h="39329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Direction 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TRP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Reserved 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Sector ID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DMG Antenna ID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G_ADD_SENS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TDD channel access operation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9210258"/>
                  </a:ext>
                </a:extLst>
              </a:tr>
              <a:tr h="1933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14953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9800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499C0-9291-4EA5-8696-9A97B089F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685801"/>
            <a:ext cx="8839200" cy="533400"/>
          </a:xfrm>
        </p:spPr>
        <p:txBody>
          <a:bodyPr/>
          <a:lstStyle/>
          <a:p>
            <a:r>
              <a:rPr lang="en-US" sz="2800" dirty="0"/>
              <a:t>HOW TRP, G_ADD_SENS and TRN field may be used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0F540EE-F9E7-4BC6-91D4-18B21730BCE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2400" y="1298578"/>
                <a:ext cx="8915400" cy="4795836"/>
              </a:xfrm>
            </p:spPr>
            <p:txBody>
              <a:bodyPr/>
              <a:lstStyle/>
              <a:p>
                <a:pPr lvl="0"/>
                <a:r>
                  <a:rPr lang="en-US" sz="1800" dirty="0"/>
                  <a:t>When a STA receives a beacon from the AP, its measured receive power is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𝑅𝑋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𝑇𝑅</m:t>
                      </m:r>
                      <m:sSup>
                        <m:s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𝐴𝑃</m:t>
                          </m:r>
                        </m:sup>
                      </m:sSup>
                      <m:r>
                        <a:rPr lang="en-US" sz="1800" i="1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𝑇𝑋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𝐴𝑃</m:t>
                          </m:r>
                        </m:sup>
                      </m:sSubSup>
                      <m:d>
                        <m:d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n-US" sz="18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𝐿𝑖𝑛𝑘𝑙𝑜𝑠𝑠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𝑅𝑋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bSup>
                      <m:d>
                        <m:d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</m:d>
                    </m:oMath>
                  </m:oMathPara>
                </a14:m>
                <a:endParaRPr lang="en-US" sz="1800" dirty="0"/>
              </a:p>
              <a:p>
                <a:r>
                  <a:rPr lang="en-US" sz="1800" dirty="0"/>
                  <a:t>When the AP receives a PPDU from this STA, using the same antenna configuration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𝑅𝑋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𝐴𝑃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𝑇𝑅</m:t>
                      </m:r>
                      <m:sSup>
                        <m:s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p>
                      <m:r>
                        <a:rPr lang="en-US" sz="1800" i="1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𝑇𝑋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bSup>
                      <m:d>
                        <m:d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</m:d>
                      <m:r>
                        <a:rPr lang="en-US" sz="18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𝐿𝑖𝑛𝑘𝑙𝑜𝑠𝑠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𝑅𝑋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𝐴𝑃</m:t>
                          </m:r>
                        </m:sup>
                      </m:sSubSup>
                      <m:d>
                        <m:d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US" sz="1800" dirty="0"/>
              </a:p>
              <a:p>
                <a:r>
                  <a:rPr lang="en-US" sz="1800" dirty="0"/>
                  <a:t>Substituting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𝑅𝑋</m:t>
                        </m:r>
                      </m:sub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𝐴𝑃</m:t>
                        </m:r>
                      </m:sup>
                    </m:sSubSup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d>
                    <m:r>
                      <a:rPr lang="en-US" sz="18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𝐿𝑖𝑛𝑘𝑙𝑜𝑠𝑠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= </m:t>
                    </m:r>
                    <m:sSubSup>
                      <m:sSub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𝑅𝑋</m:t>
                        </m:r>
                      </m:sub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𝑆𝑇𝐴</m:t>
                        </m:r>
                      </m:sup>
                    </m:sSubSup>
                    <m:r>
                      <a:rPr lang="en-US" sz="1800" i="1">
                        <a:latin typeface="Cambria Math" panose="02040503050406030204" pitchFamily="18" charset="0"/>
                      </a:rPr>
                      <m:t>− 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𝑇𝑅</m:t>
                    </m:r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𝐴𝑃</m:t>
                        </m:r>
                      </m:sup>
                    </m:sSup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𝑅𝑋</m:t>
                        </m:r>
                      </m:sub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𝑆𝑇𝐴</m:t>
                        </m:r>
                      </m:sup>
                    </m:sSubSup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</m:d>
                  </m:oMath>
                </a14:m>
                <a:r>
                  <a:rPr lang="en-US" sz="1800" dirty="0"/>
                  <a:t> (Assuming AP antenna pattern reciprocity)</a:t>
                </a:r>
              </a:p>
              <a:p>
                <a:r>
                  <a:rPr lang="en-US" sz="1800" dirty="0"/>
                  <a:t>We have that the STA should maintain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800">
                              <a:latin typeface="Cambria Math" panose="02040503050406030204" pitchFamily="18" charset="0"/>
                            </a:rPr>
                            <m:t>P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1800" baseline="-25000">
                              <a:latin typeface="Cambria Math" panose="02040503050406030204" pitchFamily="18" charset="0"/>
                            </a:rPr>
                            <m:t>min</m:t>
                          </m:r>
                          <m:r>
                            <m:rPr>
                              <m:lit/>
                            </m:rPr>
                            <a:rPr lang="en-US" sz="1800" baseline="-25000">
                              <a:latin typeface="Cambria Math" panose="02040503050406030204" pitchFamily="18" charset="0"/>
                            </a:rPr>
                            <m:t>_</m:t>
                          </m:r>
                          <m:r>
                            <m:rPr>
                              <m:sty m:val="p"/>
                            </m:rPr>
                            <a:rPr lang="en-US" sz="1800" baseline="-25000">
                              <a:latin typeface="Cambria Math" panose="02040503050406030204" pitchFamily="18" charset="0"/>
                            </a:rPr>
                            <m:t>sensitivity</m:t>
                          </m:r>
                        </m:sub>
                      </m:sSub>
                      <m:r>
                        <a:rPr lang="en-US" sz="1800" baseline="-25000">
                          <a:latin typeface="Cambria Math" panose="02040503050406030204" pitchFamily="18" charset="0"/>
                        </a:rPr>
                        <m:t>≥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𝑇𝑅</m:t>
                      </m:r>
                      <m:sSup>
                        <m:s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p>
                      <m:r>
                        <a:rPr lang="en-US" sz="1800" i="1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𝑇𝑋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bSup>
                      <m:d>
                        <m:d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</m:d>
                      <m:r>
                        <a:rPr lang="en-US" sz="1800" b="1" i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 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𝑅𝑋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− 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𝑇𝑅</m:t>
                      </m:r>
                      <m:sSup>
                        <m:s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𝐴𝑃</m:t>
                          </m:r>
                        </m:sup>
                      </m:sSup>
                      <m:r>
                        <a:rPr lang="en-US" sz="1800" i="1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𝑅𝑋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bSup>
                      <m:d>
                        <m:d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</m:d>
                    </m:oMath>
                  </m:oMathPara>
                </a14:m>
                <a:endParaRPr lang="en-US" sz="1800" dirty="0"/>
              </a:p>
              <a:p>
                <a:r>
                  <a:rPr lang="en-US" sz="1800" dirty="0"/>
                  <a:t>to make sure it doesn’t create interference at the AP.  (Note that All the elements on the right-hand side are known to the STA)</a:t>
                </a:r>
              </a:p>
              <a:p>
                <a:pPr lvl="1"/>
                <a14:m>
                  <m:oMath xmlns:m="http://schemas.openxmlformats.org/officeDocument/2006/math">
                    <m:sSubSup>
                      <m:sSubSupPr>
                        <m:ctrlPr>
                          <a:rPr lang="en-US" sz="11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𝑇𝑋</m:t>
                        </m:r>
                      </m:sub>
                      <m: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𝐴𝑃</m:t>
                        </m:r>
                      </m:sup>
                    </m:sSubSup>
                    <m:d>
                      <m:dPr>
                        <m:ctrlPr>
                          <a:rPr lang="en-US" sz="11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d>
                    <m:r>
                      <a:rPr lang="en-US" sz="1100" i="1">
                        <a:latin typeface="Cambria Math" panose="02040503050406030204" pitchFamily="18" charset="0"/>
                      </a:rPr>
                      <m:t>− </m:t>
                    </m:r>
                  </m:oMath>
                </a14:m>
                <a:r>
                  <a:rPr lang="en-US" sz="1100" dirty="0"/>
                  <a:t>AP TX antenna gain in direction </a:t>
                </a:r>
                <a14:m>
                  <m:oMath xmlns:m="http://schemas.openxmlformats.org/officeDocument/2006/math">
                    <m:r>
                      <a:rPr lang="en-US" sz="1100" i="1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100" dirty="0"/>
                  <a:t>  -  direction to the STA</a:t>
                </a:r>
                <a:endParaRPr lang="en-US" sz="1000" dirty="0"/>
              </a:p>
              <a:p>
                <a:pPr lvl="1"/>
                <a14:m>
                  <m:oMath xmlns:m="http://schemas.openxmlformats.org/officeDocument/2006/math">
                    <m:sSubSup>
                      <m:sSubSupPr>
                        <m:ctrlPr>
                          <a:rPr lang="en-US" sz="11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𝑅𝑋</m:t>
                        </m:r>
                      </m:sub>
                      <m: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𝐴𝑃</m:t>
                        </m:r>
                      </m:sup>
                    </m:sSubSup>
                    <m:d>
                      <m:dPr>
                        <m:ctrlPr>
                          <a:rPr lang="en-US" sz="11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d>
                  </m:oMath>
                </a14:m>
                <a:r>
                  <a:rPr lang="en-US" sz="1100" dirty="0"/>
                  <a:t> – AP RX antenna gain in direction </a:t>
                </a:r>
                <a14:m>
                  <m:oMath xmlns:m="http://schemas.openxmlformats.org/officeDocument/2006/math">
                    <m:r>
                      <a:rPr lang="en-US" sz="1100" i="1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endParaRPr lang="en-US" sz="1100" dirty="0"/>
              </a:p>
              <a:p>
                <a:pPr lvl="1"/>
                <a14:m>
                  <m:oMath xmlns:m="http://schemas.openxmlformats.org/officeDocument/2006/math">
                    <m:sSubSup>
                      <m:sSubSupPr>
                        <m:ctrlPr>
                          <a:rPr lang="en-US" sz="11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𝑇𝑋</m:t>
                        </m:r>
                      </m:sub>
                      <m: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𝑆𝑇𝐴</m:t>
                        </m:r>
                      </m:sup>
                    </m:sSubSup>
                    <m:r>
                      <a:rPr lang="en-US" sz="11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𝜙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100" dirty="0"/>
                  <a:t> – STA RX antenna gain in direction </a:t>
                </a:r>
                <a14:m>
                  <m:oMath xmlns:m="http://schemas.openxmlformats.org/officeDocument/2006/math">
                    <m:r>
                      <a:rPr lang="en-US" sz="1100" i="1"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US" sz="1100" dirty="0"/>
                  <a:t> – direction to the AP – the STA may estimate it based on TRN field appended to the PPDU</a:t>
                </a:r>
              </a:p>
              <a:p>
                <a:pPr lvl="1"/>
                <a14:m>
                  <m:oMath xmlns:m="http://schemas.openxmlformats.org/officeDocument/2006/math">
                    <m:sSubSup>
                      <m:sSubSupPr>
                        <m:ctrlPr>
                          <a:rPr lang="en-US" sz="11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𝑅𝑋</m:t>
                        </m:r>
                      </m:sub>
                      <m: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𝑆𝑇𝐴</m:t>
                        </m:r>
                      </m:sup>
                    </m:sSubSup>
                    <m:r>
                      <a:rPr lang="en-US" sz="11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𝜙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100" dirty="0"/>
                  <a:t>- STA TX antenna gain in direction </a:t>
                </a:r>
                <a14:m>
                  <m:oMath xmlns:m="http://schemas.openxmlformats.org/officeDocument/2006/math">
                    <m:r>
                      <a:rPr lang="en-US" sz="1100" i="1"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endParaRPr lang="en-US" sz="1100" dirty="0"/>
              </a:p>
              <a:p>
                <a:pPr lvl="1"/>
                <a14:m>
                  <m:oMath xmlns:m="http://schemas.openxmlformats.org/officeDocument/2006/math">
                    <m:r>
                      <a:rPr lang="en-US" sz="1100" i="1">
                        <a:latin typeface="Cambria Math" panose="02040503050406030204" pitchFamily="18" charset="0"/>
                      </a:rPr>
                      <m:t>𝑇𝑅</m:t>
                    </m:r>
                    <m:sSup>
                      <m:sSupPr>
                        <m:ctrlPr>
                          <a:rPr lang="en-US" sz="11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𝐴𝑃</m:t>
                        </m:r>
                      </m:sup>
                    </m:sSup>
                  </m:oMath>
                </a14:m>
                <a:r>
                  <a:rPr lang="en-US" sz="1100" dirty="0"/>
                  <a:t> – Total Radiated Power at the AP (published in the SSW field)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1100" i="1">
                        <a:latin typeface="Cambria Math" panose="02040503050406030204" pitchFamily="18" charset="0"/>
                      </a:rPr>
                      <m:t>𝑇𝑅</m:t>
                    </m:r>
                    <m:sSup>
                      <m:sSupPr>
                        <m:ctrlPr>
                          <a:rPr lang="en-US" sz="11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𝑆𝑇𝐴</m:t>
                        </m:r>
                      </m:sup>
                    </m:sSup>
                  </m:oMath>
                </a14:m>
                <a:r>
                  <a:rPr lang="en-US" sz="1000" dirty="0"/>
                  <a:t> – Total Radiated Power at the STA – know to the STA.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0F540EE-F9E7-4BC6-91D4-18B21730BCE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298578"/>
                <a:ext cx="8915400" cy="4795836"/>
              </a:xfrm>
              <a:blipFill>
                <a:blip r:embed="rId2"/>
                <a:stretch>
                  <a:fillRect l="-547" t="-6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BB593A-89DA-47BB-A0A0-D9C3D39C71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AF3EF2-BCD7-4AC4-8827-5831753EF73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EF179D-128F-4057-8473-390701EC985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1587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59D39-7FF0-43A1-A253-16147F331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TRP, G_ADD_SENS and TRN field may be used –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BE281-FFDA-4FA8-AA74-9DD053317B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example,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the TRP is 10dBm, and the STA receives the beacon at - -54dBm.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the STA transmits at 10dBm (TRP</a:t>
            </a:r>
            <a:r>
              <a:rPr lang="en-US" baseline="30000" dirty="0"/>
              <a:t>STA</a:t>
            </a:r>
            <a:r>
              <a:rPr lang="en-US" dirty="0"/>
              <a:t>) and the STA and the AP have antenna reciprocity, the AP receives at -54dBm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order for the STA to cause interference at the AP with receive power less that -78dBm, it needs to either  reduce the TRP, or use an antenna pattern that has </a:t>
            </a:r>
            <a:r>
              <a:rPr lang="en-US"/>
              <a:t>lower gain in the direction of the AP.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E8DFB2-9E23-4EAD-947A-B56FBF1BF3F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85F42D-F2C8-49A9-B935-19E9BC0BAF3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1817AF-EA89-406E-9C3C-109C3BB8C5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9141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6583</TotalTime>
  <Words>649</Words>
  <Application>Microsoft Office PowerPoint</Application>
  <PresentationFormat>On-screen Show (4:3)</PresentationFormat>
  <Paragraphs>90</Paragraphs>
  <Slides>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Times New Roman</vt:lpstr>
      <vt:lpstr>Office Theme</vt:lpstr>
      <vt:lpstr>Custom Design</vt:lpstr>
      <vt:lpstr>Document</vt:lpstr>
      <vt:lpstr>LB234 Comment resolution for coex CIDs 3297 3361 3480 3658 3688 presentation</vt:lpstr>
      <vt:lpstr>Abstract </vt:lpstr>
      <vt:lpstr>Proposal </vt:lpstr>
      <vt:lpstr>Proposal (continuation) </vt:lpstr>
      <vt:lpstr>SSW field format</vt:lpstr>
      <vt:lpstr>HOW TRP, G_ADD_SENS and TRN field may be used</vt:lpstr>
      <vt:lpstr>HOW TRP, G_ADD_SENS and TRN field may be used – cont.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Co-channel TDD coexistence</dc:title>
  <dc:creator>Solomon Trainin</dc:creator>
  <dc:description>Solomon Trainin, Qualcomm</dc:description>
  <cp:lastModifiedBy>Solomon Trainin</cp:lastModifiedBy>
  <cp:revision>170</cp:revision>
  <cp:lastPrinted>1601-01-01T00:00:00Z</cp:lastPrinted>
  <dcterms:created xsi:type="dcterms:W3CDTF">2018-06-10T06:56:06Z</dcterms:created>
  <dcterms:modified xsi:type="dcterms:W3CDTF">2019-01-10T12:46:37Z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