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352" r:id="rId52"/>
    <p:sldId id="355" r:id="rId53"/>
    <p:sldId id="356" r:id="rId54"/>
    <p:sldId id="357" r:id="rId55"/>
    <p:sldId id="358" r:id="rId56"/>
    <p:sldId id="360" r:id="rId57"/>
    <p:sldId id="364" r:id="rId58"/>
    <p:sldId id="295" r:id="rId59"/>
    <p:sldId id="296" r:id="rId60"/>
    <p:sldId id="305" r:id="rId61"/>
    <p:sldId id="306" r:id="rId62"/>
    <p:sldId id="365" r:id="rId63"/>
    <p:sldId id="366" r:id="rId64"/>
    <p:sldId id="367" r:id="rId65"/>
    <p:sldId id="368" r:id="rId66"/>
    <p:sldId id="369" r:id="rId67"/>
    <p:sldId id="341" r:id="rId68"/>
    <p:sldId id="298" r:id="rId69"/>
    <p:sldId id="307" r:id="rId70"/>
    <p:sldId id="359" r:id="rId71"/>
    <p:sldId id="297" r:id="rId72"/>
    <p:sldId id="351" r:id="rId73"/>
    <p:sldId id="309" r:id="rId74"/>
    <p:sldId id="311" r:id="rId75"/>
    <p:sldId id="332" r:id="rId76"/>
    <p:sldId id="333" r:id="rId77"/>
    <p:sldId id="329" r:id="rId78"/>
    <p:sldId id="330" r:id="rId79"/>
    <p:sldId id="331" r:id="rId80"/>
    <p:sldId id="348" r:id="rId81"/>
    <p:sldId id="308" r:id="rId82"/>
    <p:sldId id="353" r:id="rId83"/>
    <p:sldId id="313" r:id="rId84"/>
    <p:sldId id="350" r:id="rId85"/>
    <p:sldId id="289" r:id="rId86"/>
    <p:sldId id="347" r:id="rId87"/>
    <p:sldId id="290" r:id="rId88"/>
    <p:sldId id="312" r:id="rId89"/>
    <p:sldId id="259" r:id="rId90"/>
    <p:sldId id="260" r:id="rId91"/>
    <p:sldId id="261" r:id="rId92"/>
    <p:sldId id="262" r:id="rId93"/>
    <p:sldId id="263" r:id="rId94"/>
    <p:sldId id="264"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365"/>
            <p14:sldId id="366"/>
            <p14:sldId id="367"/>
            <p14:sldId id="368"/>
            <p14:sldId id="369"/>
            <p14:sldId id="341"/>
            <p14:sldId id="298"/>
          </p14:sldIdLst>
        </p14:section>
        <p14:section name="Slot #6" id="{C6C71488-E606-43ED-9503-8F91C556A2EE}">
          <p14:sldIdLst>
            <p14:sldId id="307"/>
            <p14:sldId id="359"/>
            <p14:sldId id="297"/>
            <p14:sldId id="351"/>
            <p14:sldId id="309"/>
            <p14:sldId id="311"/>
            <p14:sldId id="332"/>
            <p14:sldId id="333"/>
          </p14:sldIdLst>
        </p14:section>
        <p14:section name="Slot#7" id="{D59D5964-9646-4C25-959D-E55F97EAE577}">
          <p14:sldIdLst>
            <p14:sldId id="329"/>
            <p14:sldId id="330"/>
            <p14:sldId id="331"/>
          </p14:sldIdLst>
        </p14:section>
        <p14:section name="Slot #8" id="{76A54724-AB2F-4921-A6FD-92C05D7D1F9B}">
          <p14:sldIdLst>
            <p14:sldId id="348"/>
            <p14:sldId id="308"/>
            <p14:sldId id="353"/>
            <p14:sldId id="313"/>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374" autoAdjust="0"/>
    <p:restoredTop sz="94660"/>
  </p:normalViewPr>
  <p:slideViewPr>
    <p:cSldViewPr>
      <p:cViewPr varScale="1">
        <p:scale>
          <a:sx n="78" d="100"/>
          <a:sy n="78" d="100"/>
        </p:scale>
        <p:origin x="60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78</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82</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2018-01-15</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5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6165229"/>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888881"/>
              </p:ext>
            </p:extLst>
          </p:nvPr>
        </p:nvGraphicFramePr>
        <p:xfrm>
          <a:off x="914401" y="1340768"/>
          <a:ext cx="10460567" cy="496804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11-18-2086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Jan. 2018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r>
                        <a:rPr lang="en-US" sz="1800" kern="1200" dirty="0" smtClean="0">
                          <a:solidFill>
                            <a:schemeClr val="dk1"/>
                          </a:solidFill>
                          <a:latin typeface="+mn-lt"/>
                          <a:ea typeface="+mn-ea"/>
                          <a:cs typeface="+mn-cs"/>
                        </a:rPr>
                        <a:t>11-18-2160</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December 19th telecon minutes</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r>
                        <a:rPr lang="en-US" sz="1800" kern="1200" dirty="0" smtClean="0">
                          <a:solidFill>
                            <a:schemeClr val="dk1"/>
                          </a:solidFill>
                          <a:latin typeface="+mn-lt"/>
                          <a:ea typeface="+mn-ea"/>
                          <a:cs typeface="+mn-cs"/>
                        </a:rPr>
                        <a:t>11-18-1782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CC28 CR Secure TB Ranging Measurement Exchange Protocol.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11-19-035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Informative text for passive location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Removed</a:t>
                      </a:r>
                      <a:r>
                        <a:rPr lang="en-US" sz="1800" kern="1200" baseline="0" dirty="0" smtClean="0">
                          <a:solidFill>
                            <a:schemeClr val="dk1"/>
                          </a:solidFill>
                          <a:latin typeface="+mn-lt"/>
                          <a:ea typeface="+mn-ea"/>
                          <a:cs typeface="+mn-cs"/>
                        </a:rPr>
                        <a:t> per request</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11-19-005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Annex-C entries corresponding to .11az</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11-19-0037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Update to the </a:t>
                      </a: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negotiation protocol LTF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11-19-0038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Resolutions to a few CC#28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11-18-2104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chapter 11 MLME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CC28 Clause 3-4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PDMG PICS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19500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11-19-039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Phase roll based TOA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Technical</a:t>
                      </a:r>
                    </a:p>
                  </a:txBody>
                  <a:tcPr marT="45712" marB="45712"/>
                </a:tc>
              </a:tr>
              <a:tr h="167632">
                <a:tc>
                  <a:txBody>
                    <a:bodyPr/>
                    <a:lstStyle/>
                    <a:p>
                      <a:r>
                        <a:rPr lang="en-US" sz="1800" kern="1200" dirty="0" smtClean="0">
                          <a:solidFill>
                            <a:schemeClr val="dk1"/>
                          </a:solidFill>
                          <a:latin typeface="+mn-lt"/>
                          <a:ea typeface="+mn-ea"/>
                          <a:cs typeface="+mn-cs"/>
                        </a:rPr>
                        <a:t>11-19-125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Chao Chun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Editor’s report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11-19-072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Text proposal for CID 497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11-19-122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r>
                        <a:rPr lang="en-US" sz="1800" kern="120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CR for secure LTF parameters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11-19-123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editorial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p>
                  </a:txBody>
                  <a:tcPr marT="45712" marB="45712"/>
                </a:tc>
              </a:tr>
              <a:tr h="167632">
                <a:tc>
                  <a:txBody>
                    <a:bodyPr/>
                    <a:lstStyle/>
                    <a:p>
                      <a:r>
                        <a:rPr lang="en-US" sz="1800" kern="1200" dirty="0" smtClean="0">
                          <a:solidFill>
                            <a:schemeClr val="dk1"/>
                          </a:solidFill>
                          <a:latin typeface="+mn-lt"/>
                          <a:ea typeface="+mn-ea"/>
                          <a:cs typeface="+mn-cs"/>
                        </a:rPr>
                        <a:t>11-19-124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FTM procedure and MLME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11-19-132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Correction to passive location ranging amendment text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Passive location ranging LCI reporting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11-19-130</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CFO reporting accuracy requirements</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11-19-093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Comment resolution MAC miscellaneous </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CID73 LOS Likelihood element</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5666194"/>
              </p:ext>
            </p:extLst>
          </p:nvPr>
        </p:nvGraphicFramePr>
        <p:xfrm>
          <a:off x="906562" y="1751014"/>
          <a:ext cx="10478360" cy="487662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800" dirty="0" smtClean="0"/>
                        <a:t>11-19-145</a:t>
                      </a:r>
                      <a:endParaRPr lang="en-US" sz="1800" dirty="0"/>
                    </a:p>
                  </a:txBody>
                  <a:tcPr marT="45712" marB="45712"/>
                </a:tc>
                <a:tc>
                  <a:txBody>
                    <a:bodyPr/>
                    <a:lstStyle/>
                    <a:p>
                      <a:r>
                        <a:rPr lang="en-US" sz="1800" dirty="0" smtClean="0"/>
                        <a:t>Assaf</a:t>
                      </a:r>
                      <a:r>
                        <a:rPr lang="en-US" sz="1800" baseline="0" dirty="0" smtClean="0"/>
                        <a:t>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CR</a:t>
                      </a:r>
                      <a:endParaRPr lang="en-US" sz="1800" dirty="0"/>
                    </a:p>
                  </a:txBody>
                  <a:tcPr marT="45712" marB="45712"/>
                </a:tc>
              </a:tr>
              <a:tr h="246440">
                <a:tc>
                  <a:txBody>
                    <a:bodyPr/>
                    <a:lstStyle/>
                    <a:p>
                      <a:r>
                        <a:rPr lang="en-US" sz="1800" dirty="0" smtClean="0"/>
                        <a:t>11-19-147</a:t>
                      </a:r>
                      <a:endParaRPr lang="en-US" sz="1800" dirty="0"/>
                    </a:p>
                  </a:txBody>
                  <a:tcPr marT="45712" marB="45712"/>
                </a:tc>
                <a:tc>
                  <a:txBody>
                    <a:bodyPr/>
                    <a:lstStyle/>
                    <a:p>
                      <a:r>
                        <a:rPr lang="en-US" sz="1800" dirty="0" smtClean="0"/>
                        <a:t>Assaf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 band 60Ghz Location Capability publishing</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technical</a:t>
                      </a:r>
                      <a:endParaRPr lang="en-US" sz="1800" kern="1200" dirty="0" smtClean="0">
                        <a:solidFill>
                          <a:schemeClr val="dk1"/>
                        </a:solidFill>
                        <a:effectLst/>
                        <a:latin typeface="+mn-lt"/>
                        <a:ea typeface="+mn-ea"/>
                        <a:cs typeface="+mn-cs"/>
                      </a:endParaRPr>
                    </a:p>
                  </a:txBody>
                  <a:tcPr marT="45712" marB="45712"/>
                </a:tc>
              </a:tr>
              <a:tr h="167632">
                <a:tc>
                  <a:txBody>
                    <a:bodyPr/>
                    <a:lstStyle/>
                    <a:p>
                      <a:r>
                        <a:rPr lang="en-US" sz="1800" dirty="0" smtClean="0"/>
                        <a:t>11-19-159</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r>
                        <a:rPr lang="en-US" sz="1800" dirty="0" smtClean="0"/>
                        <a:t>Location Measurement Report Frame</a:t>
                      </a:r>
                      <a:endParaRPr lang="en-US" sz="1800" dirty="0"/>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Dibakar Das</a:t>
                      </a:r>
                      <a:endParaRPr lang="en-US" sz="1800" dirty="0" smtClean="0"/>
                    </a:p>
                  </a:txBody>
                  <a:tcPr marT="45712" marB="45712"/>
                </a:tc>
                <a:tc>
                  <a:txBody>
                    <a:bodyPr/>
                    <a:lstStyle/>
                    <a:p>
                      <a:r>
                        <a:rPr lang="en-US" sz="1800" dirty="0" smtClean="0"/>
                        <a:t>Comment resolution</a:t>
                      </a:r>
                      <a:r>
                        <a:rPr lang="en-US" sz="1800" baseline="0" dirty="0" smtClean="0"/>
                        <a:t> for </a:t>
                      </a:r>
                      <a:r>
                        <a:rPr lang="en-US" sz="1800" kern="1200" dirty="0" smtClean="0">
                          <a:solidFill>
                            <a:schemeClr val="dk1"/>
                          </a:solidFill>
                          <a:latin typeface="+mn-lt"/>
                          <a:ea typeface="+mn-ea"/>
                          <a:cs typeface="+mn-cs"/>
                        </a:rPr>
                        <a:t>miscellaneous </a:t>
                      </a:r>
                      <a:r>
                        <a:rPr lang="en-US" sz="1800" baseline="0" dirty="0" smtClean="0"/>
                        <a:t>TBDs</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 TBD fixing</a:t>
                      </a:r>
                      <a:endParaRPr lang="en-US" sz="1800" dirty="0" smtClean="0"/>
                    </a:p>
                  </a:txBody>
                  <a:tcPr marT="45712" marB="45712"/>
                </a:tc>
              </a:tr>
              <a:tr h="0">
                <a:tc>
                  <a:txBody>
                    <a:bodyPr/>
                    <a:lstStyle/>
                    <a:p>
                      <a:r>
                        <a:rPr lang="en-US" sz="1800" dirty="0" smtClean="0"/>
                        <a:t>11-19-150</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Feng Jian</a:t>
                      </a:r>
                      <a:endParaRPr lang="en-US" sz="1800" dirty="0"/>
                    </a:p>
                  </a:txBody>
                  <a:tcPr marT="45712" marB="45712"/>
                </a:tc>
                <a:tc>
                  <a:txBody>
                    <a:bodyPr/>
                    <a:lstStyle/>
                    <a:p>
                      <a:r>
                        <a:rPr lang="en-US" sz="1800" dirty="0" smtClean="0"/>
                        <a:t>Phase shift feedback LMR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a:t>
                      </a:r>
                      <a:endParaRPr lang="en-US" sz="1800" dirty="0" smtClean="0"/>
                    </a:p>
                  </a:txBody>
                  <a:tcPr marT="45712" marB="45712"/>
                </a:tc>
              </a:tr>
              <a:tr h="0">
                <a:tc>
                  <a:txBody>
                    <a:bodyPr/>
                    <a:lstStyle/>
                    <a:p>
                      <a:r>
                        <a:rPr lang="en-US" sz="1800" dirty="0" smtClean="0"/>
                        <a:t>11-19-154</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11-19-155</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11-19-158</a:t>
                      </a:r>
                      <a:endParaRPr lang="en-US" sz="1800" dirty="0"/>
                    </a:p>
                  </a:txBody>
                  <a:tcPr marT="45712" marB="45712"/>
                </a:tc>
                <a:tc>
                  <a:txBody>
                    <a:bodyPr/>
                    <a:lstStyle/>
                    <a:p>
                      <a:r>
                        <a:rPr lang="en-US" sz="1800" dirty="0" smtClean="0"/>
                        <a:t>Christian</a:t>
                      </a:r>
                      <a:r>
                        <a:rPr lang="en-US" sz="1800" baseline="0" dirty="0" smtClean="0"/>
                        <a:t>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for CID 5</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dirty="0" smtClean="0"/>
                        <a:t>11-19-0163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TBD resolution</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secure</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non-</a:t>
                      </a:r>
                      <a:r>
                        <a:rPr lang="en-US" sz="1800" kern="1200" dirty="0" err="1"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and</a:t>
                      </a:r>
                      <a:r>
                        <a:rPr lang="en-US"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tb</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protocol</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 TBDs</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kern="1200" dirty="0" smtClean="0">
                          <a:solidFill>
                            <a:schemeClr val="dk1"/>
                          </a:solidFill>
                          <a:effectLst/>
                          <a:latin typeface="+mn-lt"/>
                          <a:ea typeface="+mn-ea"/>
                          <a:cs typeface="+mn-cs"/>
                        </a:rPr>
                        <a:t>11-19-0191</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Clause 29 TBDs fixes</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a:t>
                      </a:r>
                      <a:r>
                        <a:rPr lang="en-US" sz="1800" kern="1200" baseline="0" dirty="0" smtClean="0">
                          <a:solidFill>
                            <a:schemeClr val="dk1"/>
                          </a:solidFill>
                          <a:effectLst/>
                          <a:latin typeface="+mn-lt"/>
                          <a:ea typeface="+mn-ea"/>
                          <a:cs typeface="+mn-cs"/>
                        </a:rPr>
                        <a:t> TBDs</a:t>
                      </a: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706514"/>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a:t>
            </a:r>
            <a:r>
              <a:rPr lang="en-US" b="0" dirty="0" smtClean="0"/>
              <a:t>“Dec.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8816831"/>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endParaRPr lang="en-US" dirty="0" smtClean="0"/>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11-18-2104r5 </a:t>
            </a:r>
            <a:r>
              <a:rPr lang="en-US" b="0" dirty="0" smtClean="0"/>
              <a:t>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74801033"/>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t>
                      </a:r>
                      <a:r>
                        <a:rPr lang="en-US" sz="1600" kern="1200" dirty="0" smtClean="0">
                          <a:solidFill>
                            <a:schemeClr val="dk1"/>
                          </a:solidFill>
                          <a:latin typeface="+mn-lt"/>
                          <a:ea typeface="+mn-ea"/>
                          <a:cs typeface="+mn-cs"/>
                        </a:rPr>
                        <a:t>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2533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11-19-038r1 for CIDs 8,16 and 24.</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):17/0/0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06673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11-19-124r1 for CIDs 283 and 284,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646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11-19-123r1 for CIDs 38, 290, 292, 365,379, 390,490 and 492,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73689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78748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3541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50111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a:t>
                      </a:r>
                      <a:r>
                        <a:rPr lang="en-US" sz="1400" dirty="0" smtClean="0"/>
                        <a:t>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11-19-072r1 for CIDs 497, 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898260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991245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11-19-122r1 for </a:t>
            </a:r>
            <a:r>
              <a:rPr lang="en-US" b="0" dirty="0"/>
              <a:t>CIDs 111, 112</a:t>
            </a:r>
            <a:r>
              <a:rPr lang="en-US" b="0" dirty="0" smtClean="0"/>
              <a:t>, </a:t>
            </a:r>
            <a:r>
              <a:rPr lang="en-US" b="0" dirty="0"/>
              <a:t>151, 152, 260, 268, 270, 271, 272, and 273 </a:t>
            </a:r>
            <a:r>
              <a:rPr lang="en-US" b="0" dirty="0" smtClean="0"/>
              <a:t>,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979545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98642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11-19-093r0? for </a:t>
            </a:r>
            <a:r>
              <a:rPr lang="en-US" b="0" dirty="0"/>
              <a:t>CIDs 134, 200, 202, 203, 441, 180, 494, 51, 52, 181, </a:t>
            </a:r>
            <a:r>
              <a:rPr lang="en-US" b="0" dirty="0" smtClean="0"/>
              <a:t>and 442,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a:t>
            </a:r>
          </a:p>
          <a:p>
            <a:r>
              <a:rPr lang="en-US" dirty="0" smtClean="0"/>
              <a:t>Second:</a:t>
            </a:r>
            <a:r>
              <a:rPr lang="en-US" b="0" dirty="0" smtClean="0"/>
              <a:t> </a:t>
            </a:r>
          </a:p>
          <a:p>
            <a:r>
              <a:rPr lang="en-US" dirty="0" smtClean="0"/>
              <a:t>Results </a:t>
            </a:r>
            <a:r>
              <a:rPr lang="en-US" b="0" dirty="0"/>
              <a:t>(Y/N/A</a:t>
            </a:r>
            <a:r>
              <a:rPr lang="en-US" b="0"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9272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Evaluate Initial WG ballot readiness (15min)</a:t>
            </a:r>
          </a:p>
          <a:p>
            <a:pPr algn="just">
              <a:spcBef>
                <a:spcPct val="20000"/>
              </a:spcBef>
              <a:buFontTx/>
              <a:buChar char="•"/>
            </a:pPr>
            <a:r>
              <a:rPr lang="en-US" altLang="en-US" sz="2000" b="0" dirty="0" smtClean="0"/>
              <a:t>Submission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dirty="0" smtClean="0"/>
              <a:t>Re</a:t>
            </a:r>
            <a:endParaRPr lang="en-US" altLang="en-US" b="0" dirty="0"/>
          </a:p>
          <a:p>
            <a:pPr lvl="1">
              <a:buFont typeface="Arial" panose="020B0604020202020204" pitchFamily="34" charset="0"/>
              <a:buChar char="•"/>
            </a:pPr>
            <a:r>
              <a:rPr lang="en-US" altLang="en-US" b="0" dirty="0"/>
              <a:t>Go 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a:t>TGaY</a:t>
            </a:r>
            <a:r>
              <a:rPr lang="en-US" b="0" dirty="0"/>
              <a:t> 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Ballot?</a:t>
            </a:r>
          </a:p>
          <a:p>
            <a:endParaRPr lang="en-US" b="0" dirty="0" smtClean="0"/>
          </a:p>
          <a:p>
            <a:r>
              <a:rPr lang="en-US" dirty="0" smtClean="0"/>
              <a:t>Moved: </a:t>
            </a:r>
          </a:p>
          <a:p>
            <a:r>
              <a:rPr lang="en-US" dirty="0" smtClean="0"/>
              <a:t>Seconded</a:t>
            </a:r>
            <a:r>
              <a:rPr lang="en-US" dirty="0"/>
              <a:t>: </a:t>
            </a:r>
          </a:p>
          <a:p>
            <a:r>
              <a:rPr lang="en-US" dirty="0" smtClean="0"/>
              <a:t>Result: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890899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a:t>
            </a:r>
            <a:r>
              <a:rPr lang="en-US" b="0" dirty="0" smtClean="0"/>
              <a:t>technical </a:t>
            </a:r>
            <a:r>
              <a:rPr lang="en-US" b="0" dirty="0" smtClean="0"/>
              <a:t>comment collection.</a:t>
            </a:r>
            <a:endParaRPr lang="en-US" b="0" dirty="0" smtClean="0"/>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1584041"/>
              </p:ext>
            </p:extLst>
          </p:nvPr>
        </p:nvGraphicFramePr>
        <p:xfrm>
          <a:off x="263353" y="1196752"/>
          <a:ext cx="11665295" cy="3993486"/>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11-19-2086</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r>
                        <a:rPr lang="en-US" sz="1600" dirty="0" smtClean="0"/>
                        <a:t>TBD closure status</a:t>
                      </a:r>
                      <a:endParaRPr lang="en-US" sz="1600" dirty="0"/>
                    </a:p>
                  </a:txBody>
                  <a:tcPr marT="45712" marB="45712"/>
                </a:tc>
                <a:tc>
                  <a:txBody>
                    <a:bodyPr/>
                    <a:lstStyle/>
                    <a:p>
                      <a:r>
                        <a:rPr lang="en-US" sz="1600" dirty="0" smtClean="0"/>
                        <a:t>Amendment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needed</a:t>
                      </a:r>
                      <a:endParaRPr lang="en-US" sz="1600" strike="noStrike" kern="1200" dirty="0" smtClean="0">
                        <a:solidFill>
                          <a:schemeClr val="dk1"/>
                        </a:solidFill>
                        <a:latin typeface="+mn-lt"/>
                        <a:ea typeface="+mn-ea"/>
                        <a:cs typeface="+mn-cs"/>
                      </a:endParaRPr>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needed</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a:t>
                      </a:r>
                      <a:r>
                        <a:rPr lang="en-US" sz="1600" dirty="0" err="1" smtClean="0"/>
                        <a:t>Madpuar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011267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40471736"/>
              </p:ext>
            </p:extLst>
          </p:nvPr>
        </p:nvGraphicFramePr>
        <p:xfrm>
          <a:off x="551384" y="1556790"/>
          <a:ext cx="10838401" cy="3724385"/>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652774">
                <a:tc>
                  <a:txBody>
                    <a:bodyPr/>
                    <a:lstStyle/>
                    <a:p>
                      <a:r>
                        <a:rPr lang="en-US" sz="1600" dirty="0" smtClean="0"/>
                        <a:t>11-19-152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a:t>
                      </a:r>
                      <a:endParaRPr lang="en-US" sz="1600" dirty="0"/>
                    </a:p>
                  </a:txBody>
                  <a:tcPr marT="45712" marB="45712"/>
                </a:tc>
              </a:tr>
              <a:tr h="206141">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a:t>
                      </a:r>
                      <a:r>
                        <a:rPr lang="en-US" sz="1600" baseline="0" dirty="0" err="1" smtClean="0"/>
                        <a:t>Capabilty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289412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819860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14224</TotalTime>
  <Words>5830</Words>
  <Application>Microsoft Office PowerPoint</Application>
  <PresentationFormat>Widescreen</PresentationFormat>
  <Paragraphs>1524</Paragraphs>
  <Slides>94</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105"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CR Submission 11-19-093</vt:lpstr>
      <vt:lpstr>Reminder to do attendance</vt:lpstr>
      <vt:lpstr>Recess</vt:lpstr>
      <vt:lpstr>Meeting Slot # 6 discussion items</vt:lpstr>
      <vt:lpstr>Presentation ordering for slot # 6</vt:lpstr>
      <vt:lpstr>Considering Moving to Initial WG ballot</vt:lpstr>
      <vt:lpstr>Approval of Initial WG Ballot</vt:lpstr>
      <vt:lpstr>Considering Moving to Initial WG Ballot</vt:lpstr>
      <vt:lpstr>March Meeting Goals</vt:lpstr>
      <vt:lpstr>Reminder to do attendance</vt:lpstr>
      <vt:lpstr>Recess</vt:lpstr>
      <vt:lpstr>Meeting Slot # 7 discussion items</vt:lpstr>
      <vt:lpstr>Presentation ordering for slot # 7</vt:lpstr>
      <vt:lpstr>Reminder to do attendance</vt:lpstr>
      <vt:lpstr>Meeting Slot # 8 discussion items</vt:lpstr>
      <vt:lpstr>Presentation ordering for slot # 8</vt:lpstr>
      <vt:lpstr>Considering Moving to Initial WG Ballot</vt:lpstr>
      <vt:lpstr>Teleconference Schedule</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192</cp:revision>
  <cp:lastPrinted>1601-01-01T00:00:00Z</cp:lastPrinted>
  <dcterms:created xsi:type="dcterms:W3CDTF">2018-08-06T10:28:59Z</dcterms:created>
  <dcterms:modified xsi:type="dcterms:W3CDTF">2019-01-17T16:03:05Z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2019-01-17 16:03:04Z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