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293" r:id="rId44"/>
    <p:sldId id="294" r:id="rId45"/>
    <p:sldId id="303" r:id="rId46"/>
    <p:sldId id="304" r:id="rId47"/>
    <p:sldId id="295" r:id="rId48"/>
    <p:sldId id="296" r:id="rId49"/>
    <p:sldId id="305" r:id="rId50"/>
    <p:sldId id="306" r:id="rId51"/>
    <p:sldId id="297" r:id="rId52"/>
    <p:sldId id="298" r:id="rId53"/>
    <p:sldId id="307" r:id="rId54"/>
    <p:sldId id="308" r:id="rId55"/>
    <p:sldId id="309" r:id="rId56"/>
    <p:sldId id="310" r:id="rId57"/>
    <p:sldId id="311" r:id="rId58"/>
    <p:sldId id="313" r:id="rId59"/>
    <p:sldId id="332" r:id="rId60"/>
    <p:sldId id="333" r:id="rId61"/>
    <p:sldId id="329" r:id="rId62"/>
    <p:sldId id="330" r:id="rId63"/>
    <p:sldId id="331" r:id="rId64"/>
    <p:sldId id="289" r:id="rId65"/>
    <p:sldId id="290" r:id="rId66"/>
    <p:sldId id="312" r:id="rId67"/>
    <p:sldId id="259" r:id="rId68"/>
    <p:sldId id="260" r:id="rId69"/>
    <p:sldId id="261" r:id="rId70"/>
    <p:sldId id="262" r:id="rId71"/>
    <p:sldId id="263" r:id="rId72"/>
    <p:sldId id="264"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 #6" id="{C6C71488-E606-43ED-9503-8F91C556A2EE}">
          <p14:sldIdLst>
            <p14:sldId id="307"/>
            <p14:sldId id="308"/>
            <p14:sldId id="309"/>
            <p14:sldId id="310"/>
            <p14:sldId id="311"/>
            <p14:sldId id="313"/>
            <p14:sldId id="332"/>
            <p14:sldId id="333"/>
          </p14:sldIdLst>
        </p14:section>
        <p14:section name="Slot#7" id="{D59D5964-9646-4C25-959D-E55F97EAE577}">
          <p14:sldIdLst>
            <p14:sldId id="329"/>
            <p14:sldId id="330"/>
            <p14:sldId id="331"/>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1" autoAdjust="0"/>
    <p:restoredTop sz="94660"/>
  </p:normalViewPr>
  <p:slideViewPr>
    <p:cSldViewPr>
      <p:cViewPr varScale="1">
        <p:scale>
          <a:sx n="75" d="100"/>
          <a:sy n="75" d="100"/>
        </p:scale>
        <p:origin x="68"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2018-01-15</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24219512"/>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74328580"/>
              </p:ext>
            </p:extLst>
          </p:nvPr>
        </p:nvGraphicFramePr>
        <p:xfrm>
          <a:off x="914401" y="1556792"/>
          <a:ext cx="10460567" cy="457180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r>
              <a:tr h="0">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smtClean="0">
                          <a:solidFill>
                            <a:schemeClr val="dk1"/>
                          </a:solidFill>
                          <a:latin typeface="+mn-lt"/>
                          <a:ea typeface="+mn-ea"/>
                          <a:cs typeface="+mn-cs"/>
                        </a:rPr>
                        <a:t>December 19th telecon minutes</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68211">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201158">
                <a:tc>
                  <a:txBody>
                    <a:bodyPr/>
                    <a:lstStyle/>
                    <a:p>
                      <a:r>
                        <a:rPr lang="en-US" sz="1600" kern="1200" dirty="0" smtClean="0">
                          <a:solidFill>
                            <a:schemeClr val="dk1"/>
                          </a:solidFill>
                          <a:latin typeface="+mn-lt"/>
                          <a:ea typeface="+mn-ea"/>
                          <a:cs typeface="+mn-cs"/>
                        </a:rPr>
                        <a:t>11-19-035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Informative text for passive location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 later in the week</a:t>
                      </a:r>
                      <a:endParaRPr lang="en-US" sz="1600" kern="1200" dirty="0">
                        <a:solidFill>
                          <a:schemeClr val="dk1"/>
                        </a:solidFill>
                        <a:latin typeface="+mn-lt"/>
                        <a:ea typeface="+mn-ea"/>
                        <a:cs typeface="+mn-cs"/>
                      </a:endParaRPr>
                    </a:p>
                  </a:txBody>
                  <a:tcPr marT="45712" marB="45712"/>
                </a:tc>
              </a:tr>
              <a:tr h="134106">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329028"/>
              </p:ext>
            </p:extLst>
          </p:nvPr>
        </p:nvGraphicFramePr>
        <p:xfrm>
          <a:off x="911424" y="1772816"/>
          <a:ext cx="10478360" cy="408412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 </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r>
              <a:tr h="246440">
                <a:tc>
                  <a:txBody>
                    <a:bodyPr/>
                    <a:lstStyle/>
                    <a:p>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r>
                        <a:rPr lang="en-US" sz="1600" kern="120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CR for secure LTF parameters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r>
              <a:tr h="16763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11-19-132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Correction to passive location ranging 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r>
              <a:tr h="0">
                <a:tc>
                  <a:txBody>
                    <a:bodyPr/>
                    <a:lstStyle/>
                    <a:p>
                      <a:r>
                        <a:rPr lang="en-US" sz="1600" kern="1200" dirty="0" smtClean="0">
                          <a:solidFill>
                            <a:schemeClr val="dk1"/>
                          </a:solidFill>
                          <a:latin typeface="+mn-lt"/>
                          <a:ea typeface="+mn-ea"/>
                          <a:cs typeface="+mn-cs"/>
                        </a:rPr>
                        <a:t>11-19-130</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CFO reporting accuracy requirements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r>
              <a:tr h="0">
                <a:tc>
                  <a:txBody>
                    <a:bodyPr/>
                    <a:lstStyle/>
                    <a:p>
                      <a:r>
                        <a:rPr lang="en-US" sz="1600" kern="1200" dirty="0" smtClean="0">
                          <a:solidFill>
                            <a:schemeClr val="dk1"/>
                          </a:solidFill>
                          <a:latin typeface="+mn-lt"/>
                          <a:ea typeface="+mn-ea"/>
                          <a:cs typeface="+mn-cs"/>
                        </a:rPr>
                        <a:t>11-19-093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Comment resolution MAC miscellaneous </a:t>
                      </a: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r h="0">
                <a:tc>
                  <a:txBody>
                    <a:bodyPr/>
                    <a:lstStyle/>
                    <a:p>
                      <a:r>
                        <a:rPr lang="en-US" sz="1600" kern="1200" dirty="0" smtClean="0">
                          <a:solidFill>
                            <a:schemeClr val="dk1"/>
                          </a:solidFill>
                          <a:latin typeface="+mn-lt"/>
                          <a:ea typeface="+mn-ea"/>
                          <a:cs typeface="+mn-cs"/>
                        </a:rPr>
                        <a:t>11-18-2153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CID73 LOS Likelihood element</a:t>
                      </a:r>
                      <a:endParaRPr lang="en-US" sz="1600"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33691347"/>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11-19-147</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Multi band 60Ghz Location Capability publishing</a:t>
                      </a: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technical</a:t>
                      </a:r>
                      <a:endParaRPr lang="en-US" sz="1400" kern="1200" dirty="0" smtClean="0">
                        <a:solidFill>
                          <a:schemeClr val="dk1"/>
                        </a:solidFill>
                        <a:effectLst/>
                        <a:latin typeface="+mn-lt"/>
                        <a:ea typeface="+mn-ea"/>
                        <a:cs typeface="+mn-cs"/>
                      </a:endParaRPr>
                    </a:p>
                  </a:txBody>
                  <a:tcPr marT="45712" marB="45712"/>
                </a:tc>
              </a:tr>
              <a:tr h="167632">
                <a:tc>
                  <a:txBody>
                    <a:bodyPr/>
                    <a:lstStyle/>
                    <a:p>
                      <a:r>
                        <a:rPr lang="en-US" sz="1600" dirty="0" smtClean="0"/>
                        <a:t>11-19-152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endParaRPr lang="en-US" sz="1600" dirty="0" smtClean="0"/>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endParaRPr lang="en-US" sz="1600" dirty="0" smtClean="0"/>
                    </a:p>
                  </a:txBody>
                  <a:tcPr marT="45712" marB="45712"/>
                </a:tc>
              </a:tr>
              <a:tr h="0">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endParaRPr lang="en-US" sz="1600" dirty="0" smtClean="0"/>
                    </a:p>
                  </a:txBody>
                  <a:tcPr marT="45712" marB="45712"/>
                </a:tc>
              </a:tr>
              <a:tr h="0">
                <a:tc>
                  <a:txBody>
                    <a:bodyPr/>
                    <a:lstStyle/>
                    <a:p>
                      <a:r>
                        <a:rPr lang="en-US" sz="1600" dirty="0" smtClean="0"/>
                        <a:t>11-19-154</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0565772"/>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1189700"/>
              </p:ext>
            </p:extLst>
          </p:nvPr>
        </p:nvGraphicFramePr>
        <p:xfrm>
          <a:off x="551384" y="1628800"/>
          <a:ext cx="11233247" cy="387084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35min/as time permits </a:t>
                      </a:r>
                      <a:endParaRPr lang="en-US" sz="1600"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20969968"/>
              </p:ext>
            </p:extLst>
          </p:nvPr>
        </p:nvGraphicFramePr>
        <p:xfrm>
          <a:off x="767408" y="1556792"/>
          <a:ext cx="10729192" cy="4593616"/>
        </p:xfrm>
        <a:graphic>
          <a:graphicData uri="http://schemas.openxmlformats.org/drawingml/2006/table">
            <a:tbl>
              <a:tblPr firstRow="1" bandRow="1">
                <a:tableStyleId>{21E4AEA4-8DFA-4A89-87EB-49C32662AFE0}</a:tableStyleId>
              </a:tblPr>
              <a:tblGrid>
                <a:gridCol w="1601372"/>
                <a:gridCol w="2733393"/>
                <a:gridCol w="2950528"/>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35min </a:t>
                      </a: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r>
                        <a:rPr lang="en-US" sz="1600" kern="120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CR for secure LTF parameters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40min</a:t>
                      </a: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smtClean="0">
                          <a:solidFill>
                            <a:schemeClr val="dk1"/>
                          </a:solidFill>
                          <a:latin typeface="+mn-lt"/>
                          <a:ea typeface="+mn-ea"/>
                          <a:cs typeface="+mn-cs"/>
                        </a:rPr>
                        <a:t>Erik Lindskog</a:t>
                      </a:r>
                      <a:endParaRPr lang="en-US" sz="1600" kern="1200" dirty="0" smtClean="0">
                        <a:solidFill>
                          <a:schemeClr val="dk1"/>
                        </a:solidFill>
                        <a:latin typeface="+mn-lt"/>
                        <a:ea typeface="+mn-ea"/>
                        <a:cs typeface="+mn-cs"/>
                      </a:endParaRPr>
                    </a:p>
                  </a:txBody>
                  <a:tcPr marT="45712" marB="45712"/>
                </a:tc>
                <a:tc>
                  <a:txBody>
                    <a:bodyPr/>
                    <a:lstStyle/>
                    <a:p>
                      <a:r>
                        <a:rPr lang="en-US" sz="1600" kern="120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Consider P802.11az draft readiness for Initial WG ballot (15min) – special order</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93998613"/>
              </p:ext>
            </p:extLst>
          </p:nvPr>
        </p:nvGraphicFramePr>
        <p:xfrm>
          <a:off x="551384" y="2060848"/>
          <a:ext cx="9649072" cy="3870856"/>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30min/As needed</a:t>
                      </a:r>
                      <a:endParaRPr lang="en-US" sz="1400" dirty="0"/>
                    </a:p>
                  </a:txBody>
                  <a:tcPr marT="45712" marB="45712"/>
                </a:tc>
              </a:tr>
              <a:tr h="289552">
                <a:tc>
                  <a:txBody>
                    <a:bodyPr/>
                    <a:lstStyle/>
                    <a:p>
                      <a:r>
                        <a:rPr lang="en-US" sz="1600" dirty="0" smtClean="0"/>
                        <a:t>11-19-131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dirty="0" smtClean="0"/>
                        <a:t>Passive location ranging LCI reporting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35min/As needed</a:t>
                      </a:r>
                    </a:p>
                  </a:txBody>
                  <a:tcPr marT="45712" marB="45712"/>
                </a:tc>
              </a:tr>
              <a:tr h="289552">
                <a:tc>
                  <a:txBody>
                    <a:bodyPr/>
                    <a:lstStyle/>
                    <a:p>
                      <a:r>
                        <a:rPr lang="en-US" sz="1600" dirty="0" smtClean="0"/>
                        <a:t>11-19-132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Correction to passive location ranging amendment 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74584955"/>
              </p:ext>
            </p:extLst>
          </p:nvPr>
        </p:nvGraphicFramePr>
        <p:xfrm>
          <a:off x="551384" y="2060848"/>
          <a:ext cx="9649072" cy="393242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Jan.</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2019</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dirty="0" smtClean="0"/>
                        <a:t>11-18-2086</a:t>
                      </a:r>
                      <a:endParaRPr lang="en-US" dirty="0"/>
                    </a:p>
                  </a:txBody>
                  <a:tcPr marT="45712" marB="45712"/>
                </a:tc>
                <a:tc>
                  <a:txBody>
                    <a:bodyPr/>
                    <a:lstStyle/>
                    <a:p>
                      <a:r>
                        <a:rPr lang="en-US" dirty="0" smtClean="0"/>
                        <a:t>Chao Chun</a:t>
                      </a:r>
                      <a:endParaRPr lang="en-US" dirty="0"/>
                    </a:p>
                  </a:txBody>
                  <a:tcPr marT="45712" marB="45712"/>
                </a:tc>
                <a:tc>
                  <a:txBody>
                    <a:bodyPr/>
                    <a:lstStyle/>
                    <a:p>
                      <a:r>
                        <a:rPr lang="en-US" dirty="0" smtClean="0"/>
                        <a:t>TBD status</a:t>
                      </a:r>
                      <a:endParaRPr lang="en-US" dirty="0"/>
                    </a:p>
                  </a:txBody>
                  <a:tcPr marT="45712" marB="45712"/>
                </a:tc>
                <a:tc>
                  <a:txBody>
                    <a:bodyPr/>
                    <a:lstStyle/>
                    <a:p>
                      <a:r>
                        <a:rPr lang="en-US" dirty="0" err="1" smtClean="0"/>
                        <a:t>Amedment</a:t>
                      </a:r>
                      <a:endParaRPr lang="en-US" dirty="0"/>
                    </a:p>
                  </a:txBody>
                  <a:tcPr marT="45712" marB="45712"/>
                </a:tc>
                <a:tc>
                  <a:txBody>
                    <a:bodyPr/>
                    <a:lstStyle/>
                    <a:p>
                      <a:r>
                        <a:rPr lang="en-US" dirty="0" smtClean="0"/>
                        <a:t>15min</a:t>
                      </a:r>
                      <a:endParaRPr lang="en-US" dirty="0"/>
                    </a:p>
                  </a:txBody>
                  <a:tcPr marT="45712" marB="45712"/>
                </a:tc>
              </a:tr>
              <a:tr h="289552">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time permits</a:t>
                      </a:r>
                    </a:p>
                  </a:txBody>
                  <a:tcPr marT="45712" marB="45712"/>
                </a:tc>
              </a:tr>
              <a:tr h="365752">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c>
                  <a:txBody>
                    <a:bodyPr/>
                    <a:lstStyle/>
                    <a:p>
                      <a:r>
                        <a:rPr lang="en-US" sz="1400" dirty="0" smtClean="0"/>
                        <a:t>30min</a:t>
                      </a:r>
                      <a:endParaRPr lang="en-US" sz="1400" dirty="0"/>
                    </a:p>
                  </a:txBody>
                  <a:tcPr marT="45712" marB="45712"/>
                </a:tc>
              </a:tr>
              <a:tr h="365752">
                <a:tc>
                  <a:txBody>
                    <a:bodyPr/>
                    <a:lstStyle/>
                    <a:p>
                      <a:r>
                        <a:rPr lang="en-US" sz="1600" kern="1200" dirty="0" smtClean="0">
                          <a:solidFill>
                            <a:schemeClr val="dk1"/>
                          </a:solidFill>
                          <a:latin typeface="+mn-lt"/>
                          <a:ea typeface="+mn-ea"/>
                          <a:cs typeface="+mn-cs"/>
                        </a:rPr>
                        <a:t>11-18-2153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CID73 LOS Likelihood element</a:t>
                      </a: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400" dirty="0" smtClean="0"/>
                        <a:t>15min</a:t>
                      </a:r>
                      <a:endParaRPr lang="en-US" sz="1400" dirty="0"/>
                    </a:p>
                  </a:txBody>
                  <a:tcPr marT="45712" marB="45712"/>
                </a:tc>
              </a:tr>
              <a:tr h="365752">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20min/as time permits</a:t>
                      </a: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9788662"/>
              </p:ext>
            </p:extLst>
          </p:nvPr>
        </p:nvGraphicFramePr>
        <p:xfrm>
          <a:off x="551384" y="2060848"/>
          <a:ext cx="11233248" cy="4206744"/>
        </p:xfrm>
        <a:graphic>
          <a:graphicData uri="http://schemas.openxmlformats.org/drawingml/2006/table">
            <a:tbl>
              <a:tblPr firstRow="1" bandRow="1">
                <a:tableStyleId>{21E4AEA4-8DFA-4A89-87EB-49C32662AFE0}</a:tableStyleId>
              </a:tblPr>
              <a:tblGrid>
                <a:gridCol w="1676604"/>
                <a:gridCol w="1592774"/>
                <a:gridCol w="4358177"/>
                <a:gridCol w="2261545"/>
                <a:gridCol w="1344148"/>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11-19-2086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needed</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c>
                  <a:txBody>
                    <a:bodyPr/>
                    <a:lstStyle/>
                    <a:p>
                      <a:r>
                        <a:rPr lang="en-US" sz="1400" dirty="0" smtClean="0"/>
                        <a:t>30min as needed</a:t>
                      </a:r>
                      <a:endParaRPr lang="en-US" sz="1400" dirty="0"/>
                    </a:p>
                  </a:txBody>
                  <a:tcPr marT="45712" marB="45712"/>
                </a:tc>
              </a:tr>
              <a:tr h="365752">
                <a:tc>
                  <a:txBody>
                    <a:bodyPr/>
                    <a:lstStyle/>
                    <a:p>
                      <a:r>
                        <a:rPr lang="en-US" sz="1600" dirty="0" smtClean="0"/>
                        <a:t>11-19-152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400" dirty="0" smtClean="0"/>
                        <a:t>35min </a:t>
                      </a:r>
                      <a:endParaRPr lang="en-US" sz="1400" dirty="0"/>
                    </a:p>
                  </a:txBody>
                  <a:tcPr marT="45712" marB="45712"/>
                </a:tc>
              </a:tr>
              <a:tr h="365752">
                <a:tc>
                  <a:txBody>
                    <a:bodyPr/>
                    <a:lstStyle/>
                    <a:p>
                      <a:r>
                        <a:rPr lang="en-US" sz="1600" dirty="0" smtClean="0"/>
                        <a:t>11-19-154</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25min</a:t>
                      </a:r>
                      <a:endParaRPr lang="en-US" sz="1400" strike="noStrike"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11491</TotalTime>
  <Words>4412</Words>
  <Application>Microsoft Office PowerPoint</Application>
  <PresentationFormat>Widescreen</PresentationFormat>
  <Paragraphs>1200</Paragraphs>
  <Slides>72</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March Meeting Goals</vt:lpstr>
      <vt:lpstr>Teleconference Schedule</vt:lpstr>
      <vt:lpstr>Reminder to do attendance</vt:lpstr>
      <vt:lpstr>Recess</vt:lpstr>
      <vt:lpstr>Meeting Slot # 7 discussion items</vt:lpstr>
      <vt:lpstr>Presentation ordering for slot # 7</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117</cp:revision>
  <cp:lastPrinted>1601-01-01T00:00:00Z</cp:lastPrinted>
  <dcterms:created xsi:type="dcterms:W3CDTF">2018-08-06T10:28:59Z</dcterms:created>
  <dcterms:modified xsi:type="dcterms:W3CDTF">2019-01-15T18:30:10Z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2019-01-15 18:30:10Z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