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1"/>
  </p:notesMasterIdLst>
  <p:handoutMasterIdLst>
    <p:handoutMasterId r:id="rId72"/>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279" r:id="rId19"/>
    <p:sldId id="324" r:id="rId20"/>
    <p:sldId id="281" r:id="rId21"/>
    <p:sldId id="317" r:id="rId22"/>
    <p:sldId id="318" r:id="rId23"/>
    <p:sldId id="323" r:id="rId24"/>
    <p:sldId id="284" r:id="rId25"/>
    <p:sldId id="314" r:id="rId26"/>
    <p:sldId id="286" r:id="rId27"/>
    <p:sldId id="327" r:id="rId28"/>
    <p:sldId id="325" r:id="rId29"/>
    <p:sldId id="328" r:id="rId30"/>
    <p:sldId id="326" r:id="rId31"/>
    <p:sldId id="287" r:id="rId32"/>
    <p:sldId id="288" r:id="rId33"/>
    <p:sldId id="299" r:id="rId34"/>
    <p:sldId id="300" r:id="rId35"/>
    <p:sldId id="291" r:id="rId36"/>
    <p:sldId id="292" r:id="rId37"/>
    <p:sldId id="301" r:id="rId38"/>
    <p:sldId id="302" r:id="rId39"/>
    <p:sldId id="335" r:id="rId40"/>
    <p:sldId id="293" r:id="rId41"/>
    <p:sldId id="294" r:id="rId42"/>
    <p:sldId id="303" r:id="rId43"/>
    <p:sldId id="304" r:id="rId44"/>
    <p:sldId id="295" r:id="rId45"/>
    <p:sldId id="296" r:id="rId46"/>
    <p:sldId id="305" r:id="rId47"/>
    <p:sldId id="306" r:id="rId48"/>
    <p:sldId id="297" r:id="rId49"/>
    <p:sldId id="298" r:id="rId50"/>
    <p:sldId id="307" r:id="rId51"/>
    <p:sldId id="308" r:id="rId52"/>
    <p:sldId id="309" r:id="rId53"/>
    <p:sldId id="310" r:id="rId54"/>
    <p:sldId id="311" r:id="rId55"/>
    <p:sldId id="313" r:id="rId56"/>
    <p:sldId id="332" r:id="rId57"/>
    <p:sldId id="333" r:id="rId58"/>
    <p:sldId id="329" r:id="rId59"/>
    <p:sldId id="330" r:id="rId60"/>
    <p:sldId id="331" r:id="rId61"/>
    <p:sldId id="289" r:id="rId62"/>
    <p:sldId id="290" r:id="rId63"/>
    <p:sldId id="312" r:id="rId64"/>
    <p:sldId id="259" r:id="rId65"/>
    <p:sldId id="260" r:id="rId66"/>
    <p:sldId id="261" r:id="rId67"/>
    <p:sldId id="262" r:id="rId68"/>
    <p:sldId id="263" r:id="rId69"/>
    <p:sldId id="264" r:id="rId7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279"/>
            <p14:sldId id="324"/>
            <p14:sldId id="281"/>
          </p14:sldIdLst>
        </p14:section>
        <p14:section name="Slot#1" id="{61A6E613-32DD-45F7-8FE4-F55F7FE808B5}">
          <p14:sldIdLst>
            <p14:sldId id="317"/>
            <p14:sldId id="318"/>
            <p14:sldId id="323"/>
            <p14:sldId id="284"/>
            <p14:sldId id="314"/>
            <p14:sldId id="286"/>
            <p14:sldId id="327"/>
            <p14:sldId id="325"/>
            <p14:sldId id="328"/>
            <p14:sldId id="326"/>
            <p14:sldId id="287"/>
            <p14:sldId id="288"/>
          </p14:sldIdLst>
        </p14:section>
        <p14:section name="Slot#2" id="{0E687B7E-720E-4035-8603-903AAF037B31}">
          <p14:sldIdLst>
            <p14:sldId id="299"/>
            <p14:sldId id="300"/>
            <p14:sldId id="291"/>
            <p14:sldId id="292"/>
          </p14:sldIdLst>
        </p14:section>
        <p14:section name="Slot#3" id="{5D49AB48-9724-48C6-97B3-577374A1C2CA}">
          <p14:sldIdLst>
            <p14:sldId id="301"/>
            <p14:sldId id="302"/>
            <p14:sldId id="335"/>
            <p14:sldId id="293"/>
            <p14:sldId id="294"/>
          </p14:sldIdLst>
        </p14:section>
        <p14:section name="Slot#4" id="{6193A2DF-E32F-40FC-A604-C1274D537662}">
          <p14:sldIdLst>
            <p14:sldId id="303"/>
            <p14:sldId id="304"/>
            <p14:sldId id="295"/>
            <p14:sldId id="296"/>
          </p14:sldIdLst>
        </p14:section>
        <p14:section name="Slot#5" id="{D51E15C0-1BE5-4B71-8375-F6B1D2A3FFBF}">
          <p14:sldIdLst>
            <p14:sldId id="305"/>
            <p14:sldId id="306"/>
            <p14:sldId id="297"/>
            <p14:sldId id="298"/>
          </p14:sldIdLst>
        </p14:section>
        <p14:section name="Slot #6" id="{C6C71488-E606-43ED-9503-8F91C556A2EE}">
          <p14:sldIdLst>
            <p14:sldId id="307"/>
            <p14:sldId id="308"/>
            <p14:sldId id="309"/>
            <p14:sldId id="310"/>
            <p14:sldId id="311"/>
            <p14:sldId id="313"/>
            <p14:sldId id="332"/>
            <p14:sldId id="333"/>
          </p14:sldIdLst>
        </p14:section>
        <p14:section name="Slot#7" id="{D59D5964-9646-4C25-959D-E55F97EAE577}">
          <p14:sldIdLst>
            <p14:sldId id="329"/>
            <p14:sldId id="330"/>
            <p14:sldId id="331"/>
            <p14:sldId id="289"/>
            <p14:sldId id="290"/>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801" autoAdjust="0"/>
    <p:restoredTop sz="94660"/>
  </p:normalViewPr>
  <p:slideViewPr>
    <p:cSldViewPr>
      <p:cViewPr varScale="1">
        <p:scale>
          <a:sx n="75" d="100"/>
          <a:sy n="75" d="100"/>
        </p:scale>
        <p:origin x="68"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10398307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34</a:t>
            </a:fld>
            <a:endParaRPr lang="en-US"/>
          </a:p>
        </p:txBody>
      </p:sp>
    </p:spTree>
    <p:extLst>
      <p:ext uri="{BB962C8B-B14F-4D97-AF65-F5344CB8AC3E}">
        <p14:creationId xmlns:p14="http://schemas.microsoft.com/office/powerpoint/2010/main" val="24401827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38</a:t>
            </a:fld>
            <a:endParaRPr lang="en-US"/>
          </a:p>
        </p:txBody>
      </p:sp>
    </p:spTree>
    <p:extLst>
      <p:ext uri="{BB962C8B-B14F-4D97-AF65-F5344CB8AC3E}">
        <p14:creationId xmlns:p14="http://schemas.microsoft.com/office/powerpoint/2010/main" val="33302272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39</a:t>
            </a:fld>
            <a:endParaRPr lang="en-US"/>
          </a:p>
        </p:txBody>
      </p:sp>
    </p:spTree>
    <p:extLst>
      <p:ext uri="{BB962C8B-B14F-4D97-AF65-F5344CB8AC3E}">
        <p14:creationId xmlns:p14="http://schemas.microsoft.com/office/powerpoint/2010/main" val="27088896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43</a:t>
            </a:fld>
            <a:endParaRPr lang="en-US"/>
          </a:p>
        </p:txBody>
      </p:sp>
    </p:spTree>
    <p:extLst>
      <p:ext uri="{BB962C8B-B14F-4D97-AF65-F5344CB8AC3E}">
        <p14:creationId xmlns:p14="http://schemas.microsoft.com/office/powerpoint/2010/main" val="18075382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47</a:t>
            </a:fld>
            <a:endParaRPr lang="en-US"/>
          </a:p>
        </p:txBody>
      </p:sp>
    </p:spTree>
    <p:extLst>
      <p:ext uri="{BB962C8B-B14F-4D97-AF65-F5344CB8AC3E}">
        <p14:creationId xmlns:p14="http://schemas.microsoft.com/office/powerpoint/2010/main" val="12318694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51</a:t>
            </a:fld>
            <a:endParaRPr lang="en-US"/>
          </a:p>
        </p:txBody>
      </p:sp>
    </p:spTree>
    <p:extLst>
      <p:ext uri="{BB962C8B-B14F-4D97-AF65-F5344CB8AC3E}">
        <p14:creationId xmlns:p14="http://schemas.microsoft.com/office/powerpoint/2010/main" val="3769541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52</a:t>
            </a:fld>
            <a:endParaRPr lang="en-US"/>
          </a:p>
        </p:txBody>
      </p:sp>
    </p:spTree>
    <p:extLst>
      <p:ext uri="{BB962C8B-B14F-4D97-AF65-F5344CB8AC3E}">
        <p14:creationId xmlns:p14="http://schemas.microsoft.com/office/powerpoint/2010/main" val="22137150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59</a:t>
            </a:fld>
            <a:endParaRPr lang="en-US"/>
          </a:p>
        </p:txBody>
      </p:sp>
    </p:spTree>
    <p:extLst>
      <p:ext uri="{BB962C8B-B14F-4D97-AF65-F5344CB8AC3E}">
        <p14:creationId xmlns:p14="http://schemas.microsoft.com/office/powerpoint/2010/main" val="25060763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65</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41271299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19599201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3084344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a:p>
        </p:txBody>
      </p:sp>
    </p:spTree>
    <p:extLst>
      <p:ext uri="{BB962C8B-B14F-4D97-AF65-F5344CB8AC3E}">
        <p14:creationId xmlns:p14="http://schemas.microsoft.com/office/powerpoint/2010/main" val="1528004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802.11-18/2086r2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Nov.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a:t>:</a:t>
            </a:r>
            <a:r>
              <a:rPr lang="en-GB" sz="2000" b="0"/>
              <a:t> </a:t>
            </a:r>
            <a:r>
              <a:rPr lang="en-GB" sz="2000" b="0" smtClean="0"/>
              <a:t>2018-01-13</a:t>
            </a:r>
          </a:p>
        </p:txBody>
      </p:sp>
      <p:sp>
        <p:nvSpPr>
          <p:cNvPr id="6" name="Date Placeholder 3"/>
          <p:cNvSpPr>
            <a:spLocks noGrp="1"/>
          </p:cNvSpPr>
          <p:nvPr>
            <p:ph type="dt" idx="10"/>
          </p:nvPr>
        </p:nvSpPr>
        <p:spPr/>
        <p:txBody>
          <a:bodyPr/>
          <a:lstStyle/>
          <a:p>
            <a:r>
              <a:rPr lang="en-US" smtClean="0"/>
              <a:t>Jan.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122"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 – </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 - 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324219512"/>
              </p:ext>
            </p:extLst>
          </p:nvPr>
        </p:nvGraphicFramePr>
        <p:xfrm>
          <a:off x="2927648" y="2276872"/>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AZ</a:t>
                      </a:r>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endParaRPr lang="en-US"/>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b="0" dirty="0"/>
              <a:t>Agenda setting for the week.</a:t>
            </a:r>
          </a:p>
          <a:p>
            <a:pPr algn="just">
              <a:spcBef>
                <a:spcPct val="20000"/>
              </a:spcBef>
              <a:buFontTx/>
              <a:buChar char="•"/>
            </a:pPr>
            <a:r>
              <a:rPr lang="en-US" altLang="en-US" b="0" dirty="0"/>
              <a:t>Approve previous meeting minutes (</a:t>
            </a:r>
            <a:r>
              <a:rPr lang="en-US" altLang="en-US" b="0" dirty="0" smtClean="0"/>
              <a:t>11-18-780).  </a:t>
            </a:r>
          </a:p>
          <a:p>
            <a:pPr algn="just">
              <a:spcBef>
                <a:spcPct val="20000"/>
              </a:spcBef>
              <a:buFontTx/>
              <a:buChar char="•"/>
            </a:pPr>
            <a:r>
              <a:rPr lang="en-US" altLang="en-US" b="0" dirty="0" smtClean="0"/>
              <a:t>Approve Dec. 19</a:t>
            </a:r>
            <a:r>
              <a:rPr lang="en-US" altLang="en-US" b="0" baseline="30000" dirty="0" smtClean="0"/>
              <a:t>th</a:t>
            </a:r>
            <a:r>
              <a:rPr lang="en-US" altLang="en-US" b="0" dirty="0" smtClean="0"/>
              <a:t> teleconferences minutes.</a:t>
            </a:r>
            <a:endParaRPr lang="en-US" altLang="en-US" b="0" dirty="0"/>
          </a:p>
          <a:p>
            <a:pPr algn="just">
              <a:spcBef>
                <a:spcPct val="20000"/>
              </a:spcBef>
              <a:buFontTx/>
              <a:buChar char="•"/>
            </a:pPr>
            <a:r>
              <a:rPr lang="en-US" altLang="en-US" b="0" dirty="0" smtClean="0"/>
              <a:t>Conduct comment resolution.</a:t>
            </a:r>
          </a:p>
          <a:p>
            <a:pPr algn="just">
              <a:spcBef>
                <a:spcPct val="20000"/>
              </a:spcBef>
              <a:buFontTx/>
              <a:buChar char="•"/>
            </a:pPr>
            <a:r>
              <a:rPr lang="en-US" altLang="en-US" b="0" dirty="0" smtClean="0"/>
              <a:t>Review submissions towards amendment text.</a:t>
            </a:r>
          </a:p>
          <a:p>
            <a:pPr algn="just">
              <a:spcBef>
                <a:spcPct val="20000"/>
              </a:spcBef>
              <a:buFontTx/>
              <a:buChar char="•"/>
            </a:pPr>
            <a:r>
              <a:rPr lang="en-US" altLang="en-US" b="0" dirty="0"/>
              <a:t>Consider issuance of Initial WG ballot</a:t>
            </a:r>
          </a:p>
          <a:p>
            <a:pPr algn="just">
              <a:spcBef>
                <a:spcPct val="20000"/>
              </a:spcBef>
              <a:buFontTx/>
              <a:buChar char="•"/>
            </a:pPr>
            <a:r>
              <a:rPr lang="en-US" altLang="en-US" b="0" dirty="0" smtClean="0"/>
              <a:t>Other submissions.</a:t>
            </a:r>
          </a:p>
          <a:p>
            <a:pPr algn="just">
              <a:spcBef>
                <a:spcPct val="20000"/>
              </a:spcBef>
              <a:buFontTx/>
              <a:buChar char="•"/>
            </a:pP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17897566"/>
              </p:ext>
            </p:extLst>
          </p:nvPr>
        </p:nvGraphicFramePr>
        <p:xfrm>
          <a:off x="914401" y="1556792"/>
          <a:ext cx="10460567" cy="4632768"/>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11-18-2086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Jan.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11-18-780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Nov. 2018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0">
                <a:tc>
                  <a:txBody>
                    <a:bodyPr/>
                    <a:lstStyle/>
                    <a:p>
                      <a:r>
                        <a:rPr lang="en-US" sz="1600" dirty="0" smtClean="0"/>
                        <a:t>11-18-2160</a:t>
                      </a:r>
                      <a:endParaRPr lang="en-US" sz="1600" dirty="0"/>
                    </a:p>
                  </a:txBody>
                  <a:tcPr marT="45712" marB="45712"/>
                </a:tc>
                <a:tc>
                  <a:txBody>
                    <a:bodyPr/>
                    <a:lstStyle/>
                    <a:p>
                      <a:r>
                        <a:rPr lang="en-US" sz="1600" smtClean="0"/>
                        <a:t>Roy Want</a:t>
                      </a:r>
                      <a:endParaRPr lang="en-US" sz="1600" dirty="0"/>
                    </a:p>
                  </a:txBody>
                  <a:tcPr marT="45712" marB="45712"/>
                </a:tc>
                <a:tc>
                  <a:txBody>
                    <a:bodyPr/>
                    <a:lstStyle/>
                    <a:p>
                      <a:r>
                        <a:rPr lang="en-US" sz="1600" smtClean="0"/>
                        <a:t>December 19</a:t>
                      </a:r>
                      <a:r>
                        <a:rPr lang="en-US" sz="1600" baseline="30000" smtClean="0"/>
                        <a:t>th</a:t>
                      </a:r>
                      <a:r>
                        <a:rPr lang="en-US" sz="1600" smtClean="0"/>
                        <a:t> telecon</a:t>
                      </a:r>
                      <a:r>
                        <a:rPr lang="en-US" sz="1600" baseline="0" smtClean="0"/>
                        <a:t> minutes</a:t>
                      </a:r>
                      <a:endParaRPr lang="en-US" sz="1600" dirty="0"/>
                    </a:p>
                  </a:txBody>
                  <a:tcPr marT="45712" marB="45712"/>
                </a:tc>
                <a:tc>
                  <a:txBody>
                    <a:bodyPr/>
                    <a:lstStyle/>
                    <a:p>
                      <a:endParaRPr lang="en-US" sz="1600" dirty="0"/>
                    </a:p>
                  </a:txBody>
                  <a:tcPr marT="45712" marB="45712"/>
                </a:tc>
              </a:tr>
              <a:tr h="268211">
                <a:tc>
                  <a:txBody>
                    <a:bodyPr/>
                    <a:lstStyle/>
                    <a:p>
                      <a:r>
                        <a:rPr lang="en-US" sz="1600" kern="1200" dirty="0" smtClean="0">
                          <a:solidFill>
                            <a:schemeClr val="dk1"/>
                          </a:solidFill>
                          <a:effectLst/>
                          <a:latin typeface="+mn-lt"/>
                          <a:ea typeface="+mn-ea"/>
                          <a:cs typeface="+mn-cs"/>
                        </a:rPr>
                        <a:t>11-18-1782</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CC28 CR Secure TB Ranging Measurement Exchange Protocol.</a:t>
                      </a:r>
                      <a:endParaRPr lang="en-US" sz="1400" dirty="0"/>
                    </a:p>
                  </a:txBody>
                  <a:tcPr marT="45712" marB="45712"/>
                </a:tc>
                <a:tc>
                  <a:txBody>
                    <a:bodyPr/>
                    <a:lstStyle/>
                    <a:p>
                      <a:r>
                        <a:rPr lang="en-US" sz="1600" smtClean="0"/>
                        <a:t>CR</a:t>
                      </a:r>
                      <a:endParaRPr lang="en-US" sz="1600" dirty="0"/>
                    </a:p>
                  </a:txBody>
                  <a:tcPr marT="45712" marB="45712"/>
                </a:tc>
              </a:tr>
              <a:tr h="201158">
                <a:tc>
                  <a:txBody>
                    <a:bodyPr/>
                    <a:lstStyle/>
                    <a:p>
                      <a:r>
                        <a:rPr lang="en-US" sz="1600" dirty="0" smtClean="0"/>
                        <a:t>11-19-035</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800" kern="1200" dirty="0" smtClean="0">
                          <a:solidFill>
                            <a:schemeClr val="dk1"/>
                          </a:solidFill>
                          <a:effectLst/>
                          <a:latin typeface="+mn-lt"/>
                          <a:ea typeface="+mn-ea"/>
                          <a:cs typeface="+mn-cs"/>
                        </a:rPr>
                        <a:t>Informative text for passive location ranging</a:t>
                      </a:r>
                      <a:endParaRPr lang="en-US" sz="1600" dirty="0"/>
                    </a:p>
                  </a:txBody>
                  <a:tcPr marT="45712" marB="45712"/>
                </a:tc>
                <a:tc>
                  <a:txBody>
                    <a:bodyPr/>
                    <a:lstStyle/>
                    <a:p>
                      <a:r>
                        <a:rPr lang="en-US" sz="1600" dirty="0" smtClean="0"/>
                        <a:t>CR – later in the</a:t>
                      </a:r>
                      <a:r>
                        <a:rPr lang="en-US" sz="1600" baseline="0" dirty="0" smtClean="0"/>
                        <a:t> week</a:t>
                      </a:r>
                      <a:endParaRPr lang="en-US" sz="1600" dirty="0"/>
                    </a:p>
                  </a:txBody>
                  <a:tcPr marT="45712" marB="45712"/>
                </a:tc>
              </a:tr>
              <a:tr h="134106">
                <a:tc>
                  <a:txBody>
                    <a:bodyPr/>
                    <a:lstStyle/>
                    <a:p>
                      <a:r>
                        <a:rPr lang="en-US" sz="1600" dirty="0" smtClean="0"/>
                        <a:t>11-19-005</a:t>
                      </a:r>
                      <a:endParaRPr lang="en-US" sz="1600" dirty="0"/>
                    </a:p>
                  </a:txBody>
                  <a:tcPr marT="45712" marB="45712"/>
                </a:tc>
                <a:tc>
                  <a:txBody>
                    <a:bodyPr/>
                    <a:lstStyle/>
                    <a:p>
                      <a:r>
                        <a:rPr lang="en-US" sz="1600" smtClean="0"/>
                        <a:t>Ganesh Venkatesan</a:t>
                      </a:r>
                      <a:endParaRPr lang="en-US" sz="1600" dirty="0"/>
                    </a:p>
                  </a:txBody>
                  <a:tcPr marT="45712" marB="45712"/>
                </a:tc>
                <a:tc>
                  <a:txBody>
                    <a:bodyPr/>
                    <a:lstStyle/>
                    <a:p>
                      <a:r>
                        <a:rPr lang="en-US" sz="1800" kern="1200" dirty="0" smtClean="0">
                          <a:solidFill>
                            <a:schemeClr val="dk1"/>
                          </a:solidFill>
                          <a:effectLst/>
                          <a:latin typeface="+mn-lt"/>
                          <a:ea typeface="+mn-ea"/>
                          <a:cs typeface="+mn-cs"/>
                        </a:rPr>
                        <a:t>Annex-C entries corresponding to .11az</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11-19-0037</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Update to the </a:t>
                      </a:r>
                      <a:r>
                        <a:rPr lang="en-US" sz="1600" dirty="0" err="1" smtClean="0"/>
                        <a:t>TGaz</a:t>
                      </a:r>
                      <a:r>
                        <a:rPr lang="en-US" sz="1600" dirty="0" smtClean="0"/>
                        <a:t> negotiation protocol LTF negotiation</a:t>
                      </a:r>
                      <a:endParaRPr lang="en-US" sz="1600" dirty="0"/>
                    </a:p>
                  </a:txBody>
                  <a:tcPr marT="45712" marB="45712"/>
                </a:tc>
                <a:tc>
                  <a:txBody>
                    <a:bodyPr/>
                    <a:lstStyle/>
                    <a:p>
                      <a:r>
                        <a:rPr lang="en-US" sz="1600" dirty="0" smtClean="0"/>
                        <a:t>Amendment text</a:t>
                      </a:r>
                      <a:endParaRPr lang="en-US" sz="1600" dirty="0"/>
                    </a:p>
                  </a:txBody>
                  <a:tcPr marT="45712" marB="45712"/>
                </a:tc>
              </a:tr>
              <a:tr h="167632">
                <a:tc>
                  <a:txBody>
                    <a:bodyPr/>
                    <a:lstStyle/>
                    <a:p>
                      <a:r>
                        <a:rPr lang="en-US" sz="1600" dirty="0" smtClean="0"/>
                        <a:t>11-19-0038</a:t>
                      </a:r>
                      <a:endParaRPr lang="en-US" sz="1600" dirty="0"/>
                    </a:p>
                  </a:txBody>
                  <a:tcPr marT="45712" marB="45712"/>
                </a:tc>
                <a:tc>
                  <a:txBody>
                    <a:bodyPr/>
                    <a:lstStyle/>
                    <a:p>
                      <a:r>
                        <a:rPr lang="en-US" sz="1600" smtClean="0"/>
                        <a:t>Ganesh Venkatesan</a:t>
                      </a:r>
                      <a:endParaRPr lang="en-US" sz="1600" dirty="0"/>
                    </a:p>
                  </a:txBody>
                  <a:tcPr marT="45712" marB="45712"/>
                </a:tc>
                <a:tc>
                  <a:txBody>
                    <a:bodyPr/>
                    <a:lstStyle/>
                    <a:p>
                      <a:r>
                        <a:rPr lang="en-US" sz="1600" dirty="0" smtClean="0"/>
                        <a:t>Resolutions to a few CC#28</a:t>
                      </a:r>
                      <a:r>
                        <a:rPr lang="en-US" sz="1600" baseline="0" dirty="0" smtClean="0"/>
                        <a:t> CR</a:t>
                      </a:r>
                      <a:endParaRPr lang="en-US" sz="1600" dirty="0"/>
                    </a:p>
                  </a:txBody>
                  <a:tcPr marT="45712" marB="45712"/>
                </a:tc>
                <a:tc>
                  <a:txBody>
                    <a:bodyPr/>
                    <a:lstStyle/>
                    <a:p>
                      <a:r>
                        <a:rPr lang="en-US" sz="1600" dirty="0" smtClean="0"/>
                        <a:t>CR</a:t>
                      </a:r>
                      <a:endParaRPr lang="en-US" sz="1600" dirty="0"/>
                    </a:p>
                  </a:txBody>
                  <a:tcPr marT="45712" marB="45712"/>
                </a:tc>
              </a:tr>
              <a:tr h="167632">
                <a:tc>
                  <a:txBody>
                    <a:bodyPr/>
                    <a:lstStyle/>
                    <a:p>
                      <a:r>
                        <a:rPr lang="en-US" sz="1600" dirty="0" smtClean="0"/>
                        <a:t>11-18-2104</a:t>
                      </a:r>
                      <a:endParaRPr lang="en-US" sz="1600" dirty="0"/>
                    </a:p>
                  </a:txBody>
                  <a:tcPr marT="45712" marB="45712"/>
                </a:tc>
                <a:tc>
                  <a:txBody>
                    <a:bodyPr/>
                    <a:lstStyle/>
                    <a:p>
                      <a:r>
                        <a:rPr lang="en-US" sz="1600" dirty="0" smtClean="0"/>
                        <a:t>Girish Madpuwar</a:t>
                      </a:r>
                      <a:endParaRPr lang="en-US" sz="1600" dirty="0"/>
                    </a:p>
                  </a:txBody>
                  <a:tcPr marT="45712" marB="45712"/>
                </a:tc>
                <a:tc>
                  <a:txBody>
                    <a:bodyPr/>
                    <a:lstStyle/>
                    <a:p>
                      <a:r>
                        <a:rPr lang="en-US" sz="1600" dirty="0" smtClean="0"/>
                        <a:t>CR for chapter</a:t>
                      </a:r>
                      <a:r>
                        <a:rPr lang="en-US" sz="1600" baseline="0" dirty="0" smtClean="0"/>
                        <a:t> </a:t>
                      </a:r>
                      <a:r>
                        <a:rPr lang="en-US" sz="1600" dirty="0" smtClean="0"/>
                        <a:t>11 MLME</a:t>
                      </a:r>
                      <a:endParaRPr lang="en-US" sz="1600" dirty="0"/>
                    </a:p>
                  </a:txBody>
                  <a:tcPr marT="45712" marB="45712"/>
                </a:tc>
                <a:tc>
                  <a:txBody>
                    <a:bodyPr/>
                    <a:lstStyle/>
                    <a:p>
                      <a:r>
                        <a:rPr lang="en-US" sz="1600" dirty="0" smtClean="0"/>
                        <a:t>CR</a:t>
                      </a:r>
                      <a:endParaRPr lang="en-US" sz="1600" dirty="0"/>
                    </a:p>
                  </a:txBody>
                  <a:tcPr marT="45712" marB="45712"/>
                </a:tc>
              </a:tr>
              <a:tr h="0">
                <a:tc>
                  <a:txBody>
                    <a:bodyPr/>
                    <a:lstStyle/>
                    <a:p>
                      <a:r>
                        <a:rPr lang="en-US" sz="1600" dirty="0" smtClean="0"/>
                        <a:t>11-18-2152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 Kasher</a:t>
                      </a:r>
                    </a:p>
                  </a:txBody>
                  <a:tcPr marT="45712" marB="45712"/>
                </a:tc>
                <a:tc>
                  <a:txBody>
                    <a:bodyPr/>
                    <a:lstStyle/>
                    <a:p>
                      <a:r>
                        <a:rPr lang="en-US" sz="1600" dirty="0" smtClean="0"/>
                        <a:t>CC28</a:t>
                      </a:r>
                      <a:r>
                        <a:rPr lang="en-US" sz="1600" baseline="0" dirty="0" smtClean="0"/>
                        <a:t> Clause 3-4 CIDs</a:t>
                      </a:r>
                      <a:endParaRPr lang="en-US" sz="1600" dirty="0"/>
                    </a:p>
                  </a:txBody>
                  <a:tcPr marT="45712" marB="45712"/>
                </a:tc>
                <a:tc>
                  <a:txBody>
                    <a:bodyPr/>
                    <a:lstStyle/>
                    <a:p>
                      <a:r>
                        <a:rPr lang="en-US" sz="1600" dirty="0" smtClean="0"/>
                        <a:t>CR</a:t>
                      </a:r>
                      <a:endParaRPr lang="en-US" sz="1600" dirty="0"/>
                    </a:p>
                  </a:txBody>
                  <a:tcPr marT="45712" marB="45712"/>
                </a:tc>
              </a:tr>
              <a:tr h="0">
                <a:tc>
                  <a:txBody>
                    <a:bodyPr/>
                    <a:lstStyle/>
                    <a:p>
                      <a:r>
                        <a:rPr lang="en-US" sz="1600" dirty="0" smtClean="0"/>
                        <a:t>11-18-2157</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a:t>
                      </a:r>
                      <a:r>
                        <a:rPr lang="en-US" sz="1600" baseline="0" dirty="0" smtClean="0"/>
                        <a:t> Kasher</a:t>
                      </a:r>
                      <a:endParaRPr lang="en-US" sz="1600" dirty="0" smtClean="0"/>
                    </a:p>
                  </a:txBody>
                  <a:tcPr marT="45712" marB="45712"/>
                </a:tc>
                <a:tc>
                  <a:txBody>
                    <a:bodyPr/>
                    <a:lstStyle/>
                    <a:p>
                      <a:r>
                        <a:rPr lang="en-US" sz="1600" dirty="0" smtClean="0"/>
                        <a:t>PDMG PICS changes</a:t>
                      </a:r>
                      <a:endParaRPr lang="en-US" sz="1600" dirty="0"/>
                    </a:p>
                  </a:txBody>
                  <a:tcPr marT="45712" marB="45712"/>
                </a:tc>
                <a:tc>
                  <a:txBody>
                    <a:bodyPr/>
                    <a:lstStyle/>
                    <a:p>
                      <a:r>
                        <a:rPr lang="en-US" sz="1600" dirty="0" smtClean="0"/>
                        <a:t>CR</a:t>
                      </a:r>
                      <a:endParaRPr lang="en-US" sz="1600"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03145415"/>
              </p:ext>
            </p:extLst>
          </p:nvPr>
        </p:nvGraphicFramePr>
        <p:xfrm>
          <a:off x="911424" y="1772816"/>
          <a:ext cx="10478360" cy="4175568"/>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67632">
                <a:tc>
                  <a:txBody>
                    <a:bodyPr/>
                    <a:lstStyle/>
                    <a:p>
                      <a:pPr marL="0" algn="l" defTabSz="914400" rtl="0" eaLnBrk="1" latinLnBrk="0" hangingPunct="1"/>
                      <a:r>
                        <a:rPr lang="en-US" sz="1600" strike="noStrike" kern="1200" dirty="0" smtClean="0">
                          <a:solidFill>
                            <a:schemeClr val="dk1"/>
                          </a:solidFill>
                          <a:latin typeface="+mn-lt"/>
                          <a:ea typeface="+mn-ea"/>
                          <a:cs typeface="+mn-cs"/>
                        </a:rPr>
                        <a:t>11-19-039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Phase roll based TOA in Passive Location Ranging</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p>
                  </a:txBody>
                  <a:tcPr marT="45712" marB="45712"/>
                </a:tc>
              </a:tr>
              <a:tr h="167632">
                <a:tc>
                  <a:txBody>
                    <a:bodyPr/>
                    <a:lstStyle/>
                    <a:p>
                      <a:r>
                        <a:rPr lang="en-US" sz="1600" dirty="0" smtClean="0"/>
                        <a:t>11-19-125</a:t>
                      </a:r>
                      <a:endParaRPr lang="en-US" sz="1600" dirty="0"/>
                    </a:p>
                  </a:txBody>
                  <a:tcPr marT="45712" marB="45712"/>
                </a:tc>
                <a:tc>
                  <a:txBody>
                    <a:bodyPr/>
                    <a:lstStyle/>
                    <a:p>
                      <a:r>
                        <a:rPr lang="en-US" sz="1600" dirty="0" smtClean="0"/>
                        <a:t>Chao</a:t>
                      </a:r>
                      <a:r>
                        <a:rPr lang="en-US" sz="1600" baseline="0" dirty="0" smtClean="0"/>
                        <a:t> Chun Wang</a:t>
                      </a:r>
                      <a:endParaRPr lang="en-US" sz="1600" dirty="0"/>
                    </a:p>
                  </a:txBody>
                  <a:tcPr marT="45712" marB="45712"/>
                </a:tc>
                <a:tc>
                  <a:txBody>
                    <a:bodyPr/>
                    <a:lstStyle/>
                    <a:p>
                      <a:r>
                        <a:rPr lang="en-US" sz="1600" dirty="0" smtClean="0"/>
                        <a:t>Editor’s report</a:t>
                      </a:r>
                      <a:r>
                        <a:rPr lang="en-US" sz="1600" baseline="0" dirty="0" smtClean="0"/>
                        <a:t> </a:t>
                      </a:r>
                      <a:endParaRPr lang="en-US" sz="1600" dirty="0"/>
                    </a:p>
                  </a:txBody>
                  <a:tcPr marT="45712" marB="45712"/>
                </a:tc>
                <a:tc>
                  <a:txBody>
                    <a:bodyPr/>
                    <a:lstStyle/>
                    <a:p>
                      <a:r>
                        <a:rPr lang="en-US" sz="1600" dirty="0" smtClean="0"/>
                        <a:t>Amendment</a:t>
                      </a:r>
                      <a:endParaRPr lang="en-US" sz="1600" dirty="0"/>
                    </a:p>
                  </a:txBody>
                  <a:tcPr marT="45712" marB="45712"/>
                </a:tc>
              </a:tr>
              <a:tr h="246440">
                <a:tc>
                  <a:txBody>
                    <a:bodyPr/>
                    <a:lstStyle/>
                    <a:p>
                      <a:r>
                        <a:rPr lang="en-US" sz="1600" dirty="0" smtClean="0"/>
                        <a:t>11-19-072</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r>
                        <a:rPr lang="en-US" sz="1600" dirty="0" smtClean="0"/>
                        <a:t>Text proposal for CID 497</a:t>
                      </a:r>
                      <a:endParaRPr lang="en-US" sz="1600" dirty="0"/>
                    </a:p>
                  </a:txBody>
                  <a:tcPr marT="45712" marB="45712"/>
                </a:tc>
                <a:tc>
                  <a:txBody>
                    <a:bodyPr/>
                    <a:lstStyle/>
                    <a:p>
                      <a:r>
                        <a:rPr lang="en-US" sz="1600" dirty="0" smtClean="0"/>
                        <a:t>CR</a:t>
                      </a:r>
                      <a:endParaRPr lang="en-US" sz="1600" dirty="0"/>
                    </a:p>
                  </a:txBody>
                  <a:tcPr marT="45712" marB="45712"/>
                </a:tc>
              </a:tr>
              <a:tr h="167632">
                <a:tc>
                  <a:txBody>
                    <a:bodyPr/>
                    <a:lstStyle/>
                    <a:p>
                      <a:r>
                        <a:rPr lang="en-US" sz="1600" dirty="0" smtClean="0"/>
                        <a:t>11-19-122</a:t>
                      </a:r>
                      <a:endParaRPr lang="en-US" sz="1600" dirty="0"/>
                    </a:p>
                  </a:txBody>
                  <a:tcPr marT="45712" marB="45712"/>
                </a:tc>
                <a:tc>
                  <a:txBody>
                    <a:bodyPr/>
                    <a:lstStyle/>
                    <a:p>
                      <a:r>
                        <a:rPr lang="en-US" sz="1600" dirty="0" smtClean="0"/>
                        <a:t>Dash </a:t>
                      </a:r>
                      <a:r>
                        <a:rPr lang="en-US" sz="1600" dirty="0" err="1" smtClean="0"/>
                        <a:t>Debashis</a:t>
                      </a:r>
                      <a:r>
                        <a:rPr lang="en-US" sz="1600" baseline="0" dirty="0" smtClean="0"/>
                        <a:t> </a:t>
                      </a:r>
                      <a:endParaRPr lang="en-US" sz="1600" dirty="0"/>
                    </a:p>
                  </a:txBody>
                  <a:tcPr marT="45712" marB="45712"/>
                </a:tc>
                <a:tc>
                  <a:txBody>
                    <a:bodyPr/>
                    <a:lstStyle/>
                    <a:p>
                      <a:pPr rtl="0"/>
                      <a:r>
                        <a:rPr lang="en-US" sz="1600" dirty="0" smtClean="0"/>
                        <a:t>CR for secure LTF parameters</a:t>
                      </a:r>
                      <a:r>
                        <a:rPr lang="en-US" sz="1600" baseline="0" dirty="0" smtClean="0"/>
                        <a:t> </a:t>
                      </a:r>
                      <a:r>
                        <a:rPr lang="en-US" sz="1600" dirty="0" smtClean="0"/>
                        <a:t>CIDs</a:t>
                      </a:r>
                      <a:endParaRPr lang="en-US" sz="1600" dirty="0"/>
                    </a:p>
                  </a:txBody>
                  <a:tcPr marT="45712" marB="45712"/>
                </a:tc>
                <a:tc>
                  <a:txBody>
                    <a:bodyPr/>
                    <a:lstStyle/>
                    <a:p>
                      <a:r>
                        <a:rPr lang="en-US" sz="1600" dirty="0" smtClean="0"/>
                        <a:t>CR</a:t>
                      </a:r>
                      <a:endParaRPr lang="en-US" sz="1600" dirty="0"/>
                    </a:p>
                  </a:txBody>
                  <a:tcPr marT="45712" marB="45712"/>
                </a:tc>
              </a:tr>
              <a:tr h="0">
                <a:tc>
                  <a:txBody>
                    <a:bodyPr/>
                    <a:lstStyle/>
                    <a:p>
                      <a:r>
                        <a:rPr lang="en-US" sz="1600" dirty="0" smtClean="0"/>
                        <a:t>11-19-123</a:t>
                      </a:r>
                      <a:endParaRPr lang="en-US" sz="1600" dirty="0"/>
                    </a:p>
                  </a:txBody>
                  <a:tcPr marT="45712" marB="45712"/>
                </a:tc>
                <a:tc>
                  <a:txBody>
                    <a:bodyPr/>
                    <a:lstStyle/>
                    <a:p>
                      <a:r>
                        <a:rPr lang="en-US" sz="1600" dirty="0" smtClean="0"/>
                        <a:t>Dash </a:t>
                      </a:r>
                      <a:r>
                        <a:rPr lang="en-US" sz="1600" dirty="0" err="1" smtClean="0"/>
                        <a:t>Debashis</a:t>
                      </a:r>
                      <a:endParaRPr lang="en-US" sz="1600" dirty="0"/>
                    </a:p>
                  </a:txBody>
                  <a:tcPr marT="45712" marB="45712"/>
                </a:tc>
                <a:tc>
                  <a:txBody>
                    <a:bodyPr/>
                    <a:lstStyle/>
                    <a:p>
                      <a:r>
                        <a:rPr lang="en-US" sz="1600" dirty="0" smtClean="0"/>
                        <a:t>CR for editorial CIDs</a:t>
                      </a:r>
                      <a:endParaRPr lang="en-US" sz="1600" dirty="0"/>
                    </a:p>
                  </a:txBody>
                  <a:tcPr marT="45712" marB="45712"/>
                </a:tc>
                <a:tc>
                  <a:txBody>
                    <a:bodyPr/>
                    <a:lstStyle/>
                    <a:p>
                      <a:r>
                        <a:rPr lang="en-US" sz="1600" dirty="0" smtClean="0"/>
                        <a:t>CR</a:t>
                      </a:r>
                    </a:p>
                  </a:txBody>
                  <a:tcPr marT="45712" marB="45712"/>
                </a:tc>
              </a:tr>
              <a:tr h="167632">
                <a:tc>
                  <a:txBody>
                    <a:bodyPr/>
                    <a:lstStyle/>
                    <a:p>
                      <a:r>
                        <a:rPr lang="en-US" sz="1600" dirty="0" smtClean="0"/>
                        <a:t>11-19-124</a:t>
                      </a:r>
                      <a:endParaRPr lang="en-US" sz="1600" dirty="0"/>
                    </a:p>
                  </a:txBody>
                  <a:tcPr marT="45712" marB="45712"/>
                </a:tc>
                <a:tc>
                  <a:txBody>
                    <a:bodyPr/>
                    <a:lstStyle/>
                    <a:p>
                      <a:r>
                        <a:rPr lang="en-US" sz="1600" dirty="0" smtClean="0"/>
                        <a:t>Dash </a:t>
                      </a:r>
                      <a:r>
                        <a:rPr lang="en-US" sz="1600" dirty="0" err="1" smtClean="0"/>
                        <a:t>Debashis</a:t>
                      </a:r>
                      <a:endParaRPr lang="en-US" sz="1600" dirty="0"/>
                    </a:p>
                  </a:txBody>
                  <a:tcPr marT="45712" marB="45712"/>
                </a:tc>
                <a:tc>
                  <a:txBody>
                    <a:bodyPr/>
                    <a:lstStyle/>
                    <a:p>
                      <a:r>
                        <a:rPr lang="en-US" sz="1600" dirty="0" smtClean="0"/>
                        <a:t>CR for FTM procedure and MLME</a:t>
                      </a:r>
                      <a:r>
                        <a:rPr lang="en-US" sz="1600" baseline="0" dirty="0" smtClean="0"/>
                        <a:t> CIDs</a:t>
                      </a:r>
                      <a:endParaRPr lang="en-US" sz="1600" dirty="0"/>
                    </a:p>
                  </a:txBody>
                  <a:tcPr marT="45712" marB="45712"/>
                </a:tc>
                <a:tc>
                  <a:txBody>
                    <a:bodyPr/>
                    <a:lstStyle/>
                    <a:p>
                      <a:r>
                        <a:rPr lang="en-US" sz="1600" dirty="0" smtClean="0"/>
                        <a:t>CR</a:t>
                      </a:r>
                      <a:endParaRPr lang="en-US" sz="1600" dirty="0"/>
                    </a:p>
                  </a:txBody>
                  <a:tcPr marT="45712" marB="45712"/>
                </a:tc>
              </a:tr>
              <a:tr h="167632">
                <a:tc>
                  <a:txBody>
                    <a:bodyPr/>
                    <a:lstStyle/>
                    <a:p>
                      <a:r>
                        <a:rPr lang="en-US" sz="1600" dirty="0" smtClean="0"/>
                        <a:t>11-19-132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Correction to passive location ranging amendment text</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r>
              <a:tr h="0">
                <a:tc>
                  <a:txBody>
                    <a:bodyPr/>
                    <a:lstStyle/>
                    <a:p>
                      <a:r>
                        <a:rPr lang="en-US" sz="1600" dirty="0" smtClean="0"/>
                        <a:t>11-19-131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dirty="0" smtClean="0"/>
                        <a:t>Passive location ranging LCI reporting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r>
              <a:tr h="0">
                <a:tc>
                  <a:txBody>
                    <a:bodyPr/>
                    <a:lstStyle/>
                    <a:p>
                      <a:r>
                        <a:rPr lang="en-US" sz="1600" dirty="0" smtClean="0"/>
                        <a:t>11-19-130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a:t>
                      </a:r>
                      <a:r>
                        <a:rPr lang="en-US" sz="1600" baseline="0" dirty="0" smtClean="0"/>
                        <a:t> Lindskog</a:t>
                      </a:r>
                      <a:endParaRPr lang="en-US" sz="1600" dirty="0"/>
                    </a:p>
                  </a:txBody>
                  <a:tcPr marT="45712" marB="45712"/>
                </a:tc>
                <a:tc>
                  <a:txBody>
                    <a:bodyPr/>
                    <a:lstStyle/>
                    <a:p>
                      <a:r>
                        <a:rPr lang="en-US" sz="1600" dirty="0" smtClean="0"/>
                        <a:t>CFO</a:t>
                      </a:r>
                      <a:r>
                        <a:rPr lang="en-US" sz="1600" baseline="0" dirty="0" smtClean="0"/>
                        <a:t> reporting accuracy requirements</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r>
              <a:tr h="0">
                <a:tc>
                  <a:txBody>
                    <a:bodyPr/>
                    <a:lstStyle/>
                    <a:p>
                      <a:r>
                        <a:rPr lang="en-US" sz="1600" dirty="0" smtClean="0"/>
                        <a:t>11-19-093</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Comment resolution MAC miscellaneous </a:t>
                      </a:r>
                    </a:p>
                  </a:txBody>
                  <a:tcPr marT="45712" marB="45712"/>
                </a:tc>
                <a:tc>
                  <a:txBody>
                    <a:bodyPr/>
                    <a:lstStyle/>
                    <a:p>
                      <a:r>
                        <a:rPr lang="en-US" sz="1600" dirty="0" smtClean="0"/>
                        <a:t>CR</a:t>
                      </a:r>
                      <a:endParaRPr lang="en-US" sz="1600" dirty="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78027443"/>
              </p:ext>
            </p:extLst>
          </p:nvPr>
        </p:nvGraphicFramePr>
        <p:xfrm>
          <a:off x="906562" y="1751014"/>
          <a:ext cx="10478360" cy="3169776"/>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r h="24644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effectLst/>
                        <a:latin typeface="+mn-lt"/>
                        <a:ea typeface="+mn-ea"/>
                        <a:cs typeface="+mn-cs"/>
                      </a:endParaRPr>
                    </a:p>
                  </a:txBody>
                  <a:tcPr marT="45712" marB="45712"/>
                </a:tc>
              </a:tr>
              <a:tr h="16763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effectLst/>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097299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St. Louis, Missouri </a:t>
            </a:r>
          </a:p>
          <a:p>
            <a:pPr algn="ctr">
              <a:lnSpc>
                <a:spcPct val="90000"/>
              </a:lnSpc>
              <a:buFontTx/>
              <a:buNone/>
            </a:pPr>
            <a:r>
              <a:rPr lang="en-US" altLang="en-US" sz="4400" dirty="0" smtClean="0">
                <a:cs typeface="Times New Roman" panose="02020603050405020304" pitchFamily="18" charset="0"/>
              </a:rPr>
              <a:t>Jan.  13</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- 18</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a:t>
            </a:r>
            <a:r>
              <a:rPr lang="en-US" altLang="en-US" sz="4400" dirty="0" smtClean="0">
                <a:cs typeface="Times New Roman" panose="02020603050405020304" pitchFamily="18" charset="0"/>
              </a:rPr>
              <a:t>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Contribution material </a:t>
            </a:r>
            <a:r>
              <a:rPr lang="en-US" dirty="0"/>
              <a:t>review order:</a:t>
            </a:r>
          </a:p>
          <a:p>
            <a:pPr lvl="1">
              <a:buFont typeface="Arial" panose="020B0604020202020204" pitchFamily="34" charset="0"/>
              <a:buChar char="•"/>
            </a:pPr>
            <a:r>
              <a:rPr lang="en-US" dirty="0" smtClean="0"/>
              <a:t>Comment resolution review.</a:t>
            </a:r>
            <a:endParaRPr lang="en-US" dirty="0"/>
          </a:p>
          <a:p>
            <a:pPr lvl="1">
              <a:buFont typeface="Arial" panose="020B0604020202020204" pitchFamily="34" charset="0"/>
              <a:buChar char="•"/>
            </a:pPr>
            <a:r>
              <a:rPr lang="en-US" dirty="0" smtClean="0"/>
              <a:t>Review </a:t>
            </a:r>
            <a:r>
              <a:rPr lang="en-US" dirty="0"/>
              <a:t>and consider adoption of amendment draft text.</a:t>
            </a:r>
          </a:p>
          <a:p>
            <a:pPr lvl="1">
              <a:buFont typeface="Arial" panose="020B0604020202020204" pitchFamily="34" charset="0"/>
              <a:buChar char="•"/>
            </a:pPr>
            <a:r>
              <a:rPr lang="en-US" dirty="0" smtClean="0"/>
              <a:t>Technical </a:t>
            </a:r>
            <a:r>
              <a:rPr lang="en-US" dirty="0"/>
              <a:t>submissions.</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pSp>
        <p:nvGrpSpPr>
          <p:cNvPr id="7" name="Group 6"/>
          <p:cNvGrpSpPr/>
          <p:nvPr/>
        </p:nvGrpSpPr>
        <p:grpSpPr>
          <a:xfrm>
            <a:off x="9912424" y="2338987"/>
            <a:ext cx="1008112" cy="1726756"/>
            <a:chOff x="7164288" y="2386457"/>
            <a:chExt cx="1008112" cy="1726756"/>
          </a:xfrm>
        </p:grpSpPr>
        <p:cxnSp>
          <p:nvCxnSpPr>
            <p:cNvPr id="8" name="Straight Arrow Connector 7"/>
            <p:cNvCxnSpPr>
              <a:stCxn id="9" idx="2"/>
              <a:endCxn id="10"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0" name="TextBox 9"/>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3345843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Last call for Submission (5 min)</a:t>
            </a:r>
          </a:p>
          <a:p>
            <a:pPr algn="just">
              <a:spcBef>
                <a:spcPct val="20000"/>
              </a:spcBef>
              <a:buFontTx/>
              <a:buChar char="•"/>
            </a:pPr>
            <a:r>
              <a:rPr lang="en-US" altLang="en-US" sz="2000" b="0" dirty="0"/>
              <a:t>Agenda setting and presentation ordering for the week (25 min)</a:t>
            </a:r>
          </a:p>
          <a:p>
            <a:pPr algn="just">
              <a:spcBef>
                <a:spcPct val="20000"/>
              </a:spcBef>
              <a:buFontTx/>
              <a:buChar char="•"/>
            </a:pPr>
            <a:r>
              <a:rPr lang="en-US" altLang="en-US" sz="2000" b="0" dirty="0"/>
              <a:t>Consider previous meeting minutes for </a:t>
            </a:r>
            <a:r>
              <a:rPr lang="en-US" altLang="en-US" sz="2000" b="0" dirty="0" smtClean="0"/>
              <a:t>approval </a:t>
            </a:r>
            <a:r>
              <a:rPr lang="en-US" altLang="en-US" sz="2000" b="0" dirty="0"/>
              <a:t>(5 min)</a:t>
            </a:r>
          </a:p>
          <a:p>
            <a:pPr algn="just">
              <a:spcBef>
                <a:spcPct val="20000"/>
              </a:spcBef>
              <a:buFontTx/>
              <a:buChar char="•"/>
            </a:pPr>
            <a:r>
              <a:rPr lang="en-US" altLang="en-US" sz="2000" b="0" dirty="0"/>
              <a:t>Consider previous </a:t>
            </a:r>
            <a:r>
              <a:rPr lang="en-US" altLang="en-US" sz="2000" b="0" dirty="0" err="1"/>
              <a:t>telecons</a:t>
            </a:r>
            <a:r>
              <a:rPr lang="en-US" altLang="en-US" sz="2000" b="0" dirty="0"/>
              <a:t> minutes for approval (5 min</a:t>
            </a:r>
            <a:r>
              <a:rPr lang="en-US" altLang="en-US" sz="2000" b="0" dirty="0" smtClean="0"/>
              <a:t>)</a:t>
            </a:r>
            <a:endParaRPr lang="en-US" altLang="en-US" sz="2000" b="0" dirty="0"/>
          </a:p>
          <a:p>
            <a:pPr algn="just">
              <a:spcBef>
                <a:spcPct val="20000"/>
              </a:spcBef>
              <a:buFontTx/>
              <a:buChar char="•"/>
            </a:pPr>
            <a:r>
              <a:rPr lang="en-US" altLang="en-US" sz="2000" b="0" dirty="0" smtClean="0"/>
              <a:t>Review plans for the week in view of TG process towards the Jan. 2019 D1.0 publication and Initial WG ballot (10min)</a:t>
            </a:r>
          </a:p>
          <a:p>
            <a:pPr algn="just">
              <a:spcBef>
                <a:spcPct val="20000"/>
              </a:spcBef>
              <a:buFontTx/>
              <a:buChar char="•"/>
            </a:pPr>
            <a:r>
              <a:rPr lang="en-US" altLang="en-US" sz="2000" b="0" dirty="0" smtClean="0"/>
              <a:t>Editor’s report (10min)</a:t>
            </a:r>
          </a:p>
          <a:p>
            <a:pPr algn="just">
              <a:spcBef>
                <a:spcPct val="20000"/>
              </a:spcBef>
              <a:buFontTx/>
              <a:buChar char="•"/>
            </a:pPr>
            <a:r>
              <a:rPr lang="en-US" altLang="en-US" sz="2000" b="0" dirty="0" smtClean="0"/>
              <a:t>Submission review (as needed)</a:t>
            </a: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562209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797986153"/>
              </p:ext>
            </p:extLst>
          </p:nvPr>
        </p:nvGraphicFramePr>
        <p:xfrm>
          <a:off x="929215" y="1628800"/>
          <a:ext cx="10460568" cy="4480416"/>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11-18-2068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 (35min)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11-18-780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Nov. 2018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182876">
                <a:tc>
                  <a:txBody>
                    <a:bodyPr/>
                    <a:lstStyle/>
                    <a:p>
                      <a:r>
                        <a:rPr lang="en-US" sz="1600" dirty="0" smtClean="0"/>
                        <a:t>11-18-2160</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smtClean="0"/>
                        <a:t>Dec. 19</a:t>
                      </a:r>
                      <a:r>
                        <a:rPr lang="en-US" sz="1600" baseline="30000" dirty="0" smtClean="0"/>
                        <a:t>th</a:t>
                      </a:r>
                      <a:r>
                        <a:rPr lang="en-US" sz="1600" dirty="0" smtClean="0"/>
                        <a:t> </a:t>
                      </a:r>
                      <a:r>
                        <a:rPr lang="en-US" sz="1600" dirty="0" err="1" smtClean="0"/>
                        <a:t>Telecon</a:t>
                      </a:r>
                      <a:r>
                        <a:rPr lang="en-US" sz="1600" dirty="0" smtClean="0"/>
                        <a:t> minutes</a:t>
                      </a:r>
                      <a:endParaRPr lang="en-US" sz="1600" dirty="0"/>
                    </a:p>
                  </a:txBody>
                  <a:tcPr marT="45712" marB="45712"/>
                </a:tc>
                <a:tc>
                  <a:txBody>
                    <a:bodyPr/>
                    <a:lstStyle/>
                    <a:p>
                      <a:r>
                        <a:rPr lang="en-US" sz="1600" dirty="0" smtClean="0"/>
                        <a:t>Meeting minutes</a:t>
                      </a:r>
                      <a:endParaRPr lang="en-US" sz="1600" dirty="0"/>
                    </a:p>
                  </a:txBody>
                  <a:tcPr marT="45712" marB="45712"/>
                </a:tc>
                <a:tc>
                  <a:txBody>
                    <a:bodyPr/>
                    <a:lstStyle/>
                    <a:p>
                      <a:r>
                        <a:rPr lang="en-US" sz="1600" dirty="0" smtClean="0"/>
                        <a:t>5min</a:t>
                      </a:r>
                      <a:endParaRPr lang="en-US" sz="1600" dirty="0"/>
                    </a:p>
                  </a:txBody>
                  <a:tcPr marT="45712" marB="45712"/>
                </a:tc>
              </a:tr>
              <a:tr h="167632">
                <a:tc>
                  <a:txBody>
                    <a:bodyPr/>
                    <a:lstStyle/>
                    <a:p>
                      <a:r>
                        <a:rPr lang="en-US" dirty="0" smtClean="0"/>
                        <a:t>11-19-125</a:t>
                      </a:r>
                      <a:endParaRPr lang="en-US" dirty="0"/>
                    </a:p>
                  </a:txBody>
                  <a:tcPr marT="45712" marB="45712"/>
                </a:tc>
                <a:tc>
                  <a:txBody>
                    <a:bodyPr/>
                    <a:lstStyle/>
                    <a:p>
                      <a:r>
                        <a:rPr lang="en-US" dirty="0" smtClean="0"/>
                        <a:t>Chao Chun Wang</a:t>
                      </a:r>
                      <a:endParaRPr lang="en-US" dirty="0"/>
                    </a:p>
                  </a:txBody>
                  <a:tcPr marT="45712" marB="45712"/>
                </a:tc>
                <a:tc>
                  <a:txBody>
                    <a:bodyPr/>
                    <a:lstStyle/>
                    <a:p>
                      <a:r>
                        <a:rPr lang="en-US" dirty="0" smtClean="0"/>
                        <a:t>Editor’s report</a:t>
                      </a:r>
                      <a:endParaRPr lang="en-US" dirty="0"/>
                    </a:p>
                  </a:txBody>
                  <a:tcPr marT="45712" marB="45712"/>
                </a:tc>
                <a:tc>
                  <a:txBody>
                    <a:bodyPr/>
                    <a:lstStyle/>
                    <a:p>
                      <a:r>
                        <a:rPr lang="en-US" dirty="0" smtClean="0"/>
                        <a:t>Amendment</a:t>
                      </a:r>
                      <a:endParaRPr lang="en-US" dirty="0"/>
                    </a:p>
                  </a:txBody>
                  <a:tcPr marT="45712" marB="45712"/>
                </a:tc>
                <a:tc>
                  <a:txBody>
                    <a:bodyPr/>
                    <a:lstStyle/>
                    <a:p>
                      <a:r>
                        <a:rPr lang="en-US" dirty="0" smtClean="0"/>
                        <a:t>10m</a:t>
                      </a:r>
                      <a:endParaRPr lang="en-US" dirty="0"/>
                    </a:p>
                  </a:txBody>
                  <a:tcPr marT="45712" marB="45712"/>
                </a:tc>
              </a:tr>
              <a:tr h="167632">
                <a:tc>
                  <a:txBody>
                    <a:bodyPr/>
                    <a:lstStyle/>
                    <a:p>
                      <a:r>
                        <a:rPr lang="en-US" sz="1600" dirty="0" smtClean="0"/>
                        <a:t>11-18-2152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 Kasher</a:t>
                      </a:r>
                    </a:p>
                  </a:txBody>
                  <a:tcPr marT="45712" marB="45712"/>
                </a:tc>
                <a:tc>
                  <a:txBody>
                    <a:bodyPr/>
                    <a:lstStyle/>
                    <a:p>
                      <a:r>
                        <a:rPr lang="en-US" sz="1600" dirty="0" smtClean="0"/>
                        <a:t>CC28</a:t>
                      </a:r>
                      <a:r>
                        <a:rPr lang="en-US" sz="1600" baseline="0" dirty="0" smtClean="0"/>
                        <a:t> Clause 3-4 CIDs</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15min</a:t>
                      </a:r>
                      <a:endParaRPr lang="en-US" sz="1600" dirty="0"/>
                    </a:p>
                  </a:txBody>
                  <a:tcPr marT="45712" marB="45712"/>
                </a:tc>
              </a:tr>
              <a:tr h="365752">
                <a:tc>
                  <a:txBody>
                    <a:bodyPr/>
                    <a:lstStyle/>
                    <a:p>
                      <a:r>
                        <a:rPr lang="en-US" sz="1600" dirty="0" smtClean="0"/>
                        <a:t>11-18-2157</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a:t>
                      </a:r>
                      <a:r>
                        <a:rPr lang="en-US" sz="1600" baseline="0" dirty="0" smtClean="0"/>
                        <a:t> Kasher</a:t>
                      </a:r>
                      <a:endParaRPr lang="en-US" sz="1600" dirty="0" smtClean="0"/>
                    </a:p>
                  </a:txBody>
                  <a:tcPr marT="45712" marB="45712"/>
                </a:tc>
                <a:tc>
                  <a:txBody>
                    <a:bodyPr/>
                    <a:lstStyle/>
                    <a:p>
                      <a:r>
                        <a:rPr lang="en-US" sz="1600" dirty="0" smtClean="0"/>
                        <a:t>PDMG PICS changes</a:t>
                      </a:r>
                      <a:endParaRPr lang="en-US" sz="1600" dirty="0"/>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15min</a:t>
                      </a:r>
                    </a:p>
                  </a:txBody>
                  <a:tcPr marT="45712" marB="45712"/>
                </a:tc>
              </a:tr>
              <a:tr h="365752">
                <a:tc>
                  <a:txBody>
                    <a:bodyPr/>
                    <a:lstStyle/>
                    <a:p>
                      <a:r>
                        <a:rPr lang="en-US" sz="1600" dirty="0" smtClean="0"/>
                        <a:t>11-19-0037</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Update to the </a:t>
                      </a:r>
                      <a:r>
                        <a:rPr lang="en-US" sz="1600" dirty="0" err="1" smtClean="0"/>
                        <a:t>TGaz</a:t>
                      </a:r>
                      <a:r>
                        <a:rPr lang="en-US" sz="1600" dirty="0" smtClean="0"/>
                        <a:t> negotiation protocol LTF negotiation</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30min</a:t>
                      </a:r>
                      <a:endParaRPr lang="en-US" sz="1600" dirty="0"/>
                    </a:p>
                  </a:txBody>
                  <a:tcPr marT="45712" marB="45712"/>
                </a:tc>
              </a:tr>
              <a:tr h="365752">
                <a:tc>
                  <a:txBody>
                    <a:bodyPr/>
                    <a:lstStyle/>
                    <a:p>
                      <a:r>
                        <a:rPr lang="en-US" sz="1600" kern="1200" dirty="0" smtClean="0">
                          <a:solidFill>
                            <a:schemeClr val="dk1"/>
                          </a:solidFill>
                          <a:effectLst/>
                          <a:latin typeface="+mn-lt"/>
                          <a:ea typeface="+mn-ea"/>
                          <a:cs typeface="+mn-cs"/>
                        </a:rPr>
                        <a:t>11-18-1782</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CC28 CR Secure TB Ranging Measurement Exchange Protocol.</a:t>
                      </a:r>
                      <a:endParaRPr lang="en-US" sz="1600" dirty="0"/>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As</a:t>
                      </a:r>
                      <a:r>
                        <a:rPr lang="en-US" sz="1600" strike="noStrike" kern="1200" baseline="0" dirty="0" smtClean="0">
                          <a:solidFill>
                            <a:schemeClr val="dk1"/>
                          </a:solidFill>
                          <a:latin typeface="+mn-lt"/>
                          <a:ea typeface="+mn-ea"/>
                          <a:cs typeface="+mn-cs"/>
                        </a:rPr>
                        <a:t> time permits</a:t>
                      </a:r>
                      <a:endParaRPr lang="en-US" sz="1600" strike="noStrike" kern="1200" dirty="0" smtClean="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948436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557437624"/>
              </p:ext>
            </p:extLst>
          </p:nvPr>
        </p:nvGraphicFramePr>
        <p:xfrm>
          <a:off x="929217" y="1628800"/>
          <a:ext cx="9649072" cy="2730905"/>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463283">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34746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2316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28926096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11-18/780 </a:t>
            </a:r>
            <a:r>
              <a:rPr lang="en-US" b="0" dirty="0"/>
              <a:t>“</a:t>
            </a:r>
            <a:r>
              <a:rPr lang="en-US" dirty="0"/>
              <a:t>meeting minutes </a:t>
            </a:r>
            <a:r>
              <a:rPr lang="en-US" dirty="0" smtClean="0"/>
              <a:t>Nov. 2018</a:t>
            </a:r>
            <a:r>
              <a:rPr lang="en-US" b="0" dirty="0"/>
              <a:t>” posted to Mentor on </a:t>
            </a:r>
            <a:r>
              <a:rPr lang="en-US" b="0" dirty="0" smtClean="0"/>
              <a:t>Dec. 3</a:t>
            </a:r>
            <a:r>
              <a:rPr lang="en-US" b="0" baseline="30000" dirty="0" smtClean="0"/>
              <a:t>rd</a:t>
            </a:r>
            <a:r>
              <a:rPr lang="en-US" b="0" dirty="0" smtClean="0"/>
              <a:t> 2018</a:t>
            </a:r>
            <a:r>
              <a:rPr lang="en-US" b="0" dirty="0"/>
              <a:t>. </a:t>
            </a:r>
          </a:p>
          <a:p>
            <a:endParaRPr lang="en-US" dirty="0"/>
          </a:p>
          <a:p>
            <a:r>
              <a:rPr lang="en-US" dirty="0"/>
              <a:t>Motion:</a:t>
            </a:r>
          </a:p>
          <a:p>
            <a:pPr marL="0" indent="0"/>
            <a:r>
              <a:rPr lang="en-US" b="0" dirty="0"/>
              <a:t>Move to approve document </a:t>
            </a:r>
            <a:r>
              <a:rPr lang="en-US" b="0" dirty="0" smtClean="0"/>
              <a:t>11-18/780 r0 </a:t>
            </a:r>
            <a:r>
              <a:rPr lang="en-US" b="0" dirty="0"/>
              <a:t>as </a:t>
            </a:r>
            <a:r>
              <a:rPr lang="en-US" b="0" dirty="0" err="1"/>
              <a:t>TGaz</a:t>
            </a:r>
            <a:r>
              <a:rPr lang="en-US" b="0" dirty="0"/>
              <a:t> meeting minutes for the </a:t>
            </a:r>
            <a:r>
              <a:rPr lang="en-US" b="0" dirty="0" smtClean="0"/>
              <a:t>Nov. meeting</a:t>
            </a:r>
            <a:r>
              <a:rPr lang="en-US" b="0" dirty="0"/>
              <a:t>. </a:t>
            </a:r>
            <a:endParaRPr lang="en-US" b="0" dirty="0" smtClean="0"/>
          </a:p>
          <a:p>
            <a:pPr marL="0" indent="0"/>
            <a:endParaRPr lang="en-US" b="0" dirty="0"/>
          </a:p>
          <a:p>
            <a:r>
              <a:rPr lang="en-US" b="0" dirty="0"/>
              <a:t>Moved by</a:t>
            </a:r>
            <a:r>
              <a:rPr lang="en-US" b="0" dirty="0" smtClean="0"/>
              <a:t>: Roy Want</a:t>
            </a:r>
            <a:endParaRPr lang="en-US" b="0" dirty="0"/>
          </a:p>
          <a:p>
            <a:r>
              <a:rPr lang="en-US" b="0" dirty="0"/>
              <a:t>Seconded by</a:t>
            </a:r>
            <a:r>
              <a:rPr lang="en-US" b="0" dirty="0" smtClean="0"/>
              <a:t>: Assaf Kasher</a:t>
            </a:r>
            <a:endParaRPr lang="en-US" b="0" dirty="0"/>
          </a:p>
          <a:p>
            <a:r>
              <a:rPr lang="en-US" b="0" dirty="0"/>
              <a:t>Results (Y/N/A</a:t>
            </a:r>
            <a:r>
              <a:rPr lang="en-US" b="0" dirty="0" smtClean="0"/>
              <a:t>): 18/0/1</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Dec. 19</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11-18/2152 “Dec. 19</a:t>
            </a:r>
            <a:r>
              <a:rPr lang="en-US" b="0" baseline="30000" dirty="0" smtClean="0"/>
              <a:t>th</a:t>
            </a:r>
            <a:r>
              <a:rPr lang="en-US" b="0" dirty="0" smtClean="0"/>
              <a:t> </a:t>
            </a:r>
            <a:r>
              <a:rPr lang="en-US" b="0" dirty="0" err="1" smtClean="0"/>
              <a:t>Telecon</a:t>
            </a:r>
            <a:r>
              <a:rPr lang="en-US" b="0" dirty="0" smtClean="0"/>
              <a:t> Minutes” </a:t>
            </a:r>
            <a:r>
              <a:rPr lang="en-US" b="0" dirty="0"/>
              <a:t>posted to Mentor on </a:t>
            </a:r>
            <a:r>
              <a:rPr lang="en-US" b="0" dirty="0" smtClean="0"/>
              <a:t>Jan. 3</a:t>
            </a:r>
            <a:r>
              <a:rPr lang="en-US" b="0" baseline="30000" dirty="0" smtClean="0"/>
              <a:t>rd</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11-18/2152r0 </a:t>
            </a:r>
            <a:r>
              <a:rPr lang="en-US" b="0" dirty="0"/>
              <a:t>as </a:t>
            </a:r>
            <a:r>
              <a:rPr lang="en-US" b="0" dirty="0" err="1"/>
              <a:t>TGaz</a:t>
            </a:r>
            <a:r>
              <a:rPr lang="en-US" b="0" dirty="0"/>
              <a:t> </a:t>
            </a:r>
            <a:r>
              <a:rPr lang="en-US" b="0" dirty="0" smtClean="0"/>
              <a:t>meeting minutes </a:t>
            </a:r>
            <a:r>
              <a:rPr lang="en-US" b="0" dirty="0"/>
              <a:t>for the </a:t>
            </a:r>
            <a:r>
              <a:rPr lang="en-US" b="0" dirty="0" smtClean="0"/>
              <a:t>Dec. 19</a:t>
            </a:r>
            <a:r>
              <a:rPr lang="en-US" b="0" baseline="30000" dirty="0" smtClean="0"/>
              <a:t>th</a:t>
            </a:r>
            <a:r>
              <a:rPr lang="en-US" b="0" dirty="0" smtClean="0"/>
              <a:t> </a:t>
            </a:r>
            <a:r>
              <a:rPr lang="en-US" b="0" dirty="0" err="1" smtClean="0"/>
              <a:t>Telecon</a:t>
            </a:r>
            <a:r>
              <a:rPr lang="en-US" b="0" dirty="0" smtClean="0"/>
              <a:t>. </a:t>
            </a:r>
          </a:p>
          <a:p>
            <a:pPr marL="0" indent="0"/>
            <a:endParaRPr lang="en-US" b="0" dirty="0"/>
          </a:p>
          <a:p>
            <a:r>
              <a:rPr lang="en-US" b="0" dirty="0"/>
              <a:t>Moved by</a:t>
            </a:r>
            <a:r>
              <a:rPr lang="en-US" b="0" dirty="0" smtClean="0"/>
              <a:t>: Roy Want</a:t>
            </a:r>
            <a:endParaRPr lang="en-US" b="0" dirty="0"/>
          </a:p>
          <a:p>
            <a:r>
              <a:rPr lang="en-US" b="0" dirty="0"/>
              <a:t>Seconded by</a:t>
            </a:r>
            <a:r>
              <a:rPr lang="en-US" b="0" dirty="0" smtClean="0"/>
              <a:t>: Assaf Kasher</a:t>
            </a:r>
            <a:endParaRPr lang="en-US" b="0" dirty="0"/>
          </a:p>
          <a:p>
            <a:r>
              <a:rPr lang="en-US" b="0" dirty="0"/>
              <a:t>Results (Y/N/A</a:t>
            </a:r>
            <a:r>
              <a:rPr lang="en-US" b="0" dirty="0" smtClean="0"/>
              <a:t>): 16/0/2</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5350372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t>TGaz</a:t>
            </a:r>
            <a:r>
              <a:rPr lang="en-US" altLang="en-US"/>
              <a:t> Approved Plan</a:t>
            </a:r>
            <a:endParaRPr lang="en-US"/>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a:t>Review/verify draft meets the 802.11 style guide (missing parts, naming conventions, normative and descriptive sections</a:t>
            </a:r>
            <a:r>
              <a:rPr lang="en-US" altLang="en-US" b="0" dirty="0" smtClean="0"/>
              <a:t>) – </a:t>
            </a:r>
            <a:r>
              <a:rPr lang="en-US" altLang="en-US" dirty="0" smtClean="0"/>
              <a:t>done</a:t>
            </a:r>
            <a:r>
              <a:rPr lang="en-US" altLang="en-US" b="0" dirty="0" smtClean="0"/>
              <a:t>.</a:t>
            </a:r>
            <a:endParaRPr lang="en-US" altLang="en-US" b="0" dirty="0"/>
          </a:p>
          <a:p>
            <a:pPr>
              <a:buFont typeface="Arial" panose="020B0604020202020204" pitchFamily="34" charset="0"/>
              <a:buChar char="•"/>
            </a:pPr>
            <a:r>
              <a:rPr lang="en-US" altLang="en-US" b="0" dirty="0"/>
              <a:t>Freeze SFD and perform internal comment collection coming out of July 2018 </a:t>
            </a:r>
            <a:r>
              <a:rPr lang="en-US" altLang="en-US" b="0" dirty="0" smtClean="0"/>
              <a:t>meeting – </a:t>
            </a:r>
            <a:r>
              <a:rPr lang="en-US" altLang="en-US" dirty="0" smtClean="0"/>
              <a:t>done</a:t>
            </a:r>
            <a:r>
              <a:rPr lang="en-US" altLang="en-US" b="0" dirty="0" smtClean="0"/>
              <a:t>.</a:t>
            </a:r>
            <a:endParaRPr lang="en-US" altLang="en-US" b="0" dirty="0"/>
          </a:p>
          <a:p>
            <a:pPr>
              <a:buFont typeface="Arial" panose="020B0604020202020204" pitchFamily="34" charset="0"/>
              <a:buChar char="•"/>
            </a:pPr>
            <a:r>
              <a:rPr lang="en-US" altLang="en-US" b="0" dirty="0"/>
              <a:t>Perform internal comment resolution during the Sep. and possibly Nov. meeting (reject any remaining comments</a:t>
            </a:r>
            <a:r>
              <a:rPr lang="en-US" altLang="en-US" b="0" dirty="0" smtClean="0"/>
              <a:t>) – </a:t>
            </a:r>
            <a:r>
              <a:rPr lang="en-US" altLang="en-US" dirty="0" smtClean="0"/>
              <a:t>done</a:t>
            </a:r>
            <a:r>
              <a:rPr lang="en-US" altLang="en-US" b="0" dirty="0" smtClean="0"/>
              <a:t>.</a:t>
            </a:r>
            <a:endParaRPr lang="en-US" altLang="en-US" b="0" dirty="0"/>
          </a:p>
          <a:p>
            <a:pPr>
              <a:buFont typeface="Arial" panose="020B0604020202020204" pitchFamily="34" charset="0"/>
              <a:buChar char="•"/>
            </a:pPr>
            <a:r>
              <a:rPr lang="en-US" altLang="en-US" b="0" dirty="0"/>
              <a:t>Go to Initial WG ballot coming out of </a:t>
            </a:r>
            <a:r>
              <a:rPr lang="en-US" altLang="en-US" b="0" dirty="0" smtClean="0"/>
              <a:t>Jan. 2019 – </a:t>
            </a:r>
            <a:r>
              <a:rPr lang="en-US" altLang="en-US" u="sng" dirty="0" smtClean="0"/>
              <a:t>target for this meeting. </a:t>
            </a:r>
            <a:endParaRPr lang="en-US" altLang="en-US" u="sng"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5661823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Current TG Approved Timeline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2467157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335899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11-19-???r? for CIDs ???,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dirty="0" smtClean="0"/>
              <a:t>:</a:t>
            </a:r>
            <a:endParaRPr lang="en-US" b="0" dirty="0" smtClean="0"/>
          </a:p>
          <a:p>
            <a:r>
              <a:rPr lang="en-US" dirty="0" smtClean="0"/>
              <a:t>Results </a:t>
            </a:r>
            <a:r>
              <a:rPr lang="en-US" b="0" dirty="0"/>
              <a:t>(Y/N/A</a:t>
            </a:r>
            <a:r>
              <a:rPr lang="en-US"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017647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January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11-18-xxxx</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11-18-xxxx r?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b="0" dirty="0"/>
              <a:t> </a:t>
            </a:r>
            <a:endParaRPr lang="en-US" b="0" dirty="0" smtClean="0"/>
          </a:p>
          <a:p>
            <a:r>
              <a:rPr lang="en-US" dirty="0" smtClean="0"/>
              <a:t>Results </a:t>
            </a:r>
            <a:r>
              <a:rPr lang="en-US" b="0" dirty="0"/>
              <a:t>(Y/N/A):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9234868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521896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7608092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a:t>
            </a:r>
            <a:r>
              <a:rPr lang="en-US" altLang="en-US" sz="2000" b="0" dirty="0" smtClean="0"/>
              <a:t>ordering)</a:t>
            </a: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4032698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133694773"/>
              </p:ext>
            </p:extLst>
          </p:nvPr>
        </p:nvGraphicFramePr>
        <p:xfrm>
          <a:off x="551384" y="1556793"/>
          <a:ext cx="11161240" cy="4903732"/>
        </p:xfrm>
        <a:graphic>
          <a:graphicData uri="http://schemas.openxmlformats.org/drawingml/2006/table">
            <a:tbl>
              <a:tblPr firstRow="1" bandRow="1">
                <a:tableStyleId>{21E4AEA4-8DFA-4A89-87EB-49C32662AFE0}</a:tableStyleId>
              </a:tblPr>
              <a:tblGrid>
                <a:gridCol w="1665857"/>
                <a:gridCol w="1862535"/>
                <a:gridCol w="3456384"/>
                <a:gridCol w="2160240"/>
                <a:gridCol w="2016224"/>
              </a:tblGrid>
              <a:tr h="64088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37989">
                <a:tc>
                  <a:txBody>
                    <a:bodyPr/>
                    <a:lstStyle/>
                    <a:p>
                      <a:pPr marL="0" algn="l" defTabSz="914400" rtl="0" eaLnBrk="1" latinLnBrk="0" hangingPunct="1"/>
                      <a:r>
                        <a:rPr lang="en-US" sz="1600" strike="noStrike" kern="1200" dirty="0" smtClean="0">
                          <a:solidFill>
                            <a:schemeClr val="dk1"/>
                          </a:solidFill>
                          <a:latin typeface="+mn-lt"/>
                          <a:ea typeface="+mn-ea"/>
                          <a:cs typeface="+mn-cs"/>
                        </a:rPr>
                        <a:t>11-18-2068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Jan.</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2019</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	</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371030">
                <a:tc>
                  <a:txBody>
                    <a:bodyPr/>
                    <a:lstStyle/>
                    <a:p>
                      <a:r>
                        <a:rPr lang="en-US" sz="1600" dirty="0" smtClean="0"/>
                        <a:t>11-18-2152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 Kasher</a:t>
                      </a:r>
                    </a:p>
                  </a:txBody>
                  <a:tcPr marT="45712" marB="45712"/>
                </a:tc>
                <a:tc>
                  <a:txBody>
                    <a:bodyPr/>
                    <a:lstStyle/>
                    <a:p>
                      <a:r>
                        <a:rPr lang="en-US" sz="1600" dirty="0" smtClean="0"/>
                        <a:t>CC28</a:t>
                      </a:r>
                      <a:r>
                        <a:rPr lang="en-US" sz="1600" baseline="0" dirty="0" smtClean="0"/>
                        <a:t> Clause 3-4 CIDs</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15min</a:t>
                      </a:r>
                      <a:endParaRPr lang="en-US" sz="1600" dirty="0"/>
                    </a:p>
                  </a:txBody>
                  <a:tcPr marT="45712" marB="45712"/>
                </a:tc>
              </a:tr>
              <a:tr h="378288">
                <a:tc>
                  <a:txBody>
                    <a:bodyPr/>
                    <a:lstStyle/>
                    <a:p>
                      <a:r>
                        <a:rPr lang="en-US" sz="1600" dirty="0" smtClean="0"/>
                        <a:t>11-18-2157</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a:t>
                      </a:r>
                      <a:r>
                        <a:rPr lang="en-US" sz="1600" baseline="0" dirty="0" smtClean="0"/>
                        <a:t> Kasher</a:t>
                      </a:r>
                      <a:endParaRPr lang="en-US" sz="1600" dirty="0" smtClean="0"/>
                    </a:p>
                  </a:txBody>
                  <a:tcPr marT="45712" marB="45712"/>
                </a:tc>
                <a:tc>
                  <a:txBody>
                    <a:bodyPr/>
                    <a:lstStyle/>
                    <a:p>
                      <a:r>
                        <a:rPr lang="en-US" sz="1600" dirty="0" smtClean="0"/>
                        <a:t>PDMG PICS changes</a:t>
                      </a:r>
                      <a:endParaRPr lang="en-US" sz="1600" dirty="0"/>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15min</a:t>
                      </a:r>
                    </a:p>
                  </a:txBody>
                  <a:tcPr marT="45712" marB="45712"/>
                </a:tc>
              </a:tr>
              <a:tr h="371030">
                <a:tc>
                  <a:txBody>
                    <a:bodyPr/>
                    <a:lstStyle/>
                    <a:p>
                      <a:r>
                        <a:rPr lang="en-US" sz="1600" dirty="0" smtClean="0"/>
                        <a:t>11-19-0037</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Update to the </a:t>
                      </a:r>
                      <a:r>
                        <a:rPr lang="en-US" sz="1600" dirty="0" err="1" smtClean="0"/>
                        <a:t>TGaz</a:t>
                      </a:r>
                      <a:r>
                        <a:rPr lang="en-US" sz="1600" dirty="0" smtClean="0"/>
                        <a:t> negotiation protocol LTF negotiation</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30min</a:t>
                      </a:r>
                      <a:endParaRPr lang="en-US" sz="1600" dirty="0"/>
                    </a:p>
                  </a:txBody>
                  <a:tcPr marT="45712" marB="45712"/>
                </a:tc>
              </a:tr>
              <a:tr h="404762">
                <a:tc>
                  <a:txBody>
                    <a:bodyPr/>
                    <a:lstStyle/>
                    <a:p>
                      <a:r>
                        <a:rPr lang="en-US" sz="1600" kern="1200" dirty="0" smtClean="0">
                          <a:solidFill>
                            <a:schemeClr val="dk1"/>
                          </a:solidFill>
                          <a:effectLst/>
                          <a:latin typeface="+mn-lt"/>
                          <a:ea typeface="+mn-ea"/>
                          <a:cs typeface="+mn-cs"/>
                        </a:rPr>
                        <a:t>11-18-1782</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CC28 CR Secure TB Ranging Measurement Exchange Protocol.</a:t>
                      </a:r>
                      <a:endParaRPr lang="en-US" sz="1600" dirty="0"/>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30min</a:t>
                      </a:r>
                      <a:endParaRPr lang="en-US" sz="1600" strike="noStrike" kern="1200" dirty="0" smtClean="0">
                        <a:solidFill>
                          <a:schemeClr val="dk1"/>
                        </a:solidFill>
                        <a:latin typeface="+mn-lt"/>
                        <a:ea typeface="+mn-ea"/>
                        <a:cs typeface="+mn-cs"/>
                      </a:endParaRPr>
                    </a:p>
                  </a:txBody>
                  <a:tcPr marT="45712" marB="45712"/>
                </a:tc>
              </a:tr>
              <a:tr h="371030">
                <a:tc>
                  <a:txBody>
                    <a:bodyPr/>
                    <a:lstStyle/>
                    <a:p>
                      <a:r>
                        <a:rPr lang="en-US" sz="1600" dirty="0" smtClean="0"/>
                        <a:t>11-19-005</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kern="1200" dirty="0" smtClean="0">
                          <a:solidFill>
                            <a:schemeClr val="dk1"/>
                          </a:solidFill>
                          <a:effectLst/>
                          <a:latin typeface="+mn-lt"/>
                          <a:ea typeface="+mn-ea"/>
                          <a:cs typeface="+mn-cs"/>
                        </a:rPr>
                        <a:t>Annex-C entries corresponding to .11az</a:t>
                      </a:r>
                      <a:endParaRPr lang="en-US" sz="14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30min</a:t>
                      </a:r>
                    </a:p>
                  </a:txBody>
                  <a:tcPr marT="45712" marB="45712"/>
                </a:tc>
              </a:tr>
              <a:tr h="371030">
                <a:tc>
                  <a:txBody>
                    <a:bodyPr/>
                    <a:lstStyle/>
                    <a:p>
                      <a:r>
                        <a:rPr lang="en-US" sz="1600" dirty="0" smtClean="0"/>
                        <a:t>11-19-0038</a:t>
                      </a:r>
                      <a:endParaRPr lang="en-US" sz="1600" dirty="0"/>
                    </a:p>
                  </a:txBody>
                  <a:tcPr marT="45712" marB="45712"/>
                </a:tc>
                <a:tc>
                  <a:txBody>
                    <a:bodyPr/>
                    <a:lstStyle/>
                    <a:p>
                      <a:r>
                        <a:rPr lang="en-US" sz="1600" smtClean="0"/>
                        <a:t>Ganesh Venkatesan</a:t>
                      </a:r>
                      <a:endParaRPr lang="en-US" sz="1600" dirty="0"/>
                    </a:p>
                  </a:txBody>
                  <a:tcPr marT="45712" marB="45712"/>
                </a:tc>
                <a:tc>
                  <a:txBody>
                    <a:bodyPr/>
                    <a:lstStyle/>
                    <a:p>
                      <a:r>
                        <a:rPr lang="en-US" sz="1600" dirty="0" smtClean="0"/>
                        <a:t>Resolutions to a few CC#28</a:t>
                      </a:r>
                      <a:r>
                        <a:rPr lang="en-US" sz="1600" baseline="0" dirty="0" smtClean="0"/>
                        <a:t> CR</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30min/as time permits</a:t>
                      </a:r>
                      <a:endParaRPr lang="en-US" sz="1600" dirty="0"/>
                    </a:p>
                  </a:txBody>
                  <a:tcPr marT="45712" marB="45712"/>
                </a:tc>
              </a:tr>
              <a:tr h="404771">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404771">
                <a:tc>
                  <a:txBody>
                    <a:bodyPr/>
                    <a:lstStyle/>
                    <a:p>
                      <a:endParaRPr lang="en-US" sz="1600" dirty="0"/>
                    </a:p>
                  </a:txBody>
                  <a:tcPr marT="45712" marB="45712"/>
                </a:tc>
                <a:tc>
                  <a:txBody>
                    <a:bodyPr/>
                    <a:lstStyle/>
                    <a:p>
                      <a:endParaRPr lang="en-US" sz="1600" dirty="0"/>
                    </a:p>
                  </a:txBody>
                  <a:tcPr marT="45712" marB="45712"/>
                </a:tc>
                <a:tc>
                  <a:txBody>
                    <a:bodyPr/>
                    <a:lstStyle/>
                    <a:p>
                      <a:pPr rtl="0"/>
                      <a:endParaRPr lang="en-US" sz="1600" dirty="0"/>
                    </a:p>
                  </a:txBody>
                  <a:tcPr marT="45712" marB="45712"/>
                </a:tc>
                <a:tc>
                  <a:txBody>
                    <a:bodyPr/>
                    <a:lstStyle/>
                    <a:p>
                      <a:endParaRPr lang="en-US" sz="1600" dirty="0"/>
                    </a:p>
                  </a:txBody>
                  <a:tcPr marT="45712" marB="45712"/>
                </a:tc>
                <a:tc>
                  <a:txBody>
                    <a:bodyPr/>
                    <a:lstStyle/>
                    <a:p>
                      <a:endParaRPr lang="en-US" dirty="0"/>
                    </a:p>
                  </a:txBody>
                  <a:tcPr marT="45712" marB="45712"/>
                </a:tc>
              </a:tr>
              <a:tr h="404771">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981108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8486080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6113107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ordering0</a:t>
            </a:r>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0336204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79065464"/>
              </p:ext>
            </p:extLst>
          </p:nvPr>
        </p:nvGraphicFramePr>
        <p:xfrm>
          <a:off x="551384" y="1628800"/>
          <a:ext cx="11233247" cy="3931808"/>
        </p:xfrm>
        <a:graphic>
          <a:graphicData uri="http://schemas.openxmlformats.org/drawingml/2006/table">
            <a:tbl>
              <a:tblPr firstRow="1" bandRow="1">
                <a:tableStyleId>{21E4AEA4-8DFA-4A89-87EB-49C32662AFE0}</a:tableStyleId>
              </a:tblPr>
              <a:tblGrid>
                <a:gridCol w="1512168"/>
                <a:gridCol w="1944216"/>
                <a:gridCol w="3672408"/>
                <a:gridCol w="2592288"/>
                <a:gridCol w="1512167"/>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11-18-2086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Jan. 2019</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305408">
                <a:tc>
                  <a:txBody>
                    <a:bodyPr/>
                    <a:lstStyle/>
                    <a:p>
                      <a:r>
                        <a:rPr lang="en-US" sz="1600" dirty="0" smtClean="0"/>
                        <a:t>11-19-0038</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Resolutions to a few CC#28</a:t>
                      </a:r>
                      <a:r>
                        <a:rPr lang="en-US" sz="1600" baseline="0" dirty="0" smtClean="0"/>
                        <a:t> CR</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30min</a:t>
                      </a:r>
                      <a:endParaRPr lang="en-US" sz="1600" dirty="0"/>
                    </a:p>
                  </a:txBody>
                  <a:tcPr marT="45712" marB="45712"/>
                </a:tc>
              </a:tr>
              <a:tr h="365752">
                <a:tc>
                  <a:txBody>
                    <a:bodyPr/>
                    <a:lstStyle/>
                    <a:p>
                      <a:r>
                        <a:rPr lang="en-US" sz="1600" dirty="0" smtClean="0"/>
                        <a:t>11-18-2104</a:t>
                      </a:r>
                      <a:endParaRPr lang="en-US" sz="1600" dirty="0"/>
                    </a:p>
                  </a:txBody>
                  <a:tcPr marT="45712" marB="45712"/>
                </a:tc>
                <a:tc>
                  <a:txBody>
                    <a:bodyPr/>
                    <a:lstStyle/>
                    <a:p>
                      <a:r>
                        <a:rPr lang="en-US" sz="1600" dirty="0" smtClean="0"/>
                        <a:t>Girish Madpuwar</a:t>
                      </a:r>
                      <a:endParaRPr lang="en-US" sz="1600" dirty="0"/>
                    </a:p>
                  </a:txBody>
                  <a:tcPr marT="45712" marB="45712"/>
                </a:tc>
                <a:tc>
                  <a:txBody>
                    <a:bodyPr/>
                    <a:lstStyle/>
                    <a:p>
                      <a:r>
                        <a:rPr lang="en-US" sz="1600" dirty="0" smtClean="0"/>
                        <a:t>CR for chapter</a:t>
                      </a:r>
                      <a:r>
                        <a:rPr lang="en-US" sz="1600" baseline="0" dirty="0" smtClean="0"/>
                        <a:t> </a:t>
                      </a:r>
                      <a:r>
                        <a:rPr lang="en-US" sz="1600" dirty="0" smtClean="0"/>
                        <a:t>11 MLME</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30min</a:t>
                      </a:r>
                      <a:endParaRPr lang="en-US" sz="1600"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11-19-039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Phase roll based TOA in Passive Location Ranging</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p>
                  </a:txBody>
                  <a:tcPr marT="45712" marB="45712"/>
                </a:tc>
                <a:tc>
                  <a:txBody>
                    <a:bodyPr/>
                    <a:lstStyle/>
                    <a:p>
                      <a:r>
                        <a:rPr lang="en-US" sz="1600" dirty="0" smtClean="0"/>
                        <a:t>35min</a:t>
                      </a:r>
                      <a:endParaRPr lang="en-US" sz="1600" dirty="0"/>
                    </a:p>
                  </a:txBody>
                  <a:tcPr marT="45712" marB="45712"/>
                </a:tc>
              </a:tr>
              <a:tr h="365752">
                <a:tc>
                  <a:txBody>
                    <a:bodyPr/>
                    <a:lstStyle/>
                    <a:p>
                      <a:r>
                        <a:rPr lang="en-US" sz="1600" dirty="0" smtClean="0"/>
                        <a:t>11-19-072</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r>
                        <a:rPr lang="en-US" sz="1600" dirty="0" smtClean="0"/>
                        <a:t>Text proposal for CID 497</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35min/as time permits </a:t>
                      </a:r>
                      <a:endParaRPr lang="en-US" sz="1600" dirty="0"/>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dirty="0"/>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289018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08611904"/>
              </p:ext>
            </p:extLst>
          </p:nvPr>
        </p:nvGraphicFramePr>
        <p:xfrm>
          <a:off x="551384" y="1628800"/>
          <a:ext cx="11233247" cy="4236608"/>
        </p:xfrm>
        <a:graphic>
          <a:graphicData uri="http://schemas.openxmlformats.org/drawingml/2006/table">
            <a:tbl>
              <a:tblPr firstRow="1" bandRow="1">
                <a:tableStyleId>{21E4AEA4-8DFA-4A89-87EB-49C32662AFE0}</a:tableStyleId>
              </a:tblPr>
              <a:tblGrid>
                <a:gridCol w="1512168"/>
                <a:gridCol w="1944216"/>
                <a:gridCol w="3672408"/>
                <a:gridCol w="2592288"/>
                <a:gridCol w="1512167"/>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11-18-2086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Jan. 2019</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305408">
                <a:tc>
                  <a:txBody>
                    <a:bodyPr/>
                    <a:lstStyle/>
                    <a:p>
                      <a:r>
                        <a:rPr lang="en-US" sz="1600" dirty="0" smtClean="0"/>
                        <a:t>11-18-2104</a:t>
                      </a:r>
                      <a:endParaRPr lang="en-US" sz="1600" dirty="0"/>
                    </a:p>
                  </a:txBody>
                  <a:tcPr marT="45712" marB="45712"/>
                </a:tc>
                <a:tc>
                  <a:txBody>
                    <a:bodyPr/>
                    <a:lstStyle/>
                    <a:p>
                      <a:r>
                        <a:rPr lang="en-US" sz="1600" dirty="0" smtClean="0"/>
                        <a:t>Girish Madpuwar</a:t>
                      </a:r>
                      <a:endParaRPr lang="en-US" sz="1600" dirty="0"/>
                    </a:p>
                  </a:txBody>
                  <a:tcPr marT="45712" marB="45712"/>
                </a:tc>
                <a:tc>
                  <a:txBody>
                    <a:bodyPr/>
                    <a:lstStyle/>
                    <a:p>
                      <a:r>
                        <a:rPr lang="en-US" sz="1600" dirty="0" smtClean="0"/>
                        <a:t>CR for chapter</a:t>
                      </a:r>
                      <a:r>
                        <a:rPr lang="en-US" sz="1600" baseline="0" dirty="0" smtClean="0"/>
                        <a:t> </a:t>
                      </a:r>
                      <a:r>
                        <a:rPr lang="en-US" sz="1600" dirty="0" smtClean="0"/>
                        <a:t>11 MLME</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30min/as needed</a:t>
                      </a:r>
                      <a:endParaRPr lang="en-US" sz="1600"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11-19-039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Phase roll based TOA in Passive Location Ranging</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p>
                  </a:txBody>
                  <a:tcPr marT="45712" marB="45712"/>
                </a:tc>
                <a:tc>
                  <a:txBody>
                    <a:bodyPr/>
                    <a:lstStyle/>
                    <a:p>
                      <a:r>
                        <a:rPr lang="en-US" dirty="0" smtClean="0"/>
                        <a:t>35min/as needed</a:t>
                      </a:r>
                      <a:endParaRPr lang="en-US" dirty="0"/>
                    </a:p>
                  </a:txBody>
                  <a:tcPr marT="45712" marB="45712"/>
                </a:tc>
              </a:tr>
              <a:tr h="365752">
                <a:tc>
                  <a:txBody>
                    <a:bodyPr/>
                    <a:lstStyle/>
                    <a:p>
                      <a:r>
                        <a:rPr lang="en-US" sz="1600" dirty="0" smtClean="0"/>
                        <a:t>11-19-072</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r>
                        <a:rPr lang="en-US" sz="1600" dirty="0" smtClean="0"/>
                        <a:t>Text proposal for CID 497</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35min </a:t>
                      </a:r>
                      <a:endParaRPr lang="en-US" sz="1600" dirty="0"/>
                    </a:p>
                  </a:txBody>
                  <a:tcPr marT="45712" marB="45712"/>
                </a:tc>
              </a:tr>
              <a:tr h="365752">
                <a:tc>
                  <a:txBody>
                    <a:bodyPr/>
                    <a:lstStyle/>
                    <a:p>
                      <a:r>
                        <a:rPr lang="en-US" sz="1600" dirty="0" smtClean="0"/>
                        <a:t>11-19-124</a:t>
                      </a:r>
                      <a:endParaRPr lang="en-US" sz="1600" dirty="0"/>
                    </a:p>
                  </a:txBody>
                  <a:tcPr marT="45712" marB="45712"/>
                </a:tc>
                <a:tc>
                  <a:txBody>
                    <a:bodyPr/>
                    <a:lstStyle/>
                    <a:p>
                      <a:r>
                        <a:rPr lang="en-US" sz="1600" dirty="0" smtClean="0"/>
                        <a:t>Dash </a:t>
                      </a:r>
                      <a:r>
                        <a:rPr lang="en-US" sz="1600" dirty="0" err="1" smtClean="0"/>
                        <a:t>Debashis</a:t>
                      </a:r>
                      <a:endParaRPr lang="en-US" sz="1600" dirty="0"/>
                    </a:p>
                  </a:txBody>
                  <a:tcPr marT="45712" marB="45712"/>
                </a:tc>
                <a:tc>
                  <a:txBody>
                    <a:bodyPr/>
                    <a:lstStyle/>
                    <a:p>
                      <a:r>
                        <a:rPr lang="en-US" sz="1600" dirty="0" smtClean="0"/>
                        <a:t>CR for FTM procedure and MLME</a:t>
                      </a:r>
                      <a:r>
                        <a:rPr lang="en-US" sz="1600" baseline="0" dirty="0" smtClean="0"/>
                        <a:t> CIDs</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dirty="0" smtClean="0"/>
                        <a:t>30min/as</a:t>
                      </a:r>
                      <a:r>
                        <a:rPr lang="en-US" baseline="0" dirty="0" smtClean="0"/>
                        <a:t> time permits</a:t>
                      </a:r>
                      <a:endParaRPr lang="en-US" dirty="0"/>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pPr rtl="0"/>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87758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1593001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2280968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ordering0</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738987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685748934"/>
              </p:ext>
            </p:extLst>
          </p:nvPr>
        </p:nvGraphicFramePr>
        <p:xfrm>
          <a:off x="551384" y="2060848"/>
          <a:ext cx="9649072" cy="4450584"/>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11-18-2086</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411472">
                <a:tc>
                  <a:txBody>
                    <a:bodyPr/>
                    <a:lstStyle/>
                    <a:p>
                      <a:r>
                        <a:rPr lang="en-US" sz="1600" dirty="0" smtClean="0"/>
                        <a:t>11-19-072</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r>
                        <a:rPr lang="en-US" sz="1600" dirty="0" smtClean="0"/>
                        <a:t>Text proposal for CID 497</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35min </a:t>
                      </a:r>
                      <a:r>
                        <a:rPr lang="en-US" sz="1600" dirty="0" smtClean="0"/>
                        <a:t>/as needed</a:t>
                      </a:r>
                      <a:endParaRPr lang="en-US" sz="1600" dirty="0"/>
                    </a:p>
                  </a:txBody>
                  <a:tcPr marT="45712" marB="45712"/>
                </a:tc>
              </a:tr>
              <a:tr h="411472">
                <a:tc>
                  <a:txBody>
                    <a:bodyPr/>
                    <a:lstStyle/>
                    <a:p>
                      <a:r>
                        <a:rPr lang="en-US" sz="1600" dirty="0" smtClean="0"/>
                        <a:t>11-19-124</a:t>
                      </a:r>
                      <a:endParaRPr lang="en-US" sz="1600" dirty="0"/>
                    </a:p>
                  </a:txBody>
                  <a:tcPr marT="45712" marB="45712"/>
                </a:tc>
                <a:tc>
                  <a:txBody>
                    <a:bodyPr/>
                    <a:lstStyle/>
                    <a:p>
                      <a:r>
                        <a:rPr lang="en-US" sz="1600" dirty="0" smtClean="0"/>
                        <a:t>Dash </a:t>
                      </a:r>
                      <a:r>
                        <a:rPr lang="en-US" sz="1600" dirty="0" err="1" smtClean="0"/>
                        <a:t>Debashis</a:t>
                      </a:r>
                      <a:endParaRPr lang="en-US" sz="1600" dirty="0"/>
                    </a:p>
                  </a:txBody>
                  <a:tcPr marT="45712" marB="45712"/>
                </a:tc>
                <a:tc>
                  <a:txBody>
                    <a:bodyPr/>
                    <a:lstStyle/>
                    <a:p>
                      <a:r>
                        <a:rPr lang="en-US" sz="1600" dirty="0" smtClean="0"/>
                        <a:t>CR for FTM procedure and MLME</a:t>
                      </a:r>
                      <a:r>
                        <a:rPr lang="en-US" sz="1600" baseline="0" dirty="0" smtClean="0"/>
                        <a:t> CIDs</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dirty="0" smtClean="0"/>
                        <a:t>30min</a:t>
                      </a:r>
                      <a:endParaRPr lang="en-US" dirty="0"/>
                    </a:p>
                  </a:txBody>
                  <a:tcPr marT="45712" marB="45712"/>
                </a:tc>
              </a:tr>
              <a:tr h="365752">
                <a:tc>
                  <a:txBody>
                    <a:bodyPr/>
                    <a:lstStyle/>
                    <a:p>
                      <a:r>
                        <a:rPr lang="en-US" sz="1600" dirty="0" smtClean="0"/>
                        <a:t>11-19-122</a:t>
                      </a:r>
                      <a:endParaRPr lang="en-US" sz="1600" dirty="0"/>
                    </a:p>
                  </a:txBody>
                  <a:tcPr marT="45712" marB="45712"/>
                </a:tc>
                <a:tc>
                  <a:txBody>
                    <a:bodyPr/>
                    <a:lstStyle/>
                    <a:p>
                      <a:r>
                        <a:rPr lang="en-US" sz="1600" dirty="0" smtClean="0"/>
                        <a:t>Dash </a:t>
                      </a:r>
                      <a:r>
                        <a:rPr lang="en-US" sz="1600" dirty="0" err="1" smtClean="0"/>
                        <a:t>Debashis</a:t>
                      </a:r>
                      <a:r>
                        <a:rPr lang="en-US" sz="1600" baseline="0" dirty="0" smtClean="0"/>
                        <a:t> </a:t>
                      </a:r>
                      <a:endParaRPr lang="en-US" sz="1600" dirty="0"/>
                    </a:p>
                  </a:txBody>
                  <a:tcPr marT="45712" marB="45712"/>
                </a:tc>
                <a:tc>
                  <a:txBody>
                    <a:bodyPr/>
                    <a:lstStyle/>
                    <a:p>
                      <a:pPr rtl="0"/>
                      <a:r>
                        <a:rPr lang="en-US" sz="1600" dirty="0" smtClean="0"/>
                        <a:t>CR for secure LTF parameters</a:t>
                      </a:r>
                      <a:r>
                        <a:rPr lang="en-US" sz="1600" baseline="0" dirty="0" smtClean="0"/>
                        <a:t> </a:t>
                      </a:r>
                      <a:r>
                        <a:rPr lang="en-US" sz="1600" dirty="0" smtClean="0"/>
                        <a:t>CIDs</a:t>
                      </a:r>
                      <a:endParaRPr lang="en-US" sz="1600" dirty="0"/>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40min</a:t>
                      </a:r>
                    </a:p>
                  </a:txBody>
                  <a:tcPr marT="45712" marB="45712"/>
                </a:tc>
              </a:tr>
              <a:tr h="365752">
                <a:tc>
                  <a:txBody>
                    <a:bodyPr/>
                    <a:lstStyle/>
                    <a:p>
                      <a:r>
                        <a:rPr lang="en-US" sz="1600" dirty="0" smtClean="0"/>
                        <a:t>11-19-123</a:t>
                      </a:r>
                      <a:endParaRPr lang="en-US" sz="1600" dirty="0"/>
                    </a:p>
                  </a:txBody>
                  <a:tcPr marT="45712" marB="45712"/>
                </a:tc>
                <a:tc>
                  <a:txBody>
                    <a:bodyPr/>
                    <a:lstStyle/>
                    <a:p>
                      <a:r>
                        <a:rPr lang="en-US" sz="1600" dirty="0" smtClean="0"/>
                        <a:t>Dash </a:t>
                      </a:r>
                      <a:r>
                        <a:rPr lang="en-US" sz="1600" dirty="0" err="1" smtClean="0"/>
                        <a:t>Debashis</a:t>
                      </a:r>
                      <a:endParaRPr lang="en-US" sz="1600" dirty="0"/>
                    </a:p>
                  </a:txBody>
                  <a:tcPr marT="45712" marB="45712"/>
                </a:tc>
                <a:tc>
                  <a:txBody>
                    <a:bodyPr/>
                    <a:lstStyle/>
                    <a:p>
                      <a:r>
                        <a:rPr lang="en-US" sz="1600" dirty="0" smtClean="0"/>
                        <a:t>CR for editorial CIDs</a:t>
                      </a:r>
                      <a:endParaRPr lang="en-US" sz="1600" dirty="0"/>
                    </a:p>
                  </a:txBody>
                  <a:tcPr marT="45712" marB="45712"/>
                </a:tc>
                <a:tc>
                  <a:txBody>
                    <a:bodyPr/>
                    <a:lstStyle/>
                    <a:p>
                      <a:r>
                        <a:rPr lang="en-US" sz="1600" dirty="0" smtClean="0"/>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20min</a:t>
                      </a:r>
                    </a:p>
                  </a:txBody>
                  <a:tcPr marT="45712" marB="45712"/>
                </a:tc>
              </a:tr>
              <a:tr h="365752">
                <a:tc>
                  <a:txBody>
                    <a:bodyPr/>
                    <a:lstStyle/>
                    <a:p>
                      <a:r>
                        <a:rPr lang="en-US" sz="1600" dirty="0" smtClean="0"/>
                        <a:t>11-19-131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mtClean="0"/>
                        <a:t>Erik Lindskog</a:t>
                      </a:r>
                      <a:endParaRPr lang="en-US" sz="1600" dirty="0" smtClean="0"/>
                    </a:p>
                  </a:txBody>
                  <a:tcPr marT="45712" marB="45712"/>
                </a:tc>
                <a:tc>
                  <a:txBody>
                    <a:bodyPr/>
                    <a:lstStyle/>
                    <a:p>
                      <a:r>
                        <a:rPr lang="en-US" sz="1600" smtClean="0"/>
                        <a:t>Passive location ranging LCI reporting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mtClean="0"/>
                        <a:t>Amendment text</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30min as time permits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2205045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415072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3289300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Consider P802.11az draft readiness for Initial WG ballot (15min) – special order</a:t>
            </a:r>
          </a:p>
          <a:p>
            <a:pPr algn="just">
              <a:spcBef>
                <a:spcPct val="20000"/>
              </a:spcBef>
              <a:buFontTx/>
              <a:buChar char="•"/>
            </a:pPr>
            <a:r>
              <a:rPr lang="en-US" altLang="en-US" sz="2000" b="0" dirty="0" smtClean="0"/>
              <a:t>Review submissions (as per presentation ordering)</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6626161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993998613"/>
              </p:ext>
            </p:extLst>
          </p:nvPr>
        </p:nvGraphicFramePr>
        <p:xfrm>
          <a:off x="551384" y="2060848"/>
          <a:ext cx="9649072" cy="3870856"/>
        </p:xfrm>
        <a:graphic>
          <a:graphicData uri="http://schemas.openxmlformats.org/drawingml/2006/table">
            <a:tbl>
              <a:tblPr firstRow="1" bandRow="1">
                <a:tableStyleId>{21E4AEA4-8DFA-4A89-87EB-49C32662AFE0}</a:tableStyleId>
              </a:tblPr>
              <a:tblGrid>
                <a:gridCol w="1440160"/>
                <a:gridCol w="1368152"/>
                <a:gridCol w="3743562"/>
                <a:gridCol w="1942609"/>
                <a:gridCol w="1154589"/>
              </a:tblGrid>
              <a:tr h="305408">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30min/As needed</a:t>
                      </a:r>
                      <a:endParaRPr lang="en-US" sz="1400" dirty="0"/>
                    </a:p>
                  </a:txBody>
                  <a:tcPr marT="45712" marB="45712"/>
                </a:tc>
              </a:tr>
              <a:tr h="289552">
                <a:tc>
                  <a:txBody>
                    <a:bodyPr/>
                    <a:lstStyle/>
                    <a:p>
                      <a:r>
                        <a:rPr lang="en-US" sz="1600" dirty="0" smtClean="0"/>
                        <a:t>11-19-131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dirty="0" smtClean="0"/>
                        <a:t>Passive location ranging LCI reporting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35min/As needed</a:t>
                      </a:r>
                    </a:p>
                  </a:txBody>
                  <a:tcPr marT="45712" marB="45712"/>
                </a:tc>
              </a:tr>
              <a:tr h="289552">
                <a:tc>
                  <a:txBody>
                    <a:bodyPr/>
                    <a:lstStyle/>
                    <a:p>
                      <a:r>
                        <a:rPr lang="en-US" sz="1600" dirty="0" smtClean="0"/>
                        <a:t>11-19-132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Correction to passive location ranging amendment text</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30min</a:t>
                      </a:r>
                    </a:p>
                  </a:txBody>
                  <a:tcPr marT="45712" marB="45712"/>
                </a:tc>
              </a:tr>
              <a:tr h="365752">
                <a:tc>
                  <a:txBody>
                    <a:bodyPr/>
                    <a:lstStyle/>
                    <a:p>
                      <a:r>
                        <a:rPr lang="en-US" sz="1600" dirty="0" smtClean="0"/>
                        <a:t>11-19-130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a:t>
                      </a:r>
                      <a:r>
                        <a:rPr lang="en-US" sz="1600" baseline="0" dirty="0" smtClean="0"/>
                        <a:t> Lindskog</a:t>
                      </a:r>
                      <a:endParaRPr lang="en-US" sz="1600" dirty="0"/>
                    </a:p>
                  </a:txBody>
                  <a:tcPr marT="45712" marB="45712"/>
                </a:tc>
                <a:tc>
                  <a:txBody>
                    <a:bodyPr/>
                    <a:lstStyle/>
                    <a:p>
                      <a:r>
                        <a:rPr lang="en-US" sz="1600" dirty="0" smtClean="0"/>
                        <a:t>CFO</a:t>
                      </a:r>
                      <a:r>
                        <a:rPr lang="en-US" sz="1600" baseline="0" dirty="0" smtClean="0"/>
                        <a:t> reporting accuracy requirements</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30min/as time permits</a:t>
                      </a: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c>
                  <a:txBody>
                    <a:bodyPr/>
                    <a:lstStyle/>
                    <a:p>
                      <a:endParaRPr lang="en-US" sz="1400" dirty="0"/>
                    </a:p>
                  </a:txBody>
                  <a:tcPr marT="45712" marB="45712"/>
                </a:tc>
              </a:tr>
              <a:tr h="365752">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16163689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4279909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738097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smtClean="0"/>
              <a:t>Agenda </a:t>
            </a:r>
            <a:r>
              <a:rPr lang="en-US" altLang="en-US" sz="2000" b="0" dirty="0"/>
              <a:t>setting and presentation ordering for </a:t>
            </a:r>
            <a:r>
              <a:rPr lang="en-US" altLang="en-US" sz="2000" b="0" dirty="0" smtClean="0"/>
              <a:t>this meeting slot (5 </a:t>
            </a:r>
            <a:r>
              <a:rPr lang="en-US" altLang="en-US" sz="2000" b="0" dirty="0"/>
              <a:t>min)</a:t>
            </a:r>
          </a:p>
          <a:p>
            <a:pPr algn="just">
              <a:spcBef>
                <a:spcPct val="20000"/>
              </a:spcBef>
              <a:buFontTx/>
              <a:buChar char="•"/>
            </a:pPr>
            <a:r>
              <a:rPr lang="en-US" altLang="en-US" sz="2000" b="0" dirty="0" smtClean="0"/>
              <a:t>Review Task Group progress and timelines (10min)</a:t>
            </a:r>
          </a:p>
          <a:p>
            <a:pPr algn="just">
              <a:spcBef>
                <a:spcPct val="20000"/>
              </a:spcBef>
              <a:buFontTx/>
              <a:buChar char="•"/>
            </a:pPr>
            <a:r>
              <a:rPr lang="en-US" altLang="en-US" sz="2000" b="0" dirty="0" smtClean="0"/>
              <a:t>Review achievements for the week (9min)</a:t>
            </a:r>
          </a:p>
          <a:p>
            <a:pPr algn="just">
              <a:spcBef>
                <a:spcPct val="20000"/>
              </a:spcBef>
              <a:buFontTx/>
              <a:buChar char="•"/>
            </a:pPr>
            <a:r>
              <a:rPr lang="en-US" altLang="en-US" sz="2000" b="0" dirty="0" smtClean="0"/>
              <a:t>Review goals for next meeting (5min)</a:t>
            </a:r>
          </a:p>
          <a:p>
            <a:pPr algn="just">
              <a:spcBef>
                <a:spcPct val="20000"/>
              </a:spcBef>
              <a:buFontTx/>
              <a:buChar char="•"/>
            </a:pPr>
            <a:r>
              <a:rPr lang="en-US" altLang="en-US" sz="2000" b="0" dirty="0" smtClean="0"/>
              <a:t>AOB? (1min)</a:t>
            </a:r>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28775831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6</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972184324"/>
              </p:ext>
            </p:extLst>
          </p:nvPr>
        </p:nvGraphicFramePr>
        <p:xfrm>
          <a:off x="551384" y="2060848"/>
          <a:ext cx="9649072" cy="3566680"/>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11-18-2086</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Jan.</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2019</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289552">
                <a:tc>
                  <a:txBody>
                    <a:bodyPr/>
                    <a:lstStyle/>
                    <a:p>
                      <a:r>
                        <a:rPr lang="en-US" dirty="0" smtClean="0"/>
                        <a:t>11-18-2086</a:t>
                      </a:r>
                      <a:endParaRPr lang="en-US" dirty="0"/>
                    </a:p>
                  </a:txBody>
                  <a:tcPr marT="45712" marB="45712"/>
                </a:tc>
                <a:tc>
                  <a:txBody>
                    <a:bodyPr/>
                    <a:lstStyle/>
                    <a:p>
                      <a:r>
                        <a:rPr lang="en-US" dirty="0" smtClean="0"/>
                        <a:t>Chao Chun</a:t>
                      </a:r>
                      <a:endParaRPr lang="en-US" dirty="0"/>
                    </a:p>
                  </a:txBody>
                  <a:tcPr marT="45712" marB="45712"/>
                </a:tc>
                <a:tc>
                  <a:txBody>
                    <a:bodyPr/>
                    <a:lstStyle/>
                    <a:p>
                      <a:r>
                        <a:rPr lang="en-US" dirty="0" smtClean="0"/>
                        <a:t>TBD status</a:t>
                      </a:r>
                      <a:endParaRPr lang="en-US" dirty="0"/>
                    </a:p>
                  </a:txBody>
                  <a:tcPr marT="45712" marB="45712"/>
                </a:tc>
                <a:tc>
                  <a:txBody>
                    <a:bodyPr/>
                    <a:lstStyle/>
                    <a:p>
                      <a:r>
                        <a:rPr lang="en-US" dirty="0" err="1" smtClean="0"/>
                        <a:t>Amedment</a:t>
                      </a:r>
                      <a:endParaRPr lang="en-US" dirty="0"/>
                    </a:p>
                  </a:txBody>
                  <a:tcPr marT="45712" marB="45712"/>
                </a:tc>
                <a:tc>
                  <a:txBody>
                    <a:bodyPr/>
                    <a:lstStyle/>
                    <a:p>
                      <a:r>
                        <a:rPr lang="en-US" dirty="0" smtClean="0"/>
                        <a:t>15min</a:t>
                      </a:r>
                      <a:endParaRPr lang="en-US" dirty="0"/>
                    </a:p>
                  </a:txBody>
                  <a:tcPr marT="45712" marB="45712"/>
                </a:tc>
              </a:tr>
              <a:tr h="289552">
                <a:tc>
                  <a:txBody>
                    <a:bodyPr/>
                    <a:lstStyle/>
                    <a:p>
                      <a:r>
                        <a:rPr lang="en-US" sz="1600" dirty="0" smtClean="0"/>
                        <a:t>11-19-130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a:t>
                      </a:r>
                      <a:r>
                        <a:rPr lang="en-US" sz="1600" baseline="0" dirty="0" smtClean="0"/>
                        <a:t> Lindskog</a:t>
                      </a:r>
                      <a:endParaRPr lang="en-US" sz="1600" dirty="0"/>
                    </a:p>
                  </a:txBody>
                  <a:tcPr marT="45712" marB="45712"/>
                </a:tc>
                <a:tc>
                  <a:txBody>
                    <a:bodyPr/>
                    <a:lstStyle/>
                    <a:p>
                      <a:r>
                        <a:rPr lang="en-US" sz="1600" dirty="0" smtClean="0"/>
                        <a:t>CFO</a:t>
                      </a:r>
                      <a:r>
                        <a:rPr lang="en-US" sz="1600" baseline="0" dirty="0" smtClean="0"/>
                        <a:t> reporting accuracy requirements</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30min/as time permits</a:t>
                      </a:r>
                    </a:p>
                  </a:txBody>
                  <a:tcPr marT="45712" marB="45712"/>
                </a:tc>
              </a:tr>
              <a:tr h="365752">
                <a:tc>
                  <a:txBody>
                    <a:bodyPr/>
                    <a:lstStyle/>
                    <a:p>
                      <a:r>
                        <a:rPr lang="en-US" sz="1600" dirty="0" smtClean="0"/>
                        <a:t>11-19-093</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Comment resolution MAC miscellaneous </a:t>
                      </a:r>
                    </a:p>
                  </a:txBody>
                  <a:tcPr marT="45712" marB="45712"/>
                </a:tc>
                <a:tc>
                  <a:txBody>
                    <a:bodyPr/>
                    <a:lstStyle/>
                    <a:p>
                      <a:r>
                        <a:rPr lang="en-US" sz="1600" dirty="0" smtClean="0"/>
                        <a:t>CR</a:t>
                      </a:r>
                      <a:endParaRPr lang="en-US" sz="1600" dirty="0"/>
                    </a:p>
                  </a:txBody>
                  <a:tcPr marT="45712" marB="45712"/>
                </a:tc>
                <a:tc>
                  <a:txBody>
                    <a:bodyPr/>
                    <a:lstStyle/>
                    <a:p>
                      <a:r>
                        <a:rPr lang="en-US" sz="1400" dirty="0" smtClean="0"/>
                        <a:t>30min</a:t>
                      </a:r>
                      <a:endParaRPr lang="en-US" sz="1400" dirty="0"/>
                    </a:p>
                  </a:txBody>
                  <a:tcPr marT="45712" marB="45712"/>
                </a:tc>
              </a:tr>
              <a:tr h="365752">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08492041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Current TG Approved Timeline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283741209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Approval</a:t>
            </a:r>
            <a:endParaRPr lang="en-US" dirty="0"/>
          </a:p>
        </p:txBody>
      </p:sp>
      <p:sp>
        <p:nvSpPr>
          <p:cNvPr id="3" name="Content Placeholder 2"/>
          <p:cNvSpPr>
            <a:spLocks noGrp="1"/>
          </p:cNvSpPr>
          <p:nvPr>
            <p:ph idx="1"/>
          </p:nvPr>
        </p:nvSpPr>
        <p:spPr>
          <a:xfrm>
            <a:off x="914401" y="1556792"/>
            <a:ext cx="10361084" cy="4918621"/>
          </a:xfrm>
        </p:spPr>
        <p:txBody>
          <a:bodyPr/>
          <a:lstStyle/>
          <a:p>
            <a:r>
              <a:rPr lang="en-US" dirty="0" smtClean="0"/>
              <a:t>Motion (if needed)</a:t>
            </a:r>
          </a:p>
          <a:p>
            <a:r>
              <a:rPr lang="en-US" b="0" dirty="0" smtClean="0"/>
              <a:t>We commit to the project timelines as shown in slide xx of submission 11-18-yyyy r?, and approve the following process:</a:t>
            </a:r>
          </a:p>
          <a:p>
            <a:pPr marL="457200" indent="-457200">
              <a:buAutoNum type="arabicPeriod"/>
            </a:pPr>
            <a:r>
              <a:rPr lang="en-US" b="0" dirty="0" smtClean="0"/>
              <a:t>Continue focusing on comment resolution in between now and end of Jan. </a:t>
            </a:r>
            <a:r>
              <a:rPr lang="en-US" b="0" dirty="0"/>
              <a:t>IEEE </a:t>
            </a:r>
            <a:r>
              <a:rPr lang="en-US" b="0" dirty="0" smtClean="0"/>
              <a:t> meeting.</a:t>
            </a:r>
          </a:p>
          <a:p>
            <a:pPr marL="457200" indent="-457200">
              <a:buAutoNum type="arabicPeriod"/>
            </a:pPr>
            <a:r>
              <a:rPr lang="en-US" b="0" dirty="0" smtClean="0"/>
              <a:t>Consider submission targeted towards improving the quality of the protocol in the existing amendment draft.</a:t>
            </a:r>
          </a:p>
          <a:p>
            <a:pPr marL="457200" indent="-457200">
              <a:buAutoNum type="arabicPeriod"/>
            </a:pPr>
            <a:r>
              <a:rPr lang="en-US" b="0" dirty="0" smtClean="0"/>
              <a:t>Target Initial WG ballot coming out of the January meeting.</a:t>
            </a:r>
          </a:p>
          <a:p>
            <a:pPr marL="0" indent="0"/>
            <a:r>
              <a:rPr lang="en-US" dirty="0" smtClean="0"/>
              <a:t>Moved:</a:t>
            </a:r>
            <a:endParaRPr lang="en-US" b="0" dirty="0" smtClean="0"/>
          </a:p>
          <a:p>
            <a:pPr marL="0" indent="0"/>
            <a:r>
              <a:rPr lang="en-US" dirty="0" smtClean="0"/>
              <a:t>Second:</a:t>
            </a:r>
          </a:p>
          <a:p>
            <a:pPr marL="0" indent="0"/>
            <a:r>
              <a:rPr lang="en-US" dirty="0" smtClean="0"/>
              <a:t>Results (Y/N/A):</a:t>
            </a:r>
            <a:endParaRPr lang="en-US" b="0" dirty="0" smtClean="0"/>
          </a:p>
          <a:p>
            <a:pPr marL="0" indent="0"/>
            <a:endParaRPr lang="en-US" b="0" dirty="0" smtClean="0"/>
          </a:p>
          <a:p>
            <a:pPr marL="0" indent="0"/>
            <a:endParaRPr lang="en-US" b="0" dirty="0" smtClean="0"/>
          </a:p>
          <a:p>
            <a:pPr marL="0" indent="0"/>
            <a:endParaRPr lang="en-US" dirty="0" smtClean="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65035988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a:t>
            </a:r>
            <a:r>
              <a:rPr lang="en-US" dirty="0"/>
              <a:t>Meeting Goals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Conduct Initial WG ballot and comment collection</a:t>
            </a:r>
          </a:p>
          <a:p>
            <a:pPr>
              <a:buFont typeface="Arial" panose="020B0604020202020204" pitchFamily="34" charset="0"/>
              <a:buChar char="•"/>
            </a:pPr>
            <a:r>
              <a:rPr lang="en-US" b="0" dirty="0" smtClean="0"/>
              <a:t>Review initial WG ballot results.</a:t>
            </a:r>
          </a:p>
          <a:p>
            <a:pPr>
              <a:buFont typeface="Arial" panose="020B0604020202020204" pitchFamily="34" charset="0"/>
              <a:buChar char="•"/>
            </a:pPr>
            <a:r>
              <a:rPr lang="en-US" b="0" dirty="0" smtClean="0"/>
              <a:t>Consider any comment resolution generated by the March meeting.</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92122156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smtClean="0"/>
              <a:t>Mar. 6</a:t>
            </a:r>
            <a:r>
              <a:rPr lang="en-US" altLang="en-US" b="0" baseline="30000" dirty="0" smtClean="0"/>
              <a:t>th</a:t>
            </a:r>
            <a:r>
              <a:rPr lang="en-US" altLang="en-US" b="0" dirty="0" smtClean="0"/>
              <a:t> (Wed.) 12:00 PM ET, 1:30 hr. </a:t>
            </a:r>
          </a:p>
          <a:p>
            <a:pPr algn="just">
              <a:spcBef>
                <a:spcPct val="20000"/>
              </a:spcBef>
              <a:buFontTx/>
              <a:buChar char="•"/>
            </a:pPr>
            <a:r>
              <a:rPr lang="en-US" altLang="en-US" b="0" dirty="0" smtClean="0"/>
              <a:t>Do </a:t>
            </a:r>
            <a:r>
              <a:rPr lang="en-US" altLang="en-US" b="0" dirty="0"/>
              <a:t>we need additional calls</a:t>
            </a:r>
            <a:r>
              <a:rPr lang="en-US" altLang="en-US" b="0" dirty="0" smtClean="0"/>
              <a:t>?</a:t>
            </a:r>
          </a:p>
          <a:p>
            <a:pPr algn="just">
              <a:spcBef>
                <a:spcPct val="20000"/>
              </a:spcBef>
              <a:buFontTx/>
              <a:buChar char="•"/>
            </a:pPr>
            <a:endParaRPr lang="en-US" altLang="en-US" b="0" dirty="0" smtClean="0"/>
          </a:p>
          <a:p>
            <a:pPr algn="just">
              <a:spcBef>
                <a:spcPct val="20000"/>
              </a:spcBef>
              <a:buFontTx/>
              <a:buChar char="•"/>
            </a:pPr>
            <a:r>
              <a:rPr lang="en-US" altLang="en-US" b="0" dirty="0" smtClean="0"/>
              <a:t>Continued process:</a:t>
            </a:r>
          </a:p>
          <a:p>
            <a:pPr lvl="1" algn="just">
              <a:spcBef>
                <a:spcPct val="20000"/>
              </a:spcBef>
              <a:buFontTx/>
              <a:buChar char="•"/>
            </a:pPr>
            <a:r>
              <a:rPr lang="en-US" altLang="en-US" dirty="0" smtClean="0"/>
              <a:t>Review Initial WG ballot results.</a:t>
            </a:r>
          </a:p>
          <a:p>
            <a:pPr lvl="1" algn="just">
              <a:spcBef>
                <a:spcPct val="20000"/>
              </a:spcBef>
              <a:buFontTx/>
              <a:buChar char="•"/>
            </a:pPr>
            <a:r>
              <a:rPr lang="en-US" altLang="en-US" dirty="0" smtClean="0"/>
              <a:t>Conduct CID assignment to the possible extent.</a:t>
            </a:r>
          </a:p>
          <a:p>
            <a:pPr marL="457200" lvl="1" indent="0" algn="just">
              <a:spcBef>
                <a:spcPct val="20000"/>
              </a:spcBef>
            </a:pPr>
            <a:endParaRPr lang="en-US" b="0" dirty="0" smtClean="0"/>
          </a:p>
          <a:p>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07172287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88802907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08708165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submissions (as per presentation ordering0</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51622069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7</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48025752"/>
              </p:ext>
            </p:extLst>
          </p:nvPr>
        </p:nvGraphicFramePr>
        <p:xfrm>
          <a:off x="551384" y="2060848"/>
          <a:ext cx="9649072" cy="3383808"/>
        </p:xfrm>
        <a:graphic>
          <a:graphicData uri="http://schemas.openxmlformats.org/drawingml/2006/table">
            <a:tbl>
              <a:tblPr firstRow="1" bandRow="1">
                <a:tableStyleId>{21E4AEA4-8DFA-4A89-87EB-49C32662AFE0}</a:tableStyleId>
              </a:tblPr>
              <a:tblGrid>
                <a:gridCol w="1440160"/>
                <a:gridCol w="1368152"/>
                <a:gridCol w="3743562"/>
                <a:gridCol w="1942609"/>
                <a:gridCol w="1154589"/>
              </a:tblGrid>
              <a:tr h="305408">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11-19-2086</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289552">
                <a:tc>
                  <a:txBody>
                    <a:bodyPr/>
                    <a:lstStyle/>
                    <a:p>
                      <a:r>
                        <a:rPr lang="en-US" sz="1600" dirty="0" smtClean="0"/>
                        <a:t>11-19-2086</a:t>
                      </a:r>
                      <a:endParaRPr lang="en-US" sz="1600" dirty="0"/>
                    </a:p>
                  </a:txBody>
                  <a:tcPr marT="45712" marB="45712"/>
                </a:tc>
                <a:tc>
                  <a:txBody>
                    <a:bodyPr/>
                    <a:lstStyle/>
                    <a:p>
                      <a:r>
                        <a:rPr lang="en-US" sz="1600" dirty="0" smtClean="0"/>
                        <a:t>Chao Chun</a:t>
                      </a:r>
                      <a:endParaRPr lang="en-US" sz="1600" dirty="0"/>
                    </a:p>
                  </a:txBody>
                  <a:tcPr marT="45712" marB="45712"/>
                </a:tc>
                <a:tc>
                  <a:txBody>
                    <a:bodyPr/>
                    <a:lstStyle/>
                    <a:p>
                      <a:r>
                        <a:rPr lang="en-US" sz="1600" dirty="0" smtClean="0"/>
                        <a:t>TBD closure status</a:t>
                      </a:r>
                      <a:endParaRPr lang="en-US" sz="1600" dirty="0"/>
                    </a:p>
                  </a:txBody>
                  <a:tcPr marT="45712" marB="45712"/>
                </a:tc>
                <a:tc>
                  <a:txBody>
                    <a:bodyPr/>
                    <a:lstStyle/>
                    <a:p>
                      <a:r>
                        <a:rPr lang="en-US" sz="1600" dirty="0" smtClean="0"/>
                        <a:t>Amendment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As needed</a:t>
                      </a:r>
                      <a:endParaRPr lang="en-US" sz="1400" strike="noStrike" kern="1200" dirty="0" smtClean="0">
                        <a:solidFill>
                          <a:schemeClr val="dk1"/>
                        </a:solidFill>
                        <a:latin typeface="+mn-lt"/>
                        <a:ea typeface="+mn-ea"/>
                        <a:cs typeface="+mn-cs"/>
                      </a:endParaRPr>
                    </a:p>
                  </a:txBody>
                  <a:tcPr marT="45712" marB="45712"/>
                </a:tc>
              </a:tr>
              <a:tr h="289552">
                <a:tc>
                  <a:txBody>
                    <a:bodyPr/>
                    <a:lstStyle/>
                    <a:p>
                      <a:r>
                        <a:rPr lang="en-US" sz="1600" dirty="0" smtClean="0"/>
                        <a:t>11-19-093</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Comment resolution MAC miscellaneous </a:t>
                      </a:r>
                    </a:p>
                  </a:txBody>
                  <a:tcPr marT="45712" marB="45712"/>
                </a:tc>
                <a:tc>
                  <a:txBody>
                    <a:bodyPr/>
                    <a:lstStyle/>
                    <a:p>
                      <a:r>
                        <a:rPr lang="en-US" sz="1600" dirty="0" smtClean="0"/>
                        <a:t>CR</a:t>
                      </a:r>
                      <a:endParaRPr lang="en-US" sz="1600" dirty="0"/>
                    </a:p>
                  </a:txBody>
                  <a:tcPr marT="45712" marB="45712"/>
                </a:tc>
                <a:tc>
                  <a:txBody>
                    <a:bodyPr/>
                    <a:lstStyle/>
                    <a:p>
                      <a:r>
                        <a:rPr lang="en-US" sz="1400" dirty="0" smtClean="0"/>
                        <a:t>30min as needed</a:t>
                      </a:r>
                      <a:endParaRPr lang="en-US" sz="1400" dirty="0"/>
                    </a:p>
                  </a:txBody>
                  <a:tcPr marT="45712" marB="45712"/>
                </a:tc>
              </a:tr>
              <a:tr h="36575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c>
                  <a:txBody>
                    <a:bodyPr/>
                    <a:lstStyle/>
                    <a:p>
                      <a:endParaRPr lang="en-US" sz="14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970577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24363975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11319</TotalTime>
  <Words>4096</Words>
  <Application>Microsoft Office PowerPoint</Application>
  <PresentationFormat>Widescreen</PresentationFormat>
  <Paragraphs>1123</Paragraphs>
  <Slides>69</Slides>
  <Notes>24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69</vt:i4>
      </vt:variant>
    </vt:vector>
  </HeadingPairs>
  <TitlesOfParts>
    <vt:vector size="80"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Nov.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 - TBD</vt:lpstr>
      <vt:lpstr>Agenda for the Week</vt:lpstr>
      <vt:lpstr>Submission List for the week (1)</vt:lpstr>
      <vt:lpstr>Submission List for the week (2)</vt:lpstr>
      <vt:lpstr>Submission List for the week (3)</vt:lpstr>
      <vt:lpstr>TG Process</vt:lpstr>
      <vt:lpstr>Meeting Slot # 1 discussion items</vt:lpstr>
      <vt:lpstr>Presentation ordering for slot # 1</vt:lpstr>
      <vt:lpstr>Presentation ordering for slot # 1</vt:lpstr>
      <vt:lpstr>Approval of previous meeting minutes</vt:lpstr>
      <vt:lpstr>Approval of Dec. 19th Telecon Minutes</vt:lpstr>
      <vt:lpstr>TGaz Approved Plan</vt:lpstr>
      <vt:lpstr>Current TG Approved Timeline</vt:lpstr>
      <vt:lpstr>Submission Review</vt:lpstr>
      <vt:lpstr>CR Submission 11-19-??</vt:lpstr>
      <vt:lpstr>Amendment Text Submission 11-18-xxxx</vt:lpstr>
      <vt:lpstr>Reminder to do attendance</vt:lpstr>
      <vt:lpstr>Recess</vt:lpstr>
      <vt:lpstr>Meeting Slot # 2 discussion items</vt:lpstr>
      <vt:lpstr>Presentation ordering for slot # 2</vt:lpstr>
      <vt:lpstr>Reminder to do attendance</vt:lpstr>
      <vt:lpstr>Recess</vt:lpstr>
      <vt:lpstr>Meeting Slot # 3 discussion items</vt:lpstr>
      <vt:lpstr>Presentation ordering for slot # 3</vt:lpstr>
      <vt:lpstr>Presentation ordering for slot # 3</vt:lpstr>
      <vt:lpstr>Reminder to do attendance</vt:lpstr>
      <vt:lpstr>Recess</vt:lpstr>
      <vt:lpstr>Meeting Slot # 4 discussion items</vt:lpstr>
      <vt:lpstr>Presentation ordering for slot # 4</vt:lpstr>
      <vt:lpstr>Reminder to do attendance</vt:lpstr>
      <vt:lpstr>Recess</vt:lpstr>
      <vt:lpstr>Meeting Slot # 5 discussion items</vt:lpstr>
      <vt:lpstr>Presentation ordering for slot # 5</vt:lpstr>
      <vt:lpstr>Reminder to do attendance</vt:lpstr>
      <vt:lpstr>Recess</vt:lpstr>
      <vt:lpstr>Meeting Slot # 6 discussion items</vt:lpstr>
      <vt:lpstr>Presentation ordering for slot # 6</vt:lpstr>
      <vt:lpstr>Current TG Approved Timeline</vt:lpstr>
      <vt:lpstr>Timelines Approval</vt:lpstr>
      <vt:lpstr>March Meeting Goals</vt:lpstr>
      <vt:lpstr>Teleconference Schedule</vt:lpstr>
      <vt:lpstr>Reminder to do attendance</vt:lpstr>
      <vt:lpstr>Recess</vt:lpstr>
      <vt:lpstr>Meeting Slot # 7 discussion items</vt:lpstr>
      <vt:lpstr>Presentation ordering for slot # 7</vt:lpstr>
      <vt:lpstr>Reminder to do attendance</vt:lpstr>
      <vt:lpstr>AOB?</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 CTPClassification=CTP_IC</cp:keywords>
  <cp:lastModifiedBy>Segev, Jonathan</cp:lastModifiedBy>
  <cp:revision>100</cp:revision>
  <cp:lastPrinted>1601-01-01T00:00:00Z</cp:lastPrinted>
  <dcterms:created xsi:type="dcterms:W3CDTF">2018-08-06T10:28:59Z</dcterms:created>
  <dcterms:modified xsi:type="dcterms:W3CDTF">2019-01-15T15:38:38Z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e5d38792-1f67-47cd-82cd-e79a001b9d6e</vt:lpwstr>
  </property>
  <property fmtid="{D5CDD505-2E9C-101B-9397-08002B2CF9AE}" pid="3" name="CTP_TimeStamp">
    <vt:lpwstr>2019-01-15 15:38:32Z</vt:lpwstr>
  </property>
  <property fmtid="{D5CDD505-2E9C-101B-9397-08002B2CF9AE}" pid="4" name="CTP_BU">
    <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CTP_IC</vt:lpwstr>
  </property>
</Properties>
</file>