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291" r:id="rId36"/>
    <p:sldId id="292" r:id="rId37"/>
    <p:sldId id="301" r:id="rId38"/>
    <p:sldId id="302" r:id="rId39"/>
    <p:sldId id="293" r:id="rId40"/>
    <p:sldId id="294" r:id="rId41"/>
    <p:sldId id="303" r:id="rId42"/>
    <p:sldId id="304" r:id="rId43"/>
    <p:sldId id="295" r:id="rId44"/>
    <p:sldId id="296" r:id="rId45"/>
    <p:sldId id="305" r:id="rId46"/>
    <p:sldId id="306" r:id="rId47"/>
    <p:sldId id="297" r:id="rId48"/>
    <p:sldId id="298" r:id="rId49"/>
    <p:sldId id="307" r:id="rId50"/>
    <p:sldId id="308" r:id="rId51"/>
    <p:sldId id="309" r:id="rId52"/>
    <p:sldId id="310" r:id="rId53"/>
    <p:sldId id="311" r:id="rId54"/>
    <p:sldId id="313" r:id="rId55"/>
    <p:sldId id="332" r:id="rId56"/>
    <p:sldId id="333" r:id="rId57"/>
    <p:sldId id="329" r:id="rId58"/>
    <p:sldId id="330" r:id="rId59"/>
    <p:sldId id="331" r:id="rId60"/>
    <p:sldId id="289" r:id="rId61"/>
    <p:sldId id="290" r:id="rId62"/>
    <p:sldId id="312" r:id="rId63"/>
    <p:sldId id="259" r:id="rId64"/>
    <p:sldId id="260" r:id="rId65"/>
    <p:sldId id="261" r:id="rId66"/>
    <p:sldId id="262" r:id="rId67"/>
    <p:sldId id="263" r:id="rId68"/>
    <p:sldId id="264"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 #6" id="{C6C71488-E606-43ED-9503-8F91C556A2EE}">
          <p14:sldIdLst>
            <p14:sldId id="307"/>
            <p14:sldId id="308"/>
            <p14:sldId id="309"/>
            <p14:sldId id="310"/>
            <p14:sldId id="311"/>
            <p14:sldId id="313"/>
            <p14:sldId id="332"/>
            <p14:sldId id="333"/>
          </p14:sldIdLst>
        </p14:section>
        <p14:section name="Slot#7" id="{D59D5964-9646-4C25-959D-E55F97EAE577}">
          <p14:sldIdLst>
            <p14:sldId id="329"/>
            <p14:sldId id="330"/>
            <p14:sldId id="33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6" autoAdjust="0"/>
    <p:restoredTop sz="94660"/>
  </p:normalViewPr>
  <p:slideViewPr>
    <p:cSldViewPr>
      <p:cViewPr varScale="1">
        <p:scale>
          <a:sx n="113" d="100"/>
          <a:sy n="113" d="100"/>
        </p:scale>
        <p:origin x="56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2018-12-04</a:t>
            </a:r>
            <a:endParaRPr lang="en-GB" sz="2000" b="0" dirty="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0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24219512"/>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endParaRPr lang="en-US" altLang="en-US" b="0" dirty="0" smtClean="0"/>
          </a:p>
          <a:p>
            <a:pPr algn="just">
              <a:spcBef>
                <a:spcPct val="20000"/>
              </a:spcBef>
              <a:buFontTx/>
              <a:buChar char="•"/>
            </a:pPr>
            <a:r>
              <a:rPr lang="en-US" altLang="en-US" b="0" dirty="0" smtClean="0"/>
              <a:t>Approve </a:t>
            </a:r>
            <a:r>
              <a:rPr lang="en-US" altLang="en-US" b="0" dirty="0" smtClean="0"/>
              <a:t>Dec. 12</a:t>
            </a:r>
            <a:r>
              <a:rPr lang="en-US" altLang="en-US" b="0" baseline="30000" dirty="0" smtClean="0"/>
              <a:t>th</a:t>
            </a:r>
            <a:r>
              <a:rPr lang="en-US" altLang="en-US" b="0" dirty="0" smtClean="0"/>
              <a:t> and Dec. 19</a:t>
            </a:r>
            <a:r>
              <a:rPr lang="en-US" altLang="en-US" b="0" baseline="30000" dirty="0" smtClean="0"/>
              <a:t>th</a:t>
            </a:r>
            <a:r>
              <a:rPr lang="en-US" altLang="en-US" b="0" dirty="0" smtClean="0"/>
              <a:t> teleconferences </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a:t>
            </a:r>
            <a:r>
              <a:rPr lang="en-US" altLang="en-US" b="0" dirty="0" smtClean="0"/>
              <a:t>submissions</a:t>
            </a:r>
            <a:r>
              <a:rPr lang="en-US" altLang="en-US" b="0" dirty="0" smtClean="0"/>
              <a:t>.</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80450821"/>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Jan.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a:t>
                      </a:r>
                      <a:r>
                        <a:rPr lang="en-US" sz="1600" strike="noStrike" kern="1200" dirty="0" smtClean="0">
                          <a:solidFill>
                            <a:schemeClr val="dk1"/>
                          </a:solidFill>
                          <a:latin typeface="+mn-lt"/>
                          <a:ea typeface="+mn-ea"/>
                          <a:cs typeface="+mn-cs"/>
                        </a:rPr>
                        <a:t>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5930537"/>
              </p:ext>
            </p:extLst>
          </p:nvPr>
        </p:nvGraphicFramePr>
        <p:xfrm>
          <a:off x="911424" y="1772816"/>
          <a:ext cx="10478360" cy="377934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4644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027443"/>
              </p:ext>
            </p:extLst>
          </p:nvPr>
        </p:nvGraphicFramePr>
        <p:xfrm>
          <a:off x="906562" y="1751014"/>
          <a:ext cx="10478360" cy="316977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24644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a:t>
            </a:r>
            <a:r>
              <a:rPr lang="en-US" altLang="en-US" sz="4400" dirty="0" smtClean="0">
                <a:cs typeface="Times New Roman" panose="02020603050405020304" pitchFamily="18" charset="0"/>
              </a:rPr>
              <a:t>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9401212"/>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2018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65752">
                <a:tc>
                  <a:txBody>
                    <a:bodyPr/>
                    <a:lstStyle/>
                    <a:p>
                      <a:endParaRPr lang="en-US" sz="1600" strike="noStrike" kern="1200" dirty="0">
                        <a:solidFill>
                          <a:schemeClr val="dk1"/>
                        </a:solidFill>
                        <a:latin typeface="+mn-lt"/>
                        <a:ea typeface="+mn-ea"/>
                        <a:cs typeface="+mn-cs"/>
                      </a:endParaRPr>
                    </a:p>
                  </a:txBody>
                  <a:tcPr marT="45712" marB="45712"/>
                </a:tc>
                <a:tc>
                  <a:txBody>
                    <a:bodyPr/>
                    <a:lstStyle/>
                    <a:p>
                      <a:endParaRPr lang="en-US" sz="1600" strike="noStrike" kern="1200" dirty="0">
                        <a:solidFill>
                          <a:schemeClr val="dk1"/>
                        </a:solidFill>
                        <a:latin typeface="+mn-lt"/>
                        <a:ea typeface="+mn-ea"/>
                        <a:cs typeface="+mn-cs"/>
                      </a:endParaRPr>
                    </a:p>
                  </a:txBody>
                  <a:tcPr marT="45712" marB="45712"/>
                </a:tc>
                <a:tc>
                  <a:txBody>
                    <a:bodyPr/>
                    <a:lstStyle/>
                    <a:p>
                      <a:endParaRPr lang="en-US" sz="1600" strike="noStrike" kern="1200" dirty="0">
                        <a:solidFill>
                          <a:schemeClr val="dk1"/>
                        </a:solidFill>
                        <a:latin typeface="+mn-lt"/>
                        <a:ea typeface="+mn-ea"/>
                        <a:cs typeface="+mn-cs"/>
                      </a:endParaRPr>
                    </a:p>
                  </a:txBody>
                  <a:tcPr marT="45712" marB="45712"/>
                </a:tc>
                <a:tc>
                  <a:txBody>
                    <a:bodyPr/>
                    <a:lstStyle/>
                    <a:p>
                      <a:endParaRPr lang="en-US" sz="1600" strike="noStrike"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a:t>
            </a:r>
            <a:r>
              <a:rPr lang="en-US" dirty="0" smtClean="0"/>
              <a:t>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a:t>
            </a:r>
            <a:r>
              <a:rPr lang="en-US" b="0" dirty="0" smtClean="0"/>
              <a:t>r? </a:t>
            </a:r>
            <a:r>
              <a:rPr lang="en-US" b="0" dirty="0"/>
              <a:t>as </a:t>
            </a:r>
            <a:r>
              <a:rPr lang="en-US" b="0" dirty="0" err="1"/>
              <a:t>TGaz</a:t>
            </a:r>
            <a:r>
              <a:rPr lang="en-US" b="0" dirty="0"/>
              <a:t> meeting minutes for the </a:t>
            </a:r>
            <a:r>
              <a:rPr lang="en-US" b="0" dirty="0" smtClean="0"/>
              <a:t>Nov. </a:t>
            </a:r>
            <a:r>
              <a:rPr lang="en-US" b="0" dirty="0" smtClean="0"/>
              <a:t>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12</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 “Dec</a:t>
            </a:r>
            <a:r>
              <a:rPr lang="en-US" dirty="0" smtClean="0"/>
              <a:t>. 12</a:t>
            </a:r>
            <a:r>
              <a:rPr lang="en-US" baseline="30000" dirty="0" smtClean="0"/>
              <a:t>th</a:t>
            </a:r>
            <a:r>
              <a:rPr lang="en-US" dirty="0" smtClean="0"/>
              <a:t> </a:t>
            </a:r>
            <a:r>
              <a:rPr lang="en-US" dirty="0" err="1" smtClean="0"/>
              <a:t>Telecon</a:t>
            </a:r>
            <a:r>
              <a:rPr lang="en-US" dirty="0" smtClean="0"/>
              <a:t> </a:t>
            </a:r>
            <a:r>
              <a:rPr lang="en-US" dirty="0" smtClean="0"/>
              <a:t>Minutes</a:t>
            </a:r>
            <a:r>
              <a:rPr lang="en-US" b="0" dirty="0" smtClean="0"/>
              <a:t>” </a:t>
            </a:r>
            <a:r>
              <a:rPr lang="en-US" b="0" dirty="0"/>
              <a:t>posted to Mentor on </a:t>
            </a:r>
            <a:r>
              <a:rPr lang="en-US" b="0" dirty="0" smtClean="0"/>
              <a:t>Dec. ??</a:t>
            </a:r>
            <a:r>
              <a:rPr lang="en-US" b="0" baseline="30000" dirty="0" err="1"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a:t>
            </a:r>
            <a:r>
              <a:rPr lang="en-US" b="0" dirty="0" smtClean="0"/>
              <a:t>/???? </a:t>
            </a:r>
            <a:r>
              <a:rPr lang="en-US" b="0" dirty="0" smtClean="0"/>
              <a:t>r? </a:t>
            </a:r>
            <a:r>
              <a:rPr lang="en-US" b="0" dirty="0"/>
              <a:t>as </a:t>
            </a:r>
            <a:r>
              <a:rPr lang="en-US" b="0" dirty="0" err="1"/>
              <a:t>TGaz</a:t>
            </a:r>
            <a:r>
              <a:rPr lang="en-US" b="0" dirty="0"/>
              <a:t> </a:t>
            </a:r>
            <a:r>
              <a:rPr lang="en-US" b="0" dirty="0" smtClean="0"/>
              <a:t>meeting minutes </a:t>
            </a:r>
            <a:r>
              <a:rPr lang="en-US" b="0" dirty="0"/>
              <a:t>for the </a:t>
            </a:r>
            <a:r>
              <a:rPr lang="en-US" b="0" dirty="0" smtClean="0"/>
              <a:t>Dec. 12</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a:t>
            </a:r>
            <a:r>
              <a:rPr lang="en-US" b="0" dirty="0" smtClean="0"/>
              <a:t>resolutions </a:t>
            </a:r>
            <a:r>
              <a:rPr lang="en-US" b="0" dirty="0" smtClean="0"/>
              <a:t>depicted by document </a:t>
            </a:r>
            <a:r>
              <a:rPr lang="en-US" b="0" dirty="0" smtClean="0"/>
              <a:t>11-18-???r? </a:t>
            </a:r>
            <a:r>
              <a:rPr lang="en-US" b="0" dirty="0" smtClean="0"/>
              <a:t>for CIDs </a:t>
            </a:r>
            <a:r>
              <a:rPr lang="en-US" b="0" dirty="0" smtClean="0"/>
              <a:t>???,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2004933"/>
              </p:ext>
            </p:extLst>
          </p:nvPr>
        </p:nvGraphicFramePr>
        <p:xfrm>
          <a:off x="551384" y="1556793"/>
          <a:ext cx="11161240" cy="4089326"/>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Jan.</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7103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7828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37103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37103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27935456"/>
              </p:ext>
            </p:extLst>
          </p:nvPr>
        </p:nvGraphicFramePr>
        <p:xfrm>
          <a:off x="551384" y="2060848"/>
          <a:ext cx="11233247" cy="307839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Jan.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06293278"/>
              </p:ext>
            </p:extLst>
          </p:nvPr>
        </p:nvGraphicFramePr>
        <p:xfrm>
          <a:off x="551384" y="2060848"/>
          <a:ext cx="9649072" cy="231703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2494478"/>
              </p:ext>
            </p:extLst>
          </p:nvPr>
        </p:nvGraphicFramePr>
        <p:xfrm>
          <a:off x="551384" y="2060848"/>
          <a:ext cx="9649072" cy="307900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a:t>
            </a:r>
            <a:r>
              <a:rPr lang="en-US" altLang="en-US" b="0" dirty="0" smtClean="0"/>
              <a:t>6</a:t>
            </a:r>
            <a:r>
              <a:rPr lang="en-US" altLang="en-US" b="0" baseline="30000" dirty="0" smtClean="0"/>
              <a:t>th</a:t>
            </a:r>
            <a:r>
              <a:rPr lang="en-US" altLang="en-US" b="0" dirty="0" smtClean="0"/>
              <a:t> </a:t>
            </a:r>
            <a:r>
              <a:rPr lang="en-US" altLang="en-US" b="0" dirty="0" smtClean="0"/>
              <a:t>(</a:t>
            </a:r>
            <a:r>
              <a:rPr lang="en-US" altLang="en-US" b="0" dirty="0" smtClean="0"/>
              <a:t>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nvPr>
        </p:nvGraphicFramePr>
        <p:xfrm>
          <a:off x="551384" y="2060848"/>
          <a:ext cx="9649072" cy="307900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9359</TotalTime>
  <Words>3462</Words>
  <Application>Microsoft Office PowerPoint</Application>
  <PresentationFormat>Widescreen</PresentationFormat>
  <Paragraphs>862</Paragraphs>
  <Slides>68</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12th Telecon Minutes</vt:lpstr>
      <vt:lpstr>TGaz Approved Plan</vt:lpstr>
      <vt:lpstr>Current TG Approved Timeline</vt:lpstr>
      <vt:lpstr>Submission Review</vt:lpstr>
      <vt:lpstr>CR Submission 11-18-??</vt:lpstr>
      <vt:lpstr>Amendment Text Submission 11-18-xxxx</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March Meeting Goals</vt:lpstr>
      <vt:lpstr>Teleconference Schedule</vt:lpstr>
      <vt:lpstr>Reminder to do attendance</vt:lpstr>
      <vt:lpstr>Recess</vt:lpstr>
      <vt:lpstr>Meeting Slot # 7 discussion items</vt:lpstr>
      <vt:lpstr>Presentation ordering for slot # 5</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cp:revision>
  <cp:lastPrinted>1601-01-01T00:00:00Z</cp:lastPrinted>
  <dcterms:created xsi:type="dcterms:W3CDTF">2018-08-06T10:28:59Z</dcterms:created>
  <dcterms:modified xsi:type="dcterms:W3CDTF">2018-12-04T16:59:50Z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2018-12-04 16:59:49Z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