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8" r:id="rId3"/>
    <p:sldId id="632" r:id="rId4"/>
    <p:sldId id="665" r:id="rId5"/>
    <p:sldId id="666" r:id="rId6"/>
    <p:sldId id="667" r:id="rId7"/>
    <p:sldId id="668" r:id="rId8"/>
    <p:sldId id="669" r:id="rId9"/>
    <p:sldId id="670" r:id="rId10"/>
    <p:sldId id="629" r:id="rId11"/>
    <p:sldId id="710" r:id="rId12"/>
    <p:sldId id="711" r:id="rId13"/>
    <p:sldId id="647" r:id="rId14"/>
    <p:sldId id="677" r:id="rId15"/>
    <p:sldId id="674" r:id="rId16"/>
    <p:sldId id="709" r:id="rId17"/>
    <p:sldId id="712" r:id="rId18"/>
    <p:sldId id="708" r:id="rId19"/>
    <p:sldId id="713" r:id="rId20"/>
    <p:sldId id="714" r:id="rId21"/>
    <p:sldId id="707" r:id="rId22"/>
    <p:sldId id="684" r:id="rId23"/>
    <p:sldId id="590" r:id="rId24"/>
    <p:sldId id="516" r:id="rId2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60" d="100"/>
          <a:sy n="60" d="100"/>
        </p:scale>
        <p:origin x="686" y="24"/>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802.11-18/2084r5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802.11-18/2084r5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January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54337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0132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853819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5861430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1063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802.11-18/2084r5</a:t>
            </a:r>
            <a:endParaRPr lang="en-US"/>
          </a:p>
        </p:txBody>
      </p:sp>
      <p:sp>
        <p:nvSpPr>
          <p:cNvPr id="5" name="Date Placeholder 4"/>
          <p:cNvSpPr>
            <a:spLocks noGrp="1"/>
          </p:cNvSpPr>
          <p:nvPr>
            <p:ph type="dt" idx="11"/>
          </p:nvPr>
        </p:nvSpPr>
        <p:spPr/>
        <p:txBody>
          <a:bodyPr/>
          <a:lstStyle/>
          <a:p>
            <a:pPr>
              <a:defRPr/>
            </a:pPr>
            <a:r>
              <a:rPr lang="en-US" smtClean="0"/>
              <a:t>January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21</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23</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January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802.11-18/2084r5</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802.11-18/2084r5</a:t>
            </a:r>
            <a:endParaRPr lang="en-US"/>
          </a:p>
        </p:txBody>
      </p:sp>
      <p:sp>
        <p:nvSpPr>
          <p:cNvPr id="5" name="Date Placeholder 4"/>
          <p:cNvSpPr>
            <a:spLocks noGrp="1"/>
          </p:cNvSpPr>
          <p:nvPr>
            <p:ph type="dt" idx="11"/>
          </p:nvPr>
        </p:nvSpPr>
        <p:spPr/>
        <p:txBody>
          <a:bodyPr/>
          <a:lstStyle/>
          <a:p>
            <a:pPr>
              <a:defRPr/>
            </a:pPr>
            <a:r>
              <a:rPr lang="en-US" smtClean="0"/>
              <a:t>November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extLst>
      <p:ext uri="{BB962C8B-B14F-4D97-AF65-F5344CB8AC3E}">
        <p14:creationId xmlns:p14="http://schemas.microsoft.com/office/powerpoint/2010/main" val="183599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802.11-18/2084r5</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708-01-000m-minutes-for-revmd-nov-2018-bangkok.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8/11-18-1066-01-000m-minutes-for-revmd-july-2018-san-diego.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42-01-000m-revmd-wg-lb236-comments-for-editor-ad-hoc.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46-03-000m-multiple-bssid-probe-response-clarification.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42-00-000m-revmd-wg-lb236-comments-for-editor-ad-hoc.xls" TargetMode="External"/><Relationship Id="rId7" Type="http://schemas.openxmlformats.org/officeDocument/2006/relationships/hyperlink" Target="https://mentor.ieee.org/802.11/dcn/18/11-18-0614-04-000m-revmd-lb232-gen-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hyperlink" Target="https://mentor.ieee.org/802.11/dcn/18/11-18-0670-14-000m-lb232-revmd-phy-sec-comments.xls" TargetMode="External"/><Relationship Id="rId5" Type="http://schemas.openxmlformats.org/officeDocument/2006/relationships/hyperlink" Target="https://mentor.ieee.org/802.11/dcn/17/11-17-0927-29-000m-revmd-mac-comments.xls" TargetMode="External"/><Relationship Id="rId4" Type="http://schemas.openxmlformats.org/officeDocument/2006/relationships/hyperlink" Target="NUL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12-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January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a:t>:</a:t>
            </a:r>
            <a:r>
              <a:rPr lang="en-US" altLang="en-US" sz="2000" b="0"/>
              <a:t> </a:t>
            </a:r>
            <a:r>
              <a:rPr lang="en-US" altLang="en-US" sz="2000" b="0" smtClean="0"/>
              <a:t>2019-01-17</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028"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3303750506"/>
              </p:ext>
            </p:extLst>
          </p:nvPr>
        </p:nvGraphicFramePr>
        <p:xfrm>
          <a:off x="496962" y="1517057"/>
          <a:ext cx="7542138" cy="4577567"/>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dirty="0" smtClean="0"/>
                        <a:t>May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dirty="0" smtClean="0"/>
                        <a:t>March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March 2019 </a:t>
                      </a:r>
                      <a:endParaRPr lang="en-GB" sz="1400" b="1" dirty="0"/>
                    </a:p>
                  </a:txBody>
                  <a:tcPr/>
                </a:tc>
              </a:tr>
              <a:tr h="304254">
                <a:tc>
                  <a:txBody>
                    <a:bodyPr/>
                    <a:lstStyle/>
                    <a:p>
                      <a:r>
                        <a:rPr lang="en-US" sz="1400" b="1" dirty="0" smtClean="0"/>
                        <a:t>D4.0 WGLB Recirculation</a:t>
                      </a:r>
                      <a:endParaRPr lang="en-GB" sz="1400" b="1" dirty="0"/>
                    </a:p>
                  </a:txBody>
                  <a:tcPr/>
                </a:tc>
                <a:tc>
                  <a:txBody>
                    <a:bodyPr/>
                    <a:lstStyle/>
                    <a:p>
                      <a:r>
                        <a:rPr lang="en-US" sz="1400" b="1" dirty="0" smtClean="0"/>
                        <a:t>June/July 2019, EC approval to SB</a:t>
                      </a:r>
                      <a:endParaRPr lang="en-GB" sz="1400" b="1" dirty="0"/>
                    </a:p>
                  </a:txBody>
                  <a:tcPr/>
                </a:tc>
              </a:tr>
              <a:tr h="304254">
                <a:tc>
                  <a:txBody>
                    <a:bodyPr/>
                    <a:lstStyle/>
                    <a:p>
                      <a:r>
                        <a:rPr lang="en-US" sz="1400" b="1" dirty="0" smtClean="0"/>
                        <a:t>D 4.0 Unchanged Recirculation</a:t>
                      </a:r>
                      <a:endParaRPr lang="en-GB" sz="1400" b="1" dirty="0"/>
                    </a:p>
                  </a:txBody>
                  <a:tcPr/>
                </a:tc>
                <a:tc>
                  <a:txBody>
                    <a:bodyPr/>
                    <a:lstStyle/>
                    <a:p>
                      <a:r>
                        <a:rPr lang="en-US" sz="1400" b="1" baseline="0" dirty="0" smtClean="0"/>
                        <a:t>May/July 2019</a:t>
                      </a:r>
                      <a:endParaRPr lang="en-GB" sz="1400" b="1" dirty="0"/>
                    </a:p>
                  </a:txBody>
                  <a:tcPr/>
                </a:tc>
              </a:tr>
              <a:tr h="304254">
                <a:tc>
                  <a:txBody>
                    <a:bodyPr/>
                    <a:lstStyle/>
                    <a:p>
                      <a:r>
                        <a:rPr lang="en-US" sz="1400" b="1" dirty="0" smtClean="0"/>
                        <a:t>Initial Sponsor Ballot (D4.0)</a:t>
                      </a:r>
                      <a:endParaRPr lang="en-GB" sz="1400" b="1" dirty="0"/>
                    </a:p>
                  </a:txBody>
                  <a:tcPr/>
                </a:tc>
                <a:tc>
                  <a:txBody>
                    <a:bodyPr/>
                    <a:lstStyle/>
                    <a:p>
                      <a:r>
                        <a:rPr lang="en-US" sz="1400" b="1" dirty="0" smtClean="0"/>
                        <a:t>June/August 2019</a:t>
                      </a:r>
                      <a:endParaRPr lang="en-GB" sz="1400" b="1" dirty="0"/>
                    </a:p>
                  </a:txBody>
                  <a:tcPr/>
                </a:tc>
              </a:tr>
              <a:tr h="380318">
                <a:tc>
                  <a:txBody>
                    <a:bodyPr/>
                    <a:lstStyle/>
                    <a:p>
                      <a:r>
                        <a:rPr lang="en-US" sz="1400" b="1" dirty="0" smtClean="0"/>
                        <a:t>Recirculation Sponsor Ballot (D5.0)</a:t>
                      </a:r>
                      <a:endParaRPr lang="en-GB" sz="1400" b="1" dirty="0"/>
                    </a:p>
                  </a:txBody>
                  <a:tcPr/>
                </a:tc>
                <a:tc>
                  <a:txBody>
                    <a:bodyPr/>
                    <a:lstStyle/>
                    <a:p>
                      <a:r>
                        <a:rPr lang="en-US" sz="1400" b="1" dirty="0" smtClean="0"/>
                        <a:t>Sept/November 2019</a:t>
                      </a:r>
                      <a:endParaRPr lang="en-GB" sz="1400" b="1" dirty="0"/>
                    </a:p>
                  </a:txBody>
                  <a:tcPr/>
                </a:tc>
              </a:tr>
              <a:tr h="517232">
                <a:tc>
                  <a:txBody>
                    <a:bodyPr/>
                    <a:lstStyle/>
                    <a:p>
                      <a:r>
                        <a:rPr lang="en-US" sz="1400" b="1" dirty="0" smtClean="0"/>
                        <a:t>Recirculation Sponsor Ballot (D6.0) (D6.0) unchanged/ Potential need for D7.0</a:t>
                      </a:r>
                      <a:endParaRPr lang="en-GB" sz="1400" b="1" dirty="0"/>
                    </a:p>
                  </a:txBody>
                  <a:tcPr/>
                </a:tc>
                <a:tc>
                  <a:txBody>
                    <a:bodyPr/>
                    <a:lstStyle/>
                    <a:p>
                      <a:r>
                        <a:rPr lang="en-US" sz="1400" b="1" dirty="0" smtClean="0"/>
                        <a:t>Nov 19/January/Feb 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Nov 19/Feb 2020/March (EC </a:t>
                      </a:r>
                      <a:r>
                        <a:rPr lang="en-US" sz="1400" b="1" dirty="0" err="1" smtClean="0"/>
                        <a:t>telecon</a:t>
                      </a:r>
                      <a:r>
                        <a:rPr lang="en-US" sz="1400" b="1" dirty="0" smtClean="0"/>
                        <a:t> ok?)</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Jan-March/May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5</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7" name="Rectangle 16"/>
          <p:cNvSpPr/>
          <p:nvPr/>
        </p:nvSpPr>
        <p:spPr bwMode="auto">
          <a:xfrm>
            <a:off x="7162800" y="3549682"/>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8" name="Rectangle 17"/>
          <p:cNvSpPr/>
          <p:nvPr/>
        </p:nvSpPr>
        <p:spPr bwMode="auto">
          <a:xfrm>
            <a:off x="7162800" y="4332057"/>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3</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9" name="Rectangle 18"/>
          <p:cNvSpPr/>
          <p:nvPr/>
        </p:nvSpPr>
        <p:spPr bwMode="auto">
          <a:xfrm>
            <a:off x="7176378" y="490854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2</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176378" y="5544313"/>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Need 2020 SASB dates to refine</a:t>
            </a:r>
            <a:endParaRPr kumimoji="0" lang="en-GB"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September 2018</a:t>
            </a:r>
            <a:r>
              <a:rPr lang="en-US" dirty="0"/>
              <a:t/>
            </a:r>
            <a:br>
              <a:rPr lang="en-US" dirty="0"/>
            </a:br>
            <a:endParaRPr lang="en-US" dirty="0"/>
          </a:p>
        </p:txBody>
      </p:sp>
      <p:sp>
        <p:nvSpPr>
          <p:cNvPr id="3" name="Content Placeholder 2"/>
          <p:cNvSpPr>
            <a:spLocks noGrp="1"/>
          </p:cNvSpPr>
          <p:nvPr>
            <p:ph idx="1"/>
          </p:nvPr>
        </p:nvSpPr>
        <p:spPr>
          <a:xfrm>
            <a:off x="1943100" y="1828800"/>
            <a:ext cx="8382000" cy="3276600"/>
          </a:xfrm>
        </p:spPr>
        <p:txBody>
          <a:bodyPr/>
          <a:lstStyle/>
          <a:p>
            <a:pPr>
              <a:lnSpc>
                <a:spcPct val="80000"/>
              </a:lnSpc>
            </a:pPr>
            <a:r>
              <a:rPr lang="en-US" altLang="en-US" dirty="0"/>
              <a:t>January 2018 – Initial WGLB</a:t>
            </a:r>
          </a:p>
          <a:p>
            <a:pPr>
              <a:lnSpc>
                <a:spcPct val="80000"/>
              </a:lnSpc>
            </a:pPr>
            <a:r>
              <a:rPr lang="en-US" altLang="en-US" u="sng" dirty="0" smtClean="0"/>
              <a:t>November </a:t>
            </a:r>
            <a:r>
              <a:rPr lang="en-US" altLang="en-US" u="sng" dirty="0"/>
              <a:t>2018 </a:t>
            </a:r>
            <a:r>
              <a:rPr lang="en-US" altLang="en-US" dirty="0"/>
              <a:t>–D2.0 WGLB Recirculation LB </a:t>
            </a:r>
            <a:r>
              <a:rPr lang="en-US" altLang="en-US" dirty="0" smtClean="0"/>
              <a:t>(was Sept)</a:t>
            </a:r>
            <a:endParaRPr lang="en-US" altLang="en-US" dirty="0"/>
          </a:p>
          <a:p>
            <a:pPr>
              <a:lnSpc>
                <a:spcPct val="80000"/>
              </a:lnSpc>
            </a:pPr>
            <a:r>
              <a:rPr lang="en-US" altLang="en-US" u="sng" dirty="0" smtClean="0"/>
              <a:t>March </a:t>
            </a:r>
            <a:r>
              <a:rPr lang="en-US" altLang="en-US" u="sng" dirty="0"/>
              <a:t>2019 </a:t>
            </a:r>
            <a:r>
              <a:rPr lang="en-US" altLang="en-US" dirty="0"/>
              <a:t>– Form SB </a:t>
            </a:r>
            <a:r>
              <a:rPr lang="en-US" altLang="en-US" dirty="0" smtClean="0"/>
              <a:t>Pool (was Feb)</a:t>
            </a:r>
            <a:endParaRPr lang="en-US" altLang="en-US" dirty="0"/>
          </a:p>
          <a:p>
            <a:pPr>
              <a:lnSpc>
                <a:spcPct val="80000"/>
              </a:lnSpc>
            </a:pPr>
            <a:r>
              <a:rPr lang="en-US" altLang="en-US" dirty="0"/>
              <a:t>March 2019 – MEC/MDR done</a:t>
            </a:r>
          </a:p>
          <a:p>
            <a:pPr>
              <a:lnSpc>
                <a:spcPct val="80000"/>
              </a:lnSpc>
            </a:pPr>
            <a:r>
              <a:rPr lang="en-US" altLang="en-US" u="sng" dirty="0" smtClean="0"/>
              <a:t>August </a:t>
            </a:r>
            <a:r>
              <a:rPr lang="en-US" altLang="en-US" u="sng" dirty="0"/>
              <a:t>2019 </a:t>
            </a:r>
            <a:r>
              <a:rPr lang="en-US" altLang="en-US" dirty="0"/>
              <a:t>– Initial SB </a:t>
            </a:r>
            <a:r>
              <a:rPr lang="en-US" altLang="en-US" dirty="0" smtClean="0"/>
              <a:t>(was April)</a:t>
            </a:r>
            <a:endParaRPr lang="en-US" altLang="en-US" dirty="0"/>
          </a:p>
          <a:p>
            <a:pPr>
              <a:lnSpc>
                <a:spcPct val="80000"/>
              </a:lnSpc>
            </a:pPr>
            <a:r>
              <a:rPr lang="en-US" altLang="en-US" u="sng" dirty="0" smtClean="0"/>
              <a:t>November </a:t>
            </a:r>
            <a:r>
              <a:rPr lang="en-US" altLang="en-US" u="sng" dirty="0"/>
              <a:t>2019 </a:t>
            </a:r>
            <a:r>
              <a:rPr lang="en-US" altLang="en-US" dirty="0"/>
              <a:t>– Recirculation </a:t>
            </a:r>
            <a:r>
              <a:rPr lang="en-US" altLang="en-US" dirty="0" smtClean="0"/>
              <a:t>SB (was Oct)</a:t>
            </a:r>
            <a:endParaRPr lang="en-US" altLang="en-US" dirty="0"/>
          </a:p>
          <a:p>
            <a:pPr>
              <a:lnSpc>
                <a:spcPct val="80000"/>
              </a:lnSpc>
            </a:pPr>
            <a:r>
              <a:rPr lang="en-US" altLang="en-US" u="sng" dirty="0" smtClean="0"/>
              <a:t>March </a:t>
            </a:r>
            <a:r>
              <a:rPr lang="en-US" altLang="en-US" u="sng" dirty="0"/>
              <a:t>2020 </a:t>
            </a:r>
            <a:r>
              <a:rPr lang="en-US" altLang="en-US" dirty="0"/>
              <a:t>– Final WG/EC </a:t>
            </a:r>
            <a:r>
              <a:rPr lang="en-US" altLang="en-US" dirty="0" smtClean="0"/>
              <a:t>approval (was July 2020)</a:t>
            </a:r>
            <a:endParaRPr lang="en-US" altLang="en-US" dirty="0"/>
          </a:p>
          <a:p>
            <a:pPr>
              <a:lnSpc>
                <a:spcPct val="80000"/>
              </a:lnSpc>
            </a:pPr>
            <a:r>
              <a:rPr lang="en-US" altLang="en-US" u="sng" dirty="0" smtClean="0"/>
              <a:t>May </a:t>
            </a:r>
            <a:r>
              <a:rPr lang="en-US" altLang="en-US" u="sng" dirty="0"/>
              <a:t>2020 </a:t>
            </a:r>
            <a:r>
              <a:rPr lang="en-US" altLang="en-US" dirty="0"/>
              <a:t>– </a:t>
            </a:r>
            <a:r>
              <a:rPr lang="en-US" altLang="en-US" dirty="0" err="1"/>
              <a:t>Revcom</a:t>
            </a:r>
            <a:r>
              <a:rPr lang="en-US" altLang="en-US" dirty="0"/>
              <a:t>/SASB </a:t>
            </a:r>
            <a:r>
              <a:rPr lang="en-US" altLang="en-US" dirty="0" smtClean="0"/>
              <a:t>approval (was Sept 2020)</a:t>
            </a:r>
            <a:endParaRPr lang="en-US" altLang="en-US" dirty="0"/>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a:lnSpc>
                <a:spcPct val="90000"/>
              </a:lnSpc>
            </a:pPr>
            <a:r>
              <a:rPr lang="en-US" altLang="zh-CN" dirty="0" smtClean="0"/>
              <a:t>Since November </a:t>
            </a:r>
            <a:r>
              <a:rPr lang="en-US" altLang="zh-CN" dirty="0"/>
              <a:t>2018 meeting</a:t>
            </a:r>
          </a:p>
          <a:p>
            <a:pPr lvl="1">
              <a:lnSpc>
                <a:spcPct val="90000"/>
              </a:lnSpc>
            </a:pPr>
            <a:r>
              <a:rPr lang="en-US" altLang="zh-CN" dirty="0" smtClean="0"/>
              <a:t>Recirculation WGLB held on P802.11REVmd D2.0</a:t>
            </a:r>
            <a:endParaRPr lang="en-US" altLang="zh-CN" dirty="0"/>
          </a:p>
          <a:p>
            <a:pPr>
              <a:lnSpc>
                <a:spcPct val="90000"/>
              </a:lnSpc>
            </a:pPr>
            <a:r>
              <a:rPr lang="en-US" altLang="zh-CN" dirty="0" smtClean="0"/>
              <a:t>January 2019 </a:t>
            </a:r>
            <a:r>
              <a:rPr lang="en-US" altLang="zh-CN" dirty="0"/>
              <a:t>meeting goals </a:t>
            </a:r>
            <a:r>
              <a:rPr lang="en-US" altLang="zh-CN" dirty="0" smtClean="0"/>
              <a:t>(4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Begin LB236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Jan - March: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11-18-2084</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November 2018 </a:t>
            </a:r>
            <a:r>
              <a:rPr lang="en-US" altLang="en-US" dirty="0"/>
              <a:t>meeting: </a:t>
            </a:r>
            <a:r>
              <a:rPr lang="en-US" altLang="en-US" dirty="0" smtClean="0">
                <a:hlinkClick r:id="rId3"/>
              </a:rPr>
              <a:t>https://mentor.ieee.org/802.11/dcn/18/11-18-1708-01-000m-minutes-for-revmd-nov-2018-bangkok.docx</a:t>
            </a:r>
            <a:r>
              <a:rPr lang="en-US" altLang="en-US" dirty="0" smtClean="0"/>
              <a:t> </a:t>
            </a:r>
          </a:p>
          <a:p>
            <a:pPr lvl="1">
              <a:lnSpc>
                <a:spcPct val="80000"/>
              </a:lnSpc>
            </a:pPr>
            <a:r>
              <a:rPr lang="en-US" altLang="en-US" dirty="0" smtClean="0"/>
              <a:t>July 2018 minutes (revised</a:t>
            </a:r>
            <a:r>
              <a:rPr lang="en-US" altLang="en-US" dirty="0"/>
              <a:t>): </a:t>
            </a:r>
            <a:r>
              <a:rPr lang="en-US" altLang="en-US" dirty="0">
                <a:hlinkClick r:id="rId4"/>
              </a:rPr>
              <a:t>https://</a:t>
            </a:r>
            <a:r>
              <a:rPr lang="en-US" altLang="en-US" dirty="0" smtClean="0">
                <a:hlinkClick r:id="rId4"/>
              </a:rPr>
              <a:t>mentor.ieee.org/802.11/dcn/18/11-18-1066-01-000m-minutes-for-revmd-july-2018-san-diego.docx</a:t>
            </a:r>
            <a:r>
              <a:rPr lang="en-US" altLang="en-US" dirty="0" smtClean="0"/>
              <a:t> </a:t>
            </a:r>
          </a:p>
          <a:p>
            <a:pPr marL="457200" lvl="1" indent="0">
              <a:lnSpc>
                <a:spcPct val="80000"/>
              </a:lnSpc>
              <a:buNone/>
            </a:pP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r>
              <a:rPr lang="en-US" altLang="en-US" dirty="0" smtClean="0"/>
              <a:t>Jon </a:t>
            </a:r>
            <a:r>
              <a:rPr lang="en-US" altLang="en-US" dirty="0" err="1" smtClean="0"/>
              <a:t>Rosdahl</a:t>
            </a:r>
            <a:endParaRPr lang="en-US" altLang="en-US" dirty="0" smtClean="0"/>
          </a:p>
          <a:p>
            <a:pPr>
              <a:lnSpc>
                <a:spcPct val="80000"/>
              </a:lnSpc>
            </a:pPr>
            <a:r>
              <a:rPr lang="en-US" altLang="en-US" dirty="0" smtClean="0"/>
              <a:t>Seconded</a:t>
            </a:r>
            <a:r>
              <a:rPr lang="en-US" altLang="en-US" dirty="0" smtClean="0"/>
              <a:t>: Emily Qi</a:t>
            </a:r>
            <a:endParaRPr lang="en-US" altLang="en-US" dirty="0" smtClean="0"/>
          </a:p>
          <a:p>
            <a:pPr>
              <a:lnSpc>
                <a:spcPct val="80000"/>
              </a:lnSpc>
            </a:pPr>
            <a:r>
              <a:rPr lang="en-US" altLang="en-US" dirty="0" smtClean="0"/>
              <a:t>Result</a:t>
            </a:r>
            <a:r>
              <a:rPr lang="en-US" altLang="en-US" dirty="0" smtClean="0"/>
              <a:t>: Unanimous Consent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91 – CID 1388 (LB232)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r>
              <a:rPr lang="en-GB" sz="1000" dirty="0" smtClean="0"/>
              <a:t>Resolve CID 2575 as “Revised” with a resolution of “Incorporate the following changes into the </a:t>
            </a:r>
            <a:r>
              <a:rPr lang="en-GB" sz="1000" dirty="0" err="1" smtClean="0"/>
              <a:t>TGmd</a:t>
            </a:r>
            <a:r>
              <a:rPr lang="en-GB" sz="1000" dirty="0" smtClean="0"/>
              <a:t> draft:</a:t>
            </a:r>
          </a:p>
          <a:p>
            <a:pPr marL="0" indent="0">
              <a:buNone/>
            </a:pPr>
            <a:endParaRPr lang="en-GB" sz="1000" dirty="0" smtClean="0"/>
          </a:p>
          <a:p>
            <a:r>
              <a:rPr lang="en-GB" sz="1000" dirty="0" smtClean="0"/>
              <a:t>Delete </a:t>
            </a:r>
            <a:r>
              <a:rPr lang="en-GB" sz="1000" dirty="0"/>
              <a:t>the NOTE at the end of 19.2.4</a:t>
            </a:r>
            <a:r>
              <a:rPr lang="en-GB" sz="1000" dirty="0" smtClean="0"/>
              <a:t>:</a:t>
            </a:r>
            <a:endParaRPr lang="en-GB" sz="1000" dirty="0"/>
          </a:p>
          <a:p>
            <a:r>
              <a:rPr lang="en-GB" sz="1000" strike="sngStrike" dirty="0"/>
              <a:t>NOTE—Support of 20 MHz non-HT format and 20 MHz HT format with one and two spatial streams is mandatory at APs. Support of 20 MHz non-HT format and 20 MHz HT format with one spatial stream is mandatory at non-AP STAs</a:t>
            </a:r>
            <a:r>
              <a:rPr lang="en-GB" sz="1000" strike="sngStrike" dirty="0" smtClean="0"/>
              <a:t>.</a:t>
            </a:r>
            <a:endParaRPr lang="en-GB" sz="1000" dirty="0"/>
          </a:p>
          <a:p>
            <a:r>
              <a:rPr lang="en-GB" sz="1000" dirty="0"/>
              <a:t>Change the second columns of the rows for dot11SupportedHTMCSTxValue and dot11SupportedHTMCSRxValue in Table 19-24 as follows</a:t>
            </a:r>
            <a:r>
              <a:rPr lang="en-GB" sz="1000" dirty="0" smtClean="0"/>
              <a:t>:</a:t>
            </a:r>
            <a:endParaRPr lang="en-GB" sz="1000" dirty="0"/>
          </a:p>
          <a:p>
            <a:r>
              <a:rPr lang="en-GB" sz="1000" dirty="0"/>
              <a:t>MCS 0–76 for 20 MHz;</a:t>
            </a:r>
          </a:p>
          <a:p>
            <a:r>
              <a:rPr lang="en-GB" sz="1000" dirty="0"/>
              <a:t>MCS 0–76 for 40 MHz</a:t>
            </a:r>
          </a:p>
          <a:p>
            <a:r>
              <a:rPr lang="en-GB" sz="1000" dirty="0"/>
              <a:t>(MCS 0–7 for 20 MHz </a:t>
            </a:r>
          </a:p>
          <a:p>
            <a:r>
              <a:rPr lang="en-GB" sz="1000" dirty="0"/>
              <a:t>mandatory at non-AP STA</a:t>
            </a:r>
            <a:r>
              <a:rPr lang="en-GB" sz="1000" u="sng" dirty="0"/>
              <a:t> and at AP that is a VHT AP</a:t>
            </a:r>
            <a:r>
              <a:rPr lang="en-GB" sz="1000" dirty="0"/>
              <a:t>; </a:t>
            </a:r>
          </a:p>
          <a:p>
            <a:r>
              <a:rPr lang="en-GB" sz="1000" dirty="0"/>
              <a:t>MCS 0–15 for 20 MHz </a:t>
            </a:r>
          </a:p>
          <a:p>
            <a:r>
              <a:rPr lang="en-GB" sz="1000" dirty="0"/>
              <a:t>mandatory at AP</a:t>
            </a:r>
            <a:r>
              <a:rPr lang="en-GB" sz="1000" u="sng" dirty="0"/>
              <a:t> that is not a VHT AP</a:t>
            </a:r>
            <a:r>
              <a:rPr lang="en-GB" sz="1000" dirty="0"/>
              <a:t>)</a:t>
            </a:r>
          </a:p>
          <a:p>
            <a:r>
              <a:rPr lang="en-GB" sz="1000" dirty="0"/>
              <a:t> </a:t>
            </a:r>
          </a:p>
          <a:p>
            <a:r>
              <a:rPr lang="en-GB" sz="1000" dirty="0" smtClean="0"/>
              <a:t>P3666 Change </a:t>
            </a:r>
            <a:r>
              <a:rPr lang="en-GB" sz="1000" dirty="0"/>
              <a:t>the fourth column for the rows for HTP2.3.2.1 to HTP2.3.2.8 in B.4.17.2 as follows:</a:t>
            </a:r>
          </a:p>
          <a:p>
            <a:r>
              <a:rPr lang="en-GB" sz="1000" dirty="0"/>
              <a:t> </a:t>
            </a:r>
          </a:p>
          <a:p>
            <a:r>
              <a:rPr lang="en-GB" sz="1000" dirty="0"/>
              <a:t>(CFHT AND </a:t>
            </a:r>
          </a:p>
          <a:p>
            <a:r>
              <a:rPr lang="en-GB" sz="1000" dirty="0"/>
              <a:t>CFAP</a:t>
            </a:r>
            <a:r>
              <a:rPr lang="en-GB" sz="1000" u="sng" dirty="0"/>
              <a:t> AND</a:t>
            </a:r>
            <a:endParaRPr lang="en-GB" sz="1000" dirty="0"/>
          </a:p>
          <a:p>
            <a:r>
              <a:rPr lang="en-GB" sz="1000" u="sng" dirty="0"/>
              <a:t>NOT CFVHT</a:t>
            </a:r>
            <a:r>
              <a:rPr lang="en-GB" sz="1000" dirty="0"/>
              <a:t>):M</a:t>
            </a:r>
          </a:p>
          <a:p>
            <a:r>
              <a:rPr lang="en-GB" sz="1000" u="sng" dirty="0"/>
              <a:t>(CFVHT AND</a:t>
            </a:r>
            <a:endParaRPr lang="en-GB" sz="1000" dirty="0"/>
          </a:p>
          <a:p>
            <a:r>
              <a:rPr lang="en-GB" sz="1000" u="sng" dirty="0"/>
              <a:t>CFAP):O</a:t>
            </a:r>
            <a:endParaRPr lang="en-GB" sz="1000" dirty="0"/>
          </a:p>
          <a:p>
            <a:r>
              <a:rPr lang="en-GB" sz="1000" u="sng" dirty="0"/>
              <a:t>(CFHT AND</a:t>
            </a:r>
            <a:endParaRPr lang="en-GB" sz="1000" dirty="0"/>
          </a:p>
          <a:p>
            <a:r>
              <a:rPr lang="en-GB" sz="1000" u="sng" dirty="0"/>
              <a:t>NOT CFAP):</a:t>
            </a:r>
            <a:r>
              <a:rPr lang="en-GB" sz="1000" u="sng" dirty="0" smtClean="0"/>
              <a:t>O</a:t>
            </a:r>
            <a:endParaRPr lang="en-GB" sz="1000" dirty="0"/>
          </a:p>
          <a:p>
            <a:pPr>
              <a:lnSpc>
                <a:spcPct val="80000"/>
              </a:lnSpc>
            </a:pPr>
            <a:endParaRPr lang="en-US" altLang="en-US" sz="1800" dirty="0">
              <a:solidFill>
                <a:srgbClr val="006600"/>
              </a:solidFill>
            </a:endParaRPr>
          </a:p>
          <a:p>
            <a:pPr>
              <a:lnSpc>
                <a:spcPct val="80000"/>
              </a:lnSpc>
            </a:pPr>
            <a:r>
              <a:rPr lang="en-US" altLang="en-US" sz="2000" dirty="0" smtClean="0"/>
              <a:t>Moved:  Mark Rison Seconded: Mike </a:t>
            </a:r>
            <a:r>
              <a:rPr lang="en-US" altLang="en-US" sz="2000" dirty="0" err="1" smtClean="0"/>
              <a:t>Montemurro</a:t>
            </a:r>
            <a:r>
              <a:rPr lang="en-US" altLang="en-US" sz="2000" dirty="0" smtClean="0"/>
              <a:t> Result: 13-0-0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92 – Jan 2019 CID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2661 as “Rejected” with a resolution of </a:t>
            </a:r>
          </a:p>
          <a:p>
            <a:pPr lvl="1">
              <a:lnSpc>
                <a:spcPct val="80000"/>
              </a:lnSpc>
            </a:pPr>
            <a:r>
              <a:rPr lang="en-US" altLang="en-US" sz="1800" dirty="0"/>
              <a:t>“The proposal would cause changes in over 18,000 locations and does not provide </a:t>
            </a:r>
            <a:r>
              <a:rPr lang="en-US" altLang="en-US" sz="1800" dirty="0" smtClean="0"/>
              <a:t>sufficient </a:t>
            </a:r>
            <a:r>
              <a:rPr lang="en-US" altLang="en-US" sz="1800" dirty="0"/>
              <a:t>detail to address each location.  The comment was discussed at length and </a:t>
            </a:r>
            <a:r>
              <a:rPr lang="en-US" altLang="en-US" sz="1800" dirty="0" smtClean="0"/>
              <a:t>while there was some </a:t>
            </a:r>
            <a:r>
              <a:rPr lang="en-US" altLang="en-US" sz="1800" dirty="0"/>
              <a:t>sympathy for changing the terminology to improve the </a:t>
            </a:r>
            <a:r>
              <a:rPr lang="en-US" altLang="en-US" sz="1800" dirty="0" smtClean="0"/>
              <a:t>understandability </a:t>
            </a:r>
            <a:r>
              <a:rPr lang="en-US" altLang="en-US" sz="1800" dirty="0"/>
              <a:t>of the </a:t>
            </a:r>
            <a:r>
              <a:rPr lang="en-US" altLang="en-US" sz="1800" dirty="0" smtClean="0"/>
              <a:t>draft, the </a:t>
            </a:r>
            <a:r>
              <a:rPr lang="en-US" altLang="en-US" sz="1800" dirty="0"/>
              <a:t>probability of introducing errors is very high with </a:t>
            </a:r>
            <a:r>
              <a:rPr lang="en-US" altLang="en-US" sz="1800" dirty="0" smtClean="0"/>
              <a:t>the </a:t>
            </a:r>
            <a:r>
              <a:rPr lang="en-US" altLang="en-US" sz="1800" dirty="0"/>
              <a:t>broad change as suggested. </a:t>
            </a:r>
            <a:r>
              <a:rPr lang="en-US" altLang="en-US" sz="1800" dirty="0" smtClean="0"/>
              <a:t>Also, if </a:t>
            </a:r>
            <a:r>
              <a:rPr lang="en-US" altLang="en-US" sz="1800" dirty="0"/>
              <a:t>there are specific areas where the language is incorrect, these areas should be targeted for correction</a:t>
            </a:r>
            <a:r>
              <a:rPr lang="en-US" altLang="en-US" sz="1800" dirty="0" smtClean="0"/>
              <a:t>.”</a:t>
            </a:r>
          </a:p>
          <a:p>
            <a:pPr>
              <a:lnSpc>
                <a:spcPct val="80000"/>
              </a:lnSpc>
            </a:pPr>
            <a:endParaRPr lang="en-US" altLang="en-US" sz="1800" dirty="0" smtClean="0"/>
          </a:p>
          <a:p>
            <a:pPr lvl="1">
              <a:lnSpc>
                <a:spcPct val="80000"/>
              </a:lnSpc>
            </a:pPr>
            <a:endParaRPr lang="en-US" altLang="en-US" sz="1800" dirty="0"/>
          </a:p>
          <a:p>
            <a:pPr>
              <a:lnSpc>
                <a:spcPct val="80000"/>
              </a:lnSpc>
            </a:pPr>
            <a:r>
              <a:rPr lang="en-US" altLang="en-US" sz="2000" dirty="0" smtClean="0"/>
              <a:t>Moved: Mike </a:t>
            </a:r>
            <a:r>
              <a:rPr lang="en-US" altLang="en-US" sz="2000" dirty="0" err="1" smtClean="0"/>
              <a:t>Montemurro</a:t>
            </a:r>
            <a:r>
              <a:rPr lang="en-US" altLang="en-US" sz="2000" dirty="0" smtClean="0"/>
              <a:t> </a:t>
            </a:r>
          </a:p>
          <a:p>
            <a:pPr>
              <a:lnSpc>
                <a:spcPct val="80000"/>
              </a:lnSpc>
            </a:pPr>
            <a:r>
              <a:rPr lang="en-US" altLang="en-US" sz="2000" dirty="0" smtClean="0"/>
              <a:t>Seconded: Edward Au</a:t>
            </a:r>
          </a:p>
          <a:p>
            <a:pPr>
              <a:lnSpc>
                <a:spcPct val="80000"/>
              </a:lnSpc>
            </a:pPr>
            <a:r>
              <a:rPr lang="en-US" altLang="en-US" sz="2000" dirty="0" smtClean="0"/>
              <a:t>Result: 14-0-0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6233989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93 – Jan 2019 Editorial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“Motion-EDITOR-H” tab in </a:t>
            </a:r>
            <a:r>
              <a:rPr lang="en-US" altLang="en-US" sz="1800" dirty="0" smtClean="0">
                <a:hlinkClick r:id="rId3"/>
              </a:rPr>
              <a:t>https://mentor.ieee.org/802.11/dcn/19/11-19-0142-01-000m-revmd-wg-lb236-comments-for-editor-ad-hoc.xls</a:t>
            </a:r>
            <a:r>
              <a:rPr lang="en-US" altLang="en-US" sz="1800" dirty="0" smtClean="0"/>
              <a:t>   </a:t>
            </a:r>
            <a:r>
              <a:rPr lang="en-US" altLang="en-US" sz="1800" dirty="0"/>
              <a:t>Except for CID 2420. </a:t>
            </a:r>
            <a:endParaRPr lang="en-US" altLang="en-US" sz="1800" dirty="0" smtClean="0"/>
          </a:p>
          <a:p>
            <a:pPr lvl="1">
              <a:lnSpc>
                <a:spcPct val="80000"/>
              </a:lnSpc>
            </a:pPr>
            <a:r>
              <a:rPr lang="en-US" altLang="en-US" sz="1800" dirty="0" smtClean="0"/>
              <a:t>Approve the resolution of CID 2420 as “Accepted” with a note </a:t>
            </a:r>
            <a:r>
              <a:rPr lang="en-US" altLang="en-US" sz="1800" dirty="0"/>
              <a:t>to editor: </a:t>
            </a:r>
            <a:r>
              <a:rPr lang="en-US" altLang="en-US" sz="1800" dirty="0" smtClean="0"/>
              <a:t>“Indicated changes are: </a:t>
            </a:r>
            <a:r>
              <a:rPr lang="en-US" altLang="en-US" sz="1800" dirty="0"/>
              <a:t>1175.1, 1182.7, and 2327.58, change "Event Type" to "event type</a:t>
            </a:r>
            <a:r>
              <a:rPr lang="en-US" altLang="en-US" sz="1800" dirty="0" smtClean="0"/>
              <a:t>".”</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p>
          <a:p>
            <a:pPr>
              <a:lnSpc>
                <a:spcPct val="80000"/>
              </a:lnSpc>
            </a:pPr>
            <a:r>
              <a:rPr lang="en-US" altLang="en-US" sz="2000" dirty="0" smtClean="0"/>
              <a:t>Seconded: </a:t>
            </a:r>
            <a:r>
              <a:rPr lang="en-US" altLang="en-US" sz="2000" dirty="0" err="1" smtClean="0"/>
              <a:t>Jouni</a:t>
            </a:r>
            <a:r>
              <a:rPr lang="en-US" altLang="en-US" sz="2000" dirty="0" smtClean="0"/>
              <a:t> </a:t>
            </a:r>
            <a:r>
              <a:rPr lang="en-US" altLang="en-US" sz="2000" dirty="0" err="1" smtClean="0"/>
              <a:t>Malinen</a:t>
            </a:r>
            <a:endParaRPr lang="en-US" altLang="en-US" sz="2000" dirty="0" smtClean="0"/>
          </a:p>
          <a:p>
            <a:pPr>
              <a:lnSpc>
                <a:spcPct val="80000"/>
              </a:lnSpc>
            </a:pPr>
            <a:r>
              <a:rPr lang="en-US" altLang="en-US" sz="2000" dirty="0" smtClean="0"/>
              <a:t>Result: 11-1-3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0876202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94 </a:t>
            </a:r>
            <a:r>
              <a:rPr lang="en-US" altLang="en-US" dirty="0" smtClean="0"/>
              <a:t>– CID 2010</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2010 as “Revised” with a resolution of “Incorporate the text changes in </a:t>
            </a:r>
            <a:r>
              <a:rPr lang="en-US" altLang="en-US" sz="2000" dirty="0" smtClean="0">
                <a:hlinkClick r:id="rId3"/>
              </a:rPr>
              <a:t>https://mentor.ieee.org/802.11/dcn/19/11-19-0146-03-000m-multiple-bssid-probe-response-clarification.docx</a:t>
            </a:r>
            <a:r>
              <a:rPr lang="en-US" altLang="en-US" sz="2000" dirty="0" smtClean="0"/>
              <a:t> </a:t>
            </a:r>
            <a:r>
              <a:rPr lang="en-US" altLang="en-US" sz="2000" dirty="0" smtClean="0"/>
              <a:t>into the </a:t>
            </a:r>
            <a:r>
              <a:rPr lang="en-US" altLang="en-US" sz="2000" dirty="0" err="1" smtClean="0"/>
              <a:t>TGmd</a:t>
            </a:r>
            <a:r>
              <a:rPr lang="en-US" altLang="en-US" sz="2000" dirty="0" smtClean="0"/>
              <a:t> draft. The changes resolve the comment in the direction suggested by the commenter.</a:t>
            </a:r>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r>
              <a:rPr lang="en-US" altLang="en-US" sz="2000" dirty="0" err="1"/>
              <a:t>Jouni</a:t>
            </a:r>
            <a:r>
              <a:rPr lang="en-US" altLang="en-US" sz="2000" dirty="0"/>
              <a:t> </a:t>
            </a:r>
            <a:r>
              <a:rPr lang="en-US" altLang="en-US" sz="2000" dirty="0" err="1"/>
              <a:t>Malinen</a:t>
            </a:r>
            <a:endParaRPr lang="en-US" altLang="en-US" sz="2000" dirty="0"/>
          </a:p>
          <a:p>
            <a:pPr>
              <a:lnSpc>
                <a:spcPct val="80000"/>
              </a:lnSpc>
            </a:pPr>
            <a:r>
              <a:rPr lang="en-US" altLang="en-US" sz="2000" dirty="0" smtClean="0"/>
              <a:t>Seconded</a:t>
            </a:r>
            <a:r>
              <a:rPr lang="en-US" altLang="en-US" sz="2000" dirty="0" smtClean="0"/>
              <a:t>: </a:t>
            </a:r>
            <a:r>
              <a:rPr lang="en-US" altLang="en-US" sz="2000" dirty="0" smtClean="0"/>
              <a:t>Emily Qi</a:t>
            </a:r>
            <a:endParaRPr lang="en-US" altLang="en-US" sz="2000" dirty="0" smtClean="0"/>
          </a:p>
          <a:p>
            <a:pPr>
              <a:lnSpc>
                <a:spcPct val="80000"/>
              </a:lnSpc>
            </a:pPr>
            <a:r>
              <a:rPr lang="en-US" altLang="en-US" sz="2000" dirty="0" smtClean="0"/>
              <a:t>Result: </a:t>
            </a:r>
            <a:r>
              <a:rPr lang="en-US" altLang="en-US" sz="2000" dirty="0" smtClean="0"/>
              <a:t>10-0-0 Motion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8220148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Jan 2019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“Motion-EDITOR-x” tab in </a:t>
            </a:r>
            <a:r>
              <a:rPr lang="en-US" altLang="en-US" sz="1800" dirty="0">
                <a:hlinkClick r:id="rId3"/>
              </a:rPr>
              <a:t>https://</a:t>
            </a:r>
            <a:r>
              <a:rPr lang="en-US" altLang="en-US" sz="1800" dirty="0" smtClean="0">
                <a:hlinkClick r:id="rId3"/>
              </a:rPr>
              <a:t>mentor.ieee.org/802.11/dcn/19/11-19-0142-00-000m-revmd-wg-lb236-comments-for-editor-ad-hoc.xls</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MAC-x” </a:t>
            </a:r>
            <a:r>
              <a:rPr lang="en-US" altLang="en-US" sz="1800" dirty="0"/>
              <a:t>and “Motion </a:t>
            </a:r>
            <a:r>
              <a:rPr lang="en-US" altLang="en-US" sz="1800" dirty="0" smtClean="0"/>
              <a:t>MAC-x” </a:t>
            </a:r>
            <a:r>
              <a:rPr lang="en-US" altLang="en-US" sz="1800" dirty="0"/>
              <a:t>tabs in </a:t>
            </a:r>
            <a:r>
              <a:rPr lang="en-US" altLang="en-US" sz="1800" dirty="0" smtClean="0">
                <a:hlinkClick r:id="rId4" invalidUrl="https:///"/>
              </a:rPr>
              <a:t>https://</a:t>
            </a:r>
            <a:r>
              <a:rPr lang="en-US" altLang="en-US" sz="1800" dirty="0" smtClean="0">
                <a:hlinkClick r:id="rId5"/>
              </a:rPr>
              <a:t>mentor.ieee.org/802.11/dcn/17/11-17-0927-29-000m-revmd-mac-comments.xls </a:t>
            </a:r>
            <a:endParaRPr lang="en-US" altLang="en-US" sz="1800" dirty="0" smtClean="0"/>
          </a:p>
          <a:p>
            <a:pPr lvl="1">
              <a:lnSpc>
                <a:spcPct val="80000"/>
              </a:lnSpc>
            </a:pPr>
            <a:r>
              <a:rPr lang="en-US" altLang="en-US" sz="1800" dirty="0" smtClean="0"/>
              <a:t>“PHY Motion x” </a:t>
            </a:r>
            <a:r>
              <a:rPr lang="en-US" altLang="en-US" sz="1800" dirty="0"/>
              <a:t>and “PHY Motion x</a:t>
            </a:r>
            <a:r>
              <a:rPr lang="en-US" altLang="en-US" sz="1800" dirty="0" smtClean="0"/>
              <a:t>” tabs </a:t>
            </a:r>
            <a:r>
              <a:rPr lang="en-US" altLang="en-US" sz="1800" dirty="0"/>
              <a:t>in </a:t>
            </a:r>
            <a:r>
              <a:rPr lang="en-US" altLang="en-US" sz="1800" dirty="0" smtClean="0">
                <a:hlinkClick r:id="rId6"/>
              </a:rPr>
              <a:t>https://mentor.ieee.org/802.11/dcn/18/11-18-0670-14-000m-lb232-revmd-phy-sec-comments.xls</a:t>
            </a:r>
            <a:r>
              <a:rPr lang="en-US" altLang="en-US" sz="1800" dirty="0" smtClean="0"/>
              <a:t> </a:t>
            </a:r>
          </a:p>
          <a:p>
            <a:pPr lvl="1">
              <a:lnSpc>
                <a:spcPct val="80000"/>
              </a:lnSpc>
            </a:pPr>
            <a:r>
              <a:rPr lang="en-US" altLang="en-US" sz="1800" dirty="0" smtClean="0"/>
              <a:t>“Gen Motion xx” </a:t>
            </a:r>
            <a:r>
              <a:rPr lang="en-US" altLang="en-US" sz="1800" dirty="0"/>
              <a:t>and </a:t>
            </a:r>
            <a:r>
              <a:rPr lang="en-US" altLang="en-US" sz="1800" dirty="0" smtClean="0"/>
              <a:t>“Gen </a:t>
            </a:r>
            <a:r>
              <a:rPr lang="en-US" altLang="en-US" sz="1800" dirty="0"/>
              <a:t>Motion </a:t>
            </a:r>
            <a:r>
              <a:rPr lang="en-US" altLang="en-US" sz="1800" dirty="0" smtClean="0"/>
              <a:t>xx” tabs </a:t>
            </a:r>
            <a:r>
              <a:rPr lang="en-US" altLang="en-US" sz="1800" dirty="0"/>
              <a:t>in </a:t>
            </a:r>
            <a:r>
              <a:rPr lang="en-US" altLang="en-US" sz="1800" dirty="0" smtClean="0">
                <a:hlinkClick r:id="rId7"/>
              </a:rPr>
              <a:t>https://mentor.ieee.org/802.11/dcn/18/11-18-0614-04-000m-revmd-lb232-gen-comments.xls</a:t>
            </a:r>
            <a:r>
              <a:rPr lang="en-US" altLang="en-US" sz="1800" dirty="0" smtClean="0"/>
              <a:t> except for CIDs 1507 and 1525</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902237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January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Presentation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Incorporate the text changes in &lt;presentation&gt; into the </a:t>
            </a:r>
            <a:r>
              <a:rPr lang="en-US" altLang="en-US" sz="2000" dirty="0" err="1" smtClean="0"/>
              <a:t>TGmd</a:t>
            </a:r>
            <a:r>
              <a:rPr lang="en-US" altLang="en-US" sz="2000" dirty="0" smtClean="0"/>
              <a:t> draft.</a:t>
            </a:r>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916169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Instruct </a:t>
            </a:r>
            <a:r>
              <a:rPr lang="en-US" sz="2800" dirty="0"/>
              <a:t>the editor to prepare </a:t>
            </a:r>
            <a:r>
              <a:rPr lang="en-US" sz="2800" dirty="0" smtClean="0"/>
              <a:t>P802.11REVmd D3.0 and</a:t>
            </a:r>
            <a:endParaRPr lang="en-GB" sz="2800" dirty="0"/>
          </a:p>
          <a:p>
            <a:pPr lvl="0"/>
            <a:r>
              <a:rPr lang="en-US" sz="2800" dirty="0"/>
              <a:t>Approve a 3</a:t>
            </a:r>
            <a:r>
              <a:rPr lang="en-US" sz="2800" dirty="0" smtClean="0"/>
              <a:t>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a:t>
            </a:r>
            <a:r>
              <a:rPr lang="en-US" altLang="en-US" sz="2800" dirty="0" smtClean="0"/>
              <a:t>week of April 1, 2019 for </a:t>
            </a:r>
            <a:r>
              <a:rPr lang="en-US" altLang="en-US" sz="2800" dirty="0" smtClean="0"/>
              <a:t>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23</a:t>
            </a:fld>
            <a:endParaRPr lang="en-US" smtClean="0"/>
          </a:p>
        </p:txBody>
      </p:sp>
      <p:sp>
        <p:nvSpPr>
          <p:cNvPr id="25605" name="Rectangle 2"/>
          <p:cNvSpPr>
            <a:spLocks noGrp="1" noChangeArrowheads="1"/>
          </p:cNvSpPr>
          <p:nvPr>
            <p:ph type="title"/>
          </p:nvPr>
        </p:nvSpPr>
        <p:spPr/>
        <p:txBody>
          <a:bodyPr/>
          <a:lstStyle/>
          <a:p>
            <a:r>
              <a:rPr lang="en-US" altLang="en-US" dirty="0" smtClean="0"/>
              <a:t>January 2019 – March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February 1, 8, 15, 22, </a:t>
            </a:r>
            <a:r>
              <a:rPr lang="en-US" altLang="en-US" sz="1800" dirty="0" smtClean="0"/>
              <a:t>March 1 2019 </a:t>
            </a:r>
            <a:r>
              <a:rPr lang="en-US" altLang="en-US" sz="1800" dirty="0" smtClean="0"/>
              <a:t>10am Eastern, 3 hours</a:t>
            </a:r>
            <a:endParaRPr lang="en-GB" sz="1800" dirty="0"/>
          </a:p>
          <a:p>
            <a:r>
              <a:rPr lang="en-US" altLang="en-US" sz="2000" dirty="0" smtClean="0"/>
              <a:t>Next ad-hoc:  </a:t>
            </a:r>
            <a:r>
              <a:rPr lang="en-US" altLang="en-US" sz="2000" dirty="0" smtClean="0"/>
              <a:t>Target Week April 1– Location TBD</a:t>
            </a:r>
            <a:endParaRPr lang="en-US" altLang="en-US" sz="2000" dirty="0" smtClean="0"/>
          </a:p>
          <a:p>
            <a:r>
              <a:rPr lang="en-US" altLang="en-US" sz="2000" dirty="0" smtClean="0"/>
              <a:t>Schedule </a:t>
            </a:r>
            <a:r>
              <a:rPr lang="en-US" altLang="en-US" sz="2000" dirty="0"/>
              <a:t>review</a:t>
            </a:r>
          </a:p>
          <a:p>
            <a:r>
              <a:rPr lang="en-US" altLang="en-US" sz="2000" dirty="0"/>
              <a:t>Availability of 11md D1.0 in the IEEE store</a:t>
            </a:r>
          </a:p>
          <a:p>
            <a:pPr lvl="1"/>
            <a:r>
              <a:rPr lang="en-US" altLang="en-US" sz="1800" dirty="0" smtClean="0"/>
              <a:t>Request in to IEEE staff to make D2.0 available for sale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smtClean="0"/>
          </a:p>
          <a:p>
            <a:r>
              <a:rPr lang="en-US" altLang="en-US" sz="2000" dirty="0" smtClean="0"/>
              <a:t>Forward </a:t>
            </a:r>
            <a:r>
              <a:rPr lang="en-US" altLang="en-US" sz="2000" dirty="0"/>
              <a:t>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mentor.ieee.org/802.11/dcn/18/11-18-0611-12-000m-revmd-wg-ballot-comments.xls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January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33400" y="1677195"/>
            <a:ext cx="5943600" cy="2894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a:t>
            </a:r>
            <a:r>
              <a:rPr lang="en-US" altLang="en-US" sz="1600" dirty="0" smtClean="0"/>
              <a:t>Objectives, </a:t>
            </a:r>
            <a:r>
              <a:rPr lang="en-US" sz="1600" dirty="0" smtClean="0"/>
              <a:t>Editor Report</a:t>
            </a:r>
          </a:p>
          <a:p>
            <a:pPr lvl="1">
              <a:lnSpc>
                <a:spcPct val="80000"/>
              </a:lnSpc>
            </a:pPr>
            <a:r>
              <a:rPr lang="en-US" sz="1600" dirty="0" smtClean="0"/>
              <a:t>Emily Qi – 11-19-0040 – MIB variable deprecation</a:t>
            </a:r>
            <a:endParaRPr lang="en-GB" sz="1600" dirty="0" smtClean="0"/>
          </a:p>
          <a:p>
            <a:pPr lvl="1">
              <a:lnSpc>
                <a:spcPct val="80000"/>
              </a:lnSpc>
            </a:pPr>
            <a:r>
              <a:rPr lang="en-US" sz="1600" dirty="0" err="1" smtClean="0"/>
              <a:t>Jouni</a:t>
            </a:r>
            <a:r>
              <a:rPr lang="en-US" sz="1600" dirty="0" smtClean="0"/>
              <a:t> </a:t>
            </a:r>
            <a:r>
              <a:rPr lang="en-US" sz="1600" dirty="0" err="1" smtClean="0"/>
              <a:t>Malinen</a:t>
            </a:r>
            <a:r>
              <a:rPr lang="en-US" sz="1600" dirty="0" smtClean="0"/>
              <a:t> – 11-19-0058</a:t>
            </a:r>
          </a:p>
          <a:p>
            <a:pPr lvl="1">
              <a:lnSpc>
                <a:spcPct val="80000"/>
              </a:lnSpc>
            </a:pPr>
            <a:r>
              <a:rPr lang="en-US" sz="1600" dirty="0" smtClean="0"/>
              <a:t>CID 1388 in 11-18-1306 (Motion)</a:t>
            </a:r>
          </a:p>
          <a:p>
            <a:pPr lvl="1">
              <a:lnSpc>
                <a:spcPct val="80000"/>
              </a:lnSpc>
            </a:pPr>
            <a:r>
              <a:rPr lang="en-US" sz="1600" dirty="0" smtClean="0"/>
              <a:t>Menzo Wentink – 11-19-106</a:t>
            </a:r>
          </a:p>
        </p:txBody>
      </p:sp>
      <p:sp>
        <p:nvSpPr>
          <p:cNvPr id="16" name="Rectangle 35"/>
          <p:cNvSpPr>
            <a:spLocks noChangeArrowheads="1"/>
          </p:cNvSpPr>
          <p:nvPr/>
        </p:nvSpPr>
        <p:spPr bwMode="auto">
          <a:xfrm>
            <a:off x="6982280" y="1696244"/>
            <a:ext cx="4819196" cy="4399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PM1/Thursday PM1 </a:t>
            </a:r>
          </a:p>
          <a:p>
            <a:pPr lvl="1"/>
            <a:r>
              <a:rPr lang="en-US" sz="1600" dirty="0"/>
              <a:t>Motions</a:t>
            </a:r>
          </a:p>
          <a:p>
            <a:pPr lvl="1"/>
            <a:r>
              <a:rPr lang="en-US" sz="1600" dirty="0" err="1" smtClean="0"/>
              <a:t>Yunsong</a:t>
            </a:r>
            <a:r>
              <a:rPr lang="en-US" sz="1600" dirty="0" smtClean="0"/>
              <a:t> Yang – 11-19-114 which is 11-18-1989 follow-up</a:t>
            </a:r>
          </a:p>
          <a:p>
            <a:pPr lvl="1"/>
            <a:r>
              <a:rPr lang="en-US" sz="1600" dirty="0"/>
              <a:t>Stephen McCann- 11-19-0134</a:t>
            </a:r>
          </a:p>
          <a:p>
            <a:pPr lvl="1"/>
            <a:r>
              <a:rPr lang="en-US" sz="1600" dirty="0" smtClean="0"/>
              <a:t>Sean Coffey – Reduced capability HT devices 11-19-181</a:t>
            </a:r>
          </a:p>
          <a:p>
            <a:pPr lvl="1"/>
            <a:r>
              <a:rPr lang="en-US" sz="1600" dirty="0" smtClean="0"/>
              <a:t>Po-Kai – 11-19-146 - revisit</a:t>
            </a:r>
          </a:p>
          <a:p>
            <a:pPr lvl="1"/>
            <a:r>
              <a:rPr lang="en-US" sz="1600" dirty="0" smtClean="0"/>
              <a:t>Mike </a:t>
            </a:r>
            <a:r>
              <a:rPr lang="en-US" sz="1600" dirty="0" err="1" smtClean="0"/>
              <a:t>Montemurro</a:t>
            </a:r>
            <a:r>
              <a:rPr lang="en-US" sz="1600" dirty="0" smtClean="0"/>
              <a:t> – Security CIDs</a:t>
            </a:r>
          </a:p>
          <a:p>
            <a:pPr lvl="1"/>
            <a:r>
              <a:rPr lang="en-US" sz="1600" dirty="0" smtClean="0"/>
              <a:t>Thomas Derham – Liaison in 11-19-185</a:t>
            </a:r>
          </a:p>
          <a:p>
            <a:pPr lvl="1"/>
            <a:r>
              <a:rPr lang="en-GB" sz="1600" dirty="0" smtClean="0"/>
              <a:t>Matthew Fischer: 11-18-1438</a:t>
            </a:r>
          </a:p>
          <a:p>
            <a:pPr lvl="1">
              <a:lnSpc>
                <a:spcPct val="80000"/>
              </a:lnSpc>
            </a:pPr>
            <a:r>
              <a:rPr lang="en-US" altLang="en-US" sz="1600" dirty="0" smtClean="0"/>
              <a:t>Motions</a:t>
            </a:r>
          </a:p>
          <a:p>
            <a:pPr lvl="1">
              <a:lnSpc>
                <a:spcPct val="80000"/>
              </a:lnSpc>
            </a:pPr>
            <a:r>
              <a:rPr lang="en-US" altLang="en-US" sz="1600" dirty="0" smtClean="0"/>
              <a:t>Plans for January – March 2019</a:t>
            </a:r>
          </a:p>
          <a:p>
            <a:pPr lvl="2">
              <a:lnSpc>
                <a:spcPct val="80000"/>
              </a:lnSpc>
            </a:pPr>
            <a:r>
              <a:rPr lang="en-US" sz="1600" dirty="0" smtClean="0"/>
              <a:t>Jerome Henry 11-18-1919</a:t>
            </a:r>
          </a:p>
          <a:p>
            <a:pPr lvl="2">
              <a:lnSpc>
                <a:spcPct val="80000"/>
              </a:lnSpc>
            </a:pPr>
            <a:endParaRPr lang="en-US" altLang="en-US" sz="800" dirty="0" smtClean="0"/>
          </a:p>
          <a:p>
            <a:pPr lvl="1">
              <a:lnSpc>
                <a:spcPct val="80000"/>
              </a:lnSpc>
            </a:pPr>
            <a:r>
              <a:rPr lang="en-US" altLang="en-US" sz="16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609599" y="4343400"/>
            <a:ext cx="4572001"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PM1</a:t>
            </a:r>
            <a:endParaRPr lang="en-US" altLang="en-US" sz="2400" b="1" dirty="0"/>
          </a:p>
          <a:p>
            <a:pPr lvl="1"/>
            <a:r>
              <a:rPr lang="en-US" sz="1600" dirty="0" smtClean="0"/>
              <a:t>Thomas Derham- 11-</a:t>
            </a:r>
            <a:r>
              <a:rPr lang="en-GB" sz="1600" dirty="0"/>
              <a:t>18/2028r0 and </a:t>
            </a:r>
            <a:r>
              <a:rPr lang="en-GB" sz="1600" dirty="0" smtClean="0"/>
              <a:t>11-19/0069r1 </a:t>
            </a:r>
          </a:p>
          <a:p>
            <a:pPr lvl="1"/>
            <a:r>
              <a:rPr lang="en-US" sz="1600" dirty="0"/>
              <a:t>Menzo Wentink – discussion – MIB </a:t>
            </a:r>
            <a:r>
              <a:rPr lang="en-US" sz="1600" dirty="0" smtClean="0"/>
              <a:t>names 2659, 2658, 2660,2662</a:t>
            </a:r>
          </a:p>
          <a:p>
            <a:pPr lvl="1"/>
            <a:r>
              <a:rPr lang="en-US" sz="1600" dirty="0" smtClean="0"/>
              <a:t>Po-Kai – 11-19-146</a:t>
            </a:r>
          </a:p>
          <a:p>
            <a:pPr lvl="1"/>
            <a:r>
              <a:rPr lang="en-US" sz="1600" dirty="0" smtClean="0"/>
              <a:t>Mike </a:t>
            </a:r>
            <a:r>
              <a:rPr lang="en-US" sz="1600" dirty="0" err="1" smtClean="0"/>
              <a:t>Montemurro</a:t>
            </a:r>
            <a:r>
              <a:rPr lang="en-US" sz="1600" dirty="0" smtClean="0"/>
              <a:t> – Security CIDs</a:t>
            </a:r>
            <a:endParaRPr lang="en-US"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527588</TotalTime>
  <Words>2396</Words>
  <Application>Microsoft Office PowerPoint</Application>
  <PresentationFormat>Widescreen</PresentationFormat>
  <Paragraphs>484</Paragraphs>
  <Slides>24</Slides>
  <Notes>21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January 2019 Agenda</vt:lpstr>
      <vt:lpstr>Abstract</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September 2018 </vt:lpstr>
      <vt:lpstr>TGmd – Snapshot slide</vt:lpstr>
      <vt:lpstr>Approve prior TGmd minutes</vt:lpstr>
      <vt:lpstr>Motion 91 – CID 1388 (LB232)</vt:lpstr>
      <vt:lpstr>Motion 92 – Jan 2019 CID</vt:lpstr>
      <vt:lpstr>Motion 93 – Jan 2019 Editorial CIDs</vt:lpstr>
      <vt:lpstr>Motion 94 – CID 2010</vt:lpstr>
      <vt:lpstr>Motion  – Jan 2019 CIDs</vt:lpstr>
      <vt:lpstr>Motion  – Presentation</vt:lpstr>
      <vt:lpstr>PowerPoint Presentation</vt:lpstr>
      <vt:lpstr>Motion: Ad-hoc</vt:lpstr>
      <vt:lpstr>January 2019 – March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January 2019</cp:keywords>
  <cp:lastModifiedBy>Stanley, Dorothy</cp:lastModifiedBy>
  <cp:revision>3498</cp:revision>
  <cp:lastPrinted>1998-02-10T13:28:06Z</cp:lastPrinted>
  <dcterms:created xsi:type="dcterms:W3CDTF">2005-01-04T21:26:55Z</dcterms:created>
  <dcterms:modified xsi:type="dcterms:W3CDTF">2019-01-17T22:50:12Z</dcterms:modified>
</cp:coreProperties>
</file>