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7"/>
  </p:notesMasterIdLst>
  <p:handoutMasterIdLst>
    <p:handoutMasterId r:id="rId28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435" r:id="rId11"/>
    <p:sldId id="436" r:id="rId12"/>
    <p:sldId id="372" r:id="rId13"/>
    <p:sldId id="430" r:id="rId14"/>
    <p:sldId id="378" r:id="rId15"/>
    <p:sldId id="374" r:id="rId16"/>
    <p:sldId id="422" r:id="rId17"/>
    <p:sldId id="397" r:id="rId18"/>
    <p:sldId id="398" r:id="rId19"/>
    <p:sldId id="379" r:id="rId20"/>
    <p:sldId id="383" r:id="rId21"/>
    <p:sldId id="395" r:id="rId22"/>
    <p:sldId id="453" r:id="rId23"/>
    <p:sldId id="454" r:id="rId24"/>
    <p:sldId id="455" r:id="rId25"/>
    <p:sldId id="456" r:id="rId26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49" autoAdjust="0"/>
    <p:restoredTop sz="95394" autoAdjust="0"/>
  </p:normalViewPr>
  <p:slideViewPr>
    <p:cSldViewPr>
      <p:cViewPr>
        <p:scale>
          <a:sx n="60" d="100"/>
          <a:sy n="60" d="100"/>
        </p:scale>
        <p:origin x="422" y="-7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802.11-18/2082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802.11-18/2082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802.11-18/2082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2019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802.11-18/2082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802.11-18/2082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2019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802.11-18/2082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802.11-18/2082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802.11-18/2082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0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802.11-18/2082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802.11-18/2082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802.11-18/2082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802.11-18/2082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2019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802.11-18/2082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2019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802.11-18/2082r0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9/19-19-000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0084-00-0000-802-19-january-2019-liaison-report.ppt" TargetMode="External"/><Relationship Id="rId5" Type="http://schemas.openxmlformats.org/officeDocument/2006/relationships/hyperlink" Target="https://mentor.ieee.org/802.19/dcn/18/19-18-0092-00-S1GH-s1gh-tg-agenda-jan-2019.xlsx" TargetMode="External"/><Relationship Id="rId4" Type="http://schemas.openxmlformats.org/officeDocument/2006/relationships/hyperlink" Target="https://mentor.ieee.org/802.19/dcn/18/19-18-0093-00-S1GH-par-as-approved-by-revcom-dec-2018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027-00-0000-2019-01-liaison-response-from-ieee-1609-re-ngv-use-cases-and-requirements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1687-00-0000-2018-09-liaison-from-3gpp-ran-re-certain-channel-combinations-for-laa-in-5ghz.docx" TargetMode="External"/><Relationship Id="rId5" Type="http://schemas.openxmlformats.org/officeDocument/2006/relationships/hyperlink" Target="https://mentor.ieee.org/802.11/dcn/18/11-18-1686-00-0000-2018-09-liaison-from-3gpp-ran-re-proposed-joint-coexistence-workshop.docx" TargetMode="External"/><Relationship Id="rId4" Type="http://schemas.openxmlformats.org/officeDocument/2006/relationships/hyperlink" Target="https://mentor.ieee.org/802.11/dcn/18/11-18-2097-00-0000-2018-12-liaison-from-sae-dsrc-tc-re-ngv-use-cases-and-requirements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8-2083" TargetMode="External"/><Relationship Id="rId3" Type="http://schemas.openxmlformats.org/officeDocument/2006/relationships/hyperlink" Target="https://mentor.ieee.org/802.11/dcn/11-18-2081" TargetMode="External"/><Relationship Id="rId7" Type="http://schemas.openxmlformats.org/officeDocument/2006/relationships/hyperlink" Target="https://mentor.ieee.org/802.11/dcn/11-18-213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8-2139" TargetMode="External"/><Relationship Id="rId11" Type="http://schemas.openxmlformats.org/officeDocument/2006/relationships/hyperlink" Target="https://mentor.ieee.org/802.11/dcn/11-18-1730" TargetMode="External"/><Relationship Id="rId5" Type="http://schemas.openxmlformats.org/officeDocument/2006/relationships/hyperlink" Target="https://mentor.ieee.org/802.11/dcn/11-18-2132" TargetMode="External"/><Relationship Id="rId10" Type="http://schemas.openxmlformats.org/officeDocument/2006/relationships/hyperlink" Target="https://mentor.ieee.org/802.11/dcn/11-18-2135" TargetMode="External"/><Relationship Id="rId4" Type="http://schemas.openxmlformats.org/officeDocument/2006/relationships/hyperlink" Target="https://mentor.ieee.org/802.11/dcn/11-18-2082" TargetMode="External"/><Relationship Id="rId9" Type="http://schemas.openxmlformats.org/officeDocument/2006/relationships/hyperlink" Target="https://mentor.ieee.org/802.11/dcn/11-18-213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8/18-18-0168-00-0000-developing-a-sustainable-spectrum-strategy-for-america-s-future-ntia-request-for-comments.pdf" TargetMode="External"/><Relationship Id="rId2" Type="http://schemas.openxmlformats.org/officeDocument/2006/relationships/hyperlink" Target="https://mentor.ieee.org/802.18/dcn/19/18-19-000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cma.gov.au/theACMA/class-licensing-updates-supporting-5g-and-other-technology-innovations" TargetMode="External"/><Relationship Id="rId4" Type="http://schemas.openxmlformats.org/officeDocument/2006/relationships/hyperlink" Target="https://mentor.ieee.org/802.18/dcn/18/18-18-0166-00-0000-usdot-v2x-communciations-request-for-comment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January 2019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2019-01-13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0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19-19/0001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mentor.ieee.org/802.19/dcn/19/19-19-0001</a:t>
            </a:r>
            <a:r>
              <a:rPr lang="en-US" dirty="0" smtClean="0"/>
              <a:t>  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dirty="0"/>
              <a:t>Meeting times: Monday PM2 (Opening Plenary), Thurs PM2 (Closing </a:t>
            </a:r>
            <a:r>
              <a:rPr lang="en-US" altLang="en-US" dirty="0" smtClean="0"/>
              <a:t>Plenary)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802.19.3 (</a:t>
            </a:r>
            <a:r>
              <a:rPr lang="en-US" dirty="0">
                <a:hlinkClick r:id="rId4"/>
              </a:rPr>
              <a:t>Sub-1GHz </a:t>
            </a:r>
            <a:r>
              <a:rPr lang="en-US" dirty="0" smtClean="0">
                <a:hlinkClick r:id="rId4"/>
              </a:rPr>
              <a:t>Coexistence PAR </a:t>
            </a:r>
            <a:r>
              <a:rPr lang="en-US" dirty="0" smtClean="0"/>
              <a:t>) Approved by </a:t>
            </a:r>
            <a:r>
              <a:rPr lang="en-US" dirty="0" err="1" smtClean="0"/>
              <a:t>NesCom</a:t>
            </a:r>
            <a:endParaRPr lang="en-US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Sub-1GHz Coexistence, see </a:t>
            </a:r>
            <a:r>
              <a:rPr lang="en-US" sz="1800" dirty="0" smtClean="0">
                <a:hlinkClick r:id="rId5"/>
              </a:rPr>
              <a:t>https://mentor.ieee.org/802.19/dcn/18/19-18-0092-00-S1GH-s1gh-tg-agenda-jan-2019.xlsx</a:t>
            </a:r>
            <a:r>
              <a:rPr lang="en-US" sz="1800" dirty="0" smtClean="0"/>
              <a:t> Monday </a:t>
            </a:r>
            <a:r>
              <a:rPr lang="en-US" sz="1800" dirty="0"/>
              <a:t>P</a:t>
            </a:r>
            <a:r>
              <a:rPr lang="en-US" sz="1800" dirty="0" smtClean="0"/>
              <a:t>M1, Tuesday PM3, Thursday AM2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Coexistence Assurance process – Monday PM2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Liaison Report posted, see </a:t>
            </a:r>
            <a:r>
              <a:rPr lang="en-GB" sz="2000" u="sng" dirty="0">
                <a:hlinkClick r:id="rId6"/>
              </a:rPr>
              <a:t>https://mentor.ieee.org/802.11/dcn/19/11-19-0084-00-0000-802-19-january-2019-liaison-report.ppt</a:t>
            </a:r>
            <a:endParaRPr lang="en-GB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 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524709"/>
              </p:ext>
            </p:extLst>
          </p:nvPr>
        </p:nvGraphicFramePr>
        <p:xfrm>
          <a:off x="533401" y="4114800"/>
          <a:ext cx="5181600" cy="1315410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EHT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RTA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Real Time Applications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872448"/>
              </p:ext>
            </p:extLst>
          </p:nvPr>
        </p:nvGraphicFramePr>
        <p:xfrm>
          <a:off x="6248400" y="2133600"/>
          <a:ext cx="5744499" cy="2910835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127741"/>
              </p:ext>
            </p:extLst>
          </p:nvPr>
        </p:nvGraphicFramePr>
        <p:xfrm>
          <a:off x="2954528" y="1524000"/>
          <a:ext cx="6045200" cy="4125155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519446"/>
            <a:ext cx="1905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7881007"/>
              </p:ext>
            </p:extLst>
          </p:nvPr>
        </p:nvGraphicFramePr>
        <p:xfrm>
          <a:off x="152400" y="733482"/>
          <a:ext cx="11734800" cy="4378513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JUNGNICKEL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EHT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RTA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Allan JONES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Kate MENG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25263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69491" y="5965584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08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169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26016" y="289350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7837361" y="1545739"/>
            <a:ext cx="981141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92343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7812481" y="2210571"/>
            <a:ext cx="992464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5432539" y="3659811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5441683" y="427146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4204912" y="236012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4207860" y="29718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3021265" y="3703907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Ex. High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Throughput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5334000" y="1696886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4215179" y="1698844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(BCS)</a:t>
            </a: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4228009" y="3657602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28009" y="436703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3041227" y="2984265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Real Time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Applications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(RTA)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546653"/>
              </p:ext>
            </p:extLst>
          </p:nvPr>
        </p:nvGraphicFramePr>
        <p:xfrm>
          <a:off x="750357" y="1524000"/>
          <a:ext cx="10908243" cy="4175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084622"/>
                <a:gridCol w="1175008"/>
                <a:gridCol w="978506"/>
                <a:gridCol w="656364"/>
                <a:gridCol w="838200"/>
                <a:gridCol w="666193"/>
                <a:gridCol w="765268"/>
                <a:gridCol w="969300"/>
                <a:gridCol w="720252"/>
                <a:gridCol w="606252"/>
                <a:gridCol w="765268"/>
                <a:gridCol w="917667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TGmd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12-11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723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265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199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2018-12-10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655304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109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26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330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for </a:t>
            </a:r>
            <a:r>
              <a:rPr lang="en-GB" sz="2800" b="0" dirty="0" smtClean="0"/>
              <a:t>January 2019.</a:t>
            </a:r>
            <a:endParaRPr lang="en-GB" sz="2800" b="0" dirty="0"/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by country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r</a:t>
            </a:r>
            <a:r>
              <a:rPr lang="en-US" dirty="0" smtClean="0"/>
              <a:t>egion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" name="Table Placeholder 1"/>
          <p:cNvSpPr>
            <a:spLocks noGrp="1"/>
          </p:cNvSpPr>
          <p:nvPr>
            <p:ph type="tbl" idx="1"/>
          </p:nvPr>
        </p:nvSpPr>
        <p:spPr/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1524000"/>
            <a:ext cx="10080226" cy="495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728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674729"/>
            <a:ext cx="10080226" cy="550854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4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674729"/>
            <a:ext cx="10080226" cy="550854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674729"/>
            <a:ext cx="10080226" cy="550854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</a:t>
            </a:r>
            <a:endParaRPr lang="en-GB" sz="1400" dirty="0" smtClean="0"/>
          </a:p>
          <a:p>
            <a:pPr lvl="0"/>
            <a:r>
              <a:rPr lang="en-GB" dirty="0" smtClean="0"/>
              <a:t>Photography </a:t>
            </a:r>
            <a:r>
              <a:rPr lang="en-GB" dirty="0"/>
              <a:t>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(December 2015 IEEE-SA Standards Board Ops Manual 5.3.3.3)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8" y="1752600"/>
            <a:ext cx="10363200" cy="4114800"/>
          </a:xfrm>
        </p:spPr>
        <p:txBody>
          <a:bodyPr/>
          <a:lstStyle/>
          <a:p>
            <a:r>
              <a:rPr lang="en-GB" sz="1800" dirty="0"/>
              <a:t>2019-01 Response from IEEE 1609 re: NGV Use Cases and Requirements, see </a:t>
            </a:r>
            <a:r>
              <a:rPr lang="en-GB" sz="1800" dirty="0">
                <a:hlinkClick r:id="rId3"/>
              </a:rPr>
              <a:t>https://</a:t>
            </a:r>
            <a:r>
              <a:rPr lang="en-GB" sz="1800" dirty="0" smtClean="0">
                <a:hlinkClick r:id="rId3"/>
              </a:rPr>
              <a:t>mentor.ieee.org/802.11/dcn/19/11-19-0027-00-0000-2019-01-liaison-response-from-ieee-1609-re-ngv-use-cases-and-requirements.docx</a:t>
            </a:r>
            <a:r>
              <a:rPr lang="en-GB" sz="1800" dirty="0" smtClean="0"/>
              <a:t> </a:t>
            </a:r>
            <a:endParaRPr lang="en-GB" sz="1800" dirty="0"/>
          </a:p>
          <a:p>
            <a:r>
              <a:rPr lang="en-GB" sz="1800" dirty="0" smtClean="0"/>
              <a:t>2018-12 Response from SAE DSRC TC re: NGV Use Cases and Requirements, </a:t>
            </a:r>
            <a:r>
              <a:rPr lang="en-GB" sz="1800" dirty="0"/>
              <a:t>see </a:t>
            </a:r>
            <a:r>
              <a:rPr lang="en-GB" sz="1800" dirty="0">
                <a:hlinkClick r:id="rId4"/>
              </a:rPr>
              <a:t>https://</a:t>
            </a:r>
            <a:r>
              <a:rPr lang="en-GB" sz="1800" dirty="0" smtClean="0">
                <a:hlinkClick r:id="rId4"/>
              </a:rPr>
              <a:t>mentor.ieee.org/802.11/dcn/18/11-18-2097-00-0000-2018-12-liaison-from-sae-dsrc-tc-re-ngv-use-cases-and-requirements.docx</a:t>
            </a:r>
            <a:r>
              <a:rPr lang="en-GB" sz="1800" dirty="0" smtClean="0"/>
              <a:t> </a:t>
            </a:r>
          </a:p>
          <a:p>
            <a:endParaRPr lang="en-GB" sz="1800" dirty="0" smtClean="0"/>
          </a:p>
          <a:p>
            <a:r>
              <a:rPr lang="en-GB" sz="1800" dirty="0" smtClean="0"/>
              <a:t>Liaison Response from 3GPP re: 6GHz Coexistence workshop, </a:t>
            </a:r>
            <a:r>
              <a:rPr lang="en-GB" sz="1800" dirty="0" smtClean="0">
                <a:hlinkClick r:id="rId5"/>
              </a:rPr>
              <a:t>https://mentor.ieee.org/802.11/dcn/18/11-18-1686-00-0000-2018-09-liaison-from-3gpp-ran-re-proposed-joint-coexistence-workshop.docx</a:t>
            </a:r>
            <a:r>
              <a:rPr lang="en-GB" sz="1800" dirty="0" smtClean="0"/>
              <a:t> </a:t>
            </a:r>
          </a:p>
          <a:p>
            <a:r>
              <a:rPr lang="en-GB" sz="1800" dirty="0" smtClean="0"/>
              <a:t>2018-09 Liaison from 3GPP RAN re: certain channel combinations for LAA, see </a:t>
            </a:r>
            <a:r>
              <a:rPr lang="en-GB" sz="1800" dirty="0" smtClean="0">
                <a:hlinkClick r:id="rId6"/>
              </a:rPr>
              <a:t>https://mentor.ieee.org/802.11/dcn/18/11-18-1687-00-0000-2018-09-liaison-from-3gpp-ran-re-certain-channel-combinations-for-laa-in-5ghz.docx</a:t>
            </a:r>
            <a:r>
              <a:rPr lang="en-GB" sz="1800" dirty="0" smtClean="0"/>
              <a:t> 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2019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November - January EC decisions</a:t>
            </a:r>
          </a:p>
          <a:p>
            <a:pPr marL="0" indent="0">
              <a:buNone/>
            </a:pPr>
            <a:endParaRPr lang="en-US" altLang="en-US" sz="2800" dirty="0"/>
          </a:p>
          <a:p>
            <a:r>
              <a:rPr lang="en-US" altLang="en-US" sz="2800" dirty="0" smtClean="0"/>
              <a:t>P802.11bc </a:t>
            </a:r>
            <a:r>
              <a:rPr lang="en-US" altLang="en-US" sz="2800" dirty="0"/>
              <a:t>Broadcast </a:t>
            </a:r>
            <a:r>
              <a:rPr lang="en-US" altLang="en-US" sz="2800" dirty="0" smtClean="0"/>
              <a:t>Service PAR/CSD approval</a:t>
            </a:r>
          </a:p>
          <a:p>
            <a:r>
              <a:rPr lang="en-US" altLang="en-US" sz="2800" dirty="0" smtClean="0"/>
              <a:t>P802.11bd </a:t>
            </a:r>
            <a:r>
              <a:rPr lang="en-US" altLang="en-US" sz="2800" dirty="0"/>
              <a:t>Next Generation </a:t>
            </a:r>
            <a:r>
              <a:rPr lang="en-US" altLang="en-US" sz="2800" dirty="0" smtClean="0"/>
              <a:t>V2X PAR/CSD approval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2019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r>
              <a:rPr lang="en-US" altLang="en-US" sz="2800" dirty="0" smtClean="0"/>
              <a:t>P802.11ax PAR Extension approved 2018-09-27</a:t>
            </a:r>
          </a:p>
          <a:p>
            <a:endParaRPr lang="en-US" altLang="en-US" sz="2800" dirty="0" smtClean="0"/>
          </a:p>
          <a:p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 smtClean="0"/>
              <a:t>Approved December 2018</a:t>
            </a:r>
            <a:endParaRPr lang="en-GB" altLang="en-US" sz="2800" dirty="0" smtClean="0"/>
          </a:p>
          <a:p>
            <a:r>
              <a:rPr lang="en-US" altLang="en-US" sz="2800" dirty="0" smtClean="0"/>
              <a:t>P802.11bc Broadcast Services </a:t>
            </a:r>
          </a:p>
          <a:p>
            <a:r>
              <a:rPr lang="en-US" altLang="en-US" sz="2800" dirty="0" smtClean="0"/>
              <a:t>P802.11bd Next Generation V2X 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2019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036354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1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https://mentor.ieee.org/802.11/dcn/11-18-2081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https://mentor.ieee.org/802.11/dcn/11-18-2082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https://mentor.ieee.org/802.11/dcn/11-18-2132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https://mentor.ieee.org/802.11/dcn/11-18-2139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https://mentor.ieee.org/802.11/dcn/11-18-2134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https://mentor.ieee.org/802-ec/dcn/19/ec-19-0001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https://mentor.ieee.org/802.11/dcn/11-18-2083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https://mentor.ieee.org/802.11/dcn/11-18-2133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https://mentor.ieee.org/802.11/dcn/11-18-2135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https://mentor.ieee.org/802.11/dcn/11-18-1730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802.18, 802.19, 802.24, 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802E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/>
              <a:t>18-19/0005,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mentor.ieee.org/802.18/dcn/19/18-19-0005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Tuesday AM2, Thursday </a:t>
            </a:r>
            <a:r>
              <a:rPr lang="en-US" altLang="en-US" dirty="0" smtClean="0"/>
              <a:t>AM1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European Commission draft law on vehicle communications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NTIA soliciting comments on National Spectrum Strategy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https://mentor.ieee.org/802.18/dcn/18/18-18-0168-00-0000-developing-a-sustainable-spectrum-strategy-for-america-s-future-ntia-request-for-comments.pdf</a:t>
            </a: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U.S. DoT Request for comments on V2X communications, Need to approve by Thursday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https://mentor.ieee.org/802.18/dcn/18/18-18-0166-00-0000-usdot-v2x-communciations-request-for-comments.docx</a:t>
            </a: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dirty="0"/>
              <a:t>ACMA - Proposed updates to class licensing arrangements supporting 5G and other technology innovations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u="sng" dirty="0">
                <a:hlinkClick r:id="rId5"/>
              </a:rPr>
              <a:t>IFC 45/2018 Class licensing updates: Supporting 5G and other technology innovations</a:t>
            </a: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108844</TotalTime>
  <Words>1625</Words>
  <Application>Microsoft Office PowerPoint</Application>
  <PresentationFormat>Widescreen</PresentationFormat>
  <Paragraphs>567</Paragraphs>
  <Slides>24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January 2019</vt:lpstr>
      <vt:lpstr>Introduction</vt:lpstr>
      <vt:lpstr>M1.3 Meeting Decorum</vt:lpstr>
      <vt:lpstr>M2.3.1 Summary of Liaisons - Incoming</vt:lpstr>
      <vt:lpstr>M2.4 802 EC decisions</vt:lpstr>
      <vt:lpstr>M2.4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background data</vt:lpstr>
      <vt:lpstr>Members by country and region</vt:lpstr>
      <vt:lpstr>PowerPoint Presentation</vt:lpstr>
      <vt:lpstr>PowerPoint Presentation</vt:lpstr>
      <vt:lpstr>PowerPoint Presentation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January 2019</cp:keywords>
  <cp:lastModifiedBy>Stanley, Dorothy</cp:lastModifiedBy>
  <cp:revision>2028</cp:revision>
  <cp:lastPrinted>1998-02-10T13:28:06Z</cp:lastPrinted>
  <dcterms:created xsi:type="dcterms:W3CDTF">1998-02-10T13:07:52Z</dcterms:created>
  <dcterms:modified xsi:type="dcterms:W3CDTF">2019-01-14T02:52:52Z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