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3"/>
  </p:notesMasterIdLst>
  <p:handoutMasterIdLst>
    <p:handoutMasterId r:id="rId154"/>
  </p:handoutMasterIdLst>
  <p:sldIdLst>
    <p:sldId id="269" r:id="rId2"/>
    <p:sldId id="278" r:id="rId3"/>
    <p:sldId id="1454" r:id="rId4"/>
    <p:sldId id="359" r:id="rId5"/>
    <p:sldId id="1802" r:id="rId6"/>
    <p:sldId id="287" r:id="rId7"/>
    <p:sldId id="1620" r:id="rId8"/>
    <p:sldId id="344" r:id="rId9"/>
    <p:sldId id="345" r:id="rId10"/>
    <p:sldId id="1378" r:id="rId11"/>
    <p:sldId id="1423" r:id="rId12"/>
    <p:sldId id="1164" r:id="rId13"/>
    <p:sldId id="1562" r:id="rId14"/>
    <p:sldId id="2073" r:id="rId15"/>
    <p:sldId id="1101" r:id="rId16"/>
    <p:sldId id="1581" r:id="rId17"/>
    <p:sldId id="2062" r:id="rId18"/>
    <p:sldId id="1981" r:id="rId19"/>
    <p:sldId id="2074" r:id="rId20"/>
    <p:sldId id="2102" r:id="rId21"/>
    <p:sldId id="2107" r:id="rId22"/>
    <p:sldId id="2075" r:id="rId23"/>
    <p:sldId id="1657" r:id="rId24"/>
    <p:sldId id="2208" r:id="rId25"/>
    <p:sldId id="1746" r:id="rId26"/>
    <p:sldId id="1747" r:id="rId27"/>
    <p:sldId id="1769" r:id="rId28"/>
    <p:sldId id="1786" r:id="rId29"/>
    <p:sldId id="1894" r:id="rId30"/>
    <p:sldId id="2225" r:id="rId31"/>
    <p:sldId id="2226" r:id="rId32"/>
    <p:sldId id="2227" r:id="rId33"/>
    <p:sldId id="2228" r:id="rId34"/>
    <p:sldId id="2229" r:id="rId35"/>
    <p:sldId id="2236" r:id="rId36"/>
    <p:sldId id="1965" r:id="rId37"/>
    <p:sldId id="1967" r:id="rId38"/>
    <p:sldId id="1968" r:id="rId39"/>
    <p:sldId id="1969" r:id="rId40"/>
    <p:sldId id="2035" r:id="rId41"/>
    <p:sldId id="2104" r:id="rId42"/>
    <p:sldId id="2112" r:id="rId43"/>
    <p:sldId id="2113" r:id="rId44"/>
    <p:sldId id="2114" r:id="rId45"/>
    <p:sldId id="2167" r:id="rId46"/>
    <p:sldId id="2207" r:id="rId47"/>
    <p:sldId id="2215" r:id="rId48"/>
    <p:sldId id="2210" r:id="rId49"/>
    <p:sldId id="2209" r:id="rId50"/>
    <p:sldId id="2211" r:id="rId51"/>
    <p:sldId id="2008" r:id="rId52"/>
    <p:sldId id="1694" r:id="rId53"/>
    <p:sldId id="1716" r:id="rId54"/>
    <p:sldId id="1717" r:id="rId55"/>
    <p:sldId id="1864" r:id="rId56"/>
    <p:sldId id="1945" r:id="rId57"/>
    <p:sldId id="1946" r:id="rId58"/>
    <p:sldId id="2036" r:id="rId59"/>
    <p:sldId id="2037" r:id="rId60"/>
    <p:sldId id="2071" r:id="rId61"/>
    <p:sldId id="2218" r:id="rId62"/>
    <p:sldId id="2220" r:id="rId63"/>
    <p:sldId id="1688" r:id="rId64"/>
    <p:sldId id="1703" r:id="rId65"/>
    <p:sldId id="1704" r:id="rId66"/>
    <p:sldId id="1978" r:id="rId67"/>
    <p:sldId id="2221" r:id="rId68"/>
    <p:sldId id="2223" r:id="rId69"/>
    <p:sldId id="2222" r:id="rId70"/>
    <p:sldId id="2224" r:id="rId71"/>
    <p:sldId id="2237" r:id="rId72"/>
    <p:sldId id="1705" r:id="rId73"/>
    <p:sldId id="1706" r:id="rId74"/>
    <p:sldId id="1707" r:id="rId75"/>
    <p:sldId id="1708" r:id="rId76"/>
    <p:sldId id="1709" r:id="rId77"/>
    <p:sldId id="1710" r:id="rId78"/>
    <p:sldId id="1790" r:id="rId79"/>
    <p:sldId id="2199" r:id="rId80"/>
    <p:sldId id="1698" r:id="rId81"/>
    <p:sldId id="1701" r:id="rId82"/>
    <p:sldId id="2100" r:id="rId83"/>
    <p:sldId id="2101" r:id="rId84"/>
    <p:sldId id="2014" r:id="rId85"/>
    <p:sldId id="1679" r:id="rId86"/>
    <p:sldId id="2191" r:id="rId87"/>
    <p:sldId id="2192" r:id="rId88"/>
    <p:sldId id="2193" r:id="rId89"/>
    <p:sldId id="2231" r:id="rId90"/>
    <p:sldId id="2232" r:id="rId91"/>
    <p:sldId id="2233" r:id="rId92"/>
    <p:sldId id="2234" r:id="rId93"/>
    <p:sldId id="2235" r:id="rId94"/>
    <p:sldId id="2230" r:id="rId95"/>
    <p:sldId id="1375" r:id="rId96"/>
    <p:sldId id="1376" r:id="rId97"/>
    <p:sldId id="1400" r:id="rId98"/>
    <p:sldId id="2004" r:id="rId99"/>
    <p:sldId id="619" r:id="rId100"/>
    <p:sldId id="621" r:id="rId101"/>
    <p:sldId id="1561" r:id="rId102"/>
    <p:sldId id="1555" r:id="rId103"/>
    <p:sldId id="1601" r:id="rId104"/>
    <p:sldId id="1585" r:id="rId105"/>
    <p:sldId id="1586" r:id="rId106"/>
    <p:sldId id="1587" r:id="rId107"/>
    <p:sldId id="1588" r:id="rId108"/>
    <p:sldId id="1589" r:id="rId109"/>
    <p:sldId id="1590" r:id="rId110"/>
    <p:sldId id="1771" r:id="rId111"/>
    <p:sldId id="1772" r:id="rId112"/>
    <p:sldId id="1591" r:id="rId113"/>
    <p:sldId id="1592" r:id="rId114"/>
    <p:sldId id="1593" r:id="rId115"/>
    <p:sldId id="1594" r:id="rId116"/>
    <p:sldId id="1595" r:id="rId117"/>
    <p:sldId id="1596" r:id="rId118"/>
    <p:sldId id="1597" r:id="rId119"/>
    <p:sldId id="1598" r:id="rId120"/>
    <p:sldId id="1599" r:id="rId121"/>
    <p:sldId id="1600" r:id="rId122"/>
    <p:sldId id="1628" r:id="rId123"/>
    <p:sldId id="1638" r:id="rId124"/>
    <p:sldId id="1725" r:id="rId125"/>
    <p:sldId id="1726" r:id="rId126"/>
    <p:sldId id="1947" r:id="rId127"/>
    <p:sldId id="1975" r:id="rId128"/>
    <p:sldId id="1976" r:id="rId129"/>
    <p:sldId id="1977" r:id="rId130"/>
    <p:sldId id="2039" r:id="rId131"/>
    <p:sldId id="2060" r:id="rId132"/>
    <p:sldId id="2061" r:id="rId133"/>
    <p:sldId id="2097" r:id="rId134"/>
    <p:sldId id="2103" r:id="rId135"/>
    <p:sldId id="2063" r:id="rId136"/>
    <p:sldId id="2064" r:id="rId137"/>
    <p:sldId id="2065" r:id="rId138"/>
    <p:sldId id="2066" r:id="rId139"/>
    <p:sldId id="2067" r:id="rId140"/>
    <p:sldId id="2068" r:id="rId141"/>
    <p:sldId id="2069" r:id="rId142"/>
    <p:sldId id="2146" r:id="rId143"/>
    <p:sldId id="2147" r:id="rId144"/>
    <p:sldId id="2148" r:id="rId145"/>
    <p:sldId id="2158" r:id="rId146"/>
    <p:sldId id="2159" r:id="rId147"/>
    <p:sldId id="2157" r:id="rId148"/>
    <p:sldId id="2160" r:id="rId149"/>
    <p:sldId id="2216" r:id="rId150"/>
    <p:sldId id="2217" r:id="rId151"/>
    <p:sldId id="2219" r:id="rId15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521415D9-36F7-43E2-AB2F-B90AF26B5E84}">
      <p14:sectionLst xmlns:p14="http://schemas.microsoft.com/office/powerpoint/2010/main">
        <p14:section name="Default Section" id="{DE7C1F2C-77B2-4301-B3FB-7586EFA5B134}">
          <p14:sldIdLst>
            <p14:sldId id="269"/>
            <p14:sldId id="278"/>
            <p14:sldId id="1454"/>
            <p14:sldId id="359"/>
            <p14:sldId id="1802"/>
            <p14:sldId id="287"/>
            <p14:sldId id="1620"/>
            <p14:sldId id="344"/>
            <p14:sldId id="345"/>
            <p14:sldId id="1378"/>
            <p14:sldId id="1423"/>
            <p14:sldId id="1164"/>
            <p14:sldId id="1562"/>
            <p14:sldId id="2073"/>
            <p14:sldId id="1101"/>
            <p14:sldId id="1581"/>
            <p14:sldId id="2062"/>
            <p14:sldId id="1981"/>
            <p14:sldId id="2074"/>
            <p14:sldId id="2102"/>
            <p14:sldId id="2107"/>
            <p14:sldId id="2075"/>
            <p14:sldId id="1657"/>
            <p14:sldId id="2208"/>
            <p14:sldId id="1746"/>
            <p14:sldId id="1747"/>
            <p14:sldId id="1769"/>
            <p14:sldId id="1786"/>
            <p14:sldId id="1894"/>
            <p14:sldId id="2225"/>
            <p14:sldId id="2226"/>
            <p14:sldId id="2227"/>
            <p14:sldId id="2228"/>
            <p14:sldId id="2229"/>
            <p14:sldId id="2236"/>
            <p14:sldId id="1965"/>
            <p14:sldId id="1967"/>
            <p14:sldId id="1968"/>
            <p14:sldId id="1969"/>
            <p14:sldId id="2035"/>
            <p14:sldId id="2104"/>
            <p14:sldId id="2112"/>
            <p14:sldId id="2113"/>
            <p14:sldId id="2114"/>
            <p14:sldId id="2167"/>
            <p14:sldId id="2207"/>
            <p14:sldId id="2215"/>
            <p14:sldId id="2210"/>
            <p14:sldId id="2209"/>
            <p14:sldId id="2211"/>
            <p14:sldId id="2008"/>
            <p14:sldId id="1694"/>
            <p14:sldId id="1716"/>
            <p14:sldId id="1717"/>
            <p14:sldId id="1864"/>
            <p14:sldId id="1945"/>
            <p14:sldId id="1946"/>
            <p14:sldId id="2036"/>
            <p14:sldId id="2037"/>
            <p14:sldId id="2071"/>
            <p14:sldId id="2218"/>
            <p14:sldId id="2220"/>
            <p14:sldId id="1688"/>
            <p14:sldId id="1703"/>
            <p14:sldId id="1704"/>
            <p14:sldId id="1978"/>
            <p14:sldId id="2221"/>
            <p14:sldId id="2223"/>
            <p14:sldId id="2222"/>
            <p14:sldId id="2224"/>
            <p14:sldId id="2237"/>
            <p14:sldId id="1705"/>
            <p14:sldId id="1706"/>
            <p14:sldId id="1707"/>
            <p14:sldId id="1708"/>
            <p14:sldId id="1709"/>
            <p14:sldId id="1710"/>
            <p14:sldId id="1790"/>
            <p14:sldId id="2199"/>
            <p14:sldId id="1698"/>
            <p14:sldId id="1701"/>
            <p14:sldId id="2100"/>
            <p14:sldId id="2101"/>
            <p14:sldId id="2014"/>
            <p14:sldId id="1679"/>
            <p14:sldId id="2191"/>
          </p14:sldIdLst>
        </p14:section>
        <p14:section name="Untitled Section" id="{6DA2EFCA-DC17-4AFA-A7AC-3305EC41C610}">
          <p14:sldIdLst>
            <p14:sldId id="2192"/>
            <p14:sldId id="2193"/>
            <p14:sldId id="2231"/>
            <p14:sldId id="2232"/>
            <p14:sldId id="2233"/>
            <p14:sldId id="2234"/>
            <p14:sldId id="2235"/>
            <p14:sldId id="2230"/>
            <p14:sldId id="1375"/>
            <p14:sldId id="1376"/>
            <p14:sldId id="1400"/>
            <p14:sldId id="2004"/>
            <p14:sldId id="619"/>
            <p14:sldId id="621"/>
            <p14:sldId id="1561"/>
            <p14:sldId id="1555"/>
            <p14:sldId id="1601"/>
            <p14:sldId id="1585"/>
            <p14:sldId id="1586"/>
            <p14:sldId id="1587"/>
            <p14:sldId id="1588"/>
            <p14:sldId id="1589"/>
            <p14:sldId id="1590"/>
            <p14:sldId id="1771"/>
            <p14:sldId id="1772"/>
            <p14:sldId id="1591"/>
            <p14:sldId id="1592"/>
            <p14:sldId id="1593"/>
            <p14:sldId id="1594"/>
            <p14:sldId id="1595"/>
            <p14:sldId id="1596"/>
            <p14:sldId id="1597"/>
            <p14:sldId id="1598"/>
            <p14:sldId id="1599"/>
            <p14:sldId id="1600"/>
            <p14:sldId id="1628"/>
            <p14:sldId id="1638"/>
            <p14:sldId id="1725"/>
            <p14:sldId id="1726"/>
            <p14:sldId id="1947"/>
            <p14:sldId id="1975"/>
            <p14:sldId id="1976"/>
            <p14:sldId id="1977"/>
            <p14:sldId id="2039"/>
            <p14:sldId id="2060"/>
            <p14:sldId id="2061"/>
            <p14:sldId id="2097"/>
            <p14:sldId id="2103"/>
            <p14:sldId id="2063"/>
            <p14:sldId id="2064"/>
            <p14:sldId id="2065"/>
            <p14:sldId id="2066"/>
            <p14:sldId id="2067"/>
            <p14:sldId id="2068"/>
            <p14:sldId id="2069"/>
            <p14:sldId id="2146"/>
            <p14:sldId id="2147"/>
            <p14:sldId id="2148"/>
            <p14:sldId id="2158"/>
            <p14:sldId id="2159"/>
            <p14:sldId id="2157"/>
            <p14:sldId id="2160"/>
            <p14:sldId id="2216"/>
            <p14:sldId id="2217"/>
            <p14:sldId id="221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A661C"/>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autoAdjust="0"/>
  </p:normalViewPr>
  <p:slideViewPr>
    <p:cSldViewPr>
      <p:cViewPr varScale="1">
        <p:scale>
          <a:sx n="77" d="100"/>
          <a:sy n="77" d="100"/>
        </p:scale>
        <p:origin x="896"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802.11-18/0605r5</a:t>
            </a:r>
            <a:endParaRPr lang="en-US" dirty="0"/>
          </a:p>
        </p:txBody>
      </p:sp>
      <p:sp>
        <p:nvSpPr>
          <p:cNvPr id="3075" name="Rectangle 3"/>
          <p:cNvSpPr>
            <a:spLocks noGrp="1" noChangeArrowheads="1"/>
          </p:cNvSpPr>
          <p:nvPr>
            <p:ph type="dt" sz="quarter" idx="1"/>
          </p:nvPr>
        </p:nvSpPr>
        <p:spPr bwMode="auto">
          <a:xfrm>
            <a:off x="695325" y="177284"/>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802.11-18/0605r5</a:t>
            </a:r>
            <a:endParaRPr lang="en-US" dirty="0"/>
          </a:p>
        </p:txBody>
      </p:sp>
      <p:sp>
        <p:nvSpPr>
          <p:cNvPr id="2051" name="Rectangle 3"/>
          <p:cNvSpPr>
            <a:spLocks noGrp="1" noChangeArrowheads="1"/>
          </p:cNvSpPr>
          <p:nvPr>
            <p:ph type="dt" idx="1"/>
          </p:nvPr>
        </p:nvSpPr>
        <p:spPr bwMode="auto">
          <a:xfrm>
            <a:off x="654050" y="97909"/>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99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100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802.11-18/2078r6</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ieee-sa.imeetcentral.com/home/viewfile?j=eyJ0eXAiOiJKV1QiLCJhbGciOiJIUzI1NiJ9.eyJndWlkIjoiNjM0NTU0MzA2RDExQkYzNDlFOTQ2MTNEMDlDOTY2MjhBQUY4MThDMjciLCJpZCI6NDQxOTY1NjgsImNiIjoiZWMwNmJhMzgwNDcwYjNiZGNmZDllNWRiNmQ1MzlhNTMifQ.i9DNycQHpILvjKnMMaiDNyfxcXKFYZHYYtHZ46zx_U8" TargetMode="External"/><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hyperlink" Target="https://www.iso.org/files/live/sites/isoorg/files/store/en/Guidance_systematic_review.pdf" TargetMode="Externa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0062-00-0jtc-resolution-of-comments-received-from-china-nb-during-fdis-ballot-on-ieee-802-11ai.docx" TargetMode="Externa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9/11-19-0062-01-0jtc-resolution-of-comments-received-from-china-nb-during-fdis-ballot-on-ieee-802-11ai.docx" TargetMode="Externa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8/11-18-0576-04-0jtc-ls-to-sc6-in-relation-to-out-of-date-standards-and-reports.docx" TargetMode="Externa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hyperlink" Target="https://isotc.iso.org/livelink/livelink?func=ll&amp;objId=20142294&amp;objAction=Open"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hyperlink" Target="https://isotc.iso.org/livelink/livelink?func=ll&amp;objId=20134089&amp;objAction=Open" TargetMode="External"/><Relationship Id="rId2" Type="http://schemas.openxmlformats.org/officeDocument/2006/relationships/hyperlink" Target="https://isotc.iso.org/livelink/livelink?func=ll&amp;objId=20154310&amp;objAction=Open"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2117-00-0jtc-minutes-of-bangkok-meeting-in-nov-2018.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January 2019 agenda </a:t>
            </a:r>
            <a:r>
              <a:rPr lang="en-US" dirty="0">
                <a:solidFill>
                  <a:schemeClr val="accent2">
                    <a:lumMod val="75000"/>
                  </a:schemeClr>
                </a:solidFill>
              </a:rPr>
              <a:t>for </a:t>
            </a:r>
            <a:r>
              <a:rPr lang="en-US" dirty="0" smtClean="0">
                <a:solidFill>
                  <a:schemeClr val="accent2">
                    <a:lumMod val="75000"/>
                  </a:schemeClr>
                </a:solidFill>
              </a:rPr>
              <a:t>St Louis</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smtClean="0">
                <a:solidFill>
                  <a:schemeClr val="accent2">
                    <a:lumMod val="50000"/>
                  </a:schemeClr>
                </a:solidFill>
              </a:rPr>
              <a:t>15 </a:t>
            </a:r>
            <a:r>
              <a:rPr lang="en-US" b="0" dirty="0" smtClean="0">
                <a:solidFill>
                  <a:schemeClr val="accent2">
                    <a:lumMod val="50000"/>
                  </a:schemeClr>
                </a:solidFill>
              </a:rPr>
              <a:t>January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July 2018</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a:t>
            </a:r>
            <a:r>
              <a:rPr lang="en-AU" b="1" dirty="0" smtClean="0"/>
              <a:t>Mar 2014 &amp; July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St Louis </a:t>
            </a:r>
            <a:r>
              <a:rPr lang="en-AU" i="1" dirty="0" smtClean="0"/>
              <a:t>in January 2018,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100</a:t>
            </a:fld>
            <a:endParaRPr lang="en-US"/>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107</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108</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109</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IEEE 802.1/3/11/15/16/21/22 WGs</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896"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smtClean="0">
                <a:solidFill>
                  <a:srgbClr val="000000"/>
                </a:solidFill>
              </a:rPr>
              <a:t>Published as </a:t>
            </a:r>
            <a:r>
              <a:rPr lang="en-AU" dirty="0" smtClean="0">
                <a:solidFill>
                  <a:srgbClr val="FF0000"/>
                </a:solidFill>
              </a:rPr>
              <a:t>&lt;what&gt;</a:t>
            </a:r>
            <a:endParaRPr lang="en-AU" dirty="0">
              <a:solidFill>
                <a:srgbClr val="FF0000"/>
              </a:solidFill>
            </a:endParaRP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a:solidFill>
                  <a:srgbClr val="000000"/>
                </a:solidFill>
              </a:rPr>
              <a:t>Published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smtClean="0"/>
              <a:t>802.11ad-2012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802.22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802.1AEbn-2011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117</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802.1AEbw-2013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118</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smtClean="0"/>
              <a:t>802.3.1-2013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 (N16047)</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2018 plenary (N16870)</a:t>
            </a:r>
            <a:r>
              <a:rPr lang="en-AU" b="0" dirty="0" smtClean="0"/>
              <a:t> noting the approval of various SGs:</a:t>
            </a:r>
            <a:endParaRPr lang="en-AU" dirty="0">
              <a:solidFill>
                <a:srgbClr val="FF0000"/>
              </a:solidFill>
            </a:endParaRPr>
          </a:p>
          <a:p>
            <a:pPr lvl="2"/>
            <a:r>
              <a:rPr lang="en-AU" b="0" dirty="0" smtClean="0"/>
              <a:t>IEEE </a:t>
            </a:r>
            <a:r>
              <a:rPr lang="en-AU" b="0" dirty="0"/>
              <a:t>802.3 100 Gb/s Lambda Study Group </a:t>
            </a:r>
            <a:endParaRPr lang="en-AU" b="0" dirty="0" smtClean="0"/>
          </a:p>
          <a:p>
            <a:pPr lvl="2"/>
            <a:r>
              <a:rPr lang="en-AU" b="0" dirty="0" smtClean="0"/>
              <a:t>IEEE </a:t>
            </a:r>
            <a:r>
              <a:rPr lang="en-AU" b="0" dirty="0"/>
              <a:t>802.21 Network Enablers for Seamless HMD-based VR (Virtual Reality) Content Service Study Group </a:t>
            </a:r>
          </a:p>
          <a:p>
            <a:pPr lvl="1"/>
            <a:endParaRPr lang="en-AU" b="0" dirty="0" smtClean="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802.11ac-2013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71631"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802.11af-2013 </a:t>
            </a:r>
            <a:r>
              <a:rPr lang="en-GB"/>
              <a:t>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802.1AX-2014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75519"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a:t>
            </a:r>
            <a:r>
              <a:rPr lang="en-GB"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r>
              <a:rPr lang="en-AU" dirty="0" smtClean="0"/>
              <a:t>(N16448)</a:t>
            </a:r>
            <a:endParaRPr lang="en-AU" dirty="0"/>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 (N16591)</a:t>
            </a:r>
          </a:p>
          <a:p>
            <a:pPr lvl="1"/>
            <a:r>
              <a:rPr lang="en-AU" b="0" dirty="0" smtClean="0"/>
              <a:t>It has been published as of April 2017 </a:t>
            </a:r>
            <a:r>
              <a:rPr lang="en-AU" dirty="0"/>
              <a:t>as </a:t>
            </a:r>
            <a:r>
              <a:rPr lang="en-AU" dirty="0">
                <a:solidFill>
                  <a:srgbClr val="FF0000"/>
                </a:solidFill>
              </a:rPr>
              <a:t>&lt;what&gt;</a:t>
            </a:r>
          </a:p>
          <a:p>
            <a:pPr lvl="1"/>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128</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smtClean="0"/>
              <a:t>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129</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2017 as </a:t>
            </a:r>
            <a:r>
              <a:rPr lang="en-AU" dirty="0">
                <a:solidFill>
                  <a:srgbClr val="FF0000"/>
                </a:solidFill>
              </a:rPr>
              <a:t>&lt;what&gt;</a:t>
            </a:r>
          </a:p>
          <a:p>
            <a:pPr lvl="1"/>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err="1" smtClean="0"/>
              <a:t>iMeet</a:t>
            </a:r>
            <a:r>
              <a:rPr lang="en-AU" dirty="0" smtClean="0"/>
              <a:t> area</a:t>
            </a:r>
            <a:r>
              <a:rPr lang="en-AU" dirty="0"/>
              <a:t>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err="1" smtClean="0"/>
              <a:t>iMeet</a:t>
            </a:r>
            <a:r>
              <a:rPr lang="en-AU" dirty="0" smtClean="0"/>
              <a:t> area</a:t>
            </a:r>
            <a:r>
              <a:rPr lang="en-AU" dirty="0"/>
              <a:t>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2"/>
            <a:r>
              <a:rPr lang="en-AU" dirty="0" smtClean="0"/>
              <a:t>The site is up-to-date as of 15 June 2018</a:t>
            </a:r>
          </a:p>
          <a:p>
            <a:pPr lvl="1"/>
            <a:r>
              <a:rPr lang="en-AU" dirty="0" err="1"/>
              <a:t>iMeet</a:t>
            </a:r>
            <a:r>
              <a:rPr lang="en-AU" dirty="0"/>
              <a:t> also </a:t>
            </a:r>
            <a:r>
              <a:rPr lang="en-AU" dirty="0" smtClean="0"/>
              <a:t>contains links to a </a:t>
            </a:r>
            <a:r>
              <a:rPr lang="en-AU" dirty="0" smtClean="0">
                <a:hlinkClick r:id="rId3"/>
              </a:rPr>
              <a:t>document</a:t>
            </a:r>
            <a:r>
              <a:rPr lang="en-AU" dirty="0" smtClean="0"/>
              <a:t> that explains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130</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a:t>
            </a:r>
            <a:r>
              <a:rPr lang="en-AU" dirty="0"/>
              <a:t>2017 as </a:t>
            </a:r>
            <a:r>
              <a:rPr lang="en-AU" dirty="0">
                <a:solidFill>
                  <a:srgbClr val="FF0000"/>
                </a:solidFill>
              </a:rPr>
              <a:t>&lt;what&gt;</a:t>
            </a:r>
          </a:p>
          <a:p>
            <a:pPr lvl="1"/>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8802.1Qbu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8802.1Qbz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2017 as </a:t>
            </a:r>
            <a:r>
              <a:rPr lang="en-AU" dirty="0">
                <a:solidFill>
                  <a:srgbClr val="FF0000"/>
                </a:solidFill>
              </a:rPr>
              <a:t>&lt;what&gt;</a:t>
            </a:r>
          </a:p>
          <a:p>
            <a:pPr lvl="1"/>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has been </a:t>
            </a:r>
            <a:r>
              <a:rPr lang="en-AU" dirty="0" smtClean="0">
                <a:solidFill>
                  <a:schemeClr val="accent6"/>
                </a:solidFill>
              </a:rPr>
              <a:t>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t>Published in Jan </a:t>
            </a:r>
            <a:r>
              <a:rPr lang="en-AU" dirty="0"/>
              <a:t>2018 as </a:t>
            </a:r>
            <a:r>
              <a:rPr lang="en-AU" dirty="0">
                <a:solidFill>
                  <a:srgbClr val="FF0000"/>
                </a:solidFill>
              </a:rPr>
              <a:t>&lt;what&gt;</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133</a:t>
            </a:fld>
            <a:endParaRPr lang="en-US"/>
          </a:p>
        </p:txBody>
      </p:sp>
    </p:spTree>
    <p:extLst>
      <p:ext uri="{BB962C8B-B14F-4D97-AF65-F5344CB8AC3E}">
        <p14:creationId xmlns:p14="http://schemas.microsoft.com/office/powerpoint/2010/main" val="183927055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dirty="0" smtClean="0"/>
              <a:t>1-2015</a:t>
            </a:r>
            <a:r>
              <a:rPr lang="en-AU" dirty="0"/>
              <a:t>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 as </a:t>
            </a:r>
            <a:r>
              <a:rPr lang="en-AU" dirty="0" smtClean="0">
                <a:solidFill>
                  <a:srgbClr val="FF0000"/>
                </a:solidFill>
              </a:rPr>
              <a:t>&lt;what&gt;</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134</a:t>
            </a:fld>
            <a:endParaRPr lang="en-US"/>
          </a:p>
        </p:txBody>
      </p:sp>
    </p:spTree>
    <p:extLst>
      <p:ext uri="{BB962C8B-B14F-4D97-AF65-F5344CB8AC3E}">
        <p14:creationId xmlns:p14="http://schemas.microsoft.com/office/powerpoint/2010/main" val="3663221656"/>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8802.3bw 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a:t>
            </a:r>
            <a:r>
              <a:rPr lang="en-AU" dirty="0"/>
              <a:t>2017 as </a:t>
            </a:r>
            <a:r>
              <a:rPr lang="en-AU" dirty="0">
                <a:solidFill>
                  <a:srgbClr val="FF0000"/>
                </a:solidFill>
              </a:rPr>
              <a:t>&lt;what&gt;</a:t>
            </a:r>
          </a:p>
          <a:p>
            <a:pPr lvl="1"/>
            <a:endParaRPr lang="en-AU" dirty="0" smtClean="0"/>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8802.3bp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8802.3bq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lvl="1"/>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8802.3br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138</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8802.3by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139</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a:t>
            </a:r>
            <a:r>
              <a:rPr lang="en-AU" dirty="0" smtClean="0"/>
              <a:t>sent 48 </a:t>
            </a:r>
            <a:r>
              <a:rPr lang="en-AU" dirty="0"/>
              <a:t>standards </a:t>
            </a:r>
            <a:r>
              <a:rPr lang="en-AU" dirty="0" smtClean="0"/>
              <a:t>through to </a:t>
            </a:r>
            <a:r>
              <a:rPr lang="en-AU" dirty="0"/>
              <a:t>PSDO ratification </a:t>
            </a:r>
            <a:r>
              <a:rPr lang="en-AU" dirty="0" smtClean="0"/>
              <a:t>with 36 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01749685"/>
              </p:ext>
            </p:extLst>
          </p:nvPr>
        </p:nvGraphicFramePr>
        <p:xfrm>
          <a:off x="1714500" y="213360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Completed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23</a:t>
                      </a:r>
                      <a:endParaRPr lang="en-AU" dirty="0"/>
                    </a:p>
                  </a:txBody>
                  <a:tcPr/>
                </a:tc>
                <a:tc>
                  <a:txBody>
                    <a:bodyPr/>
                    <a:lstStyle/>
                    <a:p>
                      <a:pPr algn="ctr"/>
                      <a:r>
                        <a:rPr lang="en-AU" dirty="0" smtClean="0"/>
                        <a:t>15</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10</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7</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3</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48</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36</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97692153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8802.3bz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140</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a:t>
            </a:r>
            <a:r>
              <a:rPr lang="en-AU" dirty="0"/>
              <a:t>2017 as </a:t>
            </a:r>
            <a:r>
              <a:rPr lang="en-AU" dirty="0">
                <a:solidFill>
                  <a:srgbClr val="FF0000"/>
                </a:solidFill>
              </a:rPr>
              <a:t>&lt;what</a:t>
            </a:r>
            <a:r>
              <a:rPr lang="en-AU" dirty="0" smtClean="0">
                <a:solidFill>
                  <a:srgbClr val="FF0000"/>
                </a:solidFill>
              </a:rPr>
              <a:t>&gt;</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141</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smtClean="0">
                <a:solidFill>
                  <a:srgbClr val="00B050"/>
                </a:solidFill>
              </a:rPr>
              <a:t>passed &amp; published</a:t>
            </a:r>
          </a:p>
          <a:p>
            <a:pPr lvl="1"/>
            <a:r>
              <a:rPr lang="en-AU" dirty="0"/>
              <a:t>Passed on </a:t>
            </a:r>
            <a:r>
              <a:rPr lang="en-AU" dirty="0" smtClean="0"/>
              <a:t>27 Jan 2018 by 12/0/10, with no comments (N16763)</a:t>
            </a:r>
          </a:p>
          <a:p>
            <a:pPr lvl="1"/>
            <a:r>
              <a:rPr lang="en-US" dirty="0" smtClean="0"/>
              <a:t>ISO/IEC/IEEE </a:t>
            </a:r>
            <a:r>
              <a:rPr lang="en-US" dirty="0"/>
              <a:t>8802-15-4:2018 </a:t>
            </a:r>
            <a:r>
              <a:rPr lang="en-AU" dirty="0" smtClean="0"/>
              <a:t>was published in Mar 2018</a:t>
            </a:r>
          </a:p>
          <a:p>
            <a:pPr lvl="1"/>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142</a:t>
            </a:fld>
            <a:endParaRPr lang="en-US"/>
          </a:p>
        </p:txBody>
      </p:sp>
    </p:spTree>
    <p:extLst>
      <p:ext uri="{BB962C8B-B14F-4D97-AF65-F5344CB8AC3E}">
        <p14:creationId xmlns:p14="http://schemas.microsoft.com/office/powerpoint/2010/main" val="2284630286"/>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has been published</a:t>
            </a:r>
            <a:endParaRPr lang="en-AU" dirty="0"/>
          </a:p>
        </p:txBody>
      </p:sp>
      <p:sp>
        <p:nvSpPr>
          <p:cNvPr id="10" name="Content Placeholder 9"/>
          <p:cNvSpPr>
            <a:spLocks noGrp="1"/>
          </p:cNvSpPr>
          <p:nvPr>
            <p:ph idx="1"/>
          </p:nvPr>
        </p:nvSpPr>
        <p:spPr>
          <a:xfrm>
            <a:off x="685800" y="1066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response sent &amp; published</a:t>
            </a:r>
          </a:p>
          <a:p>
            <a:pPr lvl="1"/>
            <a:r>
              <a:rPr lang="en-AU" dirty="0"/>
              <a:t>IEEE 802.21-2017 </a:t>
            </a:r>
            <a:r>
              <a:rPr lang="en-AU" dirty="0" smtClean="0"/>
              <a:t>FDIS passed (N16768)</a:t>
            </a:r>
          </a:p>
          <a:p>
            <a:pPr lvl="2"/>
            <a:r>
              <a:rPr lang="en-AU" dirty="0" smtClean="0"/>
              <a:t>Passed 12/1/6 (with comments from China NB)</a:t>
            </a:r>
          </a:p>
          <a:p>
            <a:pPr lvl="1"/>
            <a:r>
              <a:rPr lang="en-AU" dirty="0" smtClean="0"/>
              <a:t>A  response was sent in Mar 2018 (N16770)</a:t>
            </a:r>
          </a:p>
          <a:p>
            <a:pPr lvl="1"/>
            <a:r>
              <a:rPr lang="en-US" dirty="0"/>
              <a:t>ISO/IEC/IEEE </a:t>
            </a:r>
            <a:r>
              <a:rPr lang="en-US" dirty="0" smtClean="0"/>
              <a:t>8802-21:2018</a:t>
            </a:r>
            <a:r>
              <a:rPr lang="en-AU" dirty="0"/>
              <a:t> </a:t>
            </a:r>
            <a:r>
              <a:rPr lang="en-AU" dirty="0" smtClean="0"/>
              <a:t>published in Apr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143</a:t>
            </a:fld>
            <a:endParaRPr lang="en-US"/>
          </a:p>
        </p:txBody>
      </p:sp>
    </p:spTree>
    <p:extLst>
      <p:ext uri="{BB962C8B-B14F-4D97-AF65-F5344CB8AC3E}">
        <p14:creationId xmlns:p14="http://schemas.microsoft.com/office/powerpoint/2010/main" val="1676862021"/>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144</a:t>
            </a:fld>
            <a:endParaRPr lang="en-US"/>
          </a:p>
        </p:txBody>
      </p:sp>
      <p:sp>
        <p:nvSpPr>
          <p:cNvPr id="10" name="Content Placeholder 9"/>
          <p:cNvSpPr>
            <a:spLocks noGrp="1"/>
          </p:cNvSpPr>
          <p:nvPr>
            <p:ph idx="1"/>
          </p:nvPr>
        </p:nvSpPr>
        <p:spPr>
          <a:xfrm>
            <a:off x="685800" y="11430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2017  &amp; published (&amp; response sent later)</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US" dirty="0"/>
              <a:t>ISO/IEC/IEEE 8802-22:2015/</a:t>
            </a:r>
            <a:r>
              <a:rPr lang="en-US" dirty="0" err="1"/>
              <a:t>Amd</a:t>
            </a:r>
            <a:r>
              <a:rPr lang="en-US" dirty="0"/>
              <a:t> </a:t>
            </a:r>
            <a:r>
              <a:rPr lang="en-US" dirty="0" smtClean="0"/>
              <a:t>2:2017 </a:t>
            </a:r>
            <a:r>
              <a:rPr lang="en-AU" dirty="0" smtClean="0"/>
              <a:t>was published in Oct 2017</a:t>
            </a:r>
          </a:p>
          <a:p>
            <a:pPr lvl="1"/>
            <a:r>
              <a:rPr lang="en-AU" dirty="0" smtClean="0"/>
              <a:t>Response to comments were sent in Mar 2018 (N16771)</a:t>
            </a:r>
            <a:endParaRPr lang="en-AU" dirty="0"/>
          </a:p>
        </p:txBody>
      </p:sp>
    </p:spTree>
    <p:extLst>
      <p:ext uri="{BB962C8B-B14F-4D97-AF65-F5344CB8AC3E}">
        <p14:creationId xmlns:p14="http://schemas.microsoft.com/office/powerpoint/2010/main" val="1350034787"/>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rgbClr val="00B050"/>
                </a:solidFill>
              </a:rPr>
              <a:t>passed, response liaised &amp; published</a:t>
            </a:r>
          </a:p>
          <a:p>
            <a:pPr lvl="1"/>
            <a:r>
              <a:rPr lang="en-AU" dirty="0" smtClean="0"/>
              <a:t>802.1AC-Rev </a:t>
            </a:r>
            <a:r>
              <a:rPr lang="en-AU" dirty="0"/>
              <a:t>passed its FDIS ballot on </a:t>
            </a:r>
            <a:r>
              <a:rPr lang="en-AU" dirty="0" smtClean="0"/>
              <a:t>7 Mar 2018 (N16769)</a:t>
            </a:r>
            <a:endParaRPr lang="en-AU" dirty="0"/>
          </a:p>
          <a:p>
            <a:pPr lvl="2"/>
            <a:r>
              <a:rPr lang="en-AU" dirty="0"/>
              <a:t>Passed </a:t>
            </a:r>
            <a:r>
              <a:rPr lang="en-AU" dirty="0" smtClean="0"/>
              <a:t>11/1/6</a:t>
            </a:r>
          </a:p>
          <a:p>
            <a:pPr lvl="1"/>
            <a:r>
              <a:rPr lang="en-AU" dirty="0"/>
              <a:t>China NB voted “no” with one </a:t>
            </a:r>
            <a:r>
              <a:rPr lang="en-AU" dirty="0" smtClean="0"/>
              <a:t>comment</a:t>
            </a:r>
          </a:p>
          <a:p>
            <a:pPr lvl="2"/>
            <a:r>
              <a:rPr lang="en-AU" dirty="0" smtClean="0"/>
              <a:t>A response was sent in Apr 2018 (N16795)</a:t>
            </a:r>
          </a:p>
          <a:p>
            <a:pPr lvl="1"/>
            <a:r>
              <a:rPr lang="en-AU" dirty="0" smtClean="0"/>
              <a:t>Published as </a:t>
            </a:r>
            <a:r>
              <a:rPr lang="en-AU" dirty="0"/>
              <a:t>ISO/IEC/IEEE 8802-1AC:2018</a:t>
            </a:r>
            <a:endParaRPr lang="en-AU" dirty="0" smtClean="0"/>
          </a:p>
          <a:p>
            <a:pPr lvl="2"/>
            <a:endParaRPr lang="en-AU" dirty="0">
              <a:solidFill>
                <a:srgbClr val="FF0000"/>
              </a:solidFill>
            </a:endParaRPr>
          </a:p>
          <a:p>
            <a:pPr lvl="2"/>
            <a:endParaRPr lang="en-AU" dirty="0" smtClean="0"/>
          </a:p>
          <a:p>
            <a:pPr lvl="2"/>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145</a:t>
            </a:fld>
            <a:endParaRPr lang="en-US"/>
          </a:p>
        </p:txBody>
      </p:sp>
    </p:spTree>
    <p:extLst>
      <p:ext uri="{BB962C8B-B14F-4D97-AF65-F5344CB8AC3E}">
        <p14:creationId xmlns:p14="http://schemas.microsoft.com/office/powerpoint/2010/main" val="836845168"/>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a:t>
            </a:r>
            <a:endParaRPr lang="en-AU" dirty="0" smtClean="0">
              <a:solidFill>
                <a:schemeClr val="accent2"/>
              </a:solidFill>
            </a:endParaRPr>
          </a:p>
          <a:p>
            <a:pPr lvl="1"/>
            <a:r>
              <a:rPr lang="en-AU" dirty="0" smtClean="0"/>
              <a:t>802d passed </a:t>
            </a:r>
            <a:r>
              <a:rPr lang="en-AU" dirty="0"/>
              <a:t>60-day pre-ballot on </a:t>
            </a:r>
            <a:r>
              <a:rPr lang="en-AU" dirty="0" smtClean="0"/>
              <a:t>15 June 2017 (N16657)</a:t>
            </a:r>
            <a:endParaRPr lang="en-AU" dirty="0"/>
          </a:p>
          <a:p>
            <a:pPr lvl="2"/>
            <a:r>
              <a:rPr lang="en-AU" dirty="0" smtClean="0"/>
              <a:t>Passed 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rgbClr val="00B050"/>
                </a:solidFill>
              </a:rPr>
              <a:t>passed, and published</a:t>
            </a:r>
          </a:p>
          <a:p>
            <a:pPr lvl="1"/>
            <a:r>
              <a:rPr lang="en-AU" dirty="0" smtClean="0"/>
              <a:t>802d </a:t>
            </a:r>
            <a:r>
              <a:rPr lang="en-AU" dirty="0"/>
              <a:t>passed </a:t>
            </a:r>
            <a:r>
              <a:rPr lang="en-AU" dirty="0" smtClean="0"/>
              <a:t>FDIS ballot </a:t>
            </a:r>
            <a:r>
              <a:rPr lang="en-AU" dirty="0"/>
              <a:t>on </a:t>
            </a:r>
            <a:r>
              <a:rPr lang="en-AU" dirty="0" smtClean="0"/>
              <a:t>14 Mar 2018 (N16779/N16783)</a:t>
            </a:r>
          </a:p>
          <a:p>
            <a:pPr lvl="2"/>
            <a:r>
              <a:rPr lang="en-AU" dirty="0" smtClean="0"/>
              <a:t>Passed 12/0/7</a:t>
            </a:r>
          </a:p>
          <a:p>
            <a:pPr lvl="1"/>
            <a:r>
              <a:rPr lang="en-AU" dirty="0" smtClean="0"/>
              <a:t>Published as </a:t>
            </a:r>
            <a:r>
              <a:rPr lang="en-AU" dirty="0"/>
              <a:t>ISO/IEC/IEEE 8802-A:2015/AMD1:2018</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146</a:t>
            </a:fld>
            <a:endParaRPr lang="en-US"/>
          </a:p>
        </p:txBody>
      </p:sp>
    </p:spTree>
    <p:extLst>
      <p:ext uri="{BB962C8B-B14F-4D97-AF65-F5344CB8AC3E}">
        <p14:creationId xmlns:p14="http://schemas.microsoft.com/office/powerpoint/2010/main" val="2879473440"/>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 D6.0 in Jul 2016 &amp; 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&amp; responses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smtClean="0">
                <a:solidFill>
                  <a:srgbClr val="00B050"/>
                </a:solidFill>
              </a:rPr>
              <a:t>passed, response sent &amp; published</a:t>
            </a:r>
          </a:p>
          <a:p>
            <a:pPr lvl="1"/>
            <a:r>
              <a:rPr lang="en-AU" dirty="0"/>
              <a:t>802.11-2016</a:t>
            </a:r>
            <a:r>
              <a:rPr lang="en-AU" dirty="0" smtClean="0"/>
              <a:t> </a:t>
            </a:r>
            <a:r>
              <a:rPr lang="en-AU" dirty="0"/>
              <a:t>passed its FDIS ballot on </a:t>
            </a:r>
            <a:r>
              <a:rPr lang="en-AU" dirty="0" smtClean="0"/>
              <a:t>13 Apr 2018 </a:t>
            </a:r>
            <a:r>
              <a:rPr lang="en-AU" dirty="0"/>
              <a:t>(</a:t>
            </a:r>
            <a:r>
              <a:rPr lang="en-AU" dirty="0" smtClean="0"/>
              <a:t>N16794)</a:t>
            </a:r>
            <a:endParaRPr lang="en-AU" dirty="0"/>
          </a:p>
          <a:p>
            <a:pPr lvl="2"/>
            <a:r>
              <a:rPr lang="en-AU" dirty="0"/>
              <a:t>Passed </a:t>
            </a:r>
            <a:r>
              <a:rPr lang="en-AU" dirty="0" smtClean="0"/>
              <a:t>12/1/6 (with comments by China NB)</a:t>
            </a:r>
            <a:endParaRPr lang="en-AU" dirty="0"/>
          </a:p>
          <a:p>
            <a:pPr lvl="1"/>
            <a:r>
              <a:rPr lang="en-AU" dirty="0" smtClean="0"/>
              <a:t>A response has been sent (N16812)</a:t>
            </a:r>
          </a:p>
          <a:p>
            <a:pPr lvl="1"/>
            <a:r>
              <a:rPr lang="en-AU" dirty="0" smtClean="0"/>
              <a:t>Published as </a:t>
            </a:r>
            <a:r>
              <a:rPr lang="en-AU" dirty="0"/>
              <a:t>ISO/IEC/IEEE 8802-11:2018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147</a:t>
            </a:fld>
            <a:endParaRPr lang="en-US"/>
          </a:p>
        </p:txBody>
      </p:sp>
    </p:spTree>
    <p:extLst>
      <p:ext uri="{BB962C8B-B14F-4D97-AF65-F5344CB8AC3E}">
        <p14:creationId xmlns:p14="http://schemas.microsoft.com/office/powerpoint/2010/main" val="2426850645"/>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a:t>
            </a:r>
            <a:r>
              <a:rPr lang="en-AU" dirty="0" smtClean="0"/>
              <a:t>passed </a:t>
            </a:r>
            <a:r>
              <a:rPr lang="en-AU" dirty="0"/>
              <a:t>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a:t>
            </a:r>
            <a:r>
              <a:rPr lang="en-AU" dirty="0" smtClean="0"/>
              <a:t>2017 (N16682)</a:t>
            </a:r>
            <a:endParaRPr lang="en-AU" dirty="0" smtClean="0">
              <a:solidFill>
                <a:schemeClr val="accent2"/>
              </a:solidFill>
            </a:endParaRPr>
          </a:p>
          <a:p>
            <a:r>
              <a:rPr lang="en-AU" dirty="0" smtClean="0"/>
              <a:t>FDIS ballot: </a:t>
            </a:r>
            <a:r>
              <a:rPr lang="en-AU" dirty="0" smtClean="0">
                <a:solidFill>
                  <a:srgbClr val="00B050"/>
                </a:solidFill>
              </a:rPr>
              <a:t>passed, response sent &amp; published</a:t>
            </a:r>
          </a:p>
          <a:p>
            <a:pPr lvl="1"/>
            <a:r>
              <a:rPr lang="en-AU" dirty="0"/>
              <a:t>IEEE 802.21.1 </a:t>
            </a:r>
            <a:r>
              <a:rPr lang="en-AU" dirty="0" smtClean="0"/>
              <a:t>FDIS ballot </a:t>
            </a:r>
            <a:r>
              <a:rPr lang="en-AU" dirty="0"/>
              <a:t>passed on </a:t>
            </a:r>
            <a:r>
              <a:rPr lang="en-AU" dirty="0" smtClean="0"/>
              <a:t>14 Mar 2018 </a:t>
            </a:r>
            <a:r>
              <a:rPr lang="en-AU" dirty="0"/>
              <a:t>(</a:t>
            </a:r>
            <a:r>
              <a:rPr lang="en-AU" dirty="0" smtClean="0"/>
              <a:t>N16780, N16784)</a:t>
            </a:r>
          </a:p>
          <a:p>
            <a:pPr lvl="2"/>
            <a:r>
              <a:rPr lang="en-AU" dirty="0"/>
              <a:t>Passed </a:t>
            </a:r>
            <a:r>
              <a:rPr lang="en-AU" dirty="0" smtClean="0"/>
              <a:t>11/1/7 (with comment from China NB)</a:t>
            </a:r>
          </a:p>
          <a:p>
            <a:pPr lvl="1"/>
            <a:r>
              <a:rPr lang="en-AU" dirty="0"/>
              <a:t>A response has been sent (</a:t>
            </a:r>
            <a:r>
              <a:rPr lang="en-AU" dirty="0" smtClean="0"/>
              <a:t>N16811) </a:t>
            </a:r>
            <a:r>
              <a:rPr lang="en-AU" dirty="0"/>
              <a:t>and waiting for </a:t>
            </a:r>
            <a:r>
              <a:rPr lang="en-AU" dirty="0" smtClean="0"/>
              <a:t>publication</a:t>
            </a:r>
          </a:p>
          <a:p>
            <a:pPr lvl="1"/>
            <a:r>
              <a:rPr lang="en-AU" dirty="0" smtClean="0"/>
              <a:t>Published as </a:t>
            </a:r>
            <a:r>
              <a:rPr lang="en-AU" dirty="0"/>
              <a:t>ISO/IEC/IEEE 8802-21-1:2018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148</a:t>
            </a:fld>
            <a:endParaRPr lang="en-US"/>
          </a:p>
        </p:txBody>
      </p:sp>
    </p:spTree>
    <p:extLst>
      <p:ext uri="{BB962C8B-B14F-4D97-AF65-F5344CB8AC3E}">
        <p14:creationId xmlns:p14="http://schemas.microsoft.com/office/powerpoint/2010/main" val="1420188398"/>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p>
          <a:p>
            <a:pPr lvl="1"/>
            <a:r>
              <a:rPr lang="en-GB" dirty="0" smtClean="0"/>
              <a:t>802.1AX-2014/Cor1 </a:t>
            </a:r>
            <a:r>
              <a:rPr lang="en-AU" dirty="0" smtClean="0"/>
              <a:t>passed 90-day FDIS </a:t>
            </a:r>
            <a:r>
              <a:rPr lang="en-AU" dirty="0"/>
              <a:t>on 20 July </a:t>
            </a:r>
            <a:r>
              <a:rPr lang="en-AU" dirty="0" smtClean="0"/>
              <a:t>2018 (N16684)</a:t>
            </a:r>
            <a:endParaRPr lang="en-AU" dirty="0"/>
          </a:p>
          <a:p>
            <a:pPr lvl="2"/>
            <a:r>
              <a:rPr lang="en-AU" dirty="0" smtClean="0"/>
              <a:t>Passed 10/0/10</a:t>
            </a:r>
          </a:p>
          <a:p>
            <a:pPr lvl="2"/>
            <a:r>
              <a:rPr lang="en-AU" dirty="0" smtClean="0"/>
              <a:t>There were no comments</a:t>
            </a:r>
          </a:p>
          <a:p>
            <a:pPr lvl="1"/>
            <a:r>
              <a:rPr lang="en-US" dirty="0" smtClean="0"/>
              <a:t>It has been published as ISO/IEC </a:t>
            </a:r>
            <a:r>
              <a:rPr lang="en-US" dirty="0"/>
              <a:t>8802-1AX:2016/</a:t>
            </a:r>
            <a:r>
              <a:rPr lang="en-US" dirty="0" err="1"/>
              <a:t>Cor</a:t>
            </a:r>
            <a:r>
              <a:rPr lang="en-US" dirty="0"/>
              <a:t> 1:2018</a:t>
            </a:r>
            <a:endParaRPr lang="en-AU" dirty="0">
              <a:solidFill>
                <a:srgbClr val="FF0000"/>
              </a:solidFill>
            </a:endParaRP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149</a:t>
            </a:fld>
            <a:endParaRPr lang="en-US"/>
          </a:p>
        </p:txBody>
      </p:sp>
    </p:spTree>
    <p:extLst>
      <p:ext uri="{BB962C8B-B14F-4D97-AF65-F5344CB8AC3E}">
        <p14:creationId xmlns:p14="http://schemas.microsoft.com/office/powerpoint/2010/main" val="24251679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23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t>
            </a:r>
            <a:r>
              <a:rPr lang="en-AU" dirty="0" smtClean="0">
                <a:solidFill>
                  <a:srgbClr val="00B050"/>
                </a:solidFill>
              </a:rPr>
              <a:t>&amp; published</a:t>
            </a:r>
          </a:p>
          <a:p>
            <a:pPr lvl="1"/>
            <a:r>
              <a:rPr lang="en-AU" dirty="0" smtClean="0"/>
              <a:t>Passed on 22 Nov 2017 (N16782)</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1"/>
            <a:r>
              <a:rPr lang="en-AU" dirty="0" smtClean="0"/>
              <a:t>It has been published as I</a:t>
            </a:r>
            <a:r>
              <a:rPr lang="en-US" dirty="0" smtClean="0"/>
              <a:t>SO/IEC/IEEE8802-3:2017/</a:t>
            </a:r>
            <a:r>
              <a:rPr lang="en-US" dirty="0" err="1" smtClean="0"/>
              <a:t>Cor</a:t>
            </a:r>
            <a:r>
              <a:rPr lang="en-US" dirty="0" smtClean="0"/>
              <a:t> </a:t>
            </a:r>
            <a:r>
              <a:rPr lang="en-US" dirty="0"/>
              <a:t>1:2018</a:t>
            </a:r>
            <a:endParaRPr lang="en-AU" b="1" dirty="0"/>
          </a:p>
          <a:p>
            <a:pPr lvl="1"/>
            <a:endParaRPr lang="en-AU" dirty="0" smtClean="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1551028614"/>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90-day  FDIS ballot passed and response sent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a:t>9</a:t>
            </a:r>
            <a:r>
              <a:rPr lang="en-US" dirty="0" smtClean="0"/>
              <a:t>0-day</a:t>
            </a:r>
            <a:r>
              <a:rPr lang="en-AU" dirty="0" smtClean="0"/>
              <a:t> </a:t>
            </a:r>
            <a:r>
              <a:rPr lang="en-AU" dirty="0"/>
              <a:t> </a:t>
            </a:r>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a:t>IEEE 802.21-2017-Cor1 9</a:t>
            </a:r>
            <a:r>
              <a:rPr lang="en-AU" dirty="0" smtClean="0"/>
              <a:t>0-day </a:t>
            </a:r>
            <a:r>
              <a:rPr lang="en-AU" dirty="0"/>
              <a:t> </a:t>
            </a:r>
            <a:r>
              <a:rPr lang="en-AU" dirty="0" smtClean="0"/>
              <a:t>FDIS ballot passed on 16 June 2018 (N16814)</a:t>
            </a:r>
          </a:p>
          <a:p>
            <a:pPr lvl="2"/>
            <a:r>
              <a:rPr lang="en-AU" dirty="0" smtClean="0"/>
              <a:t>Passed 5/0/12</a:t>
            </a:r>
          </a:p>
          <a:p>
            <a:pPr lvl="2"/>
            <a:r>
              <a:rPr lang="en-AU" dirty="0"/>
              <a:t>A</a:t>
            </a:r>
            <a:r>
              <a:rPr lang="en-AU" dirty="0" smtClean="0"/>
              <a:t>bstain comment from China NB</a:t>
            </a:r>
          </a:p>
          <a:p>
            <a:pPr lvl="1"/>
            <a:r>
              <a:rPr lang="en-AU" dirty="0"/>
              <a:t>Response </a:t>
            </a:r>
            <a:r>
              <a:rPr lang="en-AU" dirty="0" smtClean="0"/>
              <a:t>was </a:t>
            </a:r>
            <a:r>
              <a:rPr lang="en-AU" dirty="0"/>
              <a:t>sent after July 2018 </a:t>
            </a:r>
            <a:r>
              <a:rPr lang="en-AU" dirty="0" smtClean="0"/>
              <a:t>meeting (N16816)</a:t>
            </a:r>
          </a:p>
          <a:p>
            <a:pPr lvl="1"/>
            <a:r>
              <a:rPr lang="en-AU" dirty="0" smtClean="0"/>
              <a:t>It has now been published as ISO/IEC/IEEE 8802-21:2018/Cor-1:2018</a:t>
            </a:r>
            <a:endParaRPr lang="en-AU" dirty="0"/>
          </a:p>
          <a:p>
            <a:pPr lvl="2"/>
            <a:endParaRPr lang="en-AU" dirty="0" smtClean="0"/>
          </a:p>
          <a:p>
            <a:pPr lvl="2"/>
            <a:endParaRPr lang="en-AU" dirty="0" smtClean="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151</a:t>
            </a:fld>
            <a:endParaRPr lang="en-US"/>
          </a:p>
        </p:txBody>
      </p:sp>
    </p:spTree>
    <p:extLst>
      <p:ext uri="{BB962C8B-B14F-4D97-AF65-F5344CB8AC3E}">
        <p14:creationId xmlns:p14="http://schemas.microsoft.com/office/powerpoint/2010/main" val="33676144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23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9196646"/>
              </p:ext>
            </p:extLst>
          </p:nvPr>
        </p:nvGraphicFramePr>
        <p:xfrm>
          <a:off x="761999" y="1712148"/>
          <a:ext cx="7696200" cy="4477926"/>
        </p:xfrm>
        <a:graphic>
          <a:graphicData uri="http://schemas.openxmlformats.org/drawingml/2006/table">
            <a:tbl>
              <a:tblPr firstRow="1" bandRow="1">
                <a:tableStyleId>{21E4AEA4-8DFA-4A89-87EB-49C32662AFE0}</a:tableStyleId>
              </a:tblPr>
              <a:tblGrid>
                <a:gridCol w="1524001">
                  <a:extLst>
                    <a:ext uri="{9D8B030D-6E8A-4147-A177-3AD203B41FA5}">
                      <a16:colId xmlns:a16="http://schemas.microsoft.com/office/drawing/2014/main" val="20000"/>
                    </a:ext>
                  </a:extLst>
                </a:gridCol>
                <a:gridCol w="19118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351837">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r h="351837">
                <a:tc>
                  <a:txBody>
                    <a:bodyPr/>
                    <a:lstStyle/>
                    <a:p>
                      <a:r>
                        <a:rPr lang="en-AU" sz="1600" dirty="0" smtClean="0">
                          <a:latin typeface="+mj-lt"/>
                          <a:cs typeface="Arial" panose="020B0604020202020204" pitchFamily="34" charset="0"/>
                        </a:rPr>
                        <a:t>802.1Qcd</a:t>
                      </a:r>
                      <a:endParaRPr lang="en-AU" sz="1600" b="0" dirty="0"/>
                    </a:p>
                  </a:txBody>
                  <a:tcPr marL="115147" marR="115147"/>
                </a:tc>
                <a:tc>
                  <a:txBody>
                    <a:bodyPr/>
                    <a:lstStyle/>
                    <a:p>
                      <a:pPr algn="ctr"/>
                      <a:r>
                        <a:rPr lang="en-AU" sz="1600" b="0" dirty="0" smtClean="0">
                          <a:solidFill>
                            <a:srgbClr val="00B050"/>
                          </a:solidFill>
                        </a:rPr>
                        <a:t>Oct</a:t>
                      </a:r>
                      <a:r>
                        <a:rPr lang="en-AU" sz="1600" b="0" baseline="0" dirty="0" smtClean="0">
                          <a:solidFill>
                            <a:srgbClr val="00B050"/>
                          </a:solidFill>
                        </a:rPr>
                        <a:t> 2016</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4119813029"/>
                  </a:ext>
                </a:extLst>
              </a:tr>
              <a:tr h="351837">
                <a:tc>
                  <a:txBody>
                    <a:bodyPr/>
                    <a:lstStyle/>
                    <a:p>
                      <a:r>
                        <a:rPr lang="en-AU" sz="1600" b="0" dirty="0" smtClean="0"/>
                        <a:t>802.1Q-Cor1</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extLst>
                  <a:ext uri="{0D108BD9-81ED-4DB2-BD59-A6C34878D82A}">
                    <a16:rowId xmlns:a16="http://schemas.microsoft.com/office/drawing/2014/main" val="302007147"/>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dk1"/>
                          </a:solidFill>
                          <a:latin typeface="+mn-lt"/>
                          <a:ea typeface="+mn-ea"/>
                          <a:cs typeface="+mn-cs"/>
                        </a:rPr>
                        <a:t>802.1AC-Rev</a:t>
                      </a:r>
                    </a:p>
                  </a:txBody>
                  <a:tcPr marL="115147" marR="0"/>
                </a:tc>
                <a:tc>
                  <a:txBody>
                    <a:bodyPr/>
                    <a:lstStyle/>
                    <a:p>
                      <a:pPr algn="ctr"/>
                      <a:r>
                        <a:rPr lang="en-AU" sz="1600" b="0" dirty="0" smtClean="0">
                          <a:solidFill>
                            <a:srgbClr val="00B050"/>
                          </a:solidFill>
                        </a:rPr>
                        <a:t>May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extLst>
                  <a:ext uri="{0D108BD9-81ED-4DB2-BD59-A6C34878D82A}">
                    <a16:rowId xmlns:a16="http://schemas.microsoft.com/office/drawing/2014/main" val="347298951"/>
                  </a:ext>
                </a:extLst>
              </a:tr>
              <a:tr h="351837">
                <a:tc>
                  <a:txBody>
                    <a:bodyPr/>
                    <a:lstStyle/>
                    <a:p>
                      <a:r>
                        <a:rPr lang="en-AU" sz="1600" b="0" dirty="0" smtClean="0"/>
                        <a:t>802d</a:t>
                      </a:r>
                      <a:endParaRPr lang="en-AU" sz="1600" b="0" dirty="0"/>
                    </a:p>
                  </a:txBody>
                  <a:tcPr marL="115147" marR="0"/>
                </a:tc>
                <a:tc>
                  <a:txBody>
                    <a:bodyPr/>
                    <a:lstStyle/>
                    <a:p>
                      <a:pPr algn="ctr"/>
                      <a:r>
                        <a:rPr lang="en-AU" sz="1600" b="0" dirty="0" smtClean="0">
                          <a:solidFill>
                            <a:srgbClr val="00B050"/>
                          </a:solidFill>
                        </a:rPr>
                        <a:t>Jun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963094535"/>
                  </a:ext>
                </a:extLst>
              </a:tr>
              <a:tr h="351837">
                <a:tc>
                  <a:txBody>
                    <a:bodyPr/>
                    <a:lstStyle/>
                    <a:p>
                      <a:r>
                        <a:rPr lang="en-GB" sz="1600" dirty="0" smtClean="0"/>
                        <a:t>802.1AX/Cor1 </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52471432"/>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sent 10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01720979"/>
              </p:ext>
            </p:extLst>
          </p:nvPr>
        </p:nvGraphicFramePr>
        <p:xfrm>
          <a:off x="761999" y="1712148"/>
          <a:ext cx="7696200" cy="4126089"/>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r h="351837">
                <a:tc>
                  <a:txBody>
                    <a:bodyPr/>
                    <a:lstStyle/>
                    <a:p>
                      <a:r>
                        <a:rPr lang="en-AU" sz="1600" dirty="0" smtClean="0"/>
                        <a:t>802.3/</a:t>
                      </a:r>
                      <a:r>
                        <a:rPr lang="en-AU" sz="1600" dirty="0" err="1" smtClean="0"/>
                        <a:t>Cor</a:t>
                      </a:r>
                      <a:r>
                        <a:rPr lang="en-AU" sz="1600" dirty="0" smtClean="0"/>
                        <a:t> 1 </a:t>
                      </a:r>
                      <a:endParaRPr lang="en-AU" sz="1600" b="0" dirty="0" smtClean="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762305255"/>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sent 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35423949"/>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802.11-2016</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2018</a:t>
                      </a:r>
                    </a:p>
                  </a:txBody>
                  <a:tcPr marL="115147" marR="115147"/>
                </a:tc>
                <a:extLst>
                  <a:ext uri="{0D108BD9-81ED-4DB2-BD59-A6C34878D82A}">
                    <a16:rowId xmlns:a16="http://schemas.microsoft.com/office/drawing/2014/main" val="3386173467"/>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sent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8086280"/>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802.15.4</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448534767"/>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St Louis in January 2019</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WG has sent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372848"/>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3633870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03587851"/>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802.21-2017</a:t>
                      </a:r>
                      <a:endParaRPr lang="en-AU" sz="1600" b="0" kern="1200" dirty="0" smtClean="0">
                        <a:solidFill>
                          <a:schemeClr val="tx1"/>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2018</a:t>
                      </a:r>
                    </a:p>
                  </a:txBody>
                  <a:tcPr marL="115147" marR="115147"/>
                </a:tc>
                <a:extLst>
                  <a:ext uri="{0D108BD9-81ED-4DB2-BD59-A6C34878D82A}">
                    <a16:rowId xmlns:a16="http://schemas.microsoft.com/office/drawing/2014/main" val="35187664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2017</a:t>
                      </a:r>
                    </a:p>
                  </a:txBody>
                  <a:tcPr marL="115147" marR="115147"/>
                </a:tc>
                <a:extLst>
                  <a:ext uri="{0D108BD9-81ED-4DB2-BD59-A6C34878D82A}">
                    <a16:rowId xmlns:a16="http://schemas.microsoft.com/office/drawing/2014/main" val="413192279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Jun</a:t>
                      </a:r>
                      <a:r>
                        <a:rPr lang="en-AU" sz="1600" b="0" baseline="0" dirty="0" smtClean="0">
                          <a:solidFill>
                            <a:srgbClr val="00B050"/>
                          </a:solidFill>
                        </a:rPr>
                        <a:t> 2018</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956146350"/>
                  </a:ext>
                </a:extLst>
              </a:tr>
            </a:tbl>
          </a:graphicData>
        </a:graphic>
      </p:graphicFrame>
    </p:spTree>
    <p:extLst>
      <p:ext uri="{BB962C8B-B14F-4D97-AF65-F5344CB8AC3E}">
        <p14:creationId xmlns:p14="http://schemas.microsoft.com/office/powerpoint/2010/main" val="1804075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28882654"/>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r h="351837">
                <a:tc>
                  <a:txBody>
                    <a:bodyPr/>
                    <a:lstStyle/>
                    <a:p>
                      <a:r>
                        <a:rPr lang="en-AU" sz="1600" b="0" dirty="0" smtClean="0">
                          <a:latin typeface="+mj-lt"/>
                          <a:cs typeface="Arial" panose="020B0604020202020204" pitchFamily="34" charset="0"/>
                        </a:rPr>
                        <a:t>802.22b</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July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extLst>
                  <a:ext uri="{0D108BD9-81ED-4DB2-BD59-A6C34878D82A}">
                    <a16:rowId xmlns:a16="http://schemas.microsoft.com/office/drawing/2014/main" val="1414153154"/>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15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2687436252"/>
              </p:ext>
            </p:extLst>
          </p:nvPr>
        </p:nvGraphicFramePr>
        <p:xfrm>
          <a:off x="152399" y="156864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Aug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Jan</a:t>
                      </a:r>
                      <a:r>
                        <a:rPr lang="en-AU" sz="1600" b="0" kern="1200" baseline="0" dirty="0" smtClean="0">
                          <a:solidFill>
                            <a:srgbClr val="00B050"/>
                          </a:solidFill>
                          <a:latin typeface="+mn-lt"/>
                          <a:ea typeface="+mn-ea"/>
                          <a:cs typeface="+mn-cs"/>
                        </a:rPr>
                        <a:t> 19</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a:t>
                      </a:r>
                      <a:r>
                        <a:rPr lang="en-AU" sz="1600" b="0" smtClean="0">
                          <a:solidFill>
                            <a:schemeClr val="tx1"/>
                          </a:solidFill>
                          <a:latin typeface="+mj-lt"/>
                        </a:rPr>
                        <a:t>Jan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Jan</a:t>
                      </a:r>
                      <a:r>
                        <a:rPr lang="en-AU" sz="1600" b="0" baseline="0" dirty="0" smtClean="0">
                          <a:solidFill>
                            <a:schemeClr val="tx1"/>
                          </a:solidFill>
                          <a:latin typeface="+mj-lt"/>
                        </a:rPr>
                        <a:t>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p>
                  </a:txBody>
                  <a:tcPr marL="115147" marR="115147"/>
                </a:tc>
                <a:extLst>
                  <a:ext uri="{0D108BD9-81ED-4DB2-BD59-A6C34878D82A}">
                    <a16:rowId xmlns:a16="http://schemas.microsoft.com/office/drawing/2014/main" val="4150876632"/>
                  </a:ext>
                </a:extLst>
              </a:tr>
              <a:tr h="330320">
                <a:tc>
                  <a:txBody>
                    <a:bodyPr/>
                    <a:lstStyle/>
                    <a:p>
                      <a:r>
                        <a:rPr lang="en-AU" sz="1600" dirty="0" smtClean="0">
                          <a:latin typeface="+mj-lt"/>
                          <a:cs typeface="Arial" panose="020B0604020202020204" pitchFamily="34" charset="0"/>
                        </a:rPr>
                        <a:t>.1Q-2018</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817939056"/>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285705002"/>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617972044"/>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Jan</a:t>
                      </a:r>
                      <a:r>
                        <a:rPr lang="en-AU" sz="1600" b="0" kern="1200" baseline="0" dirty="0" smtClean="0">
                          <a:solidFill>
                            <a:srgbClr val="00B050"/>
                          </a:solidFill>
                          <a:latin typeface="+mn-lt"/>
                          <a:ea typeface="+mn-ea"/>
                          <a:cs typeface="+mn-cs"/>
                        </a:rPr>
                        <a:t> 19</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216655859"/>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D2.2</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4070675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6"/>
                </a:solidFill>
              </a:rPr>
              <a:t>IEEE 802.1 has </a:t>
            </a:r>
            <a:r>
              <a:rPr lang="en-AU" dirty="0" smtClean="0">
                <a:solidFill>
                  <a:schemeClr val="accent6"/>
                </a:solidFill>
              </a:rPr>
              <a:t>15 </a:t>
            </a:r>
            <a:r>
              <a:rPr lang="en-AU" dirty="0">
                <a:solidFill>
                  <a:schemeClr val="accent6"/>
                </a:solidFill>
              </a:rPr>
              <a:t>standards in the pipeline for ratification under the PSDO process</a:t>
            </a:r>
            <a:endParaRPr lang="en-AU" dirty="0"/>
          </a:p>
        </p:txBody>
      </p:sp>
      <p:sp>
        <p:nvSpPr>
          <p:cNvPr id="3" name="Content Placeholder 2"/>
          <p:cNvSpPr>
            <a:spLocks noGrp="1"/>
          </p:cNvSpPr>
          <p:nvPr>
            <p:ph idx="1"/>
          </p:nvPr>
        </p:nvSpPr>
        <p:spPr>
          <a:xfrm>
            <a:off x="685800" y="4724400"/>
            <a:ext cx="7772400" cy="1371600"/>
          </a:xfrm>
        </p:spPr>
        <p:txBody>
          <a:bodyPr/>
          <a:lstStyle/>
          <a:p>
            <a:pPr lvl="1"/>
            <a:r>
              <a:rPr lang="en-AU" dirty="0" smtClean="0"/>
              <a:t>In addition, two standards are now in Systematic Review</a:t>
            </a:r>
          </a:p>
          <a:p>
            <a:pPr lvl="2"/>
            <a:r>
              <a:rPr lang="en-AU" dirty="0" smtClean="0"/>
              <a:t>ISO/IEC/IEEE 8802-1X:2013</a:t>
            </a:r>
          </a:p>
          <a:p>
            <a:pPr lvl="2"/>
            <a:r>
              <a:rPr lang="en-AU" dirty="0" smtClean="0"/>
              <a:t>ISO/IEC/IEEE 8802-1AE:2013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aphicFrame>
        <p:nvGraphicFramePr>
          <p:cNvPr id="6" name="Content Placeholder 5"/>
          <p:cNvGraphicFramePr>
            <a:graphicFrameLocks/>
          </p:cNvGraphicFramePr>
          <p:nvPr>
            <p:extLst>
              <p:ext uri="{D42A27DB-BD31-4B8C-83A1-F6EECF244321}">
                <p14:modId xmlns:p14="http://schemas.microsoft.com/office/powerpoint/2010/main" val="3662117749"/>
              </p:ext>
            </p:extLst>
          </p:nvPr>
        </p:nvGraphicFramePr>
        <p:xfrm>
          <a:off x="152399" y="1568640"/>
          <a:ext cx="8839199" cy="22555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.1Qcy</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78946201"/>
                  </a:ext>
                </a:extLst>
              </a:tr>
              <a:tr h="330320">
                <a:tc>
                  <a:txBody>
                    <a:bodyPr/>
                    <a:lstStyle/>
                    <a:p>
                      <a:r>
                        <a:rPr lang="en-AU" sz="1600" dirty="0" smtClean="0"/>
                        <a:t>.</a:t>
                      </a:r>
                      <a:r>
                        <a:rPr lang="en-AU" sz="1600" dirty="0" smtClean="0">
                          <a:cs typeface="Arial" panose="020B0604020202020204" pitchFamily="34" charset="0"/>
                        </a:rPr>
                        <a:t>1AC/Cor-1</a:t>
                      </a:r>
                      <a:r>
                        <a:rPr lang="en-AU" sz="1600" dirty="0" smtClean="0"/>
                        <a:t>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17</a:t>
                      </a:r>
                      <a:r>
                        <a:rPr lang="en-AU" sz="1600" b="0" baseline="0" dirty="0" smtClean="0">
                          <a:solidFill>
                            <a:schemeClr val="tx1"/>
                          </a:solidFill>
                          <a:latin typeface="+mj-lt"/>
                        </a:rPr>
                        <a:t> Mar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70150426"/>
                  </a:ext>
                </a:extLst>
              </a:tr>
              <a:tr h="330320">
                <a:tc>
                  <a:txBody>
                    <a:bodyPr/>
                    <a:lstStyle/>
                    <a:p>
                      <a:r>
                        <a:rPr lang="en-AU" sz="1600" dirty="0" smtClean="0">
                          <a:latin typeface="+mj-lt"/>
                          <a:cs typeface="Arial" panose="020B0604020202020204" pitchFamily="34" charset="0"/>
                        </a:rPr>
                        <a:t>.1Xck</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959928674"/>
                  </a:ext>
                </a:extLst>
              </a:tr>
              <a:tr h="330320">
                <a:tc>
                  <a:txBody>
                    <a:bodyPr/>
                    <a:lstStyle/>
                    <a:p>
                      <a:r>
                        <a:rPr lang="en-AU" sz="1600" dirty="0" smtClean="0">
                          <a:latin typeface="+mj-lt"/>
                          <a:cs typeface="Arial" panose="020B0604020202020204" pitchFamily="34" charset="0"/>
                        </a:rPr>
                        <a:t>.1AE-Rev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11 Mar</a:t>
                      </a:r>
                      <a:r>
                        <a:rPr lang="en-AU" sz="1600" b="0" kern="1200" baseline="0" dirty="0" smtClean="0">
                          <a:solidFill>
                            <a:schemeClr val="tx1"/>
                          </a:solidFill>
                          <a:latin typeface="+mn-lt"/>
                          <a:ea typeface="+mn-ea"/>
                          <a:cs typeface="+mn-cs"/>
                        </a:rPr>
                        <a:t> 19</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712652425"/>
                  </a:ext>
                </a:extLst>
              </a:tr>
              <a:tr h="330320">
                <a:tc>
                  <a:txBody>
                    <a:bodyPr/>
                    <a:lstStyle/>
                    <a:p>
                      <a:r>
                        <a:rPr lang="en-AU" sz="1600" dirty="0" smtClean="0">
                          <a:latin typeface="+mj-lt"/>
                          <a:cs typeface="Arial" panose="020B0604020202020204" pitchFamily="34" charset="0"/>
                        </a:rPr>
                        <a:t>.1AS-Rev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60142289"/>
                  </a:ext>
                </a:extLst>
              </a:tr>
            </a:tbl>
          </a:graphicData>
        </a:graphic>
      </p:graphicFrame>
    </p:spTree>
    <p:extLst>
      <p:ext uri="{BB962C8B-B14F-4D97-AF65-F5344CB8AC3E}">
        <p14:creationId xmlns:p14="http://schemas.microsoft.com/office/powerpoint/2010/main" val="2838231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is waiting for publication</a:t>
            </a:r>
            <a:endParaRPr lang="en-AU" dirty="0"/>
          </a:p>
        </p:txBody>
      </p:sp>
      <p:sp>
        <p:nvSpPr>
          <p:cNvPr id="10" name="Content Placeholder 9"/>
          <p:cNvSpPr>
            <a:spLocks noGrp="1"/>
          </p:cNvSpPr>
          <p:nvPr>
            <p:ph idx="1"/>
          </p:nvPr>
        </p:nvSpPr>
        <p:spPr>
          <a:xfrm>
            <a:off x="685800" y="16002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and response sent</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a:solidFill>
                  <a:srgbClr val="00B050"/>
                </a:solidFill>
              </a:rPr>
              <a:t>passed, </a:t>
            </a:r>
            <a:r>
              <a:rPr lang="en-AU" dirty="0" smtClean="0">
                <a:solidFill>
                  <a:srgbClr val="00B050"/>
                </a:solidFill>
              </a:rPr>
              <a:t>response sent </a:t>
            </a:r>
            <a:r>
              <a:rPr lang="en-AU" dirty="0" smtClean="0">
                <a:solidFill>
                  <a:schemeClr val="accent2"/>
                </a:solidFill>
              </a:rPr>
              <a:t>&amp; waiting for publication</a:t>
            </a:r>
          </a:p>
          <a:p>
            <a:pPr lvl="1"/>
            <a:r>
              <a:rPr lang="en-AU" dirty="0" smtClean="0"/>
              <a:t>802.1AEcg </a:t>
            </a:r>
            <a:r>
              <a:rPr lang="en-AU" dirty="0"/>
              <a:t>passed </a:t>
            </a:r>
            <a:r>
              <a:rPr lang="en-AU" dirty="0" smtClean="0"/>
              <a:t>FDIS ballot </a:t>
            </a:r>
            <a:r>
              <a:rPr lang="en-AU" dirty="0"/>
              <a:t>on 28 Aug 2018 (</a:t>
            </a:r>
            <a:r>
              <a:rPr lang="en-AU" dirty="0" smtClean="0"/>
              <a:t>N</a:t>
            </a:r>
            <a:r>
              <a:rPr lang="en-AU" dirty="0" smtClean="0">
                <a:solidFill>
                  <a:srgbClr val="FF0000"/>
                </a:solidFill>
              </a:rPr>
              <a:t>??????</a:t>
            </a:r>
            <a:r>
              <a:rPr lang="en-AU" dirty="0" smtClean="0"/>
              <a:t>)</a:t>
            </a:r>
            <a:endParaRPr lang="en-AU" dirty="0"/>
          </a:p>
          <a:p>
            <a:pPr lvl="2"/>
            <a:r>
              <a:rPr lang="en-AU" dirty="0"/>
              <a:t>Passed </a:t>
            </a:r>
            <a:r>
              <a:rPr lang="en-AU" dirty="0" smtClean="0"/>
              <a:t>10/1/11, with China NB voting no </a:t>
            </a:r>
          </a:p>
          <a:p>
            <a:pPr lvl="1"/>
            <a:r>
              <a:rPr lang="en-AU" dirty="0"/>
              <a:t>Published as ISO/IEC/IEEE 8802-1AE:2013/</a:t>
            </a:r>
            <a:r>
              <a:rPr lang="en-AU" dirty="0" err="1"/>
              <a:t>Amd</a:t>
            </a:r>
            <a:r>
              <a:rPr lang="en-AU" dirty="0"/>
              <a:t> 3:2018</a:t>
            </a:r>
            <a:endParaRPr lang="en-AU" dirty="0">
              <a:solidFill>
                <a:srgbClr val="FF0000"/>
              </a:solidFill>
            </a:endParaRPr>
          </a:p>
          <a:p>
            <a:pPr lvl="1"/>
            <a:r>
              <a:rPr lang="en-AU" dirty="0" smtClean="0"/>
              <a:t>Comment responses were sent in Jan 2019</a:t>
            </a:r>
            <a:r>
              <a:rPr lang="en-AU" dirty="0" smtClean="0">
                <a:solidFill>
                  <a:srgbClr val="FF0000"/>
                </a:solidFill>
              </a:rPr>
              <a:t> (N?????)</a:t>
            </a:r>
            <a:endParaRPr lang="en-AU" dirty="0">
              <a:solidFill>
                <a:srgbClr val="FF0000"/>
              </a:solidFill>
            </a:endParaRP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AU" dirty="0"/>
              <a:t>FDIS ballot </a:t>
            </a:r>
            <a:r>
              <a:rPr lang="en-AU" dirty="0" smtClean="0"/>
              <a:t>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Jan 2018 (N16761)</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p>
          <a:p>
            <a:r>
              <a:rPr lang="en-AU" dirty="0" smtClean="0"/>
              <a:t>FDIS ballot: </a:t>
            </a:r>
            <a:r>
              <a:rPr lang="en-AU" dirty="0" smtClean="0">
                <a:solidFill>
                  <a:srgbClr val="00B050"/>
                </a:solidFill>
              </a:rPr>
              <a:t>passed </a:t>
            </a:r>
            <a:r>
              <a:rPr lang="en-AU" dirty="0" smtClean="0">
                <a:solidFill>
                  <a:schemeClr val="accent2"/>
                </a:solidFill>
              </a:rPr>
              <a:t>&amp; </a:t>
            </a:r>
            <a:r>
              <a:rPr lang="en-AU" dirty="0">
                <a:solidFill>
                  <a:schemeClr val="accent2"/>
                </a:solidFill>
              </a:rPr>
              <a:t>waiting for publication</a:t>
            </a:r>
            <a:endParaRPr lang="en-AU" dirty="0" smtClean="0">
              <a:solidFill>
                <a:schemeClr val="accent2"/>
              </a:solidFill>
            </a:endParaRPr>
          </a:p>
          <a:p>
            <a:pPr lvl="1"/>
            <a:r>
              <a:rPr lang="en-AU" dirty="0"/>
              <a:t>FDIS ballot passed </a:t>
            </a:r>
            <a:r>
              <a:rPr lang="en-AU" dirty="0" smtClean="0"/>
              <a:t>10/0/9 </a:t>
            </a:r>
            <a:r>
              <a:rPr lang="en-AU" dirty="0"/>
              <a:t>on 26 Dec 2018 (</a:t>
            </a:r>
            <a:r>
              <a:rPr lang="en-AU" dirty="0">
                <a:solidFill>
                  <a:srgbClr val="FF0000"/>
                </a:solidFill>
              </a:rPr>
              <a:t>N</a:t>
            </a:r>
            <a:r>
              <a:rPr lang="en-AU" dirty="0" smtClean="0">
                <a:solidFill>
                  <a:srgbClr val="FF0000"/>
                </a:solidFill>
              </a:rPr>
              <a:t>??????</a:t>
            </a:r>
            <a:r>
              <a:rPr lang="en-AU" dirty="0" smtClean="0"/>
              <a:t>)</a:t>
            </a:r>
            <a:endParaRPr lang="en-US" dirty="0" smtClean="0"/>
          </a:p>
          <a:p>
            <a:pPr lvl="1"/>
            <a:r>
              <a:rPr lang="en-AU" dirty="0" smtClean="0"/>
              <a:t>Will </a:t>
            </a:r>
            <a:r>
              <a:rPr lang="en-AU" dirty="0"/>
              <a:t>be known as ISO/IEC/IEEE 8802-1CB</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FDIS ballot </a:t>
            </a:r>
            <a:r>
              <a:rPr lang="en-AU" dirty="0" smtClean="0"/>
              <a:t>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802.1Qci (6N16715) passed </a:t>
            </a:r>
            <a:r>
              <a:rPr lang="en-AU" dirty="0"/>
              <a:t>60-day pre-ballot on </a:t>
            </a:r>
            <a:r>
              <a:rPr lang="en-AU" dirty="0" smtClean="0"/>
              <a:t>9 Dec 2017 (6N16760)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A response was sent in Apr 2018 (</a:t>
            </a:r>
            <a:r>
              <a:rPr lang="en-AU" dirty="0" smtClean="0"/>
              <a:t>N16796)</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endParaRPr lang="en-AU" dirty="0" smtClean="0">
              <a:solidFill>
                <a:schemeClr val="accent2"/>
              </a:solidFill>
            </a:endParaRPr>
          </a:p>
          <a:p>
            <a:pPr lvl="1"/>
            <a:r>
              <a:rPr lang="en-AU" dirty="0"/>
              <a:t>FDIS ballot passed </a:t>
            </a:r>
            <a:r>
              <a:rPr lang="en-AU" dirty="0" smtClean="0"/>
              <a:t>9/0/10 </a:t>
            </a:r>
            <a:r>
              <a:rPr lang="en-AU" dirty="0"/>
              <a:t>on </a:t>
            </a:r>
            <a:r>
              <a:rPr lang="en-AU" dirty="0" smtClean="0"/>
              <a:t>3 Jan </a:t>
            </a:r>
            <a:r>
              <a:rPr lang="en-AU" dirty="0" smtClean="0"/>
              <a:t>2019 </a:t>
            </a:r>
            <a:r>
              <a:rPr lang="en-AU" dirty="0" smtClean="0"/>
              <a:t>(</a:t>
            </a:r>
            <a:r>
              <a:rPr lang="en-AU" dirty="0" smtClean="0">
                <a:solidFill>
                  <a:srgbClr val="FF0000"/>
                </a:solidFill>
              </a:rPr>
              <a:t>N</a:t>
            </a:r>
            <a:r>
              <a:rPr lang="en-AU" dirty="0">
                <a:solidFill>
                  <a:srgbClr val="FF0000"/>
                </a:solidFill>
              </a:rPr>
              <a:t>??????</a:t>
            </a:r>
            <a:r>
              <a:rPr lang="en-AU" dirty="0"/>
              <a:t>)</a:t>
            </a:r>
            <a:endParaRPr lang="en-US" dirty="0"/>
          </a:p>
          <a:p>
            <a:pPr lvl="1"/>
            <a:r>
              <a:rPr lang="en-AU" dirty="0" smtClean="0"/>
              <a:t>Will be known as ISO/IEC/IEEE 8802-1Q/</a:t>
            </a:r>
            <a:r>
              <a:rPr lang="en-AU" dirty="0" err="1" smtClean="0"/>
              <a:t>Amd</a:t>
            </a:r>
            <a:r>
              <a:rPr lang="en-AU" dirty="0" smtClean="0"/>
              <a:t> 6</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FDIS ballot </a:t>
            </a:r>
            <a:r>
              <a:rPr lang="en-AU" dirty="0" smtClean="0"/>
              <a:t>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endParaRPr lang="en-AU" dirty="0" smtClean="0">
              <a:solidFill>
                <a:schemeClr val="accent2"/>
              </a:solidFill>
            </a:endParaRPr>
          </a:p>
          <a:p>
            <a:pPr lvl="1"/>
            <a:r>
              <a:rPr lang="en-AU" dirty="0"/>
              <a:t>FDIS ballot passed 9/0/10 on 3 Jan 2010 (</a:t>
            </a:r>
            <a:r>
              <a:rPr lang="en-AU" dirty="0">
                <a:solidFill>
                  <a:srgbClr val="FF0000"/>
                </a:solidFill>
              </a:rPr>
              <a:t>N??????</a:t>
            </a:r>
            <a:r>
              <a:rPr lang="en-AU" dirty="0"/>
              <a:t>)</a:t>
            </a:r>
            <a:endParaRPr lang="en-US" dirty="0"/>
          </a:p>
          <a:p>
            <a:pPr lvl="1"/>
            <a:r>
              <a:rPr lang="en-AU" dirty="0" smtClean="0"/>
              <a:t>Will </a:t>
            </a:r>
            <a:r>
              <a:rPr lang="en-AU" dirty="0"/>
              <a:t>be known as ISO/IEC/IEEE 8802-1Q/</a:t>
            </a:r>
            <a:r>
              <a:rPr lang="en-AU" dirty="0" err="1"/>
              <a:t>Amd</a:t>
            </a:r>
            <a:r>
              <a:rPr lang="en-AU" dirty="0"/>
              <a:t> 7</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FDIS </a:t>
            </a:r>
            <a:r>
              <a:rPr lang="en-AU" dirty="0"/>
              <a:t>ballot passed</a:t>
            </a:r>
            <a:r>
              <a:rPr lang="en-AU" dirty="0">
                <a:solidFill>
                  <a:srgbClr val="00B050"/>
                </a:solidFill>
              </a:rPr>
              <a:t> </a:t>
            </a:r>
            <a:r>
              <a:rPr lang="en-AU" dirty="0"/>
              <a:t>but requires a response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p>
          <a:p>
            <a:pPr lvl="2"/>
            <a:r>
              <a:rPr lang="en-AU" dirty="0"/>
              <a:t>A response was sent in Apr 2018 </a:t>
            </a:r>
            <a:r>
              <a:rPr lang="en-AU" dirty="0" smtClean="0"/>
              <a:t>(N16797)</a:t>
            </a:r>
            <a:endParaRPr lang="en-AU" dirty="0"/>
          </a:p>
          <a:p>
            <a:r>
              <a:rPr lang="en-AU" dirty="0" smtClean="0"/>
              <a:t>FDIS ballot: </a:t>
            </a:r>
            <a:r>
              <a:rPr lang="en-AU" dirty="0" smtClean="0">
                <a:solidFill>
                  <a:srgbClr val="00B050"/>
                </a:solidFill>
              </a:rPr>
              <a:t>passed </a:t>
            </a:r>
            <a:r>
              <a:rPr lang="en-AU" dirty="0" smtClean="0">
                <a:solidFill>
                  <a:schemeClr val="accent2"/>
                </a:solidFill>
              </a:rPr>
              <a:t>but requires a response </a:t>
            </a:r>
          </a:p>
          <a:p>
            <a:pPr lvl="1"/>
            <a:r>
              <a:rPr lang="en-AU" dirty="0"/>
              <a:t>FDIS ballot passed </a:t>
            </a:r>
            <a:r>
              <a:rPr lang="en-AU" dirty="0" smtClean="0"/>
              <a:t>9/1/9 </a:t>
            </a:r>
            <a:r>
              <a:rPr lang="en-AU" dirty="0"/>
              <a:t>on 26 Dec 2018 (</a:t>
            </a:r>
            <a:r>
              <a:rPr lang="en-AU" dirty="0">
                <a:solidFill>
                  <a:srgbClr val="FF0000"/>
                </a:solidFill>
              </a:rPr>
              <a:t>N??????</a:t>
            </a:r>
            <a:r>
              <a:rPr lang="en-AU" dirty="0"/>
              <a:t>)</a:t>
            </a:r>
            <a:endParaRPr lang="en-US" dirty="0"/>
          </a:p>
          <a:p>
            <a:pPr lvl="1"/>
            <a:r>
              <a:rPr lang="en-AU" dirty="0" smtClean="0"/>
              <a:t>Will be known as ISO/IEC/IEEE </a:t>
            </a:r>
            <a:r>
              <a:rPr lang="en-AU" dirty="0"/>
              <a:t>8802-A:2015/</a:t>
            </a:r>
            <a:r>
              <a:rPr lang="en-AU" dirty="0" err="1"/>
              <a:t>Amd</a:t>
            </a:r>
            <a:r>
              <a:rPr lang="en-AU" dirty="0"/>
              <a:t> 2</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802c</a:t>
            </a:r>
            <a:endParaRPr lang="en-AU" dirty="0"/>
          </a:p>
        </p:txBody>
      </p:sp>
      <p:sp>
        <p:nvSpPr>
          <p:cNvPr id="3" name="Content Placeholder 2"/>
          <p:cNvSpPr>
            <a:spLocks noGrp="1"/>
          </p:cNvSpPr>
          <p:nvPr>
            <p:ph idx="1"/>
          </p:nvPr>
        </p:nvSpPr>
        <p:spPr/>
        <p:txBody>
          <a:bodyPr/>
          <a:lstStyle/>
          <a:p>
            <a:r>
              <a:rPr lang="en-AU" dirty="0" smtClean="0"/>
              <a:t>China NB comment CN1</a:t>
            </a:r>
          </a:p>
          <a:p>
            <a:pPr lvl="1"/>
            <a:r>
              <a:rPr lang="en-US" dirty="0"/>
              <a:t>The abstract stated </a:t>
            </a:r>
            <a:r>
              <a:rPr lang="en-US" i="1" dirty="0"/>
              <a:t>“An optional local medium access control (MAC) address space structure, known as the Structured Local Address Plan (SLAP), is provided in this amendment to IEEE </a:t>
            </a:r>
            <a:r>
              <a:rPr lang="en-US" i="1" dirty="0" err="1"/>
              <a:t>Std</a:t>
            </a:r>
            <a:r>
              <a:rPr lang="en-US" i="1" dirty="0"/>
              <a:t> 802®-2014 in order to allow multiple administrations to coexist. This structure designates a range of local MAC addresses for protocols using a Company ID (CID) assigned by the IEEE Registration Authority. ”</a:t>
            </a:r>
            <a:endParaRPr lang="en-AU" dirty="0"/>
          </a:p>
          <a:p>
            <a:pPr lvl="1"/>
            <a:r>
              <a:rPr lang="en-US" dirty="0"/>
              <a:t>Also Section 9.3 states that </a:t>
            </a:r>
            <a:r>
              <a:rPr lang="en-US" i="1" dirty="0"/>
              <a:t>“an organization that has an OUI, CID, or OUI-36 assigned to it may use its OUI, CID, or OUI-36 to assign globally unique protocol identifiers to its own protocols”</a:t>
            </a:r>
            <a:r>
              <a:rPr lang="en-US" dirty="0"/>
              <a:t>. The format of an OUI or CID used as protocol identifier is</a:t>
            </a:r>
            <a:r>
              <a:rPr lang="en-GB" dirty="0"/>
              <a:t> explicitly and typically</a:t>
            </a:r>
            <a:r>
              <a:rPr lang="en-US" dirty="0"/>
              <a:t> defined for this project in Figure 15. </a:t>
            </a:r>
            <a:endParaRPr lang="en-US" dirty="0" smtClean="0"/>
          </a:p>
          <a:p>
            <a:pPr lvl="1"/>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4289222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pPr lvl="1"/>
            <a:r>
              <a:rPr lang="en-AU" dirty="0" smtClean="0"/>
              <a:t>…</a:t>
            </a:r>
          </a:p>
          <a:p>
            <a:pPr lvl="1"/>
            <a:r>
              <a:rPr lang="en-US" dirty="0"/>
              <a:t>However, IEEE has already registered multiple OID nodes for the MAC </a:t>
            </a:r>
            <a:r>
              <a:rPr lang="en-US" dirty="0" smtClean="0"/>
              <a:t>address </a:t>
            </a:r>
            <a:r>
              <a:rPr lang="en-US" dirty="0"/>
              <a:t>and add them into the OID identification system. Using CID will cause confusion in the international standard identifier system and add burden or difficulty to the management.</a:t>
            </a:r>
            <a:endParaRPr lang="en-AU" dirty="0"/>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273187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GB" i="1" dirty="0"/>
              <a:t>OID is a flexible, scalable and across heterogeneous systems identifying mechanism proposed by ISO/IEC and ITU-T. OID is commonly applied in ISO/IEC international standard series. It has established a complete global OID registration system and is running well over years. Moreover, OID has explicitly reserved 1(ISO).3(identified-organization) for assigning globally unique protocol identifiers for companies.</a:t>
            </a:r>
            <a:endParaRPr lang="en-AU" i="1" dirty="0"/>
          </a:p>
          <a:p>
            <a:pPr lvl="1"/>
            <a:r>
              <a:rPr lang="en-US" i="1" dirty="0"/>
              <a:t>IEEE 802 replied CN1 in 6N16797 and mentioned that “OID-based identifiers are already supported and are specified Clause 10 of the base standard (ISO/IEC/IEEE 8802-A:2015 “Information technology -- Telecommunications and information exchange between systems -- Local and metropolitan area networks -- Part A: Overview and architecture”) that is proposed for amendment by IEEE </a:t>
            </a:r>
            <a:r>
              <a:rPr lang="en-US" i="1" dirty="0" err="1"/>
              <a:t>Std</a:t>
            </a:r>
            <a:r>
              <a:rPr lang="en-US" i="1" dirty="0"/>
              <a:t> 802c</a:t>
            </a:r>
            <a:r>
              <a:rPr lang="en-US" i="1" dirty="0" smtClean="0"/>
              <a:t>.”</a:t>
            </a:r>
          </a:p>
          <a:p>
            <a:pPr lvl="1"/>
            <a:r>
              <a:rPr lang="en-US"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1306042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US" i="1" dirty="0" smtClean="0"/>
              <a:t>…</a:t>
            </a:r>
          </a:p>
          <a:p>
            <a:pPr lvl="1"/>
            <a:r>
              <a:rPr lang="en-US" i="1" dirty="0" smtClean="0"/>
              <a:t>However</a:t>
            </a:r>
            <a:r>
              <a:rPr lang="en-US" i="1" dirty="0"/>
              <a:t>, actually the similar problem also exist in the base standard ISO/IEC/IEEE 8802-A:2015. </a:t>
            </a:r>
            <a:r>
              <a:rPr lang="en-GB" i="1" dirty="0"/>
              <a:t>The management of network resources of a large number of IEEE 802 standard series is still unclear and there are no specific management provisions and allocation rules. The users have no idea about where and how to get these resources.</a:t>
            </a:r>
            <a:endParaRPr lang="en-AU" i="1" dirty="0"/>
          </a:p>
          <a:p>
            <a:pPr lvl="1"/>
            <a:r>
              <a:rPr lang="en-US" i="1" dirty="0"/>
              <a:t>Therefore, in terms of the unification of similar identifiers used in global standards and the reduction of management difficulty as far as possible, it is suggested that the CID format defined in this proposal directly adopt OID format</a:t>
            </a:r>
            <a:r>
              <a:rPr lang="en-US" i="1" dirty="0" smtClean="0"/>
              <a:t>.</a:t>
            </a:r>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714714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IEEE 802 proposed response </a:t>
            </a:r>
            <a:r>
              <a:rPr lang="en-AU" dirty="0"/>
              <a:t>CN1</a:t>
            </a:r>
          </a:p>
          <a:p>
            <a:pPr lvl="1"/>
            <a:r>
              <a:rPr lang="en-US" dirty="0" smtClean="0">
                <a:solidFill>
                  <a:srgbClr val="FF0000"/>
                </a:solidFill>
              </a:rPr>
              <a:t>Final response (developed by Roger Marks and Bob Grow) </a:t>
            </a:r>
            <a:r>
              <a:rPr lang="en-US" dirty="0">
                <a:solidFill>
                  <a:srgbClr val="FF0000"/>
                </a:solidFill>
              </a:rPr>
              <a:t>not expected until March </a:t>
            </a:r>
            <a:r>
              <a:rPr lang="en-US" dirty="0" smtClean="0">
                <a:solidFill>
                  <a:srgbClr val="FF0000"/>
                </a:solidFill>
              </a:rPr>
              <a:t>plenary but draft has been developed</a:t>
            </a:r>
            <a:endParaRPr lang="en-US" i="1" dirty="0" smtClean="0"/>
          </a:p>
          <a:p>
            <a:pPr lvl="2"/>
            <a:r>
              <a:rPr lang="en-US" i="1" dirty="0" smtClean="0"/>
              <a:t>IEEE </a:t>
            </a:r>
            <a:r>
              <a:rPr lang="en-US" i="1" dirty="0"/>
              <a:t>802 appreciates the review and comments of the China National Body regarding ISO/IEC/IEEE FDIS 8802-A:2015/</a:t>
            </a:r>
            <a:r>
              <a:rPr lang="en-US" i="1" dirty="0" err="1"/>
              <a:t>FDAmd</a:t>
            </a:r>
            <a:r>
              <a:rPr lang="en-US" i="1" dirty="0"/>
              <a:t> </a:t>
            </a:r>
            <a:r>
              <a:rPr lang="en-US" i="1" dirty="0" smtClean="0"/>
              <a:t>2.</a:t>
            </a:r>
            <a:endParaRPr lang="en-US" dirty="0"/>
          </a:p>
          <a:p>
            <a:pPr lvl="2"/>
            <a:r>
              <a:rPr lang="en-US" i="1" dirty="0" smtClean="0"/>
              <a:t>The </a:t>
            </a:r>
            <a:r>
              <a:rPr lang="en-US" i="1" dirty="0"/>
              <a:t>protocol identifiers specified in the amendment are intended for use within Layer 2 packets and other cases with a need for a compact identifier rather than a verbose </a:t>
            </a:r>
            <a:r>
              <a:rPr lang="en-US" i="1" dirty="0" smtClean="0"/>
              <a:t>OID.</a:t>
            </a:r>
            <a:endParaRPr lang="en-US" dirty="0"/>
          </a:p>
          <a:p>
            <a:pPr lvl="2"/>
            <a:r>
              <a:rPr lang="en-US" i="1" dirty="0" smtClean="0"/>
              <a:t>OID-based </a:t>
            </a:r>
            <a:r>
              <a:rPr lang="en-US" i="1" dirty="0"/>
              <a:t>identifiers are already supported and are specified in Clause 10 of the base standard (ISO/IEC/IEEE 8802-A:2015 that is proposed for amendment. </a:t>
            </a:r>
            <a:endParaRPr lang="en-US" i="1" dirty="0" smtClean="0"/>
          </a:p>
          <a:p>
            <a:pPr lvl="2"/>
            <a:r>
              <a:rPr lang="en-US" i="1" dirty="0" smtClean="0"/>
              <a:t>Regarding </a:t>
            </a:r>
            <a:r>
              <a:rPr lang="en-US" i="1" dirty="0"/>
              <a:t>the comment that "IEEE has already registered multiple OID nodes for the MAC </a:t>
            </a:r>
            <a:r>
              <a:rPr lang="en-US" i="1" dirty="0" err="1" smtClean="0"/>
              <a:t>adddress</a:t>
            </a:r>
            <a:r>
              <a:rPr lang="en-US" i="1" dirty="0"/>
              <a:t>," an OID hierarchy is specified in IEC/IEEE 8802-A:2015 but we are not aware of an IEEE OID for MAC </a:t>
            </a:r>
            <a:r>
              <a:rPr lang="en-US" i="1" dirty="0" smtClean="0"/>
              <a:t>addresses.</a:t>
            </a:r>
            <a:endParaRPr lang="en-US" dirty="0"/>
          </a:p>
          <a:p>
            <a:pPr lvl="2"/>
            <a:r>
              <a:rPr lang="en-US" i="1" dirty="0" smtClean="0"/>
              <a:t>…</a:t>
            </a:r>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20475465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IEEE 802 proposed response </a:t>
            </a:r>
            <a:r>
              <a:rPr lang="en-AU" dirty="0"/>
              <a:t>CN1</a:t>
            </a:r>
          </a:p>
          <a:p>
            <a:pPr lvl="2"/>
            <a:r>
              <a:rPr lang="en-US" i="1" dirty="0" smtClean="0"/>
              <a:t>…</a:t>
            </a:r>
          </a:p>
          <a:p>
            <a:pPr lvl="2"/>
            <a:r>
              <a:rPr lang="en-US" i="1" dirty="0" smtClean="0"/>
              <a:t>IEC/IEEE </a:t>
            </a:r>
            <a:r>
              <a:rPr lang="en-US" i="1" dirty="0"/>
              <a:t>8802-A:2015 specifies the construction of a protocol identifier as an extension of the 24-bit unique OUI assigned to an organization. The proposed amendment would provide for a 24-bit unique CID to be used as an alternative to the 24-bit unique OUI. The OUI and CID lie in non-overlapping regions of the same 24-bit number space, so the amendment supports additional organizational </a:t>
            </a:r>
            <a:r>
              <a:rPr lang="en-US" i="1" dirty="0" smtClean="0"/>
              <a:t>assignments.</a:t>
            </a:r>
            <a:endParaRPr lang="en-US" dirty="0"/>
          </a:p>
          <a:p>
            <a:pPr lvl="2"/>
            <a:r>
              <a:rPr lang="en-US" i="1" dirty="0" smtClean="0"/>
              <a:t>Regarding </a:t>
            </a:r>
            <a:r>
              <a:rPr lang="en-US" i="1" dirty="0"/>
              <a:t>the view that "users have no idea about where and how to get these resources," we note that, per IEC/IEEE 8802-A:2015, "The IEEE RA has the responsibility of defining and carrying out procedures for the administration of universal addresses. The IEEE RA has also been designated by ISO/IEC to act as a registration authority for the ISO/IEC 8802 series of standards." Additional information for users is provided in Footnote 1 of IEC/IEEE 8802-A:2015 and in Footnotes 2-5 of the FDIS</a:t>
            </a:r>
            <a:r>
              <a:rPr lang="en-US" i="1" dirty="0" smtClean="0"/>
              <a:t>.</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27116309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802.1Q-2018 60-day ballot closes on 11 March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GB" dirty="0" smtClean="0"/>
              <a:t>802.1Q-2018 was </a:t>
            </a:r>
            <a:r>
              <a:rPr lang="en-AU" dirty="0" smtClean="0"/>
              <a:t>published in June 2018</a:t>
            </a:r>
          </a:p>
          <a:p>
            <a:r>
              <a:rPr lang="en-US" dirty="0" smtClean="0"/>
              <a:t>60-day</a:t>
            </a:r>
            <a:r>
              <a:rPr lang="en-AU" dirty="0" smtClean="0"/>
              <a:t> pre-ballot: </a:t>
            </a:r>
            <a:r>
              <a:rPr lang="en-AU" dirty="0" smtClean="0">
                <a:solidFill>
                  <a:schemeClr val="accent2"/>
                </a:solidFill>
              </a:rPr>
              <a:t>closes 11 March 2019</a:t>
            </a:r>
          </a:p>
          <a:p>
            <a:pPr lvl="1"/>
            <a:r>
              <a:rPr lang="en-AU" dirty="0" smtClean="0"/>
              <a:t>Previously PSDO start was delayed until previous amendments (</a:t>
            </a:r>
            <a:r>
              <a:rPr lang="en-AU" dirty="0" err="1" smtClean="0"/>
              <a:t>Qci</a:t>
            </a:r>
            <a:r>
              <a:rPr lang="en-AU" dirty="0" smtClean="0"/>
              <a:t>, </a:t>
            </a:r>
            <a:r>
              <a:rPr lang="en-AU" dirty="0" err="1" smtClean="0"/>
              <a:t>Qch</a:t>
            </a:r>
            <a:r>
              <a:rPr lang="en-AU" dirty="0" smtClean="0"/>
              <a:t>) were approved, but it was submitted 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PSDO </a:t>
            </a:r>
            <a:r>
              <a:rPr lang="en-AU" dirty="0" smtClean="0"/>
              <a:t>process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r>
              <a:rPr lang="en-AU" dirty="0" smtClean="0"/>
              <a:t>)</a:t>
            </a:r>
          </a:p>
          <a:p>
            <a:pPr lvl="1"/>
            <a:r>
              <a:rPr lang="en-AU" dirty="0"/>
              <a:t>802.1Qcc </a:t>
            </a:r>
            <a:r>
              <a:rPr lang="en-AU" dirty="0" smtClean="0"/>
              <a:t>was </a:t>
            </a:r>
            <a:r>
              <a:rPr lang="en-AU" dirty="0"/>
              <a:t>a</a:t>
            </a:r>
            <a:r>
              <a:rPr lang="en-AU" dirty="0" smtClean="0"/>
              <a:t>pproved by </a:t>
            </a:r>
            <a:r>
              <a:rPr lang="en-AU" dirty="0" err="1" smtClean="0"/>
              <a:t>RevCom</a:t>
            </a:r>
            <a:r>
              <a:rPr lang="en-AU" dirty="0" smtClean="0"/>
              <a:t> in June 2018</a:t>
            </a:r>
            <a:endParaRPr lang="en-AU" dirty="0"/>
          </a:p>
          <a:p>
            <a:r>
              <a:rPr lang="en-US" dirty="0" smtClean="0"/>
              <a:t>60-day</a:t>
            </a:r>
            <a:r>
              <a:rPr lang="en-AU" dirty="0" smtClean="0"/>
              <a:t> pre-ballot: </a:t>
            </a:r>
            <a:r>
              <a:rPr lang="en-AU" dirty="0" smtClean="0">
                <a:solidFill>
                  <a:schemeClr val="accent2"/>
                </a:solidFill>
              </a:rPr>
              <a:t>will start soon</a:t>
            </a:r>
          </a:p>
          <a:p>
            <a:pPr marL="174625" lvl="1" indent="-174625"/>
            <a:r>
              <a:rPr lang="en-AU" dirty="0"/>
              <a:t>PSDO start will be delayed until </a:t>
            </a:r>
            <a:r>
              <a:rPr lang="en-AU" dirty="0" smtClean="0"/>
              <a:t>802.1Q-2018 is 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a:t>
            </a:r>
            <a:r>
              <a:rPr lang="en-AU" dirty="0"/>
              <a:t>PSDO process</a:t>
            </a:r>
            <a:r>
              <a:rPr lang="en-AU" dirty="0" smtClean="0"/>
              <a:t>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D2.6 liaised in Dec 2017 (WG1-N119)</a:t>
            </a:r>
          </a:p>
          <a:p>
            <a:pPr lvl="1"/>
            <a:r>
              <a:rPr lang="en-AU" dirty="0" smtClean="0"/>
              <a:t>802.1Qcp </a:t>
            </a:r>
            <a:r>
              <a:rPr lang="en-AU" dirty="0"/>
              <a:t>was </a:t>
            </a:r>
            <a:r>
              <a:rPr lang="en-AU" dirty="0" smtClean="0"/>
              <a:t>published in Sept 2018</a:t>
            </a:r>
            <a:endParaRPr lang="en-AU" dirty="0"/>
          </a:p>
          <a:p>
            <a:r>
              <a:rPr lang="en-US" dirty="0" smtClean="0"/>
              <a:t>60-day</a:t>
            </a:r>
            <a:r>
              <a:rPr lang="en-AU" dirty="0" smtClean="0"/>
              <a:t> pre-ballot: </a:t>
            </a:r>
            <a:r>
              <a:rPr lang="en-AU" dirty="0">
                <a:solidFill>
                  <a:schemeClr val="accent2"/>
                </a:solidFill>
              </a:rPr>
              <a:t>will start soon</a:t>
            </a:r>
            <a:endParaRPr lang="en-AU" dirty="0" smtClean="0"/>
          </a:p>
          <a:p>
            <a:pPr marL="174625" lvl="1" indent="-174625"/>
            <a:r>
              <a:rPr lang="en-AU" dirty="0"/>
              <a:t>PSDO start will be delayed until </a:t>
            </a:r>
            <a:r>
              <a:rPr lang="en-AU" dirty="0" smtClean="0"/>
              <a:t>802.1Q-2018 </a:t>
            </a:r>
            <a:r>
              <a:rPr lang="en-AU" dirty="0"/>
              <a:t>is approved</a:t>
            </a:r>
            <a:endParaRPr lang="en-AU" dirty="0">
              <a:solidFill>
                <a:schemeClr val="accent2"/>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is waiting start of FDIS ballot</a:t>
            </a:r>
            <a:r>
              <a:rPr lang="en-AU" dirty="0"/>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a:t>
            </a:r>
            <a:r>
              <a:rPr lang="en-AU" dirty="0" smtClean="0"/>
              <a:t>was liaised </a:t>
            </a:r>
            <a:r>
              <a:rPr lang="en-AU" dirty="0"/>
              <a:t>in </a:t>
            </a:r>
            <a:r>
              <a:rPr lang="en-AU" dirty="0" smtClean="0"/>
              <a:t>Apr 2018 (WG1N124) </a:t>
            </a:r>
          </a:p>
          <a:p>
            <a:r>
              <a:rPr lang="en-US" dirty="0" smtClean="0"/>
              <a:t>60-day</a:t>
            </a:r>
            <a:r>
              <a:rPr lang="en-AU" dirty="0" smtClean="0"/>
              <a:t> pre-ballot: </a:t>
            </a:r>
            <a:r>
              <a:rPr lang="en-AU" dirty="0" smtClean="0">
                <a:solidFill>
                  <a:srgbClr val="00B050"/>
                </a:solidFill>
              </a:rPr>
              <a:t>passed</a:t>
            </a:r>
            <a:r>
              <a:rPr lang="en-AU" dirty="0">
                <a:solidFill>
                  <a:srgbClr val="00B050"/>
                </a:solidFill>
              </a:rPr>
              <a:t> </a:t>
            </a:r>
            <a:r>
              <a:rPr lang="en-AU" dirty="0" smtClean="0">
                <a:solidFill>
                  <a:srgbClr val="00B050"/>
                </a:solidFill>
              </a:rPr>
              <a:t>&amp; responses sent</a:t>
            </a:r>
          </a:p>
          <a:p>
            <a:pPr lvl="1"/>
            <a:r>
              <a:rPr lang="en-AU" dirty="0"/>
              <a:t>802.1AR-Rev</a:t>
            </a:r>
            <a:r>
              <a:rPr lang="en-AU" dirty="0" smtClean="0"/>
              <a:t> </a:t>
            </a:r>
            <a:r>
              <a:rPr lang="en-AU" dirty="0"/>
              <a:t>60-day ballot passed on </a:t>
            </a:r>
            <a:r>
              <a:rPr lang="en-AU" dirty="0" smtClean="0"/>
              <a:t>14 Oct 2018 </a:t>
            </a:r>
            <a:r>
              <a:rPr lang="en-AU" dirty="0"/>
              <a:t>(</a:t>
            </a:r>
            <a:r>
              <a:rPr lang="en-AU" dirty="0" smtClean="0"/>
              <a:t>N16858)</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5/1/12 </a:t>
            </a:r>
            <a:r>
              <a:rPr lang="en-AU" dirty="0"/>
              <a:t>on support for submission to FDIS</a:t>
            </a:r>
          </a:p>
          <a:p>
            <a:pPr lvl="1"/>
            <a:r>
              <a:rPr lang="en-AU" dirty="0"/>
              <a:t>China NB </a:t>
            </a:r>
            <a:r>
              <a:rPr lang="en-AU" dirty="0" smtClean="0"/>
              <a:t>provided comments</a:t>
            </a:r>
          </a:p>
          <a:p>
            <a:pPr lvl="2"/>
            <a:r>
              <a:rPr lang="en-AU" dirty="0" smtClean="0"/>
              <a:t>Response were sent in Jan 2019 </a:t>
            </a:r>
            <a:r>
              <a:rPr lang="en-AU" dirty="0" smtClean="0">
                <a:solidFill>
                  <a:srgbClr val="FF0000"/>
                </a:solidFill>
              </a:rPr>
              <a:t>(N??????)</a:t>
            </a:r>
          </a:p>
          <a:p>
            <a:r>
              <a:rPr lang="en-AU" dirty="0" smtClean="0"/>
              <a:t>FDIS ballot: </a:t>
            </a:r>
            <a:r>
              <a:rPr lang="en-AU" dirty="0" smtClean="0">
                <a:solidFill>
                  <a:schemeClr val="accent2"/>
                </a:solidFill>
              </a:rPr>
              <a:t>waiting for start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is waiting for start of FDIS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D2.2 </a:t>
            </a:r>
            <a:r>
              <a:rPr lang="en-AU" dirty="0"/>
              <a:t>was liaised in Apr 2018 (WG1N124</a:t>
            </a:r>
            <a:r>
              <a:rPr lang="en-AU" dirty="0" smtClean="0"/>
              <a:t>)</a:t>
            </a:r>
          </a:p>
          <a:p>
            <a:r>
              <a:rPr lang="en-US" dirty="0" smtClean="0"/>
              <a:t>60-day</a:t>
            </a:r>
            <a:r>
              <a:rPr lang="en-AU" dirty="0" smtClean="0"/>
              <a:t> pre-ballot: </a:t>
            </a:r>
            <a:r>
              <a:rPr lang="en-AU" dirty="0" smtClean="0">
                <a:solidFill>
                  <a:srgbClr val="00B050"/>
                </a:solidFill>
              </a:rPr>
              <a:t>passed</a:t>
            </a:r>
            <a:endParaRPr lang="en-AU" dirty="0" smtClean="0"/>
          </a:p>
          <a:p>
            <a:pPr lvl="1"/>
            <a:r>
              <a:rPr lang="en-AU" dirty="0"/>
              <a:t>802.</a:t>
            </a:r>
            <a:r>
              <a:rPr lang="en-AU" dirty="0">
                <a:cs typeface="Arial" panose="020B0604020202020204" pitchFamily="34" charset="0"/>
              </a:rPr>
              <a:t>1CM</a:t>
            </a:r>
            <a:r>
              <a:rPr lang="en-AU" dirty="0" smtClean="0"/>
              <a:t> </a:t>
            </a:r>
            <a:r>
              <a:rPr lang="en-AU" dirty="0"/>
              <a:t>60-day ballot passed on 14 Oct 2018 (</a:t>
            </a:r>
            <a:r>
              <a:rPr lang="en-AU" dirty="0" smtClean="0"/>
              <a:t>N16859)</a:t>
            </a:r>
            <a:endParaRPr lang="en-AU" dirty="0"/>
          </a:p>
          <a:p>
            <a:pPr lvl="2"/>
            <a:r>
              <a:rPr lang="en-AU" dirty="0"/>
              <a:t>Passed </a:t>
            </a:r>
            <a:r>
              <a:rPr lang="en-AU" dirty="0" smtClean="0"/>
              <a:t>7/0/11 </a:t>
            </a:r>
            <a:r>
              <a:rPr lang="en-AU" dirty="0"/>
              <a:t>on need for ISO standard</a:t>
            </a:r>
          </a:p>
          <a:p>
            <a:pPr lvl="2"/>
            <a:r>
              <a:rPr lang="en-AU" dirty="0"/>
              <a:t>Passed </a:t>
            </a:r>
            <a:r>
              <a:rPr lang="en-AU" dirty="0" smtClean="0"/>
              <a:t>5/0/13 </a:t>
            </a:r>
            <a:r>
              <a:rPr lang="en-AU" dirty="0"/>
              <a:t>on support for submission to </a:t>
            </a:r>
            <a:r>
              <a:rPr lang="en-AU" dirty="0" smtClean="0"/>
              <a:t>FDIS</a:t>
            </a:r>
          </a:p>
          <a:p>
            <a:pPr lvl="1"/>
            <a:r>
              <a:rPr lang="en-AU" dirty="0" smtClean="0"/>
              <a:t>No comments were submitted</a:t>
            </a:r>
            <a:endParaRPr lang="en-AU" dirty="0"/>
          </a:p>
          <a:p>
            <a:r>
              <a:rPr lang="en-AU" dirty="0" smtClean="0"/>
              <a:t>FDIS ballot: </a:t>
            </a:r>
            <a:r>
              <a:rPr lang="en-AU" dirty="0" smtClean="0">
                <a:solidFill>
                  <a:schemeClr val="accent2"/>
                </a:solidFill>
              </a:rPr>
              <a:t>waiting for start</a:t>
            </a:r>
          </a:p>
          <a:p>
            <a:pPr lvl="1"/>
            <a:r>
              <a:rPr lang="en-AU" dirty="0" smtClean="0">
                <a:solidFill>
                  <a:srgbClr val="FF0000"/>
                </a:solidFill>
              </a:rPr>
              <a:t>(Jan 2019) Jodi checking</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40</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lvl="1"/>
            <a:r>
              <a:rPr lang="en-AU" dirty="0" smtClean="0"/>
              <a:t>IEEE 802.</a:t>
            </a:r>
            <a:r>
              <a:rPr lang="en-AU" dirty="0" smtClean="0">
                <a:cs typeface="Arial" panose="020B0604020202020204" pitchFamily="34" charset="0"/>
              </a:rPr>
              <a:t>1Qcy</a:t>
            </a:r>
            <a:r>
              <a:rPr lang="en-AU" dirty="0" smtClean="0"/>
              <a:t> </a:t>
            </a:r>
            <a:r>
              <a:rPr lang="en-AU" dirty="0"/>
              <a:t>PSDO process</a:t>
            </a:r>
            <a:r>
              <a:rPr lang="en-AU" dirty="0" smtClean="0"/>
              <a:t> </a:t>
            </a:r>
            <a:r>
              <a:rPr lang="en-AU" dirty="0"/>
              <a:t>will be delayed </a:t>
            </a:r>
            <a:r>
              <a:rPr lang="en-AU" dirty="0" smtClean="0"/>
              <a:t>until previous amendments </a:t>
            </a:r>
            <a:r>
              <a:rPr lang="en-AU" dirty="0"/>
              <a:t>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D2.1 </a:t>
            </a:r>
            <a:r>
              <a:rPr lang="en-AU" dirty="0"/>
              <a:t>was liaised in Apr </a:t>
            </a:r>
            <a:r>
              <a:rPr lang="en-AU" dirty="0" smtClean="0"/>
              <a:t>2018 (</a:t>
            </a:r>
            <a:r>
              <a:rPr lang="en-AU" dirty="0"/>
              <a:t>WG1N124</a:t>
            </a:r>
            <a:r>
              <a:rPr lang="en-AU" dirty="0" smtClean="0"/>
              <a:t>)</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pPr marL="174625" lvl="1" indent="-174625"/>
            <a:r>
              <a:rPr lang="en-AU" dirty="0"/>
              <a:t>PSDO start will be delayed until 802.1Q-2018 is </a:t>
            </a:r>
            <a:r>
              <a:rPr lang="en-AU" dirty="0" smtClean="0"/>
              <a:t>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41</a:t>
            </a:fld>
            <a:endParaRPr lang="en-US"/>
          </a:p>
        </p:txBody>
      </p:sp>
    </p:spTree>
    <p:extLst>
      <p:ext uri="{BB962C8B-B14F-4D97-AF65-F5344CB8AC3E}">
        <p14:creationId xmlns:p14="http://schemas.microsoft.com/office/powerpoint/2010/main" val="17025117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1AC/Cor-1</a:t>
            </a:r>
            <a:r>
              <a:rPr lang="en-AU" dirty="0" smtClean="0"/>
              <a:t> 90-day PSDO ballot closes 17 Mar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a:t>
            </a:r>
            <a:r>
              <a:rPr lang="en-AU" dirty="0" smtClean="0"/>
              <a:t>2018 (</a:t>
            </a:r>
            <a:r>
              <a:rPr lang="en-AU" dirty="0"/>
              <a:t>WG1N124</a:t>
            </a:r>
            <a:r>
              <a:rPr lang="en-AU" dirty="0" smtClean="0"/>
              <a:t>)</a:t>
            </a:r>
          </a:p>
          <a:p>
            <a:r>
              <a:rPr lang="en-AU" dirty="0" smtClean="0"/>
              <a:t>90-day FDIS ballot</a:t>
            </a:r>
            <a:r>
              <a:rPr lang="en-AU" smtClean="0"/>
              <a:t>: </a:t>
            </a:r>
            <a:r>
              <a:rPr lang="en-AU" smtClean="0">
                <a:solidFill>
                  <a:schemeClr val="accent2"/>
                </a:solidFill>
              </a:rPr>
              <a:t>closes 17 Mar 2019</a:t>
            </a:r>
            <a:endParaRPr lang="en-AU" dirty="0" smtClean="0">
              <a:solidFill>
                <a:schemeClr val="accent2"/>
              </a:solidFill>
            </a:endParaRPr>
          </a:p>
          <a:p>
            <a:pPr lvl="1"/>
            <a:r>
              <a:rPr lang="en-AU" dirty="0" smtClean="0"/>
              <a:t>A request to start ballot was sent to SC6 in Dec 2018</a:t>
            </a:r>
            <a:endParaRPr lang="en-US" dirty="0" smtClean="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42</a:t>
            </a:fld>
            <a:endParaRPr lang="en-US"/>
          </a:p>
        </p:txBody>
      </p:sp>
    </p:spTree>
    <p:extLst>
      <p:ext uri="{BB962C8B-B14F-4D97-AF65-F5344CB8AC3E}">
        <p14:creationId xmlns:p14="http://schemas.microsoft.com/office/powerpoint/2010/main" val="346854834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1Xck</a:t>
            </a:r>
            <a:r>
              <a:rPr lang="en-AU" dirty="0" smtClean="0"/>
              <a:t> </a:t>
            </a:r>
            <a:r>
              <a:rPr lang="en-AU" dirty="0"/>
              <a:t>60-day ballot closes on 11 March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1Xck</a:t>
            </a:r>
            <a:r>
              <a:rPr lang="en-AU" dirty="0"/>
              <a:t> D2.0 was liaised in Apr 2018 (WG1N124</a:t>
            </a:r>
            <a:r>
              <a:rPr lang="en-AU" dirty="0" smtClean="0"/>
              <a:t>)</a:t>
            </a:r>
          </a:p>
          <a:p>
            <a:r>
              <a:rPr lang="en-US" dirty="0" smtClean="0"/>
              <a:t>60-day</a:t>
            </a:r>
            <a:r>
              <a:rPr lang="en-AU" dirty="0" smtClean="0"/>
              <a:t> pre-ballot: </a:t>
            </a:r>
            <a:r>
              <a:rPr lang="en-AU" dirty="0">
                <a:solidFill>
                  <a:schemeClr val="accent2"/>
                </a:solidFill>
              </a:rPr>
              <a:t>closes 11 March 2019</a:t>
            </a:r>
            <a:endParaRPr lang="en-AU" dirty="0" smtClean="0">
              <a:solidFill>
                <a:schemeClr val="accent2"/>
              </a:solidFill>
            </a:endParaRPr>
          </a:p>
          <a:p>
            <a:pPr lvl="1"/>
            <a:r>
              <a:rPr lang="en-AU" dirty="0" smtClean="0"/>
              <a:t>Submitted </a:t>
            </a:r>
            <a:r>
              <a:rPr lang="en-AU" dirty="0"/>
              <a:t>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43</a:t>
            </a:fld>
            <a:endParaRPr lang="en-US"/>
          </a:p>
        </p:txBody>
      </p:sp>
    </p:spTree>
    <p:extLst>
      <p:ext uri="{BB962C8B-B14F-4D97-AF65-F5344CB8AC3E}">
        <p14:creationId xmlns:p14="http://schemas.microsoft.com/office/powerpoint/2010/main" val="39621723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1AE-Rev </a:t>
            </a:r>
            <a:r>
              <a:rPr lang="en-AU" dirty="0"/>
              <a:t>60-day ballot closes on 11 March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1AE-Rev</a:t>
            </a:r>
            <a:r>
              <a:rPr lang="en-AU" dirty="0"/>
              <a:t> D1.1 was liaised in Apr 2018 (WG1N124</a:t>
            </a:r>
            <a:r>
              <a:rPr lang="en-AU" dirty="0" smtClean="0"/>
              <a:t>)</a:t>
            </a:r>
          </a:p>
          <a:p>
            <a:r>
              <a:rPr lang="en-US" dirty="0" smtClean="0"/>
              <a:t>60-day</a:t>
            </a:r>
            <a:r>
              <a:rPr lang="en-AU" dirty="0" smtClean="0"/>
              <a:t> pre-ballot: </a:t>
            </a:r>
            <a:r>
              <a:rPr lang="en-AU" dirty="0">
                <a:solidFill>
                  <a:schemeClr val="accent2"/>
                </a:solidFill>
              </a:rPr>
              <a:t>closes 11 March 2019 </a:t>
            </a:r>
            <a:endParaRPr lang="en-AU" dirty="0" smtClean="0">
              <a:solidFill>
                <a:schemeClr val="accent2"/>
              </a:solidFill>
            </a:endParaRPr>
          </a:p>
          <a:p>
            <a:pPr lvl="1"/>
            <a:r>
              <a:rPr lang="en-AU" dirty="0" smtClean="0"/>
              <a:t>Submitted </a:t>
            </a:r>
            <a:r>
              <a:rPr lang="en-AU" dirty="0"/>
              <a:t>on 10 Jan 2019</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44</a:t>
            </a:fld>
            <a:endParaRPr lang="en-US"/>
          </a:p>
        </p:txBody>
      </p:sp>
    </p:spTree>
    <p:extLst>
      <p:ext uri="{BB962C8B-B14F-4D97-AF65-F5344CB8AC3E}">
        <p14:creationId xmlns:p14="http://schemas.microsoft.com/office/powerpoint/2010/main" val="31004597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1AS-Rev</a:t>
            </a:r>
            <a:r>
              <a:rPr lang="en-AU" dirty="0" smtClean="0"/>
              <a:t> will be liaised for information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a:t>IEEE </a:t>
            </a:r>
            <a:r>
              <a:rPr lang="en-AU" dirty="0" smtClean="0"/>
              <a:t>802.</a:t>
            </a:r>
            <a:r>
              <a:rPr lang="en-AU" dirty="0" smtClean="0">
                <a:cs typeface="Arial" panose="020B0604020202020204" pitchFamily="34" charset="0"/>
              </a:rPr>
              <a:t>1AS-Rev </a:t>
            </a:r>
            <a:r>
              <a:rPr lang="en-US" dirty="0" smtClean="0"/>
              <a:t>is approved </a:t>
            </a:r>
            <a:r>
              <a:rPr lang="en-US" dirty="0"/>
              <a:t>to be sent in </a:t>
            </a:r>
            <a:r>
              <a:rPr lang="en-US" dirty="0" smtClean="0"/>
              <a:t>for </a:t>
            </a:r>
            <a:r>
              <a:rPr lang="en-US" dirty="0"/>
              <a:t>information when a revised (Sponsor Ballot) draft is ready </a:t>
            </a:r>
            <a:r>
              <a:rPr lang="en-US" dirty="0" smtClean="0"/>
              <a:t>(D8)</a:t>
            </a:r>
          </a:p>
          <a:p>
            <a:pPr lvl="2"/>
            <a:r>
              <a:rPr lang="en-US" dirty="0" smtClean="0"/>
              <a:t>Editor </a:t>
            </a:r>
            <a:r>
              <a:rPr lang="en-US" dirty="0"/>
              <a:t>estimates Sponsor Ballot in </a:t>
            </a:r>
            <a:r>
              <a:rPr lang="en-AU" dirty="0" smtClean="0"/>
              <a:t>Jan 2019</a:t>
            </a:r>
            <a:endParaRPr lang="en-AU" dirty="0"/>
          </a:p>
          <a:p>
            <a:r>
              <a:rPr lang="en-US" dirty="0" smtClean="0"/>
              <a:t>60-day</a:t>
            </a:r>
            <a:r>
              <a:rPr lang="en-AU" dirty="0" smtClean="0"/>
              <a:t> pre-ballot: </a:t>
            </a:r>
            <a:r>
              <a:rPr lang="en-AU" dirty="0" smtClean="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45</a:t>
            </a:fld>
            <a:endParaRPr lang="en-US"/>
          </a:p>
        </p:txBody>
      </p:sp>
    </p:spTree>
    <p:extLst>
      <p:ext uri="{BB962C8B-B14F-4D97-AF65-F5344CB8AC3E}">
        <p14:creationId xmlns:p14="http://schemas.microsoft.com/office/powerpoint/2010/main" val="4275516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a:t>B</a:t>
            </a:r>
            <a:r>
              <a:rPr lang="en-AU" dirty="0" smtClean="0"/>
              <a:t>allot have started on the systematic review of </a:t>
            </a:r>
          </a:p>
          <a:p>
            <a:pPr lvl="2"/>
            <a:r>
              <a:rPr lang="en-AU" dirty="0"/>
              <a:t>ISO/IEC/IEEE </a:t>
            </a:r>
            <a:r>
              <a:rPr lang="en-AU" dirty="0" smtClean="0"/>
              <a:t>8802-1X:2013 </a:t>
            </a:r>
            <a:r>
              <a:rPr lang="en-AU" dirty="0"/>
              <a:t>(closing 4 March 2019) </a:t>
            </a:r>
            <a:endParaRPr lang="en-AU" dirty="0" smtClean="0"/>
          </a:p>
          <a:p>
            <a:pPr lvl="2"/>
            <a:r>
              <a:rPr lang="en-AU" dirty="0"/>
              <a:t>ISO/IEC/IEEE </a:t>
            </a:r>
            <a:r>
              <a:rPr lang="en-AU" dirty="0" smtClean="0"/>
              <a:t>8802-1AE:2013 </a:t>
            </a:r>
            <a:r>
              <a:rPr lang="en-AU" dirty="0"/>
              <a:t>(closing 4 March 2019) </a:t>
            </a:r>
            <a:endParaRPr lang="en-AU" dirty="0" smtClean="0"/>
          </a:p>
          <a:p>
            <a:pPr lvl="2"/>
            <a:r>
              <a:rPr lang="en-AU" dirty="0"/>
              <a:t>ISO/IEC/IEEE </a:t>
            </a:r>
            <a:r>
              <a:rPr lang="en-AU" dirty="0" smtClean="0"/>
              <a:t>8802-1AS:2014 (</a:t>
            </a:r>
            <a:r>
              <a:rPr lang="en-AU" dirty="0"/>
              <a:t>closing 4 June 2019</a:t>
            </a:r>
            <a:r>
              <a:rPr lang="en-AU" dirty="0" smtClean="0"/>
              <a:t>) </a:t>
            </a:r>
            <a:r>
              <a:rPr lang="en-AU" dirty="0" smtClean="0">
                <a:solidFill>
                  <a:srgbClr val="FF0000"/>
                </a:solidFill>
              </a:rPr>
              <a:t>&lt;- new</a:t>
            </a:r>
          </a:p>
          <a:p>
            <a:pPr lvl="1"/>
            <a:r>
              <a:rPr lang="en-AU" dirty="0" smtClean="0"/>
              <a:t>Q: are there any rollups of these standards due soon?</a:t>
            </a:r>
          </a:p>
          <a:p>
            <a:pPr lvl="2"/>
            <a:r>
              <a:rPr lang="en-AU" dirty="0" smtClean="0"/>
              <a:t>If so then maybe would could make the case that the SR is unnecessary?</a:t>
            </a:r>
          </a:p>
          <a:p>
            <a:pPr lvl="2"/>
            <a:r>
              <a:rPr lang="en-US" dirty="0" smtClean="0"/>
              <a:t>Karen </a:t>
            </a:r>
            <a:r>
              <a:rPr lang="en-US" dirty="0" smtClean="0"/>
              <a:t>Randall </a:t>
            </a:r>
            <a:r>
              <a:rPr lang="en-US" dirty="0" smtClean="0"/>
              <a:t>notes</a:t>
            </a:r>
          </a:p>
          <a:p>
            <a:pPr lvl="3"/>
            <a:r>
              <a:rPr lang="en-US" dirty="0" smtClean="0"/>
              <a:t>802.1AE-Rev </a:t>
            </a:r>
            <a:r>
              <a:rPr lang="en-US" dirty="0"/>
              <a:t>(2018) has been shared for information and will be going for adoption when it is </a:t>
            </a:r>
            <a:r>
              <a:rPr lang="en-US" dirty="0" smtClean="0"/>
              <a:t>published</a:t>
            </a:r>
          </a:p>
          <a:p>
            <a:pPr lvl="3"/>
            <a:r>
              <a:rPr lang="en-US" dirty="0" smtClean="0"/>
              <a:t>We </a:t>
            </a:r>
            <a:r>
              <a:rPr lang="en-US" dirty="0"/>
              <a:t>are just starting the rollup for 1X-Rev (probably 2019).  </a:t>
            </a:r>
            <a:endParaRPr lang="en-US" dirty="0" smtClean="0"/>
          </a:p>
          <a:p>
            <a:pPr lvl="2"/>
            <a:r>
              <a:rPr lang="en-US" dirty="0" smtClean="0"/>
              <a:t>Jodi </a:t>
            </a:r>
            <a:r>
              <a:rPr lang="en-US" dirty="0" err="1" smtClean="0"/>
              <a:t>Haasz</a:t>
            </a:r>
            <a:r>
              <a:rPr lang="en-US" dirty="0" smtClean="0"/>
              <a:t> </a:t>
            </a:r>
            <a:r>
              <a:rPr lang="en-US" dirty="0" smtClean="0"/>
              <a:t>notes</a:t>
            </a:r>
            <a:endParaRPr lang="en-US" dirty="0" smtClean="0"/>
          </a:p>
          <a:p>
            <a:pPr lvl="3"/>
            <a:r>
              <a:rPr lang="en-AU" dirty="0"/>
              <a:t>In regards to the systematic review, I would suggest letting ISO run their process (unless we have the document ready to send)</a:t>
            </a:r>
            <a:endParaRPr lang="en-AU" dirty="0" smtClean="0"/>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42550815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smtClean="0"/>
              <a:t>…</a:t>
            </a:r>
          </a:p>
          <a:p>
            <a:pPr lvl="1"/>
            <a:r>
              <a:rPr lang="en-AU" dirty="0" smtClean="0"/>
              <a:t>The PSDO implementation guide states</a:t>
            </a:r>
            <a:endParaRPr lang="en-AU" i="1" dirty="0"/>
          </a:p>
          <a:p>
            <a:pPr lvl="2"/>
            <a:r>
              <a:rPr lang="en-AU" i="1" dirty="0"/>
              <a:t>ISO/IEEE standards that have been published under this agreement shall undergo review no later than five years after their last approval date.  They will be reviewed in their entirety by the responsible IEEE committee and the responsible ISO committee and a decision shall be made by both parties whether to retain ("confirm" in ISO terminology), revise, or withdraw the standard</a:t>
            </a:r>
            <a:r>
              <a:rPr lang="en-AU" i="1" dirty="0" smtClean="0"/>
              <a:t>.</a:t>
            </a:r>
          </a:p>
          <a:p>
            <a:pPr lvl="1"/>
            <a:r>
              <a:rPr lang="en-AU" dirty="0" smtClean="0"/>
              <a:t>Guidance on the ISO Systematic review process </a:t>
            </a:r>
            <a:r>
              <a:rPr lang="en-AU" dirty="0"/>
              <a:t>is available </a:t>
            </a:r>
            <a:r>
              <a:rPr lang="en-AU" dirty="0" smtClean="0"/>
              <a:t>in </a:t>
            </a:r>
            <a:r>
              <a:rPr lang="en-AU" dirty="0" smtClean="0">
                <a:hlinkClick r:id="rId2"/>
              </a:rPr>
              <a:t>Guidance_systematic_review.pdf</a:t>
            </a:r>
            <a:endParaRPr lang="en-AU" dirty="0" smtClean="0"/>
          </a:p>
          <a:p>
            <a:pPr lvl="1"/>
            <a:endParaRPr lang="en-AU" dirty="0" smtClean="0"/>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24413039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systematic review asks five questions, including a </a:t>
            </a:r>
            <a:r>
              <a:rPr lang="en-AU" i="1" dirty="0"/>
              <a:t>r</a:t>
            </a:r>
            <a:r>
              <a:rPr lang="en-AU" i="1" dirty="0" smtClean="0"/>
              <a:t>ecommended action</a:t>
            </a:r>
            <a:endParaRPr lang="en-AU" dirty="0"/>
          </a:p>
        </p:txBody>
      </p:sp>
      <p:sp>
        <p:nvSpPr>
          <p:cNvPr id="3" name="Content Placeholder 2"/>
          <p:cNvSpPr>
            <a:spLocks noGrp="1"/>
          </p:cNvSpPr>
          <p:nvPr>
            <p:ph idx="1"/>
          </p:nvPr>
        </p:nvSpPr>
        <p:spPr/>
        <p:txBody>
          <a:bodyPr/>
          <a:lstStyle/>
          <a:p>
            <a:r>
              <a:rPr lang="en-AU" dirty="0" smtClean="0"/>
              <a:t>Questions in systematic review</a:t>
            </a:r>
          </a:p>
          <a:p>
            <a:pPr lvl="1"/>
            <a:r>
              <a:rPr lang="en-AU" i="1" dirty="0" smtClean="0"/>
              <a:t>Recommended action</a:t>
            </a:r>
          </a:p>
          <a:p>
            <a:pPr lvl="2"/>
            <a:r>
              <a:rPr lang="en-AU" i="1" dirty="0" smtClean="0"/>
              <a:t>Withdraw*</a:t>
            </a:r>
          </a:p>
          <a:p>
            <a:pPr lvl="2"/>
            <a:r>
              <a:rPr lang="en-AU" i="1" dirty="0" smtClean="0"/>
              <a:t>Revise/Amend*</a:t>
            </a:r>
          </a:p>
          <a:p>
            <a:pPr lvl="2"/>
            <a:r>
              <a:rPr lang="en-AU" i="1" dirty="0" smtClean="0"/>
              <a:t>Confirm</a:t>
            </a:r>
          </a:p>
          <a:p>
            <a:pPr lvl="2"/>
            <a:r>
              <a:rPr lang="en-AU" i="1" dirty="0" smtClean="0"/>
              <a:t>Abstain </a:t>
            </a:r>
            <a:r>
              <a:rPr lang="en-AU" i="1" dirty="0"/>
              <a:t>due to lack of </a:t>
            </a:r>
            <a:r>
              <a:rPr lang="en-AU" i="1" dirty="0" smtClean="0"/>
              <a:t>consensus</a:t>
            </a:r>
          </a:p>
          <a:p>
            <a:pPr lvl="2"/>
            <a:r>
              <a:rPr lang="en-AU" i="1" dirty="0" smtClean="0"/>
              <a:t>Abstain </a:t>
            </a:r>
            <a:r>
              <a:rPr lang="en-AU" i="1" dirty="0"/>
              <a:t>due to lack of national expert </a:t>
            </a:r>
            <a:r>
              <a:rPr lang="en-AU" i="1" dirty="0" smtClean="0"/>
              <a:t>input</a:t>
            </a:r>
          </a:p>
          <a:p>
            <a:pPr lvl="2"/>
            <a:r>
              <a:rPr lang="en-AU" i="1" dirty="0" smtClean="0"/>
              <a:t>Stabilize </a:t>
            </a:r>
            <a:endParaRPr lang="en-AU" i="1" dirty="0"/>
          </a:p>
          <a:p>
            <a:pPr lvl="1"/>
            <a:r>
              <a:rPr lang="en-AU" i="1" dirty="0" smtClean="0"/>
              <a:t>Has </a:t>
            </a:r>
            <a:r>
              <a:rPr lang="en-AU" i="1" dirty="0"/>
              <a:t>this International Standard been adopted or is it intended to be adopted in the future as a national standard or other </a:t>
            </a:r>
            <a:r>
              <a:rPr lang="en-AU" i="1" dirty="0" smtClean="0"/>
              <a:t>publication?</a:t>
            </a:r>
          </a:p>
          <a:p>
            <a:pPr lvl="2"/>
            <a:r>
              <a:rPr lang="en-AU" i="1" dirty="0" smtClean="0"/>
              <a:t>Yes*</a:t>
            </a:r>
          </a:p>
          <a:p>
            <a:pPr lvl="2"/>
            <a:r>
              <a:rPr lang="en-AU" i="1" dirty="0" smtClean="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13798838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the national publication identical to the International Standard or was it </a:t>
            </a:r>
            <a:r>
              <a:rPr lang="en-AU" i="1" dirty="0" smtClean="0"/>
              <a:t>modified?</a:t>
            </a:r>
          </a:p>
          <a:p>
            <a:pPr lvl="2"/>
            <a:r>
              <a:rPr lang="en-AU" i="1" dirty="0" smtClean="0"/>
              <a:t>Identical</a:t>
            </a:r>
          </a:p>
          <a:p>
            <a:pPr lvl="2"/>
            <a:r>
              <a:rPr lang="en-AU" i="1" dirty="0" smtClean="0"/>
              <a:t>Modified* </a:t>
            </a:r>
            <a:endParaRPr lang="en-AU" i="1" dirty="0"/>
          </a:p>
          <a:p>
            <a:pPr lvl="1"/>
            <a:r>
              <a:rPr lang="en-AU" i="1" dirty="0" smtClean="0"/>
              <a:t>If </a:t>
            </a:r>
            <a:r>
              <a:rPr lang="en-AU" i="1" dirty="0"/>
              <a:t>this International Standard has not been nationally adopted, is it applied or used in your country without national adoption or are products/processes/services used in your country based on this </a:t>
            </a:r>
            <a:r>
              <a:rPr lang="en-AU" i="1" dirty="0" smtClean="0"/>
              <a:t>standard?</a:t>
            </a:r>
          </a:p>
          <a:p>
            <a:pPr lvl="2"/>
            <a:r>
              <a:rPr lang="en-AU" i="1" dirty="0" smtClean="0"/>
              <a:t>Yes* </a:t>
            </a:r>
            <a:endParaRPr lang="en-AU" i="1" dirty="0"/>
          </a:p>
          <a:p>
            <a:pPr lvl="2"/>
            <a:r>
              <a:rPr lang="en-AU" i="1" dirty="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451682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this International Standard, or its national adoption, referenced in regulations in your </a:t>
            </a:r>
            <a:r>
              <a:rPr lang="en-AU" i="1" dirty="0" smtClean="0"/>
              <a:t>country?</a:t>
            </a:r>
          </a:p>
          <a:p>
            <a:pPr lvl="2"/>
            <a:r>
              <a:rPr lang="en-AU" i="1" dirty="0" smtClean="0"/>
              <a:t>Yes* </a:t>
            </a:r>
            <a:endParaRPr lang="en-AU" i="1" dirty="0"/>
          </a:p>
          <a:p>
            <a:pPr lvl="2"/>
            <a:r>
              <a:rPr lang="en-AU" i="1" dirty="0"/>
              <a:t>No </a:t>
            </a:r>
          </a:p>
          <a:p>
            <a:pPr lvl="1"/>
            <a:r>
              <a:rPr lang="en-AU" i="1" dirty="0" smtClean="0"/>
              <a:t>If </a:t>
            </a:r>
            <a:r>
              <a:rPr lang="en-AU" i="1" dirty="0"/>
              <a:t>the committee decides to revise or amend, do you propose an expert and/or project leader for the development of that </a:t>
            </a:r>
            <a:r>
              <a:rPr lang="en-AU" i="1" dirty="0" smtClean="0"/>
              <a:t>project?</a:t>
            </a:r>
          </a:p>
          <a:p>
            <a:pPr lvl="2"/>
            <a:r>
              <a:rPr lang="en-AU" i="1" dirty="0" smtClean="0"/>
              <a:t>Yes </a:t>
            </a:r>
            <a:r>
              <a:rPr lang="en-AU" i="1" dirty="0"/>
              <a:t>(name(s) and proposed role(s): expert or project leader</a:t>
            </a:r>
            <a:r>
              <a:rPr lang="en-AU" i="1" dirty="0" smtClean="0"/>
              <a:t>)* </a:t>
            </a:r>
            <a:endParaRPr lang="en-AU" i="1" dirty="0"/>
          </a:p>
          <a:p>
            <a:pPr lvl="2"/>
            <a:r>
              <a:rPr lang="en-AU" i="1" dirty="0"/>
              <a:t>No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28678829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ten standards in the pipeline for ratification under the PSDO process</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31783633"/>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n/a</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296881205"/>
                  </a:ext>
                </a:extLst>
              </a:tr>
              <a:tr h="290122">
                <a:tc>
                  <a:txBody>
                    <a:bodyPr/>
                    <a:lstStyle/>
                    <a:p>
                      <a:r>
                        <a:rPr lang="en-GB" sz="1600" b="0" dirty="0" smtClean="0">
                          <a:solidFill>
                            <a:schemeClr val="tx1"/>
                          </a:solidFill>
                          <a:latin typeface="+mj-lt"/>
                        </a:rPr>
                        <a:t>.3.2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a:t>
                      </a:r>
                    </a:p>
                  </a:txBody>
                  <a:tcPr marR="0"/>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370987547"/>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51</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a:t>
            </a:r>
            <a:r>
              <a:rPr lang="en-AU" dirty="0" smtClean="0"/>
              <a:t>is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52</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and response sent</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rgbClr val="00B050"/>
                </a:solidFill>
              </a:rPr>
              <a:t>passed &amp; published</a:t>
            </a:r>
          </a:p>
          <a:p>
            <a:pPr lvl="1"/>
            <a:r>
              <a:rPr lang="en-AU" dirty="0" smtClean="0"/>
              <a:t>FDIS ballot passed 11/0/7 on 3 September 2018 (N16853)</a:t>
            </a:r>
          </a:p>
          <a:p>
            <a:pPr lvl="1"/>
            <a:r>
              <a:rPr lang="en-AU" dirty="0"/>
              <a:t>Published </a:t>
            </a:r>
            <a:r>
              <a:rPr lang="en-AU" dirty="0" smtClean="0"/>
              <a:t>as ISO/IEC/IEEE </a:t>
            </a:r>
            <a:r>
              <a:rPr lang="en-AU" dirty="0"/>
              <a:t>8802-3:2017/</a:t>
            </a:r>
            <a:r>
              <a:rPr lang="en-AU" dirty="0" err="1"/>
              <a:t>Amd</a:t>
            </a:r>
            <a:r>
              <a:rPr lang="en-AU" dirty="0"/>
              <a:t> </a:t>
            </a:r>
            <a:r>
              <a:rPr lang="en-AU" dirty="0" smtClean="0"/>
              <a:t>6</a:t>
            </a:r>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a:t>
            </a:r>
            <a:r>
              <a:rPr lang="en-AU" dirty="0" smtClean="0"/>
              <a:t>is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53</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a:t>FDIS ballot passed 11/0/7 on 3 September </a:t>
            </a:r>
            <a:r>
              <a:rPr lang="en-AU" dirty="0" smtClean="0"/>
              <a:t>2018 (N16851)</a:t>
            </a:r>
            <a:endParaRPr lang="en-AU" dirty="0" smtClean="0">
              <a:solidFill>
                <a:schemeClr val="accent2"/>
              </a:solidFill>
            </a:endParaRPr>
          </a:p>
          <a:p>
            <a:pPr lvl="1"/>
            <a:r>
              <a:rPr lang="en-AU" dirty="0" smtClean="0"/>
              <a:t>Published as </a:t>
            </a:r>
            <a:r>
              <a:rPr lang="en-AU" dirty="0"/>
              <a:t>ISO/IEC/IEEE 8802-3:2017/</a:t>
            </a:r>
            <a:r>
              <a:rPr lang="en-AU" dirty="0" err="1"/>
              <a:t>Amd</a:t>
            </a:r>
            <a:r>
              <a:rPr lang="en-AU" dirty="0"/>
              <a:t> </a:t>
            </a:r>
            <a:r>
              <a:rPr lang="en-AU" dirty="0" smtClean="0"/>
              <a:t>9</a:t>
            </a:r>
            <a:endParaRPr lang="en-AU" dirty="0">
              <a:solidFill>
                <a:srgbClr val="FF0000"/>
              </a:solidFill>
            </a:endParaRP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a:t>
            </a:r>
            <a:r>
              <a:rPr lang="en-AU" dirty="0" smtClean="0"/>
              <a:t>is p</a:t>
            </a:r>
            <a:r>
              <a:rPr lang="en-AU" dirty="0" smtClean="0"/>
              <a:t>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a:solidFill>
                  <a:srgbClr val="00B050"/>
                </a:solidFill>
              </a:rPr>
              <a:t>passed </a:t>
            </a:r>
            <a:r>
              <a:rPr lang="en-AU" dirty="0" smtClean="0">
                <a:solidFill>
                  <a:srgbClr val="00B050"/>
                </a:solidFill>
              </a:rPr>
              <a:t>&amp; published </a:t>
            </a:r>
          </a:p>
          <a:p>
            <a:pPr lvl="1"/>
            <a:r>
              <a:rPr lang="en-AU" dirty="0"/>
              <a:t>FDIS ballot passed 11/0/7 on 3 September </a:t>
            </a:r>
            <a:r>
              <a:rPr lang="en-AU" dirty="0" smtClean="0"/>
              <a:t>2018 (N16852)</a:t>
            </a:r>
          </a:p>
          <a:p>
            <a:pPr lvl="1"/>
            <a:r>
              <a:rPr lang="en-AU" dirty="0" smtClean="0"/>
              <a:t>Published as </a:t>
            </a:r>
            <a:r>
              <a:rPr lang="en-AU" dirty="0"/>
              <a:t>ISO/IEC/IEEE 8802-3:2017/</a:t>
            </a:r>
            <a:r>
              <a:rPr lang="en-AU" dirty="0" err="1"/>
              <a:t>Amd</a:t>
            </a:r>
            <a:r>
              <a:rPr lang="en-AU" dirty="0"/>
              <a:t> </a:t>
            </a:r>
            <a:r>
              <a:rPr lang="en-AU" dirty="0" smtClean="0"/>
              <a:t>8</a:t>
            </a:r>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a:t>
            </a:r>
            <a:r>
              <a:rPr lang="en-AU" dirty="0" smtClean="0"/>
              <a:t>is </a:t>
            </a:r>
            <a:r>
              <a:rPr lang="en-AU" dirty="0" smtClean="0"/>
              <a:t>waiting for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endParaRPr lang="en-AU" dirty="0" smtClean="0">
              <a:solidFill>
                <a:schemeClr val="accent2"/>
              </a:solidFill>
            </a:endParaRPr>
          </a:p>
          <a:p>
            <a:pPr lvl="1"/>
            <a:r>
              <a:rPr lang="en-AU" dirty="0"/>
              <a:t>Passed on </a:t>
            </a:r>
            <a:r>
              <a:rPr lang="en-AU" dirty="0" smtClean="0"/>
              <a:t>12 Apr 218 (N16792)</a:t>
            </a:r>
            <a:endParaRPr lang="en-AU" dirty="0"/>
          </a:p>
          <a:p>
            <a:pPr lvl="2"/>
            <a:r>
              <a:rPr lang="en-AU" dirty="0"/>
              <a:t>Support need for IS: passed </a:t>
            </a:r>
            <a:r>
              <a:rPr lang="en-AU" dirty="0" smtClean="0"/>
              <a:t>11/0/8</a:t>
            </a:r>
            <a:endParaRPr lang="en-AU" dirty="0"/>
          </a:p>
          <a:p>
            <a:pPr lvl="2"/>
            <a:r>
              <a:rPr lang="en-AU" dirty="0"/>
              <a:t>Support this IS: passed </a:t>
            </a:r>
            <a:r>
              <a:rPr lang="en-AU" dirty="0" smtClean="0"/>
              <a:t>11/0/8</a:t>
            </a:r>
            <a:endParaRPr lang="en-AU" dirty="0"/>
          </a:p>
          <a:p>
            <a:pPr lvl="2"/>
            <a:r>
              <a:rPr lang="en-AU" dirty="0"/>
              <a:t>No comments</a:t>
            </a:r>
          </a:p>
          <a:p>
            <a:r>
              <a:rPr lang="en-AU" dirty="0" smtClean="0"/>
              <a:t>FDIS ballot: </a:t>
            </a:r>
            <a:r>
              <a:rPr lang="en-AU" dirty="0" smtClean="0">
                <a:solidFill>
                  <a:srgbClr val="00B050"/>
                </a:solidFill>
              </a:rPr>
              <a:t>passed </a:t>
            </a:r>
            <a:r>
              <a:rPr lang="en-AU" dirty="0" smtClean="0">
                <a:solidFill>
                  <a:schemeClr val="accent2"/>
                </a:solidFill>
              </a:rPr>
              <a:t>&amp; waiting for publication</a:t>
            </a:r>
          </a:p>
          <a:p>
            <a:pPr lvl="1"/>
            <a:r>
              <a:rPr lang="en-AU" dirty="0"/>
              <a:t>FDIS ballot passed </a:t>
            </a:r>
            <a:r>
              <a:rPr lang="en-AU" dirty="0" smtClean="0"/>
              <a:t>9/0/10 </a:t>
            </a:r>
            <a:r>
              <a:rPr lang="en-AU" dirty="0"/>
              <a:t>on 26 Dec 2018 (</a:t>
            </a:r>
            <a:r>
              <a:rPr lang="en-AU" dirty="0">
                <a:solidFill>
                  <a:srgbClr val="FF0000"/>
                </a:solidFill>
              </a:rPr>
              <a:t>N??????</a:t>
            </a:r>
            <a:r>
              <a:rPr lang="en-AU" dirty="0"/>
              <a:t>)</a:t>
            </a:r>
            <a:endParaRPr lang="en-US" dirty="0" smtClean="0"/>
          </a:p>
          <a:p>
            <a:pPr lvl="1"/>
            <a:r>
              <a:rPr lang="en-US" dirty="0" smtClean="0"/>
              <a:t>Will </a:t>
            </a:r>
            <a:r>
              <a:rPr lang="en-US" dirty="0"/>
              <a:t>be known as ISO/IEC/IEEE 8802-3:2017/</a:t>
            </a:r>
            <a:r>
              <a:rPr lang="en-US" dirty="0" err="1"/>
              <a:t>Amd</a:t>
            </a:r>
            <a:r>
              <a:rPr lang="en-US" dirty="0"/>
              <a:t> </a:t>
            </a:r>
            <a:r>
              <a:rPr lang="en-US" dirty="0" smtClean="0"/>
              <a:t>10</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2017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smtClean="0">
                <a:solidFill>
                  <a:srgbClr val="FF0000"/>
                </a:solidFill>
              </a:rPr>
              <a:t>Note: it is an amendment of 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8802-3:2019/</a:t>
            </a:r>
            <a:r>
              <a:rPr lang="en-US" dirty="0" err="1">
                <a:solidFill>
                  <a:srgbClr val="FF0000"/>
                </a:solidFill>
              </a:rPr>
              <a:t>Amd</a:t>
            </a:r>
            <a:r>
              <a:rPr lang="en-US" dirty="0">
                <a:solidFill>
                  <a:srgbClr val="FF0000"/>
                </a:solidFill>
              </a:rPr>
              <a:t> </a:t>
            </a:r>
            <a:r>
              <a:rPr lang="en-US" dirty="0" smtClean="0">
                <a:solidFill>
                  <a:srgbClr val="FF0000"/>
                </a:solidFill>
              </a:rPr>
              <a:t>2?</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a:t>
            </a:r>
            <a:r>
              <a:rPr lang="en-AU" dirty="0" smtClean="0"/>
              <a:t>is </a:t>
            </a:r>
            <a:r>
              <a:rPr lang="en-AU" dirty="0"/>
              <a:t>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a:t>60-day</a:t>
            </a:r>
            <a:r>
              <a:rPr lang="en-AU" dirty="0"/>
              <a:t> pre-ballot: </a:t>
            </a:r>
            <a:r>
              <a:rPr lang="en-AU" dirty="0">
                <a:solidFill>
                  <a:srgbClr val="00B050"/>
                </a:solidFill>
              </a:rPr>
              <a:t>passed</a:t>
            </a:r>
            <a:endParaRPr lang="en-AU" dirty="0">
              <a:solidFill>
                <a:schemeClr val="accent2"/>
              </a:solidFill>
            </a:endParaRPr>
          </a:p>
          <a:p>
            <a:pPr lvl="1"/>
            <a:r>
              <a:rPr lang="en-AU" dirty="0"/>
              <a:t>Passed on 12 Apr 218 (</a:t>
            </a:r>
            <a:r>
              <a:rPr lang="en-AU" dirty="0" smtClean="0"/>
              <a:t>N16793)</a:t>
            </a:r>
            <a:endParaRPr lang="en-AU" dirty="0"/>
          </a:p>
          <a:p>
            <a:pPr lvl="2"/>
            <a:r>
              <a:rPr lang="en-AU" dirty="0"/>
              <a:t>Support need for IS: passed 11/0/8</a:t>
            </a:r>
          </a:p>
          <a:p>
            <a:pPr lvl="2"/>
            <a:r>
              <a:rPr lang="en-AU" dirty="0"/>
              <a:t>Support this IS: passed 11/0/8</a:t>
            </a:r>
          </a:p>
          <a:p>
            <a:pPr lvl="2"/>
            <a:r>
              <a:rPr lang="en-AU" dirty="0"/>
              <a:t>No comments</a:t>
            </a:r>
          </a:p>
          <a:p>
            <a:r>
              <a:rPr lang="en-AU" dirty="0"/>
              <a:t>FDIS ballot</a:t>
            </a:r>
            <a:r>
              <a:rPr lang="en-AU" dirty="0" smtClean="0"/>
              <a:t>: </a:t>
            </a:r>
            <a:r>
              <a:rPr lang="en-AU" dirty="0">
                <a:solidFill>
                  <a:srgbClr val="00B050"/>
                </a:solidFill>
              </a:rPr>
              <a:t>passed </a:t>
            </a:r>
            <a:r>
              <a:rPr lang="en-AU" dirty="0">
                <a:solidFill>
                  <a:schemeClr val="accent2"/>
                </a:solidFill>
              </a:rPr>
              <a:t>&amp; waiting for publication </a:t>
            </a:r>
            <a:endParaRPr lang="en-AU" dirty="0" smtClean="0">
              <a:solidFill>
                <a:schemeClr val="accent2"/>
              </a:solidFill>
            </a:endParaRPr>
          </a:p>
          <a:p>
            <a:pPr lvl="1"/>
            <a:r>
              <a:rPr lang="en-AU" dirty="0" smtClean="0"/>
              <a:t>FDIS </a:t>
            </a:r>
            <a:r>
              <a:rPr lang="en-AU" dirty="0"/>
              <a:t>ballot passed </a:t>
            </a:r>
            <a:r>
              <a:rPr lang="en-AU" dirty="0" smtClean="0"/>
              <a:t>9/0/10 </a:t>
            </a:r>
            <a:r>
              <a:rPr lang="en-AU" dirty="0"/>
              <a:t>on 26 Dec 2018 (</a:t>
            </a:r>
            <a:r>
              <a:rPr lang="en-AU" dirty="0">
                <a:solidFill>
                  <a:srgbClr val="FF0000"/>
                </a:solidFill>
              </a:rPr>
              <a:t>N??????</a:t>
            </a:r>
            <a:r>
              <a:rPr lang="en-AU" dirty="0"/>
              <a:t>)</a:t>
            </a:r>
            <a:endParaRPr lang="en-US" dirty="0"/>
          </a:p>
          <a:p>
            <a:pPr lvl="1"/>
            <a:r>
              <a:rPr lang="en-US" dirty="0" smtClean="0"/>
              <a:t>Will </a:t>
            </a:r>
            <a:r>
              <a:rPr lang="en-US" dirty="0"/>
              <a:t>be known as ISO/IEC/IEEE 8802-3:2017/</a:t>
            </a:r>
            <a:r>
              <a:rPr lang="en-US" dirty="0" err="1"/>
              <a:t>Amd</a:t>
            </a:r>
            <a:r>
              <a:rPr lang="en-US" dirty="0"/>
              <a:t> 11</a:t>
            </a:r>
            <a:endParaRPr lang="en-AU" dirty="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57</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p>
          <a:p>
            <a:pPr lvl="2"/>
            <a:r>
              <a:rPr lang="en-AU" dirty="0"/>
              <a:t>Expected to go to </a:t>
            </a:r>
            <a:r>
              <a:rPr lang="en-AU" dirty="0" err="1"/>
              <a:t>RevCom</a:t>
            </a:r>
            <a:r>
              <a:rPr lang="en-AU" dirty="0"/>
              <a:t> in </a:t>
            </a:r>
            <a:r>
              <a:rPr lang="en-AU" dirty="0" smtClean="0"/>
              <a:t>Dec 2018</a:t>
            </a:r>
          </a:p>
          <a:p>
            <a:pPr lvl="2"/>
            <a:r>
              <a:rPr lang="en-AU" dirty="0"/>
              <a:t>Expected submission to PSDO in </a:t>
            </a:r>
            <a:r>
              <a:rPr lang="en-AU" dirty="0" smtClean="0"/>
              <a:t>Mar 2019</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was </a:t>
            </a:r>
            <a:r>
              <a:rPr lang="en-AU" dirty="0"/>
              <a:t>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(802.3cj) was </a:t>
            </a:r>
            <a:r>
              <a:rPr lang="en-AU" dirty="0"/>
              <a:t>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smtClean="0">
                <a:solidFill>
                  <a:srgbClr val="FF0000"/>
                </a:solidFill>
              </a:rPr>
              <a:t>Expecting </a:t>
            </a:r>
            <a:r>
              <a:rPr lang="en-AU" dirty="0">
                <a:solidFill>
                  <a:srgbClr val="FF0000"/>
                </a:solidFill>
              </a:rPr>
              <a:t>submission to PSDO in </a:t>
            </a:r>
            <a:r>
              <a:rPr lang="en-AU" dirty="0" smtClean="0">
                <a:solidFill>
                  <a:srgbClr val="FF0000"/>
                </a:solidFill>
              </a:rPr>
              <a:t>Jan 2019</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59</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Jan 2019 interim meeting in St Louis</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15 Jan 2019,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a:t>
            </a:r>
            <a:r>
              <a:rPr lang="en-AU" dirty="0"/>
              <a:t>was 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a:solidFill>
                  <a:srgbClr val="FF0000"/>
                </a:solidFill>
              </a:rPr>
              <a:t>Note: it is an amendment of </a:t>
            </a:r>
            <a:r>
              <a:rPr lang="en-AU" dirty="0" smtClean="0">
                <a:solidFill>
                  <a:srgbClr val="FF0000"/>
                </a:solidFill>
              </a:rPr>
              <a:t>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a:t>
            </a:r>
            <a:r>
              <a:rPr lang="en-US" dirty="0" smtClean="0">
                <a:solidFill>
                  <a:srgbClr val="FF0000"/>
                </a:solidFill>
              </a:rPr>
              <a:t>8802-3:2019/</a:t>
            </a:r>
            <a:r>
              <a:rPr lang="en-US" dirty="0" err="1" smtClean="0">
                <a:solidFill>
                  <a:srgbClr val="FF0000"/>
                </a:solidFill>
              </a:rPr>
              <a:t>Amd</a:t>
            </a:r>
            <a:r>
              <a:rPr lang="en-US" dirty="0" smtClean="0">
                <a:solidFill>
                  <a:srgbClr val="FF0000"/>
                </a:solidFill>
              </a:rPr>
              <a:t> 1?</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 will be </a:t>
            </a:r>
            <a:r>
              <a:rPr lang="en-AU" dirty="0"/>
              <a:t>liaised for information in </a:t>
            </a:r>
            <a:r>
              <a:rPr lang="en-AU" dirty="0" smtClean="0"/>
              <a:t>Jan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solidFill>
                  <a:srgbClr val="FF0000"/>
                </a:solidFill>
              </a:rPr>
              <a:t>802.3.2 will </a:t>
            </a:r>
            <a:r>
              <a:rPr lang="en-AU" dirty="0">
                <a:solidFill>
                  <a:srgbClr val="FF0000"/>
                </a:solidFill>
              </a:rPr>
              <a:t>be liaised for information in Jan </a:t>
            </a:r>
            <a:r>
              <a:rPr lang="en-AU" dirty="0" smtClean="0">
                <a:solidFill>
                  <a:srgbClr val="FF0000"/>
                </a:solidFill>
              </a:rPr>
              <a:t>2019</a:t>
            </a:r>
            <a:endParaRPr lang="en-AU" dirty="0">
              <a:solidFill>
                <a:srgbClr val="FF0000"/>
              </a:solidFill>
            </a:endParaRPr>
          </a:p>
          <a:p>
            <a:r>
              <a:rPr lang="en-US" dirty="0" smtClean="0"/>
              <a:t>60-day</a:t>
            </a:r>
            <a:r>
              <a:rPr lang="en-AU" dirty="0" smtClean="0"/>
              <a:t> pre-ballot: </a:t>
            </a:r>
            <a:r>
              <a:rPr lang="en-AU" dirty="0" smtClean="0">
                <a:solidFill>
                  <a:schemeClr val="accent2"/>
                </a:solidFill>
              </a:rPr>
              <a:t>waiting</a:t>
            </a:r>
          </a:p>
          <a:p>
            <a:r>
              <a:rPr lang="en-AU" dirty="0" smtClean="0"/>
              <a:t>FDIS </a:t>
            </a:r>
            <a:r>
              <a:rPr lang="en-AU" dirty="0"/>
              <a:t>ballot: </a:t>
            </a:r>
            <a:r>
              <a:rPr lang="en-AU" dirty="0" smtClean="0">
                <a:solidFill>
                  <a:schemeClr val="accent2"/>
                </a:solidFill>
              </a:rPr>
              <a:t>waiting</a:t>
            </a: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191429994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802.3 WG are currently considering the order of </a:t>
            </a:r>
            <a:r>
              <a:rPr lang="en-US" dirty="0"/>
              <a:t>amendments</a:t>
            </a:r>
            <a:endParaRPr lang="en-AU" dirty="0"/>
          </a:p>
        </p:txBody>
      </p:sp>
      <p:sp>
        <p:nvSpPr>
          <p:cNvPr id="3" name="Content Placeholder 2"/>
          <p:cNvSpPr>
            <a:spLocks noGrp="1"/>
          </p:cNvSpPr>
          <p:nvPr>
            <p:ph idx="1"/>
          </p:nvPr>
        </p:nvSpPr>
        <p:spPr/>
        <p:txBody>
          <a:bodyPr/>
          <a:lstStyle/>
          <a:p>
            <a:pPr lvl="1"/>
            <a:r>
              <a:rPr lang="en-US" dirty="0" smtClean="0"/>
              <a:t>After the Nov 2018 meeting …</a:t>
            </a:r>
          </a:p>
          <a:p>
            <a:pPr lvl="1"/>
            <a:r>
              <a:rPr lang="en-US" dirty="0" smtClean="0"/>
              <a:t>David </a:t>
            </a:r>
            <a:r>
              <a:rPr lang="en-US" dirty="0"/>
              <a:t>Law </a:t>
            </a:r>
            <a:r>
              <a:rPr lang="en-US" dirty="0" smtClean="0"/>
              <a:t>indicated </a:t>
            </a:r>
            <a:r>
              <a:rPr lang="en-US" dirty="0"/>
              <a:t>that IEEE 802.3 is working on a revision that will cover some upcoming amendments, so they haven’t submitted anything to ballot just yet. </a:t>
            </a:r>
            <a:endParaRPr lang="en-US" dirty="0" smtClean="0"/>
          </a:p>
          <a:p>
            <a:pPr lvl="1"/>
            <a:r>
              <a:rPr lang="en-US" dirty="0" smtClean="0"/>
              <a:t>An </a:t>
            </a:r>
            <a:r>
              <a:rPr lang="en-US" dirty="0"/>
              <a:t>update on the state of these ballots will </a:t>
            </a:r>
            <a:r>
              <a:rPr lang="en-US" dirty="0" err="1" smtClean="0"/>
              <a:t>hopefuly</a:t>
            </a:r>
            <a:r>
              <a:rPr lang="en-US" dirty="0" smtClean="0"/>
              <a:t> be </a:t>
            </a:r>
            <a:r>
              <a:rPr lang="en-US" dirty="0"/>
              <a:t>available for the January interim meeting in St. Louis.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17200762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47459337"/>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8</a:t>
                      </a:r>
                      <a:r>
                        <a:rPr lang="en-AU" sz="1600" b="0" baseline="0" smtClean="0">
                          <a:solidFill>
                            <a:schemeClr val="tx1"/>
                          </a:solidFill>
                          <a:latin typeface="+mj-lt"/>
                        </a:rPr>
                        <a:t> Feb 19</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r h="359602">
                <a:tc>
                  <a:txBody>
                    <a:bodyPr/>
                    <a:lstStyle/>
                    <a:p>
                      <a:pPr algn="l"/>
                      <a:r>
                        <a:rPr lang="en-GB" sz="1600" b="0" dirty="0" smtClean="0">
                          <a:solidFill>
                            <a:schemeClr val="tx1"/>
                          </a:solidFill>
                          <a:latin typeface="+mj-lt"/>
                        </a:rPr>
                        <a:t>11bb</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245042808"/>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63</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FDIS closes on 8 Feb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closes 8 Feb 2019</a:t>
            </a:r>
            <a:endParaRPr lang="en-AU" dirty="0"/>
          </a:p>
          <a:p>
            <a:pPr lvl="1"/>
            <a:r>
              <a:rPr lang="en-AU" dirty="0" smtClean="0"/>
              <a:t>Will be known </a:t>
            </a:r>
            <a:r>
              <a:rPr lang="en-AU" dirty="0"/>
              <a:t>as </a:t>
            </a:r>
            <a:r>
              <a:rPr lang="en-AU" dirty="0" smtClean="0"/>
              <a:t>ISO/IEC/IEEE 8802-11:2018/FD </a:t>
            </a:r>
            <a:r>
              <a:rPr lang="en-AU" dirty="0" err="1" smtClean="0"/>
              <a:t>Amd</a:t>
            </a:r>
            <a:r>
              <a:rPr lang="en-AU" dirty="0" smtClean="0"/>
              <a:t> </a:t>
            </a:r>
            <a:r>
              <a:rPr lang="en-AU" dirty="0"/>
              <a:t>2</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FDIS ballot passed but a response is required</a:t>
            </a:r>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and response sent</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65</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FDIS ballot </a:t>
            </a:r>
            <a:r>
              <a:rPr lang="en-AU" dirty="0" smtClean="0"/>
              <a:t>passed but a response is required</a:t>
            </a:r>
            <a:endParaRPr lang="en-AU" dirty="0"/>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rgbClr val="00B050"/>
                </a:solidFill>
              </a:rPr>
              <a:t>passed</a:t>
            </a:r>
            <a:r>
              <a:rPr lang="en-AU" dirty="0" smtClean="0">
                <a:solidFill>
                  <a:schemeClr val="accent2"/>
                </a:solidFill>
              </a:rPr>
              <a:t> &amp; response required</a:t>
            </a:r>
          </a:p>
          <a:p>
            <a:pPr lvl="1"/>
            <a:r>
              <a:rPr lang="en-AU" dirty="0"/>
              <a:t>FDIS ballot passed </a:t>
            </a:r>
            <a:r>
              <a:rPr lang="en-AU" dirty="0" smtClean="0"/>
              <a:t>9/1/9 </a:t>
            </a:r>
            <a:r>
              <a:rPr lang="en-AU" dirty="0"/>
              <a:t>on </a:t>
            </a:r>
            <a:r>
              <a:rPr lang="en-AU" dirty="0" smtClean="0"/>
              <a:t>26 Dec 2018 </a:t>
            </a:r>
            <a:r>
              <a:rPr lang="en-AU" dirty="0"/>
              <a:t>(</a:t>
            </a:r>
            <a:r>
              <a:rPr lang="en-AU" dirty="0" smtClean="0">
                <a:solidFill>
                  <a:srgbClr val="FF0000"/>
                </a:solidFill>
              </a:rPr>
              <a:t>N??????</a:t>
            </a:r>
            <a:r>
              <a:rPr lang="en-AU" dirty="0" smtClean="0"/>
              <a:t>)</a:t>
            </a:r>
            <a:endParaRPr lang="en-AU" dirty="0"/>
          </a:p>
          <a:p>
            <a:pPr lvl="2"/>
            <a:r>
              <a:rPr lang="en-AU" dirty="0" smtClean="0"/>
              <a:t>China voted no</a:t>
            </a:r>
            <a:endParaRPr lang="en-AU" dirty="0"/>
          </a:p>
          <a:p>
            <a:pPr lvl="1"/>
            <a:r>
              <a:rPr lang="en-AU" dirty="0" smtClean="0"/>
              <a:t>Will be known as </a:t>
            </a:r>
            <a:r>
              <a:rPr lang="en-AU" dirty="0"/>
              <a:t>ISO/IEC/IEEE </a:t>
            </a:r>
            <a:r>
              <a:rPr lang="en-AU" dirty="0" smtClean="0"/>
              <a:t>8802-11:2018/</a:t>
            </a:r>
            <a:r>
              <a:rPr lang="en-AU" dirty="0" err="1" smtClean="0"/>
              <a:t>Amd</a:t>
            </a:r>
            <a:r>
              <a:rPr lang="en-AU" dirty="0" smtClean="0"/>
              <a:t> </a:t>
            </a:r>
            <a:r>
              <a:rPr lang="en-AU" dirty="0"/>
              <a:t>1</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66</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NB comment CN1</a:t>
            </a:r>
          </a:p>
          <a:p>
            <a:pPr lvl="1"/>
            <a:r>
              <a:rPr lang="en-GB" i="1" dirty="0"/>
              <a:t>China NB submitted the following comments during 60 days ballot (6N16704):</a:t>
            </a:r>
            <a:endParaRPr lang="en-AU" i="1" dirty="0"/>
          </a:p>
          <a:p>
            <a:pPr lvl="2"/>
            <a:r>
              <a:rPr lang="en-GB" i="1" dirty="0"/>
              <a:t>1) In FILS shared key authentication, the shared key is generated between STA and AS and stored in these two devices, the key needs to be delivered by AS to AP through network when Link setup, so, a secure channel should be provided, but the security channel is not specified in the standard, which causes a security risk. </a:t>
            </a:r>
            <a:endParaRPr lang="en-AU" i="1" dirty="0"/>
          </a:p>
          <a:p>
            <a:pPr lvl="2"/>
            <a:r>
              <a:rPr lang="en-GB" i="1" dirty="0"/>
              <a:t>2) In FILS public key authentication, </a:t>
            </a:r>
            <a:r>
              <a:rPr lang="en-GB" i="1" dirty="0" err="1"/>
              <a:t>Subclause</a:t>
            </a:r>
            <a:r>
              <a:rPr lang="en-GB" i="1" dirty="0"/>
              <a:t> 12.12.1 mentioned that "when FILS Public Key authentication is used, each STA has a means to trust the public key of the other STA", but the standard does not provide specific means on how STA trust public key of other STAs. Furthermore, such means may be difficult to implement in real scenarios, thus will introduce very serious security issues.</a:t>
            </a:r>
            <a:endParaRPr lang="en-AU" i="1"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2504293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AU" dirty="0" smtClean="0"/>
              <a:t>None</a:t>
            </a:r>
          </a:p>
          <a:p>
            <a:r>
              <a:rPr lang="en-AU" dirty="0" smtClean="0"/>
              <a:t>IEEE 802 proposed response </a:t>
            </a:r>
            <a:r>
              <a:rPr lang="en-AU" dirty="0"/>
              <a:t>CN1</a:t>
            </a:r>
          </a:p>
          <a:p>
            <a:pPr lvl="1"/>
            <a:r>
              <a:rPr lang="en-AU" dirty="0"/>
              <a:t>None</a:t>
            </a:r>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218019193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NB comment CN2</a:t>
            </a:r>
          </a:p>
          <a:p>
            <a:pPr lvl="1"/>
            <a:r>
              <a:rPr lang="en-GB" i="1" dirty="0"/>
              <a:t>IEEE 802.11 WG rejected CN1 and provided reasons in 6N16725. The given reasons in 6N16725 are untenable and these topics are not out of scope, because:</a:t>
            </a:r>
            <a:endParaRPr lang="en-AU" i="1" dirty="0"/>
          </a:p>
          <a:p>
            <a:pPr lvl="2"/>
            <a:r>
              <a:rPr lang="en-GB" i="1" dirty="0"/>
              <a:t>1) The amendment does not specify specific specifications or give the referred protocols for use in a trustworthy channel, which will not guarantee security and interoperability in product implementation. </a:t>
            </a:r>
            <a:endParaRPr lang="en-AU" i="1" dirty="0"/>
          </a:p>
          <a:p>
            <a:pPr lvl="2"/>
            <a:r>
              <a:rPr lang="en-GB" i="1" dirty="0"/>
              <a:t>2) The amendment does not specify the means by which trust can be obtained, however, this is an important part in authentication and key establishment. Besides, when STA (not an AP) could not get connected to the Internet, it is difficult for PKI system to accomplish authentication and establish necessary trust. Therefore, the situation will lead to difficulty in product design and implementation.</a:t>
            </a:r>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1316573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IEEE 802 plenary meeting in Nov 2018 in Bangkok</a:t>
            </a:r>
          </a:p>
          <a:p>
            <a:pPr lvl="1"/>
            <a:r>
              <a:rPr lang="en-AU" dirty="0" smtClean="0"/>
              <a:t>Review extended goals</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60-day/FDIS ballots</a:t>
            </a:r>
          </a:p>
          <a:p>
            <a:pPr lvl="1"/>
            <a:r>
              <a:rPr lang="en-AU" dirty="0" smtClean="0"/>
              <a:t>Discuss agenda &amp; arrangements for SC6 meeting in April 2019</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CN2</a:t>
            </a:r>
          </a:p>
          <a:p>
            <a:pPr lvl="1"/>
            <a:r>
              <a:rPr lang="en-AU" dirty="0" smtClean="0"/>
              <a:t>None</a:t>
            </a:r>
          </a:p>
          <a:p>
            <a:r>
              <a:rPr lang="en-AU" dirty="0" smtClean="0"/>
              <a:t>IEEE 802 proposed response CN2</a:t>
            </a:r>
            <a:endParaRPr lang="en-AU" dirty="0"/>
          </a:p>
          <a:p>
            <a:pPr lvl="1"/>
            <a:r>
              <a:rPr lang="en-AU" dirty="0" smtClean="0">
                <a:solidFill>
                  <a:srgbClr val="FF0000"/>
                </a:solidFill>
              </a:rPr>
              <a:t>China NB </a:t>
            </a:r>
            <a:r>
              <a:rPr lang="en-AU" dirty="0">
                <a:solidFill>
                  <a:srgbClr val="FF0000"/>
                </a:solidFill>
              </a:rPr>
              <a:t>say the</a:t>
            </a:r>
          </a:p>
          <a:p>
            <a:pPr lvl="2"/>
            <a:r>
              <a:rPr lang="en-AU" dirty="0">
                <a:solidFill>
                  <a:srgbClr val="FF0000"/>
                </a:solidFill>
              </a:rPr>
              <a:t>IEEE 802 response to the 60 day ballot comments is untenable, although they fail to explain why</a:t>
            </a:r>
          </a:p>
          <a:p>
            <a:pPr lvl="2"/>
            <a:r>
              <a:rPr lang="en-AU" dirty="0">
                <a:solidFill>
                  <a:srgbClr val="FF0000"/>
                </a:solidFill>
              </a:rPr>
              <a:t>The topics are not out of scope, and yet they do not address the reasons we provided for why they are out of </a:t>
            </a:r>
            <a:r>
              <a:rPr lang="en-AU" dirty="0" smtClean="0">
                <a:solidFill>
                  <a:srgbClr val="FF0000"/>
                </a:solidFill>
              </a:rPr>
              <a:t>scope</a:t>
            </a:r>
          </a:p>
          <a:p>
            <a:pPr lvl="1"/>
            <a:r>
              <a:rPr lang="en-AU" dirty="0" smtClean="0">
                <a:solidFill>
                  <a:srgbClr val="FF0000"/>
                </a:solidFill>
              </a:rPr>
              <a:t>Dan Harkins has drafted a response</a:t>
            </a:r>
          </a:p>
          <a:p>
            <a:pPr lvl="2"/>
            <a:r>
              <a:rPr lang="en-AU" dirty="0">
                <a:solidFill>
                  <a:srgbClr val="FF0000"/>
                </a:solidFill>
              </a:rPr>
              <a:t>See </a:t>
            </a:r>
            <a:r>
              <a:rPr lang="en-AU" dirty="0" smtClean="0">
                <a:solidFill>
                  <a:srgbClr val="FF0000"/>
                </a:solidFill>
                <a:hlinkClick r:id="rId2"/>
              </a:rPr>
              <a:t>11-19-0062-00</a:t>
            </a:r>
            <a:endParaRPr lang="en-AU" dirty="0" smtClean="0">
              <a:solidFill>
                <a:srgbClr val="FF0000"/>
              </a:solidFill>
            </a:endParaRPr>
          </a:p>
          <a:p>
            <a:pPr lvl="2"/>
            <a:endParaRPr lang="en-AU" dirty="0">
              <a:solidFill>
                <a:srgbClr val="FF0000"/>
              </a:solidFill>
            </a:endParaRPr>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234722226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JTC1 SC approved a response to the 802.11ai comments</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JTC1 SC recommends to IEEE 802.11 WG that the contents of </a:t>
            </a:r>
            <a:r>
              <a:rPr lang="en-AU" i="1" dirty="0" smtClean="0">
                <a:hlinkClick r:id="rId2"/>
              </a:rPr>
              <a:t>11-19-0062-01</a:t>
            </a:r>
            <a:r>
              <a:rPr lang="en-AU" i="1" dirty="0" smtClean="0"/>
              <a:t> be liaised to SC6 as IEEE 802.11 WG’s response to the comments on the IEEE 802.11ai FDIS ballot</a:t>
            </a:r>
          </a:p>
          <a:p>
            <a:pPr lvl="1"/>
            <a:r>
              <a:rPr lang="en-AU" dirty="0" smtClean="0"/>
              <a:t>Moved: Peter Yee</a:t>
            </a:r>
          </a:p>
          <a:p>
            <a:pPr lvl="1"/>
            <a:r>
              <a:rPr lang="en-AU" dirty="0" smtClean="0"/>
              <a:t>Seconded: James Lepp</a:t>
            </a:r>
          </a:p>
          <a:p>
            <a:pPr lvl="1"/>
            <a:r>
              <a:rPr lang="en-AU" dirty="0" smtClean="0"/>
              <a:t>Result: 5/0/2</a:t>
            </a:r>
          </a:p>
          <a:p>
            <a:pPr lvl="1"/>
            <a:endParaRPr lang="en-AU" i="1" dirty="0" smtClean="0"/>
          </a:p>
          <a:p>
            <a:r>
              <a:rPr lang="en-AU" dirty="0" smtClean="0"/>
              <a:t> </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71</a:t>
            </a:fld>
            <a:endParaRPr lang="en-US"/>
          </a:p>
        </p:txBody>
      </p:sp>
    </p:spTree>
    <p:extLst>
      <p:ext uri="{BB962C8B-B14F-4D97-AF65-F5344CB8AC3E}">
        <p14:creationId xmlns:p14="http://schemas.microsoft.com/office/powerpoint/2010/main" val="237072096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60-day </a:t>
            </a:r>
            <a:r>
              <a:rPr lang="en-AU" dirty="0"/>
              <a:t>ballot closes on </a:t>
            </a:r>
            <a:r>
              <a:rPr lang="en-AU" dirty="0" smtClean="0"/>
              <a:t>10 Feb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p>
          <a:p>
            <a:pPr lvl="2"/>
            <a:r>
              <a:rPr lang="en-AU" dirty="0" smtClean="0"/>
              <a:t>Published version liaised in July 2018 (N16817)</a:t>
            </a:r>
          </a:p>
          <a:p>
            <a:r>
              <a:rPr lang="en-US" dirty="0" smtClean="0"/>
              <a:t>60-day</a:t>
            </a:r>
            <a:r>
              <a:rPr lang="en-AU" dirty="0" smtClean="0"/>
              <a:t> pre-ballot: </a:t>
            </a:r>
            <a:r>
              <a:rPr lang="en-AU" dirty="0" smtClean="0">
                <a:solidFill>
                  <a:schemeClr val="accent2"/>
                </a:solidFill>
              </a:rPr>
              <a:t>closes 10 Feb 2018</a:t>
            </a:r>
          </a:p>
          <a:p>
            <a:pPr lvl="1"/>
            <a:r>
              <a:rPr lang="en-AU" b="0" dirty="0" smtClean="0"/>
              <a:t>PSDO approved in Nov 2018 &amp; document submitted in Dec 2018</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72</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60-day ballot closes on 10 Feb 2019</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AU" dirty="0"/>
              <a:t>Published version </a:t>
            </a:r>
            <a:r>
              <a:rPr lang="en-AU" dirty="0" smtClean="0"/>
              <a:t>liaised </a:t>
            </a:r>
            <a:r>
              <a:rPr lang="en-AU" dirty="0"/>
              <a:t>in July 2018 (N16817)</a:t>
            </a:r>
            <a:endParaRPr lang="en-GB" dirty="0" smtClean="0"/>
          </a:p>
          <a:p>
            <a:r>
              <a:rPr lang="en-US" dirty="0" smtClean="0"/>
              <a:t>60-day</a:t>
            </a:r>
            <a:r>
              <a:rPr lang="en-AU" dirty="0" smtClean="0"/>
              <a:t> pre-ballot: </a:t>
            </a:r>
            <a:r>
              <a:rPr lang="en-AU" dirty="0">
                <a:solidFill>
                  <a:schemeClr val="accent2"/>
                </a:solidFill>
              </a:rPr>
              <a:t>closes 10 Feb 2018</a:t>
            </a:r>
            <a:endParaRPr lang="en-AU" dirty="0" smtClean="0">
              <a:solidFill>
                <a:schemeClr val="accent2"/>
              </a:solidFill>
            </a:endParaRPr>
          </a:p>
          <a:p>
            <a:pPr lvl="1"/>
            <a:r>
              <a:rPr lang="en-AU" dirty="0"/>
              <a:t>PSDO approved in Nov 2018 &amp; document submitted in Dec 2018</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73</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a:t>
            </a:r>
            <a:r>
              <a:rPr lang="en-AU" dirty="0"/>
              <a:t>60-day ballot closes on 10 Feb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802.11aq D8.0 was sent for liaison in Mar 2017</a:t>
            </a:r>
          </a:p>
          <a:p>
            <a:pPr lvl="1"/>
            <a:r>
              <a:rPr lang="en-AU" dirty="0"/>
              <a:t>Published version </a:t>
            </a:r>
            <a:r>
              <a:rPr lang="en-AU" dirty="0" smtClean="0"/>
              <a:t>was liaised in Sept </a:t>
            </a:r>
            <a:r>
              <a:rPr lang="en-AU" dirty="0"/>
              <a:t>2018 </a:t>
            </a:r>
            <a:r>
              <a:rPr lang="en-AU" dirty="0" smtClean="0"/>
              <a:t>(N16854)</a:t>
            </a:r>
            <a:endParaRPr lang="en-GB" dirty="0">
              <a:solidFill>
                <a:srgbClr val="FF0000"/>
              </a:solidFill>
            </a:endParaRPr>
          </a:p>
          <a:p>
            <a:r>
              <a:rPr lang="en-US" dirty="0" smtClean="0"/>
              <a:t>60-day</a:t>
            </a:r>
            <a:r>
              <a:rPr lang="en-AU" dirty="0" smtClean="0"/>
              <a:t> pre-ballot: </a:t>
            </a:r>
            <a:r>
              <a:rPr lang="en-AU" dirty="0">
                <a:solidFill>
                  <a:schemeClr val="accent2"/>
                </a:solidFill>
              </a:rPr>
              <a:t>closes 10 Feb 2018</a:t>
            </a:r>
            <a:endParaRPr lang="en-AU" dirty="0" smtClean="0">
              <a:solidFill>
                <a:schemeClr val="accent2"/>
              </a:solidFill>
            </a:endParaRPr>
          </a:p>
          <a:p>
            <a:pPr lvl="1"/>
            <a:r>
              <a:rPr lang="en-AU" dirty="0"/>
              <a:t>PSDO approved in Nov 2018 &amp; document submitted in Dec </a:t>
            </a:r>
            <a:r>
              <a:rPr lang="en-AU" dirty="0" smtClean="0"/>
              <a:t>2018</a:t>
            </a:r>
            <a:endParaRPr lang="en-AU" dirty="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74</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D3.0 is now approved; D4.0 will probably be liaised for information</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75</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Likely will liaise D3.0 in Jan/Feb 2019</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76</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77</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78</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802.11bb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79</a:t>
            </a:fld>
            <a:endParaRPr lang="en-US"/>
          </a:p>
        </p:txBody>
      </p:sp>
    </p:spTree>
    <p:extLst>
      <p:ext uri="{BB962C8B-B14F-4D97-AF65-F5344CB8AC3E}">
        <p14:creationId xmlns:p14="http://schemas.microsoft.com/office/powerpoint/2010/main" val="325978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St Louis in January 2019, as documented on slide 7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3320129"/>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80</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 responses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 (see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a:p>
            <a:pPr lvl="1"/>
            <a:r>
              <a:rPr lang="en-AU" dirty="0" smtClean="0"/>
              <a:t>Response will be sent after July 2018 meeting - </a:t>
            </a:r>
            <a:r>
              <a:rPr lang="en-AU" dirty="0" smtClean="0">
                <a:solidFill>
                  <a:srgbClr val="FF0000"/>
                </a:solidFill>
              </a:rPr>
              <a:t>was </a:t>
            </a:r>
            <a:r>
              <a:rPr lang="en-AU" dirty="0">
                <a:solidFill>
                  <a:srgbClr val="FF0000"/>
                </a:solidFill>
              </a:rPr>
              <a:t>it</a:t>
            </a:r>
            <a:r>
              <a:rPr lang="en-AU" dirty="0" smtClean="0">
                <a:solidFill>
                  <a:srgbClr val="FF0000"/>
                </a:solidFill>
              </a:rPr>
              <a:t>? Peter checking (Jan 2019)</a:t>
            </a:r>
            <a:endParaRPr lang="en-AU" dirty="0">
              <a:solidFill>
                <a:srgbClr val="FF0000"/>
              </a:solidFill>
            </a:endParaRP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81</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has zero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4153300"/>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82</a:t>
            </a:fld>
            <a:endParaRPr lang="en-US"/>
          </a:p>
        </p:txBody>
      </p:sp>
    </p:spTree>
    <p:extLst>
      <p:ext uri="{BB962C8B-B14F-4D97-AF65-F5344CB8AC3E}">
        <p14:creationId xmlns:p14="http://schemas.microsoft.com/office/powerpoint/2010/main" val="203612763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802.16-2017 passed 60-day pre-ballot with comments but the PSDO process was cancelled</a:t>
            </a:r>
            <a:endParaRPr lang="en-AU" dirty="0"/>
          </a:p>
        </p:txBody>
      </p:sp>
      <p:sp>
        <p:nvSpPr>
          <p:cNvPr id="10" name="Content Placeholder 9"/>
          <p:cNvSpPr>
            <a:spLocks noGrp="1"/>
          </p:cNvSpPr>
          <p:nvPr>
            <p:ph idx="1"/>
          </p:nvPr>
        </p:nvSpPr>
        <p:spPr>
          <a:xfrm>
            <a:off x="441325" y="1767038"/>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802.16-2017 was sent for information in Mar 2018 (N16785)</a:t>
            </a:r>
            <a:endParaRPr lang="en-GB" dirty="0" smtClean="0"/>
          </a:p>
          <a:p>
            <a:r>
              <a:rPr lang="en-US" dirty="0" smtClean="0"/>
              <a:t>60-day</a:t>
            </a:r>
            <a:r>
              <a:rPr lang="en-AU" dirty="0" smtClean="0"/>
              <a:t> pre-ballot: </a:t>
            </a:r>
            <a:r>
              <a:rPr lang="en-AU" dirty="0" smtClean="0">
                <a:solidFill>
                  <a:srgbClr val="00B050"/>
                </a:solidFill>
              </a:rPr>
              <a:t>passed </a:t>
            </a:r>
            <a:r>
              <a:rPr lang="en-AU" dirty="0" smtClean="0">
                <a:solidFill>
                  <a:schemeClr val="accent2"/>
                </a:solidFill>
              </a:rPr>
              <a:t>but response required</a:t>
            </a:r>
          </a:p>
          <a:p>
            <a:pPr lvl="1"/>
            <a:r>
              <a:rPr lang="en-GB" dirty="0"/>
              <a:t>The 60-day </a:t>
            </a:r>
            <a:r>
              <a:rPr lang="en-AU" dirty="0"/>
              <a:t>(N16810) </a:t>
            </a:r>
            <a:r>
              <a:rPr lang="en-GB" dirty="0" smtClean="0"/>
              <a:t>ballot passed (N16821) </a:t>
            </a:r>
            <a:r>
              <a:rPr lang="en-GB" dirty="0"/>
              <a:t>on </a:t>
            </a:r>
            <a:r>
              <a:rPr lang="en-AU" dirty="0"/>
              <a:t>30 July 2018</a:t>
            </a:r>
            <a:endParaRPr lang="en-GB" dirty="0"/>
          </a:p>
          <a:p>
            <a:pPr lvl="2"/>
            <a:r>
              <a:rPr lang="en-GB" dirty="0"/>
              <a:t>Need for IS on topic: </a:t>
            </a:r>
            <a:r>
              <a:rPr lang="en-GB" dirty="0" smtClean="0"/>
              <a:t>7/0/11</a:t>
            </a:r>
            <a:endParaRPr lang="en-GB" dirty="0"/>
          </a:p>
          <a:p>
            <a:pPr lvl="2"/>
            <a:r>
              <a:rPr lang="en-GB" dirty="0"/>
              <a:t>Submission of this proposal as IS: </a:t>
            </a:r>
            <a:r>
              <a:rPr lang="en-GB" dirty="0" smtClean="0"/>
              <a:t>5/1/12, </a:t>
            </a:r>
            <a:r>
              <a:rPr lang="en-GB" dirty="0"/>
              <a:t>with “no” </a:t>
            </a:r>
            <a:r>
              <a:rPr lang="en-GB" dirty="0" smtClean="0"/>
              <a:t>(with comments) from China</a:t>
            </a:r>
            <a:endParaRPr lang="en-GB" dirty="0"/>
          </a:p>
          <a:p>
            <a:r>
              <a:rPr lang="en-AU" dirty="0" smtClean="0"/>
              <a:t>FDIS </a:t>
            </a:r>
            <a:r>
              <a:rPr lang="en-AU" dirty="0"/>
              <a:t>ballot: </a:t>
            </a:r>
            <a:r>
              <a:rPr lang="en-AU" dirty="0">
                <a:solidFill>
                  <a:schemeClr val="accent2"/>
                </a:solidFill>
              </a:rPr>
              <a:t>cancelled</a:t>
            </a:r>
          </a:p>
          <a:p>
            <a:pPr lvl="1"/>
            <a:r>
              <a:rPr lang="en-AU" dirty="0" smtClean="0"/>
              <a:t>The EC approved cancelling the PSDO process in Nov 2018, and the following was sent to SC6</a:t>
            </a:r>
          </a:p>
          <a:p>
            <a:pPr lvl="2"/>
            <a:r>
              <a:rPr lang="en-AU" i="1" dirty="0" smtClean="0"/>
              <a:t>IEEE </a:t>
            </a:r>
            <a:r>
              <a:rPr lang="en-AU" i="1" dirty="0"/>
              <a:t>802 thanks JTC 1/SC 6 for considering the adoption of IEEE 802.16-2017 under the ISO/IEEE PSDO Agreement. We further appreciate the comments received. At this time, IEEE would like to withdraw this document from the PSDO process and refer the comments received to the IEEE 802.16 Working Group for further consideration.</a:t>
            </a:r>
          </a:p>
          <a:p>
            <a:endParaRPr lang="en-AU" dirty="0">
              <a:solidFill>
                <a:schemeClr val="accent2"/>
              </a:solidFill>
            </a:endParaRPr>
          </a:p>
          <a:p>
            <a:pPr lvl="1"/>
            <a:endParaRPr lang="en-AU" dirty="0">
              <a:solidFill>
                <a:srgbClr val="FF0000"/>
              </a:solidFill>
            </a:endParaRPr>
          </a:p>
          <a:p>
            <a:endParaRPr lang="en-AU" dirty="0" smtClean="0">
              <a:solidFill>
                <a:schemeClr val="accent2"/>
              </a:solidFill>
            </a:endParaRPr>
          </a:p>
          <a:p>
            <a:pPr lvl="1"/>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83</a:t>
            </a:fld>
            <a:endParaRPr lang="en-US"/>
          </a:p>
        </p:txBody>
      </p:sp>
    </p:spTree>
    <p:extLst>
      <p:ext uri="{BB962C8B-B14F-4D97-AF65-F5344CB8AC3E}">
        <p14:creationId xmlns:p14="http://schemas.microsoft.com/office/powerpoint/2010/main" val="57537150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no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8574933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84</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zero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7538784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endParaRPr lang="en-AU" sz="1600" dirty="0">
                        <a:latin typeface="+mj-lt"/>
                        <a:cs typeface="Arial" panose="020B0604020202020204" pitchFamily="34" charset="0"/>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chemeClr val="accent6"/>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85</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was sent to SC6 in March 2018 asking that  various ISO/IEC standards be withdrawn</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more information was required by IEEE-SA staff, and this was not made available until Feb 2018</a:t>
            </a:r>
          </a:p>
          <a:p>
            <a:pPr lvl="1"/>
            <a:r>
              <a:rPr lang="en-AU" dirty="0" smtClean="0"/>
              <a:t>In March 2018, it was decided the best way of achieving the approved goal was to send a LS </a:t>
            </a:r>
            <a:r>
              <a:rPr lang="en-AU" dirty="0"/>
              <a:t>to </a:t>
            </a:r>
            <a:r>
              <a:rPr lang="en-AU" dirty="0" smtClean="0"/>
              <a:t>SC6</a:t>
            </a:r>
          </a:p>
          <a:p>
            <a:pPr lvl="2"/>
            <a:r>
              <a:rPr lang="en-AU" dirty="0" smtClean="0"/>
              <a:t>See contents in  </a:t>
            </a:r>
            <a:r>
              <a:rPr lang="en-AU" dirty="0" smtClean="0">
                <a:hlinkClick r:id="rId2"/>
              </a:rPr>
              <a:t>11-18-0576-04</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86</a:t>
            </a:fld>
            <a:endParaRPr lang="en-US"/>
          </a:p>
        </p:txBody>
      </p:sp>
    </p:spTree>
    <p:extLst>
      <p:ext uri="{BB962C8B-B14F-4D97-AF65-F5344CB8AC3E}">
        <p14:creationId xmlns:p14="http://schemas.microsoft.com/office/powerpoint/2010/main" val="105978358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SC6 has initiated a process for the withdrawal of various ISO/IEC standards as requested by IEEE 802</a:t>
            </a:r>
            <a:endParaRPr lang="en-AU" dirty="0"/>
          </a:p>
        </p:txBody>
      </p:sp>
      <p:sp>
        <p:nvSpPr>
          <p:cNvPr id="3" name="Content Placeholder 2"/>
          <p:cNvSpPr>
            <a:spLocks noGrp="1"/>
          </p:cNvSpPr>
          <p:nvPr>
            <p:ph idx="1"/>
          </p:nvPr>
        </p:nvSpPr>
        <p:spPr/>
        <p:txBody>
          <a:bodyPr/>
          <a:lstStyle/>
          <a:p>
            <a:pPr lvl="1"/>
            <a:r>
              <a:rPr lang="en-AU" dirty="0" smtClean="0"/>
              <a:t>The IEEE 802 EC Chair liaised the request in 13 March 2018 but it seemed to get lost for a while</a:t>
            </a:r>
          </a:p>
          <a:p>
            <a:pPr lvl="1"/>
            <a:r>
              <a:rPr lang="en-AU" dirty="0" smtClean="0"/>
              <a:t>In June 2018 the SC6 Secretary suggested that an internal SC6 ballot might be started soon</a:t>
            </a:r>
          </a:p>
          <a:p>
            <a:pPr lvl="1"/>
            <a:r>
              <a:rPr lang="en-AU" dirty="0" smtClean="0"/>
              <a:t>SC6 discussed the request at their meeting in August and agreed to a request to ITTF to </a:t>
            </a:r>
            <a:r>
              <a:rPr lang="en-US" i="1" dirty="0" smtClean="0"/>
              <a:t>initiate </a:t>
            </a:r>
            <a:r>
              <a:rPr lang="en-US" i="1" dirty="0"/>
              <a:t>a systematic review </a:t>
            </a:r>
            <a:r>
              <a:rPr lang="en-US" i="1" dirty="0" smtClean="0"/>
              <a:t>ballot </a:t>
            </a:r>
            <a:r>
              <a:rPr lang="en-US" i="1" dirty="0"/>
              <a:t>for withdrawal </a:t>
            </a:r>
            <a:endParaRPr lang="en-US" i="1" dirty="0" smtClean="0"/>
          </a:p>
          <a:p>
            <a:pPr lvl="2"/>
            <a:r>
              <a:rPr lang="en-AU" dirty="0"/>
              <a:t>ISO/IEC TR </a:t>
            </a:r>
            <a:r>
              <a:rPr lang="en-AU" dirty="0" smtClean="0"/>
              <a:t>8802-1:2001</a:t>
            </a:r>
            <a:endParaRPr lang="en-AU" dirty="0"/>
          </a:p>
          <a:p>
            <a:pPr lvl="2"/>
            <a:r>
              <a:rPr lang="en-AU" dirty="0"/>
              <a:t>ISO/IEC </a:t>
            </a:r>
            <a:r>
              <a:rPr lang="en-AU" dirty="0"/>
              <a:t>15802-1:1995 (in systematic </a:t>
            </a:r>
            <a:r>
              <a:rPr lang="en-AU" dirty="0" smtClean="0"/>
              <a:t>review, closing 9 Feb 2019)</a:t>
            </a:r>
            <a:endParaRPr lang="en-AU" dirty="0" smtClean="0"/>
          </a:p>
          <a:p>
            <a:pPr lvl="2"/>
            <a:r>
              <a:rPr lang="en-AU" dirty="0" smtClean="0"/>
              <a:t>ISO/IEC </a:t>
            </a:r>
            <a:r>
              <a:rPr lang="en-AU" dirty="0"/>
              <a:t>15802-3:1998 (in systematic </a:t>
            </a:r>
            <a:r>
              <a:rPr lang="en-AU" dirty="0" smtClean="0"/>
              <a:t>review, </a:t>
            </a:r>
            <a:r>
              <a:rPr lang="en-AU" dirty="0"/>
              <a:t>closing 9 Feb 2019</a:t>
            </a:r>
            <a:r>
              <a:rPr lang="en-AU" dirty="0" smtClean="0"/>
              <a:t>)</a:t>
            </a:r>
            <a:endParaRPr lang="en-AU" dirty="0" smtClean="0"/>
          </a:p>
          <a:p>
            <a:pPr lvl="2"/>
            <a:r>
              <a:rPr lang="en-AU" dirty="0" smtClean="0"/>
              <a:t>ISO/IEC </a:t>
            </a:r>
            <a:r>
              <a:rPr lang="en-AU" dirty="0"/>
              <a:t>8802-5:1998 (in systematic </a:t>
            </a:r>
            <a:r>
              <a:rPr lang="en-AU" dirty="0" smtClean="0"/>
              <a:t>review, </a:t>
            </a:r>
            <a:r>
              <a:rPr lang="en-AU" dirty="0"/>
              <a:t>closing 9 Feb 2019</a:t>
            </a:r>
            <a:r>
              <a:rPr lang="en-AU" dirty="0" smtClean="0"/>
              <a:t>)</a:t>
            </a:r>
            <a:endParaRPr lang="en-AU" dirty="0" smtClean="0"/>
          </a:p>
          <a:p>
            <a:pPr lvl="2"/>
            <a:r>
              <a:rPr lang="en-AU" dirty="0" smtClean="0"/>
              <a:t>ISO/IEC </a:t>
            </a:r>
            <a:r>
              <a:rPr lang="en-AU" dirty="0"/>
              <a:t>8802-5:1998/Amd.1:1998 (in systematic review, closing 9 Feb 2019</a:t>
            </a:r>
            <a:r>
              <a:rPr lang="en-AU" dirty="0" smtClean="0"/>
              <a:t>)</a:t>
            </a:r>
            <a:endParaRPr lang="en-AU" dirty="0" smtClean="0"/>
          </a:p>
          <a:p>
            <a:pPr lvl="1"/>
            <a:r>
              <a:rPr lang="en-AU" dirty="0" smtClean="0"/>
              <a:t>We will track progress of the withdrawals</a:t>
            </a:r>
          </a:p>
          <a:p>
            <a:pPr lvl="2"/>
            <a:r>
              <a:rPr lang="en-AU" dirty="0" smtClean="0">
                <a:solidFill>
                  <a:srgbClr val="FF0000"/>
                </a:solidFill>
              </a:rPr>
              <a:t>Jodi </a:t>
            </a:r>
            <a:r>
              <a:rPr lang="en-AU" dirty="0" smtClean="0">
                <a:solidFill>
                  <a:srgbClr val="FF0000"/>
                </a:solidFill>
              </a:rPr>
              <a:t>asked for status from SC6 Secretary in Dec 2018</a:t>
            </a:r>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87</a:t>
            </a:fld>
            <a:endParaRPr lang="en-US"/>
          </a:p>
        </p:txBody>
      </p:sp>
    </p:spTree>
    <p:extLst>
      <p:ext uri="{BB962C8B-B14F-4D97-AF65-F5344CB8AC3E}">
        <p14:creationId xmlns:p14="http://schemas.microsoft.com/office/powerpoint/2010/main" val="180374478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be </a:t>
            </a:r>
            <a:r>
              <a:rPr lang="en-AU" smtClean="0"/>
              <a:t>held in April </a:t>
            </a:r>
            <a:r>
              <a:rPr lang="en-AU" dirty="0" smtClean="0"/>
              <a:t>2019 in Beijing</a:t>
            </a:r>
            <a:endParaRPr lang="en-AU" dirty="0"/>
          </a:p>
        </p:txBody>
      </p:sp>
      <p:sp>
        <p:nvSpPr>
          <p:cNvPr id="3" name="Content Placeholder 2"/>
          <p:cNvSpPr>
            <a:spLocks noGrp="1"/>
          </p:cNvSpPr>
          <p:nvPr>
            <p:ph sz="half" idx="1"/>
          </p:nvPr>
        </p:nvSpPr>
        <p:spPr/>
        <p:txBody>
          <a:bodyPr/>
          <a:lstStyle/>
          <a:p>
            <a:r>
              <a:rPr lang="en-AU" dirty="0" smtClean="0"/>
              <a:t>Meeting</a:t>
            </a:r>
          </a:p>
          <a:p>
            <a:pPr lvl="1"/>
            <a:r>
              <a:rPr lang="en-AU" dirty="0" smtClean="0"/>
              <a:t>ISO/IEC JTC1/SC6</a:t>
            </a:r>
          </a:p>
          <a:p>
            <a:r>
              <a:rPr lang="en-AU" dirty="0" smtClean="0"/>
              <a:t>Hosts</a:t>
            </a:r>
          </a:p>
          <a:p>
            <a:pPr lvl="1"/>
            <a:r>
              <a:rPr lang="en-AU" b="0" dirty="0" smtClean="0"/>
              <a:t>SAC</a:t>
            </a:r>
            <a:endParaRPr lang="en-AU" b="0" dirty="0"/>
          </a:p>
          <a:p>
            <a:pPr lvl="1"/>
            <a:r>
              <a:rPr lang="en-AU" dirty="0" smtClean="0"/>
              <a:t>Organizers</a:t>
            </a:r>
            <a:endParaRPr lang="en-AU" dirty="0"/>
          </a:p>
          <a:p>
            <a:pPr lvl="2"/>
            <a:r>
              <a:rPr lang="en-AU" b="0" dirty="0" smtClean="0"/>
              <a:t>SC </a:t>
            </a:r>
            <a:r>
              <a:rPr lang="en-AU" b="0" dirty="0"/>
              <a:t>6 Mirror </a:t>
            </a:r>
            <a:r>
              <a:rPr lang="en-AU" b="0" dirty="0" smtClean="0"/>
              <a:t>Committee</a:t>
            </a:r>
            <a:endParaRPr lang="en-AU" dirty="0"/>
          </a:p>
          <a:p>
            <a:pPr lvl="2"/>
            <a:r>
              <a:rPr lang="en-AU" b="0" dirty="0" smtClean="0"/>
              <a:t>WAPI Alliance</a:t>
            </a:r>
          </a:p>
          <a:p>
            <a:r>
              <a:rPr lang="en-AU" dirty="0" smtClean="0"/>
              <a:t>Dates</a:t>
            </a:r>
            <a:endParaRPr lang="en-AU" dirty="0"/>
          </a:p>
          <a:p>
            <a:pPr lvl="1"/>
            <a:r>
              <a:rPr lang="en-AU" dirty="0"/>
              <a:t>22-26 Apr </a:t>
            </a:r>
            <a:r>
              <a:rPr lang="en-AU" dirty="0" smtClean="0"/>
              <a:t>2019</a:t>
            </a:r>
          </a:p>
          <a:p>
            <a:r>
              <a:rPr lang="en-AU" dirty="0"/>
              <a:t>Location</a:t>
            </a:r>
          </a:p>
          <a:p>
            <a:pPr lvl="1"/>
            <a:r>
              <a:rPr lang="en-AU" dirty="0"/>
              <a:t>Beijing, </a:t>
            </a:r>
            <a:r>
              <a:rPr lang="en-AU" dirty="0" smtClean="0"/>
              <a:t>China</a:t>
            </a:r>
            <a:endParaRPr lang="en-AU" dirty="0"/>
          </a:p>
          <a:p>
            <a:pPr lvl="2"/>
            <a:endParaRPr lang="en-US" dirty="0" smtClean="0"/>
          </a:p>
        </p:txBody>
      </p:sp>
      <p:sp>
        <p:nvSpPr>
          <p:cNvPr id="6" name="Content Placeholder 5"/>
          <p:cNvSpPr>
            <a:spLocks noGrp="1"/>
          </p:cNvSpPr>
          <p:nvPr>
            <p:ph sz="half" idx="2"/>
          </p:nvPr>
        </p:nvSpPr>
        <p:spPr/>
        <p:txBody>
          <a:bodyPr/>
          <a:lstStyle/>
          <a:p>
            <a:r>
              <a:rPr lang="en-AU" dirty="0" smtClean="0"/>
              <a:t>Logistical details</a:t>
            </a:r>
          </a:p>
          <a:p>
            <a:pPr lvl="1"/>
            <a:r>
              <a:rPr lang="en-AU" dirty="0" smtClean="0"/>
              <a:t>See </a:t>
            </a:r>
            <a:r>
              <a:rPr lang="en-AU" dirty="0" smtClean="0">
                <a:hlinkClick r:id="rId2"/>
              </a:rPr>
              <a:t>N16878</a:t>
            </a:r>
            <a:endParaRPr lang="en-AU" dirty="0" smtClean="0"/>
          </a:p>
          <a:p>
            <a:pPr lvl="1"/>
            <a:r>
              <a:rPr lang="en-AU" dirty="0" smtClean="0"/>
              <a:t>WebEx availability unknown</a:t>
            </a:r>
            <a:endParaRPr lang="en-AU" dirty="0"/>
          </a:p>
          <a:p>
            <a:r>
              <a:rPr lang="en-GB" dirty="0" smtClean="0"/>
              <a:t>Deadlines</a:t>
            </a:r>
          </a:p>
          <a:p>
            <a:pPr lvl="1"/>
            <a:r>
              <a:rPr lang="en-GB" dirty="0" smtClean="0"/>
              <a:t>New agenda items: 25 Feb 2019</a:t>
            </a:r>
          </a:p>
          <a:p>
            <a:pPr lvl="1"/>
            <a:r>
              <a:rPr lang="en-GB" dirty="0" smtClean="0"/>
              <a:t>New contributions: 5 April 2019</a:t>
            </a:r>
          </a:p>
          <a:p>
            <a:pPr lvl="1"/>
            <a:r>
              <a:rPr lang="en-GB" dirty="0" smtClean="0"/>
              <a:t>New comments: 13 April 2019</a:t>
            </a:r>
          </a:p>
          <a:p>
            <a:pPr lvl="1"/>
            <a:r>
              <a:rPr lang="en-GB" dirty="0" smtClean="0"/>
              <a:t>Registration:</a:t>
            </a:r>
          </a:p>
          <a:p>
            <a:r>
              <a:rPr lang="en-GB" dirty="0" smtClean="0"/>
              <a:t>Following meeting</a:t>
            </a:r>
          </a:p>
          <a:p>
            <a:pPr lvl="1"/>
            <a:r>
              <a:rPr lang="en-GB" dirty="0" smtClean="0"/>
              <a:t>Feb 2020 or Mar 2020 in UK or at ITU-T in Geneva</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88</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49959788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meeting at the SC6 level are placeholders</a:t>
            </a:r>
            <a:endParaRPr lang="en-AU" dirty="0"/>
          </a:p>
        </p:txBody>
      </p:sp>
      <p:sp>
        <p:nvSpPr>
          <p:cNvPr id="3" name="Content Placeholder 2"/>
          <p:cNvSpPr>
            <a:spLocks noGrp="1"/>
          </p:cNvSpPr>
          <p:nvPr>
            <p:ph idx="1"/>
          </p:nvPr>
        </p:nvSpPr>
        <p:spPr/>
        <p:txBody>
          <a:bodyPr/>
          <a:lstStyle/>
          <a:p>
            <a:pPr lvl="1"/>
            <a:r>
              <a:rPr lang="en-AU" dirty="0" smtClean="0"/>
              <a:t>The first draft SC6 plenary agenda (</a:t>
            </a:r>
            <a:r>
              <a:rPr lang="en-AU" dirty="0" smtClean="0">
                <a:hlinkClick r:id="rId2"/>
              </a:rPr>
              <a:t>N16876</a:t>
            </a:r>
            <a:r>
              <a:rPr lang="en-AU" dirty="0" smtClean="0"/>
              <a:t>) is generic and is essentially content free</a:t>
            </a:r>
          </a:p>
          <a:p>
            <a:pPr lvl="1"/>
            <a:r>
              <a:rPr lang="en-AU" dirty="0"/>
              <a:t>The first draft</a:t>
            </a:r>
            <a:r>
              <a:rPr lang="en-AU" dirty="0" smtClean="0"/>
              <a:t> Agenda </a:t>
            </a:r>
            <a:r>
              <a:rPr lang="en-AU" dirty="0"/>
              <a:t>of the JTC 1/SC 6 </a:t>
            </a:r>
            <a:r>
              <a:rPr lang="en-AU" dirty="0" err="1"/>
              <a:t>HoDC</a:t>
            </a:r>
            <a:r>
              <a:rPr lang="en-AU" dirty="0"/>
              <a:t> </a:t>
            </a:r>
            <a:r>
              <a:rPr lang="en-AU" dirty="0" smtClean="0"/>
              <a:t>Meeting (</a:t>
            </a:r>
            <a:r>
              <a:rPr lang="en-AU" dirty="0" smtClean="0">
                <a:hlinkClick r:id="rId3"/>
              </a:rPr>
              <a:t>N16877</a:t>
            </a:r>
            <a:r>
              <a:rPr lang="en-AU" dirty="0" smtClean="0"/>
              <a:t>) is </a:t>
            </a:r>
            <a:r>
              <a:rPr lang="en-AU" dirty="0"/>
              <a:t>generic and </a:t>
            </a:r>
            <a:r>
              <a:rPr lang="en-AU" dirty="0" smtClean="0"/>
              <a:t>is </a:t>
            </a:r>
            <a:r>
              <a:rPr lang="en-AU" dirty="0"/>
              <a:t>content free</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Tree>
    <p:extLst>
      <p:ext uri="{BB962C8B-B14F-4D97-AF65-F5344CB8AC3E}">
        <p14:creationId xmlns:p14="http://schemas.microsoft.com/office/powerpoint/2010/main" val="3635043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previous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Bangkok, in November 2018, as documented in </a:t>
            </a:r>
            <a:r>
              <a:rPr lang="en-AU" i="1" dirty="0" smtClean="0">
                <a:solidFill>
                  <a:srgbClr val="FF0000"/>
                </a:solidFill>
                <a:hlinkClick r:id="rId3"/>
              </a:rPr>
              <a:t>11-18-2117-00</a:t>
            </a:r>
            <a:endParaRPr lang="en-AU" i="1" dirty="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 for the April F2F meeting at the SC6/WG1 level is mostly generic</a:t>
            </a:r>
            <a:endParaRPr lang="en-AU" dirty="0"/>
          </a:p>
        </p:txBody>
      </p:sp>
      <p:sp>
        <p:nvSpPr>
          <p:cNvPr id="3" name="Content Placeholder 2"/>
          <p:cNvSpPr>
            <a:spLocks noGrp="1"/>
          </p:cNvSpPr>
          <p:nvPr>
            <p:ph idx="1"/>
          </p:nvPr>
        </p:nvSpPr>
        <p:spPr/>
        <p:txBody>
          <a:bodyPr/>
          <a:lstStyle/>
          <a:p>
            <a:r>
              <a:rPr lang="en-AU" dirty="0" smtClean="0"/>
              <a:t>Draft agenda</a:t>
            </a:r>
          </a:p>
          <a:p>
            <a:pPr lvl="1"/>
            <a:r>
              <a:rPr lang="en-AU" dirty="0" smtClean="0"/>
              <a:t>Welcome</a:t>
            </a:r>
          </a:p>
          <a:p>
            <a:pPr lvl="1"/>
            <a:r>
              <a:rPr lang="en-AU" dirty="0" smtClean="0"/>
              <a:t>Roll Call of Delegates</a:t>
            </a:r>
          </a:p>
          <a:p>
            <a:pPr lvl="1"/>
            <a:r>
              <a:rPr lang="en-AU" dirty="0" smtClean="0"/>
              <a:t>3. Approval of Agenda</a:t>
            </a:r>
          </a:p>
          <a:p>
            <a:pPr lvl="1"/>
            <a:r>
              <a:rPr lang="en-AU" dirty="0" smtClean="0"/>
              <a:t>4. Review Meeting Report</a:t>
            </a:r>
          </a:p>
          <a:p>
            <a:pPr lvl="2"/>
            <a:r>
              <a:rPr lang="en-AU" dirty="0" smtClean="0"/>
              <a:t>WG1N158: Meeting Minutes for ISO IEC JTC1 SC6 WG1 Meeting Tokyo, Japan 2018</a:t>
            </a:r>
          </a:p>
          <a:p>
            <a:pPr lvl="1"/>
            <a:r>
              <a:rPr lang="en-AU" dirty="0" smtClean="0"/>
              <a:t>5. Active Work Items</a:t>
            </a:r>
          </a:p>
          <a:p>
            <a:pPr lvl="2"/>
            <a:r>
              <a:rPr lang="en-AU" dirty="0" smtClean="0"/>
              <a:t>5.1 Power Line Communication (PLC)</a:t>
            </a:r>
          </a:p>
          <a:p>
            <a:pPr lvl="2"/>
            <a:r>
              <a:rPr lang="en-AU" dirty="0" smtClean="0"/>
              <a:t>5.2 Revision ISO/IEC 21481:2012 - Near Field Communication Interface and Protocol -2 (NFCIP-2)</a:t>
            </a:r>
          </a:p>
          <a:p>
            <a:pPr lvl="2"/>
            <a:r>
              <a:rPr lang="en-AU" dirty="0" smtClean="0"/>
              <a:t>5.3 Revision ISO/IEC 17982:2012 - Close Capacitive Coupling Communication Physical Layer (CCCC PHY)</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90</a:t>
            </a:fld>
            <a:endParaRPr lang="en-US"/>
          </a:p>
        </p:txBody>
      </p:sp>
    </p:spTree>
    <p:extLst>
      <p:ext uri="{BB962C8B-B14F-4D97-AF65-F5344CB8AC3E}">
        <p14:creationId xmlns:p14="http://schemas.microsoft.com/office/powerpoint/2010/main" val="82718400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a:t>
            </a:r>
            <a:r>
              <a:rPr lang="en-AU" dirty="0"/>
              <a:t>meeting at the SC6/WG1 level is mostly generic</a:t>
            </a:r>
          </a:p>
        </p:txBody>
      </p:sp>
      <p:sp>
        <p:nvSpPr>
          <p:cNvPr id="3" name="Content Placeholder 2"/>
          <p:cNvSpPr>
            <a:spLocks noGrp="1"/>
          </p:cNvSpPr>
          <p:nvPr>
            <p:ph idx="1"/>
          </p:nvPr>
        </p:nvSpPr>
        <p:spPr/>
        <p:txBody>
          <a:bodyPr/>
          <a:lstStyle/>
          <a:p>
            <a:r>
              <a:rPr lang="en-AU" dirty="0" smtClean="0"/>
              <a:t>Draft agenda</a:t>
            </a:r>
          </a:p>
          <a:p>
            <a:pPr lvl="1"/>
            <a:r>
              <a:rPr lang="en-AU" dirty="0" smtClean="0"/>
              <a:t>6. Ad-Hoc group updates related to WG 1</a:t>
            </a:r>
          </a:p>
          <a:p>
            <a:pPr lvl="2"/>
            <a:r>
              <a:rPr lang="en-AU" dirty="0" smtClean="0"/>
              <a:t>6.1 Study Group on Wearable Devices</a:t>
            </a:r>
          </a:p>
          <a:p>
            <a:pPr lvl="2"/>
            <a:r>
              <a:rPr lang="en-AU" dirty="0" smtClean="0"/>
              <a:t>6.2 Ad-Hoc Group on Networking for Block chain</a:t>
            </a:r>
          </a:p>
          <a:p>
            <a:pPr lvl="1"/>
            <a:r>
              <a:rPr lang="en-AU" b="0" dirty="0"/>
              <a:t>7. Liaison</a:t>
            </a:r>
          </a:p>
          <a:p>
            <a:pPr lvl="2"/>
            <a:r>
              <a:rPr lang="en-AU" b="0" dirty="0"/>
              <a:t>7.1 Liaisons with other SDOs</a:t>
            </a:r>
          </a:p>
          <a:p>
            <a:pPr lvl="3"/>
            <a:r>
              <a:rPr lang="en-AU" b="0" dirty="0"/>
              <a:t>JTC 1/SC 17: Cards and security devices for personal identification</a:t>
            </a:r>
          </a:p>
          <a:p>
            <a:pPr lvl="3"/>
            <a:r>
              <a:rPr lang="en-AU" b="0" dirty="0" smtClean="0"/>
              <a:t>JTC </a:t>
            </a:r>
            <a:r>
              <a:rPr lang="en-AU" b="0" dirty="0"/>
              <a:t>1/SC 27: IT Security techniques</a:t>
            </a:r>
          </a:p>
          <a:p>
            <a:pPr lvl="3"/>
            <a:r>
              <a:rPr lang="en-AU" b="0" dirty="0" smtClean="0"/>
              <a:t>JTC </a:t>
            </a:r>
            <a:r>
              <a:rPr lang="en-AU" b="0" dirty="0"/>
              <a:t>1/SC 41: Internet of Things and related technologies</a:t>
            </a:r>
          </a:p>
          <a:p>
            <a:pPr lvl="3"/>
            <a:r>
              <a:rPr lang="en-AU" b="0" dirty="0" smtClean="0"/>
              <a:t>IEC </a:t>
            </a:r>
            <a:r>
              <a:rPr lang="en-AU" b="0" dirty="0"/>
              <a:t>TC 100/TA 15</a:t>
            </a:r>
          </a:p>
          <a:p>
            <a:pPr lvl="3"/>
            <a:r>
              <a:rPr lang="en-AU" b="0" dirty="0" smtClean="0"/>
              <a:t>ECMA </a:t>
            </a:r>
            <a:r>
              <a:rPr lang="en-AU" b="0" dirty="0"/>
              <a:t>International</a:t>
            </a:r>
          </a:p>
          <a:p>
            <a:pPr lvl="3"/>
            <a:r>
              <a:rPr lang="en-AU" b="0" dirty="0" smtClean="0"/>
              <a:t>IEEE </a:t>
            </a:r>
            <a:r>
              <a:rPr lang="en-AU" b="0" dirty="0"/>
              <a:t>1901 WG and ITU-T Q18/15</a:t>
            </a:r>
          </a:p>
          <a:p>
            <a:pPr lvl="3"/>
            <a:r>
              <a:rPr lang="en-AU" b="1" dirty="0" smtClean="0">
                <a:solidFill>
                  <a:srgbClr val="FF0000"/>
                </a:solidFill>
              </a:rPr>
              <a:t>IEEE 802</a:t>
            </a:r>
          </a:p>
          <a:p>
            <a:pPr lvl="3"/>
            <a:r>
              <a:rPr lang="en-AU" b="0" dirty="0" smtClean="0"/>
              <a:t>NFC Forum</a:t>
            </a:r>
          </a:p>
          <a:p>
            <a:pPr lvl="2"/>
            <a:r>
              <a:rPr lang="en-AU" dirty="0"/>
              <a:t>7.2 Review liaison status</a:t>
            </a:r>
          </a:p>
          <a:p>
            <a:pPr lvl="3"/>
            <a:endParaRPr lang="en-AU" b="0"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91</a:t>
            </a:fld>
            <a:endParaRPr lang="en-US"/>
          </a:p>
        </p:txBody>
      </p:sp>
      <p:sp>
        <p:nvSpPr>
          <p:cNvPr id="6" name="Rectangle 5"/>
          <p:cNvSpPr/>
          <p:nvPr/>
        </p:nvSpPr>
        <p:spPr bwMode="auto">
          <a:xfrm>
            <a:off x="4892675" y="5410200"/>
            <a:ext cx="37941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 will</a:t>
            </a:r>
            <a:r>
              <a:rPr kumimoji="0" lang="en-AU" sz="1600" b="1" i="0" u="none" strike="noStrike" cap="none" normalizeH="0" dirty="0" smtClean="0">
                <a:ln>
                  <a:noFill/>
                </a:ln>
                <a:solidFill>
                  <a:srgbClr val="FF0000"/>
                </a:solidFill>
                <a:effectLst/>
                <a:latin typeface="+mj-lt"/>
              </a:rPr>
              <a:t> develop the LS in March 2019</a:t>
            </a:r>
            <a:endParaRPr kumimoji="0" lang="en-AU" sz="1600" b="1" i="0" u="none" strike="noStrike" cap="none" normalizeH="0" baseline="0" dirty="0" smtClean="0">
              <a:ln>
                <a:noFill/>
              </a:ln>
              <a:solidFill>
                <a:srgbClr val="FF0000"/>
              </a:solidFill>
              <a:effectLst/>
              <a:latin typeface="+mj-lt"/>
            </a:endParaRPr>
          </a:p>
        </p:txBody>
      </p:sp>
      <p:cxnSp>
        <p:nvCxnSpPr>
          <p:cNvPr id="8" name="Straight Arrow Connector 7"/>
          <p:cNvCxnSpPr/>
          <p:nvPr/>
        </p:nvCxnSpPr>
        <p:spPr bwMode="auto">
          <a:xfrm flipH="1">
            <a:off x="2362200" y="5562600"/>
            <a:ext cx="2530475"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57598692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a:t>
            </a:r>
            <a:r>
              <a:rPr lang="en-AU" dirty="0"/>
              <a:t>meeting at the SC6/WG1 level is mostly generic</a:t>
            </a:r>
          </a:p>
        </p:txBody>
      </p:sp>
      <p:sp>
        <p:nvSpPr>
          <p:cNvPr id="3" name="Content Placeholder 2"/>
          <p:cNvSpPr>
            <a:spLocks noGrp="1"/>
          </p:cNvSpPr>
          <p:nvPr>
            <p:ph idx="1"/>
          </p:nvPr>
        </p:nvSpPr>
        <p:spPr/>
        <p:txBody>
          <a:bodyPr/>
          <a:lstStyle/>
          <a:p>
            <a:r>
              <a:rPr lang="en-AU" dirty="0" smtClean="0"/>
              <a:t>Draft agenda</a:t>
            </a:r>
          </a:p>
          <a:p>
            <a:pPr lvl="1"/>
            <a:r>
              <a:rPr lang="en-AU" b="0" dirty="0" smtClean="0"/>
              <a:t>8</a:t>
            </a:r>
            <a:r>
              <a:rPr lang="en-AU" b="0" dirty="0"/>
              <a:t>. Introduction of New Item</a:t>
            </a:r>
          </a:p>
          <a:p>
            <a:pPr lvl="2"/>
            <a:r>
              <a:rPr lang="en-AU" dirty="0"/>
              <a:t>8.1 WG1N0xx: Simultaneous Wireless Information &amp; Power Transfer</a:t>
            </a:r>
          </a:p>
          <a:p>
            <a:pPr lvl="1"/>
            <a:r>
              <a:rPr lang="en-AU" b="0" dirty="0"/>
              <a:t>9. Other Business</a:t>
            </a:r>
          </a:p>
          <a:p>
            <a:pPr lvl="2"/>
            <a:r>
              <a:rPr lang="en-AU" b="1" dirty="0">
                <a:solidFill>
                  <a:srgbClr val="FF0000"/>
                </a:solidFill>
              </a:rPr>
              <a:t>9.1 Improvement of WG 1 Organization</a:t>
            </a:r>
          </a:p>
          <a:p>
            <a:pPr lvl="1"/>
            <a:r>
              <a:rPr lang="en-AU" b="0" dirty="0"/>
              <a:t>10. Development, Review, and Approval of Draft WG1 Resolutions</a:t>
            </a:r>
          </a:p>
          <a:p>
            <a:pPr lvl="1"/>
            <a:r>
              <a:rPr lang="en-AU" b="0" dirty="0"/>
              <a:t>11. Close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92</a:t>
            </a:fld>
            <a:endParaRPr lang="en-US"/>
          </a:p>
        </p:txBody>
      </p:sp>
      <p:sp>
        <p:nvSpPr>
          <p:cNvPr id="6" name="Rectangle 5"/>
          <p:cNvSpPr/>
          <p:nvPr/>
        </p:nvSpPr>
        <p:spPr bwMode="auto">
          <a:xfrm>
            <a:off x="5349875" y="3429000"/>
            <a:ext cx="37941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See next page</a:t>
            </a:r>
          </a:p>
        </p:txBody>
      </p:sp>
      <p:cxnSp>
        <p:nvCxnSpPr>
          <p:cNvPr id="7" name="Straight Arrow Connector 6"/>
          <p:cNvCxnSpPr/>
          <p:nvPr/>
        </p:nvCxnSpPr>
        <p:spPr bwMode="auto">
          <a:xfrm flipH="1">
            <a:off x="5029200" y="3581400"/>
            <a:ext cx="320676"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7692607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Item 9.1 of the WG1 agenda is of potential concern</a:t>
            </a:r>
            <a:endParaRPr lang="en-AU" dirty="0"/>
          </a:p>
        </p:txBody>
      </p:sp>
      <p:sp>
        <p:nvSpPr>
          <p:cNvPr id="3" name="Content Placeholder 2"/>
          <p:cNvSpPr>
            <a:spLocks noGrp="1"/>
          </p:cNvSpPr>
          <p:nvPr>
            <p:ph idx="1"/>
          </p:nvPr>
        </p:nvSpPr>
        <p:spPr/>
        <p:txBody>
          <a:bodyPr/>
          <a:lstStyle/>
          <a:p>
            <a:pPr lvl="1"/>
            <a:r>
              <a:rPr lang="en-AU" dirty="0" smtClean="0"/>
              <a:t>Item 9.1 of the SC6/WG1 agenda is </a:t>
            </a:r>
            <a:r>
              <a:rPr lang="en-AU" i="1" dirty="0"/>
              <a:t>Improvement of WG 1 Organization</a:t>
            </a:r>
            <a:r>
              <a:rPr lang="en-AU" i="1" dirty="0" smtClean="0"/>
              <a:t> </a:t>
            </a:r>
          </a:p>
          <a:p>
            <a:pPr lvl="1"/>
            <a:r>
              <a:rPr lang="en-AU" dirty="0" smtClean="0"/>
              <a:t>We don’t know anything of the content at this stage …</a:t>
            </a:r>
          </a:p>
          <a:p>
            <a:pPr lvl="2"/>
            <a:r>
              <a:rPr lang="en-AU" dirty="0" smtClean="0"/>
              <a:t>Jodi </a:t>
            </a:r>
            <a:r>
              <a:rPr lang="en-AU" dirty="0" err="1" smtClean="0"/>
              <a:t>Haasz</a:t>
            </a:r>
            <a:r>
              <a:rPr lang="en-AU" dirty="0" smtClean="0"/>
              <a:t> notes</a:t>
            </a:r>
          </a:p>
          <a:p>
            <a:pPr lvl="3"/>
            <a:r>
              <a:rPr lang="en-AU" i="1" dirty="0" smtClean="0"/>
              <a:t>This </a:t>
            </a:r>
            <a:r>
              <a:rPr lang="en-AU" i="1" dirty="0"/>
              <a:t>was a topic on the last SC 6 agenda (added at the </a:t>
            </a:r>
            <a:r>
              <a:rPr lang="en-AU" i="1" dirty="0" smtClean="0"/>
              <a:t>meeting)</a:t>
            </a:r>
          </a:p>
          <a:p>
            <a:pPr lvl="3"/>
            <a:r>
              <a:rPr lang="en-AU" i="1" dirty="0" smtClean="0"/>
              <a:t>It </a:t>
            </a:r>
            <a:r>
              <a:rPr lang="en-AU" i="1" dirty="0"/>
              <a:t>consisted of the WG 1 Chair asking how we can improve the work of WG 1 and bring new work </a:t>
            </a:r>
            <a:r>
              <a:rPr lang="en-AU" i="1" dirty="0" smtClean="0"/>
              <a:t>in</a:t>
            </a:r>
          </a:p>
          <a:p>
            <a:pPr lvl="3"/>
            <a:r>
              <a:rPr lang="en-AU" i="1" dirty="0" smtClean="0"/>
              <a:t>This </a:t>
            </a:r>
            <a:r>
              <a:rPr lang="en-AU" i="1" dirty="0"/>
              <a:t>is documented in the WG 1 meeting minutes from the August meeting.</a:t>
            </a:r>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60935832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 anyone intending to go to the SC6 meeting in China?</a:t>
            </a:r>
            <a:endParaRPr lang="en-AU" dirty="0"/>
          </a:p>
        </p:txBody>
      </p:sp>
      <p:sp>
        <p:nvSpPr>
          <p:cNvPr id="3" name="Content Placeholder 2"/>
          <p:cNvSpPr>
            <a:spLocks noGrp="1"/>
          </p:cNvSpPr>
          <p:nvPr>
            <p:ph idx="1"/>
          </p:nvPr>
        </p:nvSpPr>
        <p:spPr/>
        <p:txBody>
          <a:bodyPr/>
          <a:lstStyle/>
          <a:p>
            <a:pPr lvl="1"/>
            <a:r>
              <a:rPr lang="en-AU" dirty="0" smtClean="0"/>
              <a:t>Jodi </a:t>
            </a:r>
            <a:r>
              <a:rPr lang="en-AU" dirty="0" err="1" smtClean="0"/>
              <a:t>Haasz</a:t>
            </a:r>
            <a:r>
              <a:rPr lang="en-AU" dirty="0" smtClean="0"/>
              <a:t> notes:</a:t>
            </a:r>
          </a:p>
          <a:p>
            <a:pPr lvl="2"/>
            <a:r>
              <a:rPr lang="en-AU" dirty="0"/>
              <a:t>I am working with Peter on identifying a technical expert to accompany me to </a:t>
            </a:r>
            <a:r>
              <a:rPr lang="en-AU" dirty="0" smtClean="0"/>
              <a:t>China</a:t>
            </a:r>
          </a:p>
          <a:p>
            <a:pPr lvl="2"/>
            <a:r>
              <a:rPr lang="en-AU" dirty="0" smtClean="0"/>
              <a:t>My </a:t>
            </a:r>
            <a:r>
              <a:rPr lang="en-AU" dirty="0"/>
              <a:t>"guess" is that there will be technical presentations added to the agenda about the ISO/IEC/IEEE 8802 series of standards (as we saw in the past</a:t>
            </a:r>
            <a:r>
              <a:rPr lang="en-AU" dirty="0" smtClean="0"/>
              <a:t>)</a:t>
            </a:r>
            <a:endParaRPr lang="en-AU" dirty="0"/>
          </a:p>
          <a:p>
            <a:pPr lvl="2"/>
            <a:r>
              <a:rPr lang="en-AU" dirty="0" smtClean="0"/>
              <a:t>As </a:t>
            </a:r>
            <a:r>
              <a:rPr lang="en-AU" dirty="0"/>
              <a:t>I told Peter, I am available to attend this meeting but there is no point in me attending this meeting without a technical expert.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58297807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changed in 2016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95</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96</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97</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98</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99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13883</Words>
  <Application>Microsoft Office PowerPoint</Application>
  <PresentationFormat>On-screen Show (4:3)</PresentationFormat>
  <Paragraphs>2245</Paragraphs>
  <Slides>151</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151</vt:i4>
      </vt:variant>
    </vt:vector>
  </HeadingPairs>
  <TitlesOfParts>
    <vt:vector size="157" baseType="lpstr">
      <vt:lpstr>Arial</vt:lpstr>
      <vt:lpstr>Times New Roman</vt:lpstr>
      <vt:lpstr>Wingdings</vt:lpstr>
      <vt:lpstr>802-11-Submission</vt:lpstr>
      <vt:lpstr>Acrobat Document</vt:lpstr>
      <vt:lpstr>Packager Shell Object</vt:lpstr>
      <vt:lpstr>IEEE 802 JTC1 Standing Committee January 2019 agenda for St Louis</vt:lpstr>
      <vt:lpstr>This document will be used to run the IEEE 802 JTC1 SC meetings in St Louis in January 2019</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Jan 2019 interim meeting in St Louis</vt:lpstr>
      <vt:lpstr>The IEEE 802 JTC1 SC regular meeting has a high level list of agenda items to be considered</vt:lpstr>
      <vt:lpstr>The IEEE 802 JTC1 SC will consider approving its agenda</vt:lpstr>
      <vt:lpstr>The IEEE 802 JTC1 SC will consider approval of the minutes of its previous meeting</vt:lpstr>
      <vt:lpstr>The goals of the IEEE 802 JTC1 SC were reaffirmed by the IEEE 802 EC in July 2018</vt:lpstr>
      <vt:lpstr>The IEEE 802 WGs continue to liaise drafts to SC6 for their information</vt:lpstr>
      <vt:lpstr>IEEE 802 continues to notify SC6 of various new projects</vt:lpstr>
      <vt:lpstr>The new iMeet area for the “Adoption of IEEE 802 standards by ISO/IEC JTC1” is operational</vt:lpstr>
      <vt:lpstr>IEEE 802 has sent 48 standards through to PSDO ratification with 36 in-process</vt:lpstr>
      <vt:lpstr>IEEE 802.1 WG has sent 23 standards completely through the PSDO ratification process</vt:lpstr>
      <vt:lpstr>IEEE 802.1 WG has sent 23 standards completely through the PSDO ratification process</vt:lpstr>
      <vt:lpstr>IEEE 802.3 WG has sent 10 standards completely through the PSDO ratification process</vt:lpstr>
      <vt:lpstr>IEEE 802.11 WG has sent 7 standards completely through the PSDO ratification process</vt:lpstr>
      <vt:lpstr>IEEE 802.15 WG has sent two standards  completely through the PSDO ratification process</vt:lpstr>
      <vt:lpstr>IEEE 802.16 WG has sent zero standards completely through the PSDO ratification process</vt:lpstr>
      <vt:lpstr>IEEE 802.21 WG has sent three standards completely through the PSDO ratification process</vt:lpstr>
      <vt:lpstr>IEEE 802.22 WG has sent three standards completely through the PSDO ratification process</vt:lpstr>
      <vt:lpstr>IEEE 802.1 has 15 standards in the pipeline for ratification under the PSDO</vt:lpstr>
      <vt:lpstr>IEEE 802.1 has 15 standards in the pipeline for ratification under the PSDO process</vt:lpstr>
      <vt:lpstr>IEEE 802.1AEcg is waiting for publication</vt:lpstr>
      <vt:lpstr>IEEE 802.1CB FDIS ballot is waiting for publication</vt:lpstr>
      <vt:lpstr>IEEE 802.1Qci FDIS ballot is waiting for publication</vt:lpstr>
      <vt:lpstr>IEEE 802.1Qch FDIS ballot is waiting for publication</vt:lpstr>
      <vt:lpstr>IEEE 802c FDIS ballot passed but requires a response  </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IEEE 802.1Q-2018 60-day ballot closes on 11 March 2019</vt:lpstr>
      <vt:lpstr>IEEE 802.1Qcc PSDO process will be delayed until previous amendments are approved</vt:lpstr>
      <vt:lpstr>IEEE 802.1Qcp PSDO process will be delayed until previous amendments are approved</vt:lpstr>
      <vt:lpstr>IEEE 802.1AR-Rev is waiting start of FDIS ballot </vt:lpstr>
      <vt:lpstr>IEEE 802.1CM is waiting for start of FDIS ballot</vt:lpstr>
      <vt:lpstr>IEEE 802.1Qcy PSDO process will be delayed until previous amendments are approved</vt:lpstr>
      <vt:lpstr>IEEE 802.1AC/Cor-1 90-day PSDO ballot closes 17 Mar 2019</vt:lpstr>
      <vt:lpstr>IEEE 802.1Xck 60-day ballot closes on 11 March 2019</vt:lpstr>
      <vt:lpstr>IEEE 802.1AE-Rev 60-day ballot closes on 11 March 2019</vt:lpstr>
      <vt:lpstr>IEEE 802.1AS-Rev will be liaised for information soon</vt:lpstr>
      <vt:lpstr>A couple of standards are going through Systematic Review</vt:lpstr>
      <vt:lpstr>A couple of standards are going through Systematic Review</vt:lpstr>
      <vt:lpstr>A systematic review asks five questions, including a recommended action</vt:lpstr>
      <vt:lpstr>A systematic review asks five questions, including a recommended action</vt:lpstr>
      <vt:lpstr>A systematic review asks five questions, including a recommended action</vt:lpstr>
      <vt:lpstr>IEEE 802.3 has ten standards in the pipeline for ratification under the PSDO process</vt:lpstr>
      <vt:lpstr>IEEE 802.3bn is published</vt:lpstr>
      <vt:lpstr>IEEE 802.3bv is published</vt:lpstr>
      <vt:lpstr>IEEE 802.3bu is published</vt:lpstr>
      <vt:lpstr>IEEE 802.3bs is waiting for publication</vt:lpstr>
      <vt:lpstr>IEEE 802.3cb was liaised for information in June 2017</vt:lpstr>
      <vt:lpstr>IEEE 802.3cc is waiting for publication</vt:lpstr>
      <vt:lpstr>IEEE 802.3cd was liaised for information in Feb 2018</vt:lpstr>
      <vt:lpstr>IEEE 802.3-REV was liaised for information in Feb 2018</vt:lpstr>
      <vt:lpstr>IEEE 802.3bt was liaised for information in Feb 2018</vt:lpstr>
      <vt:lpstr>IEEE 802.3.2 will be liaised for information in Jan 2019</vt:lpstr>
      <vt:lpstr>802.3 WG are currently considering the order of amendments</vt:lpstr>
      <vt:lpstr>IEEE 802.11 has ten standards in the pipeline for ratification under the PSDO</vt:lpstr>
      <vt:lpstr>IEEE 802.11ah FDIS closes on 8 Feb 2019</vt:lpstr>
      <vt:lpstr>IEEE 802.11ai FDIS ballot passed but a response is required</vt:lpstr>
      <vt:lpstr>IEEE 802.11ai FDIS ballot passed but a response is required</vt:lpstr>
      <vt:lpstr>China NB provided comments in FDIS ballot on IEEE 802.11ai</vt:lpstr>
      <vt:lpstr>China NB provided comments in FDIS ballot on IEEE 802.11ai</vt:lpstr>
      <vt:lpstr>China NB provided comments in FDIS ballot on IEEE 802.11ai</vt:lpstr>
      <vt:lpstr>China NB provided comments in FDIS ballot on IEEE 802.11ai</vt:lpstr>
      <vt:lpstr>The JTC1 SC approved a response to the 802.11ai comments</vt:lpstr>
      <vt:lpstr>IEEE 802.11aj 60-day ballot closes on 10 Feb 2019</vt:lpstr>
      <vt:lpstr>IEEE 802.11ak 60-day ballot closes on 10 Feb 2019</vt:lpstr>
      <vt:lpstr>IEEE 802.11aq 60-day ballot closes on 10 Feb 2019</vt:lpstr>
      <vt:lpstr>IEEE 802.11ax will be liaised when appropriate</vt:lpstr>
      <vt:lpstr>IEEE 802.11ay will be liaised when appropriate</vt:lpstr>
      <vt:lpstr>IEEE 802.11az will be liaised when appropriate</vt:lpstr>
      <vt:lpstr>IEEE 802.11ba will be liaised when appropriate</vt:lpstr>
      <vt:lpstr>IEEE 802.11bb will be liaised when appropriate</vt:lpstr>
      <vt:lpstr>IEEE 802.15 has one standard in the pipeline for ratification under the PSDO</vt:lpstr>
      <vt:lpstr>IEEE 802.15.6-2012 FDIS ballot passed but comment responses are required</vt:lpstr>
      <vt:lpstr>IEEE 802.16 has zero standards in the pipeline for ratification under the PSDO</vt:lpstr>
      <vt:lpstr>IEEE 802.16-2017 passed 60-day pre-ballot with comments but the PSDO process was cancelled</vt:lpstr>
      <vt:lpstr>IEEE 802.21 has no standards in the pipeline for ratification under the PSDO</vt:lpstr>
      <vt:lpstr>IEEE 802.22 has zero standards in the pipeline for ratification under the PSDO</vt:lpstr>
      <vt:lpstr>A LS was sent to SC6 in March 2018 asking that  various ISO/IEC standards be withdrawn</vt:lpstr>
      <vt:lpstr>SC6 has initiated a process for the withdrawal of various ISO/IEC standards as requested by IEEE 802</vt:lpstr>
      <vt:lpstr>The next SC6 meeting will be held in April 2019 in Beijing</vt:lpstr>
      <vt:lpstr>The draft agendas for the April F2F meeting at the SC6 level are placeholders</vt:lpstr>
      <vt:lpstr>The draft agenda for the April F2F meeting at the SC6/WG1 level is mostly generic</vt:lpstr>
      <vt:lpstr>The draft agendas for the April F2F meeting at the SC6/WG1 level is mostly generic</vt:lpstr>
      <vt:lpstr>The draft agendas for the April F2F meeting at the SC6/WG1 level is mostly generic</vt:lpstr>
      <vt:lpstr>Item 9.1 of the WG1 agenda is of potential concern</vt:lpstr>
      <vt:lpstr>Is anyone intending to go to the SC6 meeting in China?</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published</vt:lpstr>
      <vt:lpstr>IEEE 802.1X-2010 has been published</vt:lpstr>
      <vt:lpstr>IEEE 802.1AE-2006 has been published</vt:lpstr>
      <vt:lpstr>IEEE 802.1AB-2009 has been published</vt:lpstr>
      <vt:lpstr>IEEE 802.1AR-2009 has been published</vt:lpstr>
      <vt:lpstr>IEEE 802.1AS-2011 has been published</vt:lpstr>
      <vt:lpstr>IEEE 802.1BA-2011 has been published</vt:lpstr>
      <vt:lpstr>IEEE 802.1BR-2012 has been published</vt:lpstr>
      <vt:lpstr>IEEE 802.3-2012 has been published</vt:lpstr>
      <vt:lpstr>IEEE 802.11ae-2012 has been published</vt:lpstr>
      <vt:lpstr>IEEE 802.11aa-2012 has been published</vt:lpstr>
      <vt:lpstr>IEEE 802.11ad-2012 has been published</vt:lpstr>
      <vt:lpstr>IEEE 802.22 has been published</vt:lpstr>
      <vt:lpstr>IEEE 802.1AEbn-2011 has been published</vt:lpstr>
      <vt:lpstr>IEEE 802.1AEbw-2013 has been published</vt:lpstr>
      <vt:lpstr>IEEE 802.3.1-2013 has been published</vt:lpstr>
      <vt:lpstr>IEEE 802.11ac-2013 has been published</vt:lpstr>
      <vt:lpstr>IEEE 802.11af-2013 has been published</vt:lpstr>
      <vt:lpstr>IEEE 802.1AX-2014 has been published</vt:lpstr>
      <vt:lpstr>IEEE 802-2014 has been published</vt:lpstr>
      <vt:lpstr>IEEE 802.1Xbx-2014 has been published</vt:lpstr>
      <vt:lpstr>IEEE 802.1Q-Rev-2014 has been published</vt:lpstr>
      <vt:lpstr>IEEE 802-3-2015 has been published</vt:lpstr>
      <vt:lpstr>IEEE 802.1Qbv-2015 has been published</vt:lpstr>
      <vt:lpstr>IEEE 802.1AB-2016 has been published</vt:lpstr>
      <vt:lpstr>IEEE 802.1Qca-2015 has been published</vt:lpstr>
      <vt:lpstr>IEEE 802.22a has been published</vt:lpstr>
      <vt:lpstr>IEEE 8802.1Qbu has been published</vt:lpstr>
      <vt:lpstr>IEEE 8802.1Qbz has been published</vt:lpstr>
      <vt:lpstr>IEEE 802.1Qcd-2015 has been published</vt:lpstr>
      <vt:lpstr>IEEE 802.1Q-2014/Cor 1-2015 has been published</vt:lpstr>
      <vt:lpstr>IEEE 8802.3bw has been published</vt:lpstr>
      <vt:lpstr>IEEE 8802.3bp has been published</vt:lpstr>
      <vt:lpstr>IEEE 8802.3bq has been published</vt:lpstr>
      <vt:lpstr>IEEE 8802.3br has been published</vt:lpstr>
      <vt:lpstr>IEEE 8802.3by has been published</vt:lpstr>
      <vt:lpstr>IEEE 8802.3bz has been published</vt:lpstr>
      <vt:lpstr>ISO/IEC/IEEE 802.15.3 has been published</vt:lpstr>
      <vt:lpstr>IEEE 802.15.4-2015 has been published</vt:lpstr>
      <vt:lpstr>IEEE 802.21-2017 has been published</vt:lpstr>
      <vt:lpstr>IEEE 802.22b has been published</vt:lpstr>
      <vt:lpstr>IEEE 802.1AC-Rev has been published</vt:lpstr>
      <vt:lpstr>IEEE 802d has been published</vt:lpstr>
      <vt:lpstr>IEEE 802.11mc has been published</vt:lpstr>
      <vt:lpstr>IEEE 802.21.1 has been published</vt:lpstr>
      <vt:lpstr>IEEE 802.1AX-2014/Cor1 has been published</vt:lpstr>
      <vt:lpstr>IEEE 802.3/Cor 1 has been published</vt:lpstr>
      <vt:lpstr>IEEE 802.21-2017-Cor1 90-day  FDIS ballot passed and response sent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2019-01-15T20:51:03Z</dcterms:modified>
</cp:coreProperties>
</file>