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53"/>
  </p:notesMasterIdLst>
  <p:handoutMasterIdLst>
    <p:handoutMasterId r:id="rId154"/>
  </p:handoutMasterIdLst>
  <p:sldIdLst>
    <p:sldId id="269" r:id="rId2"/>
    <p:sldId id="278" r:id="rId3"/>
    <p:sldId id="1454" r:id="rId4"/>
    <p:sldId id="359" r:id="rId5"/>
    <p:sldId id="1802" r:id="rId6"/>
    <p:sldId id="287" r:id="rId7"/>
    <p:sldId id="1620" r:id="rId8"/>
    <p:sldId id="344" r:id="rId9"/>
    <p:sldId id="345" r:id="rId10"/>
    <p:sldId id="1378" r:id="rId11"/>
    <p:sldId id="1423" r:id="rId12"/>
    <p:sldId id="1164" r:id="rId13"/>
    <p:sldId id="1562" r:id="rId14"/>
    <p:sldId id="2073" r:id="rId15"/>
    <p:sldId id="1101" r:id="rId16"/>
    <p:sldId id="1581" r:id="rId17"/>
    <p:sldId id="2062" r:id="rId18"/>
    <p:sldId id="1981" r:id="rId19"/>
    <p:sldId id="2074" r:id="rId20"/>
    <p:sldId id="2102" r:id="rId21"/>
    <p:sldId id="2107" r:id="rId22"/>
    <p:sldId id="2075" r:id="rId23"/>
    <p:sldId id="1657" r:id="rId24"/>
    <p:sldId id="2208" r:id="rId25"/>
    <p:sldId id="1746" r:id="rId26"/>
    <p:sldId id="1747" r:id="rId27"/>
    <p:sldId id="1769" r:id="rId28"/>
    <p:sldId id="1786" r:id="rId29"/>
    <p:sldId id="1894" r:id="rId30"/>
    <p:sldId id="2225" r:id="rId31"/>
    <p:sldId id="2226" r:id="rId32"/>
    <p:sldId id="2227" r:id="rId33"/>
    <p:sldId id="2228" r:id="rId34"/>
    <p:sldId id="2229" r:id="rId35"/>
    <p:sldId id="2236" r:id="rId36"/>
    <p:sldId id="1965" r:id="rId37"/>
    <p:sldId id="1967" r:id="rId38"/>
    <p:sldId id="1968" r:id="rId39"/>
    <p:sldId id="1969" r:id="rId40"/>
    <p:sldId id="2035" r:id="rId41"/>
    <p:sldId id="2104" r:id="rId42"/>
    <p:sldId id="2112" r:id="rId43"/>
    <p:sldId id="2113" r:id="rId44"/>
    <p:sldId id="2114" r:id="rId45"/>
    <p:sldId id="2167" r:id="rId46"/>
    <p:sldId id="2207" r:id="rId47"/>
    <p:sldId id="2215" r:id="rId48"/>
    <p:sldId id="2210" r:id="rId49"/>
    <p:sldId id="2209" r:id="rId50"/>
    <p:sldId id="2211" r:id="rId51"/>
    <p:sldId id="2008" r:id="rId52"/>
    <p:sldId id="1694" r:id="rId53"/>
    <p:sldId id="1716" r:id="rId54"/>
    <p:sldId id="1717" r:id="rId55"/>
    <p:sldId id="1864" r:id="rId56"/>
    <p:sldId id="1945" r:id="rId57"/>
    <p:sldId id="1946" r:id="rId58"/>
    <p:sldId id="2036" r:id="rId59"/>
    <p:sldId id="2037" r:id="rId60"/>
    <p:sldId id="2071" r:id="rId61"/>
    <p:sldId id="2218" r:id="rId62"/>
    <p:sldId id="2220" r:id="rId63"/>
    <p:sldId id="1688" r:id="rId64"/>
    <p:sldId id="1703" r:id="rId65"/>
    <p:sldId id="1704" r:id="rId66"/>
    <p:sldId id="1978" r:id="rId67"/>
    <p:sldId id="2221" r:id="rId68"/>
    <p:sldId id="2223" r:id="rId69"/>
    <p:sldId id="2222" r:id="rId70"/>
    <p:sldId id="2224" r:id="rId71"/>
    <p:sldId id="2237" r:id="rId72"/>
    <p:sldId id="1705" r:id="rId73"/>
    <p:sldId id="1706" r:id="rId74"/>
    <p:sldId id="1707" r:id="rId75"/>
    <p:sldId id="1708" r:id="rId76"/>
    <p:sldId id="1709" r:id="rId77"/>
    <p:sldId id="1710" r:id="rId78"/>
    <p:sldId id="1790" r:id="rId79"/>
    <p:sldId id="2199" r:id="rId80"/>
    <p:sldId id="1698" r:id="rId81"/>
    <p:sldId id="1701" r:id="rId82"/>
    <p:sldId id="2100" r:id="rId83"/>
    <p:sldId id="2101" r:id="rId84"/>
    <p:sldId id="2014" r:id="rId85"/>
    <p:sldId id="1679" r:id="rId86"/>
    <p:sldId id="2191" r:id="rId87"/>
    <p:sldId id="2192" r:id="rId88"/>
    <p:sldId id="2193" r:id="rId89"/>
    <p:sldId id="2231" r:id="rId90"/>
    <p:sldId id="2232" r:id="rId91"/>
    <p:sldId id="2233" r:id="rId92"/>
    <p:sldId id="2234" r:id="rId93"/>
    <p:sldId id="2235" r:id="rId94"/>
    <p:sldId id="2230" r:id="rId95"/>
    <p:sldId id="1375" r:id="rId96"/>
    <p:sldId id="1376" r:id="rId97"/>
    <p:sldId id="1400" r:id="rId98"/>
    <p:sldId id="2004" r:id="rId99"/>
    <p:sldId id="619" r:id="rId100"/>
    <p:sldId id="621" r:id="rId101"/>
    <p:sldId id="1561" r:id="rId102"/>
    <p:sldId id="1555" r:id="rId103"/>
    <p:sldId id="1601" r:id="rId104"/>
    <p:sldId id="1585" r:id="rId105"/>
    <p:sldId id="1586" r:id="rId106"/>
    <p:sldId id="1587" r:id="rId107"/>
    <p:sldId id="1588" r:id="rId108"/>
    <p:sldId id="1589" r:id="rId109"/>
    <p:sldId id="1590" r:id="rId110"/>
    <p:sldId id="1771" r:id="rId111"/>
    <p:sldId id="1772" r:id="rId112"/>
    <p:sldId id="1591" r:id="rId113"/>
    <p:sldId id="1592" r:id="rId114"/>
    <p:sldId id="1593" r:id="rId115"/>
    <p:sldId id="1594" r:id="rId116"/>
    <p:sldId id="1595" r:id="rId117"/>
    <p:sldId id="1596" r:id="rId118"/>
    <p:sldId id="1597" r:id="rId119"/>
    <p:sldId id="1598" r:id="rId120"/>
    <p:sldId id="1599" r:id="rId121"/>
    <p:sldId id="1600" r:id="rId122"/>
    <p:sldId id="1628" r:id="rId123"/>
    <p:sldId id="1638" r:id="rId124"/>
    <p:sldId id="1725" r:id="rId125"/>
    <p:sldId id="1726" r:id="rId126"/>
    <p:sldId id="1947" r:id="rId127"/>
    <p:sldId id="1975" r:id="rId128"/>
    <p:sldId id="1976" r:id="rId129"/>
    <p:sldId id="1977" r:id="rId130"/>
    <p:sldId id="2039" r:id="rId131"/>
    <p:sldId id="2060" r:id="rId132"/>
    <p:sldId id="2061" r:id="rId133"/>
    <p:sldId id="2097" r:id="rId134"/>
    <p:sldId id="2103" r:id="rId135"/>
    <p:sldId id="2063" r:id="rId136"/>
    <p:sldId id="2064" r:id="rId137"/>
    <p:sldId id="2065" r:id="rId138"/>
    <p:sldId id="2066" r:id="rId139"/>
    <p:sldId id="2067" r:id="rId140"/>
    <p:sldId id="2068" r:id="rId141"/>
    <p:sldId id="2069" r:id="rId142"/>
    <p:sldId id="2146" r:id="rId143"/>
    <p:sldId id="2147" r:id="rId144"/>
    <p:sldId id="2148" r:id="rId145"/>
    <p:sldId id="2158" r:id="rId146"/>
    <p:sldId id="2159" r:id="rId147"/>
    <p:sldId id="2157" r:id="rId148"/>
    <p:sldId id="2160" r:id="rId149"/>
    <p:sldId id="2216" r:id="rId150"/>
    <p:sldId id="2217" r:id="rId151"/>
    <p:sldId id="2219" r:id="rId15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A661C"/>
    <a:srgbClr val="00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6" autoAdjust="0"/>
    <p:restoredTop sz="94660" autoAdjust="0"/>
  </p:normalViewPr>
  <p:slideViewPr>
    <p:cSldViewPr>
      <p:cViewPr>
        <p:scale>
          <a:sx n="80" d="100"/>
          <a:sy n="80" d="100"/>
        </p:scale>
        <p:origin x="796" y="-1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handoutMaster" Target="handoutMasters/handout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presProps" Target="pres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8" y="177284"/>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802.11-18/0605r5</a:t>
            </a:r>
            <a:endParaRPr lang="en-US" dirty="0"/>
          </a:p>
        </p:txBody>
      </p:sp>
      <p:sp>
        <p:nvSpPr>
          <p:cNvPr id="3075" name="Rectangle 3"/>
          <p:cNvSpPr>
            <a:spLocks noGrp="1" noChangeArrowheads="1"/>
          </p:cNvSpPr>
          <p:nvPr>
            <p:ph type="dt" sz="quarter" idx="1"/>
          </p:nvPr>
        </p:nvSpPr>
        <p:spPr bwMode="auto">
          <a:xfrm>
            <a:off x="695325" y="177284"/>
            <a:ext cx="68127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May 2018</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1" y="97909"/>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802.11-18/0605r5</a:t>
            </a:r>
            <a:endParaRPr lang="en-US" dirty="0"/>
          </a:p>
        </p:txBody>
      </p:sp>
      <p:sp>
        <p:nvSpPr>
          <p:cNvPr id="2051" name="Rectangle 3"/>
          <p:cNvSpPr>
            <a:spLocks noGrp="1" noChangeArrowheads="1"/>
          </p:cNvSpPr>
          <p:nvPr>
            <p:ph type="dt" idx="1"/>
          </p:nvPr>
        </p:nvSpPr>
        <p:spPr bwMode="auto">
          <a:xfrm>
            <a:off x="654050" y="97909"/>
            <a:ext cx="68127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May 2018</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smtClean="0"/>
              <a:t>Andrew Myles, Cisco</a:t>
            </a:r>
          </a:p>
        </p:txBody>
      </p:sp>
      <p:sp>
        <p:nvSpPr>
          <p:cNvPr id="51205" name="Rectangle 7"/>
          <p:cNvSpPr>
            <a:spLocks noGrp="1" noChangeArrowheads="1"/>
          </p:cNvSpPr>
          <p:nvPr>
            <p:ph type="sldNum" sz="quarter" idx="5"/>
          </p:nvPr>
        </p:nvSpPr>
        <p:spPr/>
        <p:txBody>
          <a:bodyPr/>
          <a:lstStyle/>
          <a:p>
            <a:pPr>
              <a:defRPr/>
            </a:pPr>
            <a:r>
              <a:rPr lang="en-US" dirty="0" smtClean="0"/>
              <a:t>Page </a:t>
            </a:r>
            <a:fld id="{BFD8823A-E707-449B-AE25-47FA80230A05}" type="slidenum">
              <a:rPr lang="en-US" smtClean="0"/>
              <a:pPr>
                <a:defRPr/>
              </a:pPr>
              <a:t>1</a:t>
            </a:fld>
            <a:endParaRPr lang="en-US" dirty="0"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xfrm>
            <a:off x="1154113" y="701675"/>
            <a:ext cx="4625975" cy="3468688"/>
          </a:xfrm>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90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909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3D1A59B5-D02F-49DB-BB03-3A8221519EA6}" type="slidenum">
              <a:rPr lang="en-US" smtClean="0"/>
              <a:pPr>
                <a:defRPr/>
              </a:pPr>
              <a:t>99</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xfrm>
            <a:off x="1154113" y="701675"/>
            <a:ext cx="4625975" cy="3468688"/>
          </a:xfrm>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901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901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2073216F-0B4B-4910-B495-C6A165BA6051}" type="slidenum">
              <a:rPr lang="en-US" smtClean="0"/>
              <a:pPr>
                <a:defRPr/>
              </a:pPr>
              <a:t>100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96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2228" name="Rectangle 6"/>
          <p:cNvSpPr>
            <a:spLocks noGrp="1" noChangeArrowheads="1"/>
          </p:cNvSpPr>
          <p:nvPr>
            <p:ph type="ftr" sz="quarter" idx="4"/>
          </p:nvPr>
        </p:nvSpPr>
        <p:spPr/>
        <p:txBody>
          <a:bodyPr/>
          <a:lstStyle/>
          <a:p>
            <a:pPr lvl="4">
              <a:defRPr/>
            </a:pPr>
            <a:r>
              <a:rPr lang="en-US" dirty="0" smtClean="0"/>
              <a:t>Andrew Myles, Cisco</a:t>
            </a:r>
          </a:p>
        </p:txBody>
      </p:sp>
      <p:sp>
        <p:nvSpPr>
          <p:cNvPr id="52229" name="Rectangle 7"/>
          <p:cNvSpPr>
            <a:spLocks noGrp="1" noChangeArrowheads="1"/>
          </p:cNvSpPr>
          <p:nvPr>
            <p:ph type="sldNum" sz="quarter" idx="5"/>
          </p:nvPr>
        </p:nvSpPr>
        <p:spPr/>
        <p:txBody>
          <a:bodyPr/>
          <a:lstStyle/>
          <a:p>
            <a:pPr>
              <a:defRPr/>
            </a:pPr>
            <a:r>
              <a:rPr lang="en-US" dirty="0" smtClean="0"/>
              <a:t>Page </a:t>
            </a:r>
            <a:fld id="{19B6D425-D6D0-4B30-A6C8-1418EA409DD4}" type="slidenum">
              <a:rPr lang="en-US" smtClean="0"/>
              <a:pPr>
                <a:defRPr/>
              </a:pPr>
              <a:t>2</a:t>
            </a:fld>
            <a:endParaRPr lang="en-US" dirty="0" smtClean="0"/>
          </a:p>
        </p:txBody>
      </p:sp>
      <p:sp>
        <p:nvSpPr>
          <p:cNvPr id="69638" name="Rectangle 2"/>
          <p:cNvSpPr>
            <a:spLocks noGrp="1" noRot="1" noChangeAspect="1" noChangeArrowheads="1" noTextEdit="1"/>
          </p:cNvSpPr>
          <p:nvPr>
            <p:ph type="sldImg"/>
          </p:nvPr>
        </p:nvSpPr>
        <p:spPr>
          <a:xfrm>
            <a:off x="1154113" y="701675"/>
            <a:ext cx="4625975" cy="3468688"/>
          </a:xfrm>
          <a:ln cap="flat"/>
        </p:spPr>
      </p:sp>
      <p:sp>
        <p:nvSpPr>
          <p:cNvPr id="696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AU"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4</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68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9396" name="Rectangle 6"/>
          <p:cNvSpPr>
            <a:spLocks noGrp="1" noChangeArrowheads="1"/>
          </p:cNvSpPr>
          <p:nvPr>
            <p:ph type="ftr" sz="quarter" idx="4"/>
          </p:nvPr>
        </p:nvSpPr>
        <p:spPr/>
        <p:txBody>
          <a:bodyPr/>
          <a:lstStyle/>
          <a:p>
            <a:pPr lvl="4">
              <a:defRPr/>
            </a:pPr>
            <a:r>
              <a:rPr lang="en-US" smtClean="0"/>
              <a:t>Andrew Myles, Cisco</a:t>
            </a:r>
          </a:p>
        </p:txBody>
      </p:sp>
      <p:sp>
        <p:nvSpPr>
          <p:cNvPr id="59397" name="Rectangle 7"/>
          <p:cNvSpPr>
            <a:spLocks noGrp="1" noChangeArrowheads="1"/>
          </p:cNvSpPr>
          <p:nvPr>
            <p:ph type="sldNum" sz="quarter" idx="5"/>
          </p:nvPr>
        </p:nvSpPr>
        <p:spPr/>
        <p:txBody>
          <a:bodyPr/>
          <a:lstStyle/>
          <a:p>
            <a:pPr>
              <a:defRPr/>
            </a:pPr>
            <a:r>
              <a:rPr lang="en-US" smtClean="0"/>
              <a:t>Page </a:t>
            </a:r>
            <a:fld id="{B32371F6-024C-497B-815E-D0E3294E1347}" type="slidenum">
              <a:rPr lang="en-US" smtClean="0"/>
              <a:pPr>
                <a:defRPr/>
              </a:pPr>
              <a:t>6</a:t>
            </a:fld>
            <a:endParaRPr lang="en-US" smtClean="0"/>
          </a:p>
        </p:txBody>
      </p:sp>
      <p:sp>
        <p:nvSpPr>
          <p:cNvPr id="76806" name="Rectangle 2"/>
          <p:cNvSpPr>
            <a:spLocks noGrp="1" noRot="1" noChangeAspect="1" noChangeArrowheads="1" noTextEdit="1"/>
          </p:cNvSpPr>
          <p:nvPr>
            <p:ph type="sldImg"/>
          </p:nvPr>
        </p:nvSpPr>
        <p:spPr>
          <a:xfrm>
            <a:off x="1154113" y="701675"/>
            <a:ext cx="4625975" cy="3468688"/>
          </a:xfrm>
          <a:ln/>
        </p:spPr>
      </p:sp>
      <p:sp>
        <p:nvSpPr>
          <p:cNvPr id="768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xfrm>
            <a:off x="1154113" y="701675"/>
            <a:ext cx="4625975" cy="3468688"/>
          </a:xfrm>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78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78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56E5F14E-E8B5-42D6-BD84-01B97E465C1A}"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xfrm>
            <a:off x="1154113" y="701675"/>
            <a:ext cx="4625975" cy="3468688"/>
          </a:xfrm>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98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98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8DD317A3-D690-4F17-9E83-74C2C73B6792}"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xfrm>
            <a:off x="1154113" y="701675"/>
            <a:ext cx="4625975" cy="3468688"/>
          </a:xfrm>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09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09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72F390CA-1134-46E8-8480-0E35050197A9}"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xfrm>
            <a:off x="1154113" y="701675"/>
            <a:ext cx="4625975" cy="3468688"/>
          </a:xfrm>
          <a:ln/>
        </p:spPr>
      </p:sp>
      <p:sp>
        <p:nvSpPr>
          <p:cNvPr id="81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19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19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12338DD1-8D50-43B6-8296-8967F83C4388}"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lvl5pP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178708" y="363379"/>
            <a:ext cx="32667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802.11-18/2078r5</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6562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Jan 2019</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15/11-15-1287-01-0jtc-ieee-802-process-for-interactions-with-iso-iec-jtc-1-sc-6-7.pptx" TargetMode="Externa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13/11-13-0123-05-000m-iso-jtc1-sc6-8802-11-2012-comments.xls" TargetMode="Externa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hyperlink" Target="http://ieee802.org/1/files/public/docs2014/liaison-ieee802response-ABFDIScmts-0314-V01.pptx" TargetMode="Externa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hyperlink" Target="http://ieee802.org/1/files/public/docs2014/liaison-ieee802response-ARFDIScmts-0314-V01.pptx" TargetMode="Externa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hyperlink" Target="http://ieee802.org/1/files/public/docs2014/liaison-ieee802response-ASFDIScmts-0314-V01.pptx"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hyperlink" Target="http://ieee802.org/1/files/public/docs2014/liaison-ieee802response-AEbnFDISScmts-0314.pptx" TargetMode="Externa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hyperlink" Target="http://ieee802.org/1/files/public/docs2014/liaison-ieee802response-AEbwFDISScmts-0314.pptx" TargetMode="Externa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hyperlink" Target="https://www.iso.org/standard/68839.html" TargetMode="Externa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ieee-sa.imeetcentral.com/home/viewfile?j=eyJ0eXAiOiJKV1QiLCJhbGciOiJIUzI1NiJ9.eyJndWlkIjoiNjM0NTU0MzA2RDExQkYzNDlFOTQ2MTNEMDlDOTY2MjhBQUY4MThDMjciLCJpZCI6NDQxOTY1NjgsImNiIjoiZWMwNmJhMzgwNDcwYjNiZGNmZDllNWRiNmQ1MzlhNTMifQ.i9DNycQHpILvjKnMMaiDNyfxcXKFYZHYYtHZ46zx_U8" TargetMode="External"/><Relationship Id="rId2" Type="http://schemas.openxmlformats.org/officeDocument/2006/relationships/hyperlink" Target="https://ieee-sa.imeetcentral.com/802psdo/" TargetMode="Externa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2" Type="http://schemas.openxmlformats.org/officeDocument/2006/relationships/hyperlink" Target="https://mentor.ieee.org/802.15/dcn/16/15-16-0768-01-0000-response-to-iso-iec-jtc-1-sc-6-60-day-ballot.pdf" TargetMode="Externa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hyperlink" Target="https://www.iso.org/files/live/sites/isoorg/files/store/en/Guidance_systematic_review.pdf" TargetMode="Externa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17/11-17-0612-01-0jtc-resolution-of-comments-from-n16608.docx" TargetMode="Externa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17/11-17-1398-00-0jtc-china-comment-on-11ai-errata.docx" TargetMode="Externa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19/11-19-0062-00-0jtc-resolution-of-comments-received-from-china-nb-during-fdis-ballot-on-ieee-802-11ai.docx" TargetMode="Externa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hyperlink" Target="https://mentor.ieee.org/802.11/dcn/19/11-19-0062-01-0jtc-resolution-of-comments-received-from-china-nb-during-fdis-ballot-on-ieee-802-11ai.docx" TargetMode="Externa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18/11-18-0576-04-0jtc-ls-to-sc6-in-relation-to-out-of-date-standards-and-reports.docx" TargetMode="Externa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hyperlink" Target="https://isotc.iso.org/livelink/livelink?func=ll&amp;objId=20142294&amp;objAction=Open"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3" Type="http://schemas.openxmlformats.org/officeDocument/2006/relationships/hyperlink" Target="https://isotc.iso.org/livelink/livelink?func=ll&amp;objId=20134089&amp;objAction=Open" TargetMode="External"/><Relationship Id="rId2" Type="http://schemas.openxmlformats.org/officeDocument/2006/relationships/hyperlink" Target="https://isotc.iso.org/livelink/livelink?func=ll&amp;objId=20154310&amp;objAction=Open"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8/11-18-2117-00-0jtc-minutes-of-bangkok-meeting-in-nov-2018.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hyperlink" Target="mailto:jmessenger@advaoptical.com" TargetMode="Externa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3" Type="http://schemas.openxmlformats.org/officeDocument/2006/relationships/hyperlink" Target="mailto:dorothy.stanley@hpe.com" TargetMode="External"/><Relationship Id="rId2" Type="http://schemas.openxmlformats.org/officeDocument/2006/relationships/hyperlink" Target="mailto:karen@randall-consulting.com" TargetMode="External"/><Relationship Id="rId1" Type="http://schemas.openxmlformats.org/officeDocument/2006/relationships/slideLayout" Target="../slideLayouts/slideLayout1.xml"/><Relationship Id="rId6" Type="http://schemas.openxmlformats.org/officeDocument/2006/relationships/hyperlink" Target="mailto:holee@etri.re.kr" TargetMode="External"/><Relationship Id="rId5" Type="http://schemas.openxmlformats.org/officeDocument/2006/relationships/hyperlink" Target="mailto:dlaw@hpe.com" TargetMode="External"/><Relationship Id="rId4" Type="http://schemas.openxmlformats.org/officeDocument/2006/relationships/hyperlink" Target="mailto:peter@akayla.com" TargetMode="Externa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8" name="Slide Number Placeholder 5"/>
          <p:cNvSpPr>
            <a:spLocks noGrp="1"/>
          </p:cNvSpPr>
          <p:nvPr>
            <p:ph type="sldNum" sz="quarter" idx="11"/>
          </p:nvPr>
        </p:nvSpPr>
        <p:spPr/>
        <p:txBody>
          <a:bodyPr/>
          <a:lstStyle/>
          <a:p>
            <a:pPr>
              <a:defRPr/>
            </a:pPr>
            <a:r>
              <a:rPr lang="en-US" dirty="0" smtClean="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IEEE 802 JTC1 Standing Committee</a:t>
            </a:r>
            <a:br>
              <a:rPr lang="en-US" dirty="0" smtClean="0">
                <a:solidFill>
                  <a:schemeClr val="accent2">
                    <a:lumMod val="75000"/>
                  </a:schemeClr>
                </a:solidFill>
              </a:rPr>
            </a:br>
            <a:r>
              <a:rPr lang="en-US" dirty="0" smtClean="0">
                <a:solidFill>
                  <a:schemeClr val="accent2">
                    <a:lumMod val="75000"/>
                  </a:schemeClr>
                </a:solidFill>
              </a:rPr>
              <a:t>January 2019 agenda </a:t>
            </a:r>
            <a:r>
              <a:rPr lang="en-US" dirty="0">
                <a:solidFill>
                  <a:schemeClr val="accent2">
                    <a:lumMod val="75000"/>
                  </a:schemeClr>
                </a:solidFill>
              </a:rPr>
              <a:t>for </a:t>
            </a:r>
            <a:r>
              <a:rPr lang="en-US" dirty="0" smtClean="0">
                <a:solidFill>
                  <a:schemeClr val="accent2">
                    <a:lumMod val="75000"/>
                  </a:schemeClr>
                </a:solidFill>
              </a:rPr>
              <a:t>St Louis</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smtClean="0">
                <a:solidFill>
                  <a:schemeClr val="accent2">
                    <a:lumMod val="50000"/>
                  </a:schemeClr>
                </a:solidFill>
              </a:rPr>
              <a:t>15 </a:t>
            </a:r>
            <a:r>
              <a:rPr lang="en-US" b="0" dirty="0" smtClean="0">
                <a:solidFill>
                  <a:schemeClr val="accent2">
                    <a:lumMod val="50000"/>
                  </a:schemeClr>
                </a:solidFill>
              </a:rPr>
              <a:t>January 2019</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694100171"/>
              </p:ext>
            </p:extLst>
          </p:nvPr>
        </p:nvGraphicFramePr>
        <p:xfrm>
          <a:off x="685800" y="3429000"/>
          <a:ext cx="7696200" cy="1112046"/>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(Chair)</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r>
                        <a:rPr lang="en-AU" sz="1200" dirty="0" smtClean="0">
                          <a:effectLst/>
                          <a:latin typeface="+mn-lt"/>
                          <a:ea typeface="Times New Roman"/>
                        </a:rPr>
                        <a:t>Peter Yee (Vice</a:t>
                      </a:r>
                      <a:r>
                        <a:rPr lang="en-AU" sz="1200" baseline="0" dirty="0" smtClean="0">
                          <a:effectLst/>
                          <a:latin typeface="+mn-lt"/>
                          <a:ea typeface="Times New Roman"/>
                        </a:rPr>
                        <a:t> Chair)</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AKAYLA</a:t>
                      </a:r>
                      <a:endParaRPr lang="en-AU" sz="1200" dirty="0">
                        <a:effectLst/>
                        <a:latin typeface="+mn-lt"/>
                        <a:ea typeface="Times New Roman"/>
                      </a:endParaRPr>
                    </a:p>
                  </a:txBody>
                  <a:tcPr marL="68580" marR="68580" marT="0" marB="0" anchor="ctr"/>
                </a:tc>
                <a:tc>
                  <a:txBody>
                    <a:bodyPr/>
                    <a:lstStyle/>
                    <a:p>
                      <a:pPr marL="21590" indent="-21590">
                        <a:spcAft>
                          <a:spcPts val="0"/>
                        </a:spcAft>
                      </a:pPr>
                      <a:r>
                        <a:rPr lang="en-AU" sz="1200" dirty="0" smtClean="0">
                          <a:effectLst/>
                          <a:latin typeface="+mn-lt"/>
                          <a:ea typeface="Times New Roman"/>
                        </a:rPr>
                        <a:t>+1 415</a:t>
                      </a:r>
                      <a:r>
                        <a:rPr lang="en-AU" sz="1200" baseline="0" dirty="0" smtClean="0">
                          <a:effectLst/>
                          <a:latin typeface="+mn-lt"/>
                          <a:ea typeface="Times New Roman"/>
                        </a:rPr>
                        <a:t> 215 7733</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peter@akayla.com</a:t>
                      </a:r>
                      <a:endParaRPr lang="en-AU" sz="1200" dirty="0">
                        <a:effectLst/>
                        <a:latin typeface="+mn-lt"/>
                        <a:ea typeface="Times New Roman"/>
                      </a:endParaRPr>
                    </a:p>
                  </a:txBody>
                  <a:tcPr marL="68580" marR="68580" marT="0" marB="0" anchor="ct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p:txBody>
          <a:bodyPr/>
          <a:lstStyle/>
          <a:p>
            <a:r>
              <a:rPr lang="en-AU" dirty="0" smtClean="0"/>
              <a:t>The goals of the IEEE 802 JTC1 SC were reaffirmed by the IEEE 802 EC in July 2018</a:t>
            </a:r>
          </a:p>
        </p:txBody>
      </p:sp>
      <p:sp>
        <p:nvSpPr>
          <p:cNvPr id="18437" name="Rectangle 3"/>
          <p:cNvSpPr>
            <a:spLocks noGrp="1" noChangeArrowheads="1"/>
          </p:cNvSpPr>
          <p:nvPr>
            <p:ph type="body" idx="1"/>
          </p:nvPr>
        </p:nvSpPr>
        <p:spPr/>
        <p:txBody>
          <a:bodyPr/>
          <a:lstStyle/>
          <a:p>
            <a:r>
              <a:rPr lang="en-AU" dirty="0" smtClean="0"/>
              <a:t>The IEEE 802 JTC 1 SC has agreed goals from November 2010 …</a:t>
            </a:r>
          </a:p>
          <a:p>
            <a:pPr lvl="1"/>
            <a:r>
              <a:rPr lang="en-AU" i="1" dirty="0" smtClean="0"/>
              <a:t>Provides a forum for 802 members to discuss issues relevant to both:</a:t>
            </a:r>
          </a:p>
          <a:p>
            <a:pPr lvl="2"/>
            <a:r>
              <a:rPr lang="en-AU" i="1" dirty="0" smtClean="0"/>
              <a:t>IEEE 802</a:t>
            </a:r>
          </a:p>
          <a:p>
            <a:pPr lvl="2"/>
            <a:r>
              <a:rPr lang="en-AU" i="1" dirty="0" smtClean="0"/>
              <a:t>ISO/IEC JTC1/SC6</a:t>
            </a:r>
          </a:p>
          <a:p>
            <a:pPr lvl="1"/>
            <a:r>
              <a:rPr lang="en-AU" i="1" dirty="0" smtClean="0"/>
              <a:t>Recommends positions to </a:t>
            </a:r>
            <a:r>
              <a:rPr lang="en-AU" i="1" dirty="0" err="1" smtClean="0"/>
              <a:t>ExCom</a:t>
            </a:r>
            <a:r>
              <a:rPr lang="en-AU" i="1" dirty="0" smtClean="0"/>
              <a:t> on ISO/IEC JTC1/SC6 actions affecting IEEE 802</a:t>
            </a:r>
          </a:p>
          <a:p>
            <a:pPr lvl="2"/>
            <a:r>
              <a:rPr lang="en-AU" i="1" dirty="0" smtClean="0"/>
              <a:t>Note that IEEE 802 LMSC holds the liaison to SC6, not the IEEE 802.11 WG</a:t>
            </a:r>
          </a:p>
          <a:p>
            <a:pPr lvl="1"/>
            <a:r>
              <a:rPr lang="en-AU" i="1" dirty="0" smtClean="0"/>
              <a:t>Participates in dialog with IEEE staff and 802 </a:t>
            </a:r>
            <a:r>
              <a:rPr lang="en-AU" i="1" dirty="0" err="1" smtClean="0"/>
              <a:t>ExCom</a:t>
            </a:r>
            <a:r>
              <a:rPr lang="en-AU" i="1" dirty="0" smtClean="0"/>
              <a:t> on issues concerning IEEE’s relationship with ISO/IEC</a:t>
            </a:r>
          </a:p>
          <a:p>
            <a:pPr lvl="1"/>
            <a:r>
              <a:rPr lang="en-AU" i="1" dirty="0" smtClean="0"/>
              <a:t>Organises IEEE 802 members to contribute to liaisons and other documents relevant to the ISO/IEC JTC1/SC6 members</a:t>
            </a:r>
          </a:p>
          <a:p>
            <a:pPr marL="1588" lvl="1" indent="0">
              <a:buNone/>
            </a:pPr>
            <a:r>
              <a:rPr lang="en-AU" b="1" dirty="0" smtClean="0"/>
              <a:t>… that were reaffirmed </a:t>
            </a:r>
            <a:r>
              <a:rPr lang="en-AU" b="1" dirty="0"/>
              <a:t>by 802 EC in </a:t>
            </a:r>
            <a:r>
              <a:rPr lang="en-AU" b="1" dirty="0" smtClean="0"/>
              <a:t>Mar 2014 &amp; July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5EC03A9C-CDC5-45F0-9BB8-65A1532B8437}" type="slidenum">
              <a:rPr lang="en-US" smtClean="0"/>
              <a:pPr/>
              <a:t>10</a:t>
            </a:fld>
            <a:endParaRPr lang="en-US"/>
          </a:p>
        </p:txBody>
      </p:sp>
    </p:spTree>
    <p:extLst>
      <p:ext uri="{BB962C8B-B14F-4D97-AF65-F5344CB8AC3E}">
        <p14:creationId xmlns:p14="http://schemas.microsoft.com/office/powerpoint/2010/main" val="3058409392"/>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AU" dirty="0" smtClean="0"/>
              <a:t>The IEEE 802 JTC1 SC </a:t>
            </a:r>
            <a:r>
              <a:rPr lang="en-AU" smtClean="0"/>
              <a:t>will adjourn </a:t>
            </a:r>
            <a:r>
              <a:rPr lang="en-AU" dirty="0" smtClean="0"/>
              <a:t>for the week</a:t>
            </a:r>
            <a:endParaRPr lang="en-US" dirty="0" smtClean="0"/>
          </a:p>
        </p:txBody>
      </p:sp>
      <p:sp>
        <p:nvSpPr>
          <p:cNvPr id="66563" name="Content Placeholder 6"/>
          <p:cNvSpPr>
            <a:spLocks noGrp="1"/>
          </p:cNvSpPr>
          <p:nvPr>
            <p:ph idx="1"/>
          </p:nvPr>
        </p:nvSpPr>
        <p:spPr/>
        <p:txBody>
          <a:bodyPr/>
          <a:lstStyle/>
          <a:p>
            <a:r>
              <a:rPr lang="en-AU" dirty="0" smtClean="0"/>
              <a:t>Motion:</a:t>
            </a:r>
          </a:p>
          <a:p>
            <a:pPr lvl="1"/>
            <a:r>
              <a:rPr lang="en-AU" i="1" dirty="0" smtClean="0"/>
              <a:t>The IEEE 802 JTC1 SC, having completed its business in </a:t>
            </a:r>
            <a:r>
              <a:rPr lang="en-US" i="1" dirty="0" smtClean="0"/>
              <a:t>St Louis </a:t>
            </a:r>
            <a:r>
              <a:rPr lang="en-AU" i="1" dirty="0" smtClean="0"/>
              <a:t>in January 2018, adjourns</a:t>
            </a:r>
          </a:p>
          <a:p>
            <a:pPr lvl="2"/>
            <a:r>
              <a:rPr lang="en-AU" dirty="0" smtClean="0"/>
              <a:t>By consent</a:t>
            </a:r>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678AAA12-C843-448C-909E-130127464D77}" type="slidenum">
              <a:rPr lang="en-US" smtClean="0"/>
              <a:pPr>
                <a:defRPr/>
              </a:pPr>
              <a:t>100</a:t>
            </a:fld>
            <a:endParaRPr lang="en-US"/>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Additional process material</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101</a:t>
            </a:fld>
            <a:endParaRPr lang="en-US"/>
          </a:p>
        </p:txBody>
      </p:sp>
    </p:spTree>
    <p:extLst>
      <p:ext uri="{BB962C8B-B14F-4D97-AF65-F5344CB8AC3E}">
        <p14:creationId xmlns:p14="http://schemas.microsoft.com/office/powerpoint/2010/main" val="332331781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agreed in Nov 2014 on a process for developing &amp; approving PSDO comment resolutions</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smtClean="0"/>
              <a:t>In the beginning …</a:t>
            </a:r>
          </a:p>
          <a:p>
            <a:pPr lvl="1"/>
            <a:r>
              <a:rPr lang="en-AU" dirty="0" smtClean="0"/>
              <a:t>All 60 ballot and FDIS ballot comment responses were developed and approved by the IEEE 802 JTC1 SC and then the IEEE 802 EC</a:t>
            </a:r>
          </a:p>
          <a:p>
            <a:r>
              <a:rPr lang="en-AU" dirty="0" smtClean="0"/>
              <a:t>Now that we have matured …</a:t>
            </a:r>
          </a:p>
          <a:p>
            <a:pPr lvl="1"/>
            <a:r>
              <a:rPr lang="en-AU" dirty="0" smtClean="0"/>
              <a:t>Most WGs are processing and approving comment resolutions, and then forwarding the resolutions to IEEE 802 EC directly without involving </a:t>
            </a:r>
            <a:r>
              <a:rPr lang="en-AU" dirty="0"/>
              <a:t>the IEEE 802 JTC1 SC </a:t>
            </a:r>
            <a:endParaRPr lang="en-AU" dirty="0" smtClean="0"/>
          </a:p>
          <a:p>
            <a:pPr lvl="1"/>
            <a:r>
              <a:rPr lang="en-AU" dirty="0" smtClean="0"/>
              <a:t>The IEEE 802 JTC1 SC is continuing to provide advice on non-technical comments, to ensure consistency across WGs</a:t>
            </a:r>
          </a:p>
          <a:p>
            <a:r>
              <a:rPr lang="en-AU" dirty="0" smtClean="0"/>
              <a:t>Going forward …</a:t>
            </a:r>
          </a:p>
          <a:p>
            <a:pPr lvl="1"/>
            <a:r>
              <a:rPr lang="en-AU" dirty="0" smtClean="0"/>
              <a:t>It is planned that we institutionalise the practice above – see</a:t>
            </a:r>
            <a:r>
              <a:rPr lang="en-AU" dirty="0" smtClean="0">
                <a:hlinkClick r:id="rId2"/>
              </a:rPr>
              <a:t>11-15-1287</a:t>
            </a:r>
            <a:endParaRPr lang="en-AU" dirty="0" smtClean="0"/>
          </a:p>
          <a:p>
            <a:pPr lvl="1"/>
            <a:r>
              <a:rPr lang="en-AU" dirty="0" smtClean="0"/>
              <a:t>It is expected that the WG Chairs and the IEEE 802 JTC1 SC Chair will keep each other informed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102</a:t>
            </a:fld>
            <a:endParaRPr lang="en-US"/>
          </a:p>
        </p:txBody>
      </p:sp>
    </p:spTree>
    <p:extLst>
      <p:ext uri="{BB962C8B-B14F-4D97-AF65-F5344CB8AC3E}">
        <p14:creationId xmlns:p14="http://schemas.microsoft.com/office/powerpoint/2010/main" val="3317650507"/>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Old status pages</a:t>
            </a:r>
            <a:endParaRPr lang="en-AU" dirty="0"/>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103</a:t>
            </a:fld>
            <a:endParaRPr lang="en-US"/>
          </a:p>
        </p:txBody>
      </p:sp>
    </p:spTree>
    <p:extLst>
      <p:ext uri="{BB962C8B-B14F-4D97-AF65-F5344CB8AC3E}">
        <p14:creationId xmlns:p14="http://schemas.microsoft.com/office/powerpoint/2010/main" val="3285234468"/>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802.11-2012 has 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104</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US" dirty="0" smtClean="0"/>
              <a:t>60-day</a:t>
            </a:r>
            <a:r>
              <a:rPr lang="en-AU" dirty="0" smtClean="0"/>
              <a:t> pre-ballot passed in 2012</a:t>
            </a:r>
          </a:p>
          <a:p>
            <a:pPr lvl="2"/>
            <a:r>
              <a:rPr lang="en-AU" dirty="0" smtClean="0"/>
              <a:t>Responses to comments were liaised to SC6</a:t>
            </a:r>
          </a:p>
          <a:p>
            <a:r>
              <a:rPr lang="en-AU" b="1" dirty="0" smtClean="0"/>
              <a:t>FDIS </a:t>
            </a:r>
            <a:r>
              <a:rPr lang="en-AU" b="1" dirty="0"/>
              <a:t>ballot: </a:t>
            </a:r>
            <a:r>
              <a:rPr lang="en-AU" dirty="0">
                <a:solidFill>
                  <a:srgbClr val="00B050"/>
                </a:solidFill>
              </a:rPr>
              <a:t>passed &amp; </a:t>
            </a:r>
            <a:r>
              <a:rPr lang="en-AU" dirty="0" smtClean="0">
                <a:solidFill>
                  <a:srgbClr val="00B050"/>
                </a:solidFill>
              </a:rPr>
              <a:t>comment</a:t>
            </a:r>
            <a:r>
              <a:rPr lang="en-AU" dirty="0"/>
              <a:t> </a:t>
            </a:r>
            <a:r>
              <a:rPr lang="en-AU" dirty="0" smtClean="0">
                <a:solidFill>
                  <a:srgbClr val="00B050"/>
                </a:solidFill>
              </a:rPr>
              <a:t>resolutions </a:t>
            </a:r>
            <a:r>
              <a:rPr lang="en-AU" dirty="0">
                <a:solidFill>
                  <a:srgbClr val="00B050"/>
                </a:solidFill>
              </a:rPr>
              <a:t>liaised</a:t>
            </a:r>
          </a:p>
          <a:p>
            <a:pPr lvl="1"/>
            <a:r>
              <a:rPr lang="en-AU" dirty="0"/>
              <a:t>FDIS passed </a:t>
            </a:r>
            <a:r>
              <a:rPr lang="en-AU" dirty="0" smtClean="0"/>
              <a:t>in 2012 (6N15494)</a:t>
            </a:r>
          </a:p>
          <a:p>
            <a:pPr lvl="1"/>
            <a:r>
              <a:rPr lang="en-AU" dirty="0" smtClean="0"/>
              <a:t>Standard published as ISO/IEC/IEEE </a:t>
            </a:r>
            <a:r>
              <a:rPr lang="en-AU" dirty="0"/>
              <a:t>8802-11:2012</a:t>
            </a:r>
          </a:p>
          <a:p>
            <a:pPr lvl="1"/>
            <a:r>
              <a:rPr lang="en-AU" dirty="0" smtClean="0"/>
              <a:t>FDIS comments liaised in </a:t>
            </a:r>
            <a:r>
              <a:rPr lang="en-AU" dirty="0"/>
              <a:t>Dec </a:t>
            </a:r>
            <a:r>
              <a:rPr lang="en-AU" dirty="0" smtClean="0"/>
              <a:t>2013</a:t>
            </a:r>
          </a:p>
          <a:p>
            <a:pPr lvl="2"/>
            <a:r>
              <a:rPr lang="en-AU" dirty="0" smtClean="0"/>
              <a:t>All </a:t>
            </a:r>
            <a:r>
              <a:rPr lang="en-AU" dirty="0"/>
              <a:t>the FDIS comments were submitted to </a:t>
            </a:r>
            <a:r>
              <a:rPr lang="en-AU" dirty="0" err="1"/>
              <a:t>TGmc</a:t>
            </a:r>
            <a:r>
              <a:rPr lang="en-AU" dirty="0"/>
              <a:t> for processing</a:t>
            </a:r>
          </a:p>
          <a:p>
            <a:pPr lvl="2"/>
            <a:r>
              <a:rPr lang="en-AU" dirty="0"/>
              <a:t>Additional comments from Swiss NB in N15623 (a response to the IEEE 802/SC6 collaboration procedure) were also referred to </a:t>
            </a:r>
            <a:r>
              <a:rPr lang="en-AU" dirty="0" err="1"/>
              <a:t>TGmc</a:t>
            </a:r>
            <a:endParaRPr lang="en-AU" dirty="0"/>
          </a:p>
          <a:p>
            <a:pPr lvl="2"/>
            <a:r>
              <a:rPr lang="en-AU" dirty="0"/>
              <a:t>All the </a:t>
            </a:r>
            <a:r>
              <a:rPr lang="en-AU" dirty="0" smtClean="0"/>
              <a:t>comments </a:t>
            </a:r>
            <a:r>
              <a:rPr lang="en-AU" dirty="0"/>
              <a:t>have been considered and resolutions approved as of November 2013</a:t>
            </a:r>
          </a:p>
          <a:p>
            <a:pPr lvl="3"/>
            <a:r>
              <a:rPr lang="en-AU" dirty="0"/>
              <a:t>See </a:t>
            </a:r>
            <a:r>
              <a:rPr lang="en-AU" dirty="0">
                <a:hlinkClick r:id="rId2"/>
              </a:rPr>
              <a:t>11-13-0123-05</a:t>
            </a:r>
            <a:r>
              <a:rPr lang="en-AU" dirty="0"/>
              <a:t> liaised as </a:t>
            </a:r>
            <a:r>
              <a:rPr lang="en-AU" dirty="0" smtClean="0"/>
              <a:t>6N15832 in Nov 2013</a:t>
            </a:r>
          </a:p>
        </p:txBody>
      </p:sp>
    </p:spTree>
    <p:extLst>
      <p:ext uri="{BB962C8B-B14F-4D97-AF65-F5344CB8AC3E}">
        <p14:creationId xmlns:p14="http://schemas.microsoft.com/office/powerpoint/2010/main" val="67764282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802.1X-2010 </a:t>
            </a:r>
            <a:r>
              <a:rPr lang="en-AU" dirty="0"/>
              <a:t>has been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105</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802.1X-2010 in N15515 in Dec 2012</a:t>
            </a:r>
          </a:p>
          <a:p>
            <a:pPr lvl="1"/>
            <a:r>
              <a:rPr lang="en-AU" dirty="0" smtClean="0"/>
              <a:t>Pre-ballot passed in 2013</a:t>
            </a:r>
          </a:p>
          <a:p>
            <a:pPr lvl="2"/>
            <a:r>
              <a:rPr lang="en-AU" dirty="0"/>
              <a:t>V</a:t>
            </a:r>
            <a:r>
              <a:rPr lang="en-AU" dirty="0" smtClean="0"/>
              <a:t>oting results in N15555</a:t>
            </a:r>
          </a:p>
          <a:p>
            <a:pPr lvl="2"/>
            <a:r>
              <a:rPr lang="en-AU" dirty="0" smtClean="0"/>
              <a:t>Comments from China NB replied to by IEEE 802 in N15607</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16/1/12 on 21 Oct 2013</a:t>
            </a:r>
          </a:p>
          <a:p>
            <a:pPr lvl="2"/>
            <a:r>
              <a:rPr lang="en-AU" dirty="0" smtClean="0"/>
              <a:t>Voting results in N15771</a:t>
            </a:r>
          </a:p>
          <a:p>
            <a:pPr lvl="2"/>
            <a:r>
              <a:rPr lang="en-AU" dirty="0"/>
              <a:t>China </a:t>
            </a:r>
            <a:r>
              <a:rPr lang="en-AU" dirty="0" smtClean="0"/>
              <a:t>NB only </a:t>
            </a:r>
            <a:r>
              <a:rPr lang="en-AU" dirty="0"/>
              <a:t>negative </a:t>
            </a:r>
            <a:r>
              <a:rPr lang="en-AU" dirty="0" smtClean="0"/>
              <a:t>vote, with </a:t>
            </a:r>
            <a:r>
              <a:rPr lang="en-AU" dirty="0"/>
              <a:t>comments from China NB &amp; Switzerland </a:t>
            </a:r>
            <a:r>
              <a:rPr lang="en-AU" dirty="0" smtClean="0"/>
              <a:t>NB</a:t>
            </a:r>
          </a:p>
          <a:p>
            <a:pPr lvl="1"/>
            <a:r>
              <a:rPr lang="en-AU" dirty="0" smtClean="0"/>
              <a:t>FDIS comments resolved in Dec 2013</a:t>
            </a:r>
          </a:p>
          <a:p>
            <a:pPr lvl="2"/>
            <a:r>
              <a:rPr lang="en-AU" dirty="0" smtClean="0"/>
              <a:t>Liaised </a:t>
            </a:r>
            <a:r>
              <a:rPr lang="en-AU" dirty="0"/>
              <a:t>to </a:t>
            </a:r>
            <a:r>
              <a:rPr lang="en-AU" dirty="0" smtClean="0"/>
              <a:t>SC6 as N15871 in Jan 2014 </a:t>
            </a:r>
          </a:p>
          <a:p>
            <a:pPr lvl="1"/>
            <a:r>
              <a:rPr lang="en-AU" dirty="0" smtClean="0"/>
              <a:t>Standard has been published </a:t>
            </a:r>
            <a:r>
              <a:rPr lang="en-AU" dirty="0"/>
              <a:t>as </a:t>
            </a:r>
            <a:r>
              <a:rPr lang="en-AU" dirty="0" smtClean="0"/>
              <a:t>ISO/IEC/IEEE 8802-1X:2013</a:t>
            </a:r>
            <a:endParaRPr lang="en-AU" dirty="0">
              <a:solidFill>
                <a:srgbClr val="FF0000"/>
              </a:solidFill>
            </a:endParaRPr>
          </a:p>
          <a:p>
            <a:pPr lvl="2"/>
            <a:endParaRPr lang="en-AU" dirty="0">
              <a:solidFill>
                <a:srgbClr val="FF0000"/>
              </a:solidFill>
            </a:endParaRPr>
          </a:p>
        </p:txBody>
      </p:sp>
    </p:spTree>
    <p:extLst>
      <p:ext uri="{BB962C8B-B14F-4D97-AF65-F5344CB8AC3E}">
        <p14:creationId xmlns:p14="http://schemas.microsoft.com/office/powerpoint/2010/main" val="254001464"/>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802.1AE-2006 </a:t>
            </a:r>
            <a:r>
              <a:rPr lang="en-AU" dirty="0"/>
              <a:t>has been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106</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802.1AE-2006 </a:t>
            </a:r>
            <a:r>
              <a:rPr lang="en-AU" dirty="0"/>
              <a:t>in N15516 in </a:t>
            </a:r>
            <a:r>
              <a:rPr lang="en-AU" dirty="0" smtClean="0"/>
              <a:t>Dec 2012</a:t>
            </a:r>
          </a:p>
          <a:p>
            <a:pPr lvl="1"/>
            <a:r>
              <a:rPr lang="en-AU" dirty="0"/>
              <a:t>Pre-ballot </a:t>
            </a:r>
            <a:r>
              <a:rPr lang="en-AU" dirty="0" smtClean="0"/>
              <a:t>passed in 2013</a:t>
            </a:r>
          </a:p>
          <a:p>
            <a:pPr lvl="2"/>
            <a:r>
              <a:rPr lang="en-AU" dirty="0" smtClean="0"/>
              <a:t>Voting results </a:t>
            </a:r>
            <a:r>
              <a:rPr lang="en-AU" dirty="0"/>
              <a:t>in </a:t>
            </a:r>
            <a:r>
              <a:rPr lang="en-AU" dirty="0" smtClean="0"/>
              <a:t>N15556</a:t>
            </a:r>
          </a:p>
          <a:p>
            <a:pPr lvl="2"/>
            <a:r>
              <a:rPr lang="en-AU" dirty="0" smtClean="0"/>
              <a:t>Comments </a:t>
            </a:r>
            <a:r>
              <a:rPr lang="en-AU" dirty="0"/>
              <a:t>from China NB replied to by IEEE 802 in N15608</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a:t>
            </a:r>
            <a:r>
              <a:rPr lang="en-AU" dirty="0"/>
              <a:t>16/1/13 on 21 </a:t>
            </a:r>
            <a:r>
              <a:rPr lang="en-AU" dirty="0" smtClean="0"/>
              <a:t>Oct </a:t>
            </a:r>
            <a:r>
              <a:rPr lang="en-AU" dirty="0"/>
              <a:t>2013</a:t>
            </a:r>
          </a:p>
          <a:p>
            <a:pPr lvl="2"/>
            <a:r>
              <a:rPr lang="en-AU" dirty="0"/>
              <a:t>Voting results in </a:t>
            </a:r>
            <a:r>
              <a:rPr lang="en-AU" dirty="0" smtClean="0"/>
              <a:t>N15770</a:t>
            </a:r>
          </a:p>
          <a:p>
            <a:pPr lvl="2"/>
            <a:r>
              <a:rPr lang="en-AU" dirty="0"/>
              <a:t>China </a:t>
            </a:r>
            <a:r>
              <a:rPr lang="en-AU" dirty="0" smtClean="0"/>
              <a:t>NB only negative vote, with comments </a:t>
            </a:r>
            <a:r>
              <a:rPr lang="en-AU" dirty="0"/>
              <a:t>from China </a:t>
            </a:r>
            <a:r>
              <a:rPr lang="en-AU" dirty="0" smtClean="0"/>
              <a:t>NB &amp; Switzerland NB</a:t>
            </a:r>
          </a:p>
          <a:p>
            <a:pPr lvl="1"/>
            <a:r>
              <a:rPr lang="en-AU" dirty="0"/>
              <a:t>FDIS comments resolved in Dec 2013</a:t>
            </a:r>
          </a:p>
          <a:p>
            <a:pPr lvl="2"/>
            <a:r>
              <a:rPr lang="en-AU" dirty="0"/>
              <a:t>Liaised to SC6 as N15871 in Jan </a:t>
            </a:r>
            <a:r>
              <a:rPr lang="en-AU" dirty="0" smtClean="0"/>
              <a:t>2014</a:t>
            </a:r>
          </a:p>
          <a:p>
            <a:pPr lvl="1"/>
            <a:r>
              <a:rPr lang="en-AU" dirty="0" smtClean="0"/>
              <a:t>Standard has been published </a:t>
            </a:r>
            <a:r>
              <a:rPr lang="en-AU" dirty="0"/>
              <a:t>as </a:t>
            </a:r>
            <a:r>
              <a:rPr lang="en-AU" dirty="0" smtClean="0"/>
              <a:t>ISO/IEC/IEEE 8802-1AE:2013</a:t>
            </a:r>
            <a:endParaRPr lang="en-AU" dirty="0">
              <a:solidFill>
                <a:srgbClr val="FF0000"/>
              </a:solidFill>
            </a:endParaRPr>
          </a:p>
          <a:p>
            <a:pPr marL="184150" lvl="2" indent="0">
              <a:buNone/>
            </a:pPr>
            <a:endParaRPr lang="en-AU" dirty="0"/>
          </a:p>
          <a:p>
            <a:endParaRPr lang="en-AU" dirty="0">
              <a:solidFill>
                <a:srgbClr val="0070C0"/>
              </a:solidFill>
            </a:endParaRPr>
          </a:p>
        </p:txBody>
      </p:sp>
    </p:spTree>
    <p:extLst>
      <p:ext uri="{BB962C8B-B14F-4D97-AF65-F5344CB8AC3E}">
        <p14:creationId xmlns:p14="http://schemas.microsoft.com/office/powerpoint/2010/main" val="2100303796"/>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802.1AB-2009 </a:t>
            </a:r>
            <a:r>
              <a:rPr lang="en-AU" dirty="0"/>
              <a:t>has been </a:t>
            </a:r>
            <a:r>
              <a:rPr lang="en-AU" dirty="0" smtClean="0"/>
              <a:t>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107</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Submission of IEEE 802.1AB-2009 </a:t>
            </a:r>
            <a:r>
              <a:rPr lang="en-AU" dirty="0" smtClean="0"/>
              <a:t>in </a:t>
            </a:r>
            <a:r>
              <a:rPr lang="en-AU" dirty="0"/>
              <a:t>N15588 in March 2013</a:t>
            </a:r>
            <a:endParaRPr lang="en-AU" dirty="0" smtClean="0"/>
          </a:p>
          <a:p>
            <a:pPr lvl="1"/>
            <a:r>
              <a:rPr lang="en-AU" dirty="0" smtClean="0"/>
              <a:t>Pre-ballot passed in May 2013</a:t>
            </a:r>
          </a:p>
          <a:p>
            <a:pPr lvl="2"/>
            <a:r>
              <a:rPr lang="en-AU" dirty="0" smtClean="0"/>
              <a:t>Voting results in N15626</a:t>
            </a:r>
          </a:p>
          <a:p>
            <a:pPr lvl="2"/>
            <a:r>
              <a:rPr lang="en-AU" dirty="0" smtClean="0"/>
              <a:t>Comments from China replied to in N15659</a:t>
            </a:r>
          </a:p>
          <a:p>
            <a:r>
              <a:rPr lang="en-AU" dirty="0" smtClean="0"/>
              <a:t>FDIS ballot: </a:t>
            </a:r>
            <a:r>
              <a:rPr lang="en-AU" dirty="0">
                <a:solidFill>
                  <a:srgbClr val="00B050"/>
                </a:solidFill>
              </a:rPr>
              <a:t>passed </a:t>
            </a:r>
            <a:r>
              <a:rPr lang="en-AU" dirty="0" smtClean="0">
                <a:solidFill>
                  <a:srgbClr val="00B050"/>
                </a:solidFill>
              </a:rPr>
              <a:t>&amp; </a:t>
            </a:r>
            <a:r>
              <a:rPr lang="en-AU" dirty="0">
                <a:solidFill>
                  <a:srgbClr val="00B050"/>
                </a:solidFill>
              </a:rPr>
              <a:t>comment</a:t>
            </a:r>
            <a:r>
              <a:rPr lang="en-AU" dirty="0"/>
              <a:t> </a:t>
            </a:r>
            <a:r>
              <a:rPr lang="en-AU" dirty="0">
                <a:solidFill>
                  <a:srgbClr val="00B050"/>
                </a:solidFill>
              </a:rPr>
              <a:t>resolutions </a:t>
            </a:r>
            <a:r>
              <a:rPr lang="en-AU" dirty="0" smtClean="0">
                <a:solidFill>
                  <a:srgbClr val="00B050"/>
                </a:solidFill>
              </a:rPr>
              <a:t>liaised</a:t>
            </a:r>
          </a:p>
          <a:p>
            <a:pPr lvl="1"/>
            <a:r>
              <a:rPr lang="en-AU" dirty="0"/>
              <a:t>FDIS passed </a:t>
            </a:r>
            <a:r>
              <a:rPr lang="en-AU" dirty="0" smtClean="0"/>
              <a:t>16/1/16 </a:t>
            </a:r>
            <a:r>
              <a:rPr lang="en-AU" dirty="0"/>
              <a:t>on </a:t>
            </a:r>
            <a:r>
              <a:rPr lang="en-AU" dirty="0" smtClean="0"/>
              <a:t>18 Dec 2013</a:t>
            </a:r>
            <a:endParaRPr lang="en-AU" dirty="0"/>
          </a:p>
          <a:p>
            <a:pPr lvl="2"/>
            <a:r>
              <a:rPr lang="en-AU" dirty="0"/>
              <a:t>Voting results in </a:t>
            </a:r>
            <a:r>
              <a:rPr lang="en-AU" dirty="0" smtClean="0"/>
              <a:t>N15829</a:t>
            </a:r>
            <a:endParaRPr lang="en-AU" dirty="0"/>
          </a:p>
          <a:p>
            <a:pPr lvl="2"/>
            <a:r>
              <a:rPr lang="en-AU" dirty="0"/>
              <a:t>China NB only negative vote, with comments from China NB &amp; Switzerland NB</a:t>
            </a:r>
          </a:p>
          <a:p>
            <a:pPr lvl="1"/>
            <a:r>
              <a:rPr lang="en-AU" dirty="0">
                <a:hlinkClick r:id="rId2"/>
              </a:rPr>
              <a:t>FDIS </a:t>
            </a:r>
            <a:r>
              <a:rPr lang="en-AU" dirty="0" smtClean="0">
                <a:hlinkClick r:id="rId2"/>
              </a:rPr>
              <a:t>comment responses </a:t>
            </a:r>
            <a:r>
              <a:rPr lang="en-AU" dirty="0" smtClean="0"/>
              <a:t>were approved by 802.1 WG in March 2014, and liaised to SC6 in May 2014 as N15944</a:t>
            </a:r>
          </a:p>
          <a:p>
            <a:pPr lvl="1"/>
            <a:r>
              <a:rPr lang="en-AU" dirty="0" smtClean="0"/>
              <a:t>The standard was</a:t>
            </a:r>
            <a:r>
              <a:rPr lang="en-AU" dirty="0" smtClean="0">
                <a:solidFill>
                  <a:srgbClr val="FF0000"/>
                </a:solidFill>
              </a:rPr>
              <a:t> </a:t>
            </a:r>
            <a:r>
              <a:rPr lang="en-AU" dirty="0" smtClean="0"/>
              <a:t>published </a:t>
            </a:r>
            <a:r>
              <a:rPr lang="en-AU" dirty="0"/>
              <a:t>as </a:t>
            </a:r>
            <a:r>
              <a:rPr lang="en-AU" dirty="0" smtClean="0"/>
              <a:t>ISO/IEC/IEEE 8802-1AB:2014 on 15 March 2014</a:t>
            </a:r>
            <a:endParaRPr lang="en-AU" dirty="0">
              <a:solidFill>
                <a:srgbClr val="FF0000"/>
              </a:solidFill>
            </a:endParaRPr>
          </a:p>
          <a:p>
            <a:pPr marL="184150" lvl="2" indent="0">
              <a:buNone/>
            </a:pPr>
            <a:endParaRPr lang="en-AU" dirty="0"/>
          </a:p>
          <a:p>
            <a:endParaRPr lang="en-AU" dirty="0">
              <a:solidFill>
                <a:schemeClr val="accent6"/>
              </a:solidFill>
            </a:endParaRPr>
          </a:p>
          <a:p>
            <a:endParaRPr lang="en-AU" dirty="0">
              <a:solidFill>
                <a:srgbClr val="FF0000"/>
              </a:solidFill>
            </a:endParaRPr>
          </a:p>
        </p:txBody>
      </p:sp>
    </p:spTree>
    <p:extLst>
      <p:ext uri="{BB962C8B-B14F-4D97-AF65-F5344CB8AC3E}">
        <p14:creationId xmlns:p14="http://schemas.microsoft.com/office/powerpoint/2010/main" val="902557438"/>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77200" cy="1066800"/>
          </a:xfrm>
        </p:spPr>
        <p:txBody>
          <a:bodyPr/>
          <a:lstStyle/>
          <a:p>
            <a:r>
              <a:rPr lang="en-AU" dirty="0"/>
              <a:t>IEEE </a:t>
            </a:r>
            <a:r>
              <a:rPr lang="en-AU" dirty="0" smtClean="0"/>
              <a:t>802.1AR-2009 </a:t>
            </a:r>
            <a:r>
              <a:rPr lang="en-AU" dirty="0"/>
              <a:t>has been </a:t>
            </a:r>
            <a:r>
              <a:rPr lang="en-AU" dirty="0" smtClean="0"/>
              <a:t>published</a:t>
            </a:r>
            <a:endParaRPr lang="en-AU" dirty="0">
              <a:solidFill>
                <a:schemeClr val="accent6"/>
              </a:solidFill>
            </a:endParaRPr>
          </a:p>
        </p:txBody>
      </p:sp>
      <p:sp>
        <p:nvSpPr>
          <p:cNvPr id="5" name="Footer Placeholder 4"/>
          <p:cNvSpPr>
            <a:spLocks noGrp="1"/>
          </p:cNvSpPr>
          <p:nvPr>
            <p:ph type="ftr" sz="quarter" idx="10"/>
          </p:nvPr>
        </p:nvSpPr>
        <p:spPr>
          <a:xfrm>
            <a:off x="8053388" y="6523038"/>
            <a:ext cx="490537" cy="182562"/>
          </a:xfrm>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a:xfrm>
            <a:off x="4327525" y="6523038"/>
            <a:ext cx="565150" cy="182562"/>
          </a:xfrm>
        </p:spPr>
        <p:txBody>
          <a:bodyPr/>
          <a:lstStyle/>
          <a:p>
            <a:pPr>
              <a:defRPr/>
            </a:pPr>
            <a:r>
              <a:rPr lang="en-US" smtClean="0"/>
              <a:t>Slide </a:t>
            </a:r>
            <a:fld id="{FCE5288C-F87B-4810-A6B2-740CE13BD34D}" type="slidenum">
              <a:rPr lang="en-US" smtClean="0"/>
              <a:pPr>
                <a:defRPr/>
              </a:pPr>
              <a:t>108</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802.1AR-2009 </a:t>
            </a:r>
            <a:r>
              <a:rPr lang="en-AU" dirty="0"/>
              <a:t>in N15589 in March 2013</a:t>
            </a:r>
            <a:endParaRPr lang="en-AU" dirty="0" smtClean="0"/>
          </a:p>
          <a:p>
            <a:pPr lvl="1"/>
            <a:r>
              <a:rPr lang="en-AU" dirty="0"/>
              <a:t>Pre-ballot passed in </a:t>
            </a:r>
            <a:r>
              <a:rPr lang="en-AU" dirty="0" smtClean="0"/>
              <a:t>May 2013</a:t>
            </a:r>
            <a:endParaRPr lang="en-AU" dirty="0"/>
          </a:p>
          <a:p>
            <a:pPr lvl="2"/>
            <a:r>
              <a:rPr lang="en-AU" dirty="0" smtClean="0"/>
              <a:t>Voting results in N15627</a:t>
            </a:r>
          </a:p>
          <a:p>
            <a:pPr lvl="2"/>
            <a:r>
              <a:rPr lang="en-AU" dirty="0" smtClean="0"/>
              <a:t>Comments from China replied to in </a:t>
            </a:r>
            <a:r>
              <a:rPr lang="en-AU" dirty="0"/>
              <a:t>N15659 </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a:t>
            </a:r>
            <a:r>
              <a:rPr lang="en-AU" dirty="0" smtClean="0">
                <a:solidFill>
                  <a:srgbClr val="00B050"/>
                </a:solidFill>
              </a:rPr>
              <a:t>liaised</a:t>
            </a:r>
          </a:p>
          <a:p>
            <a:pPr lvl="1"/>
            <a:r>
              <a:rPr lang="en-AU" dirty="0" smtClean="0"/>
              <a:t>FDIS passed 17/2/16 on 18 Dec 2013</a:t>
            </a:r>
          </a:p>
          <a:p>
            <a:pPr lvl="2"/>
            <a:r>
              <a:rPr lang="en-AU" dirty="0" smtClean="0"/>
              <a:t>Voting </a:t>
            </a:r>
            <a:r>
              <a:rPr lang="en-AU" dirty="0"/>
              <a:t>results in </a:t>
            </a:r>
            <a:r>
              <a:rPr lang="en-AU" dirty="0" smtClean="0"/>
              <a:t>N15830</a:t>
            </a:r>
            <a:endParaRPr lang="en-AU" dirty="0"/>
          </a:p>
          <a:p>
            <a:pPr lvl="2"/>
            <a:r>
              <a:rPr lang="en-AU" dirty="0"/>
              <a:t>China NB </a:t>
            </a:r>
            <a:r>
              <a:rPr lang="en-AU" dirty="0" smtClean="0"/>
              <a:t>&amp; Switzerland NB voted “no” and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N15947</a:t>
            </a:r>
            <a:endParaRPr lang="en-AU" dirty="0"/>
          </a:p>
          <a:p>
            <a:pPr lvl="1"/>
            <a:r>
              <a:rPr lang="en-AU" dirty="0" smtClean="0"/>
              <a:t>Standard was published </a:t>
            </a:r>
            <a:r>
              <a:rPr lang="en-AU" dirty="0"/>
              <a:t>as </a:t>
            </a:r>
            <a:r>
              <a:rPr lang="en-AU" dirty="0" smtClean="0"/>
              <a:t>ISO/IEC/IEEE </a:t>
            </a:r>
            <a:r>
              <a:rPr lang="en-AU" dirty="0"/>
              <a:t>8802-1AR:2014 on 15 </a:t>
            </a:r>
            <a:r>
              <a:rPr lang="en-AU" dirty="0" smtClean="0"/>
              <a:t>March 2014</a:t>
            </a:r>
            <a:endParaRPr lang="en-AU" dirty="0">
              <a:solidFill>
                <a:srgbClr val="FF0000"/>
              </a:solidFill>
            </a:endParaRPr>
          </a:p>
          <a:p>
            <a:pPr marL="184150" lvl="2" indent="0">
              <a:buNone/>
            </a:pPr>
            <a:endParaRPr lang="en-AU" dirty="0"/>
          </a:p>
          <a:p>
            <a:endParaRPr lang="en-AU" dirty="0">
              <a:solidFill>
                <a:schemeClr val="accent6"/>
              </a:solidFill>
            </a:endParaRPr>
          </a:p>
        </p:txBody>
      </p:sp>
    </p:spTree>
    <p:extLst>
      <p:ext uri="{BB962C8B-B14F-4D97-AF65-F5344CB8AC3E}">
        <p14:creationId xmlns:p14="http://schemas.microsoft.com/office/powerpoint/2010/main" val="2791031475"/>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802.1AS-2011 </a:t>
            </a:r>
            <a:r>
              <a:rPr lang="en-AU" dirty="0"/>
              <a:t>has been </a:t>
            </a:r>
            <a:r>
              <a:rPr lang="en-AU" dirty="0" smtClean="0"/>
              <a:t>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109</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Submission </a:t>
            </a:r>
            <a:r>
              <a:rPr lang="en-AU" dirty="0"/>
              <a:t>of IEEE </a:t>
            </a:r>
            <a:r>
              <a:rPr lang="en-AU" dirty="0" smtClean="0"/>
              <a:t>802.1AS-2011 </a:t>
            </a:r>
            <a:r>
              <a:rPr lang="en-AU" dirty="0"/>
              <a:t>in </a:t>
            </a:r>
            <a:r>
              <a:rPr lang="en-AU" dirty="0" smtClean="0"/>
              <a:t>N15590 in March 2013</a:t>
            </a:r>
          </a:p>
          <a:p>
            <a:pPr lvl="1"/>
            <a:r>
              <a:rPr lang="en-AU" dirty="0"/>
              <a:t>Pre-ballot passed in May 2013</a:t>
            </a:r>
          </a:p>
          <a:p>
            <a:pPr lvl="2"/>
            <a:r>
              <a:rPr lang="en-AU" dirty="0"/>
              <a:t>Voting results in </a:t>
            </a:r>
            <a:r>
              <a:rPr lang="en-AU" dirty="0" smtClean="0"/>
              <a:t>N15628</a:t>
            </a:r>
            <a:endParaRPr lang="en-AU" dirty="0"/>
          </a:p>
          <a:p>
            <a:pPr lvl="2"/>
            <a:r>
              <a:rPr lang="en-AU" dirty="0"/>
              <a:t>Comments from China replied to in N15659 </a:t>
            </a:r>
            <a:endParaRPr lang="en-AU" dirty="0" smtClean="0"/>
          </a:p>
          <a:p>
            <a:r>
              <a:rPr lang="en-AU" dirty="0" smtClean="0"/>
              <a:t>FDIS ballot: </a:t>
            </a:r>
            <a:r>
              <a:rPr lang="en-AU" dirty="0" smtClean="0">
                <a:solidFill>
                  <a:srgbClr val="00B050"/>
                </a:solidFill>
              </a:rPr>
              <a:t>passed </a:t>
            </a:r>
            <a:r>
              <a:rPr lang="en-AU" dirty="0">
                <a:solidFill>
                  <a:srgbClr val="00B050"/>
                </a:solidFill>
              </a:rPr>
              <a:t>&amp; comment</a:t>
            </a:r>
            <a:r>
              <a:rPr lang="en-AU" dirty="0"/>
              <a:t> </a:t>
            </a:r>
            <a:r>
              <a:rPr lang="en-AU" dirty="0">
                <a:solidFill>
                  <a:srgbClr val="00B050"/>
                </a:solidFill>
              </a:rPr>
              <a:t>resolutions </a:t>
            </a:r>
            <a:r>
              <a:rPr lang="en-AU" dirty="0" smtClean="0">
                <a:solidFill>
                  <a:srgbClr val="00B050"/>
                </a:solidFill>
              </a:rPr>
              <a:t>liaised</a:t>
            </a:r>
            <a:endParaRPr lang="en-AU" dirty="0">
              <a:solidFill>
                <a:srgbClr val="00B050"/>
              </a:solidFill>
            </a:endParaRPr>
          </a:p>
          <a:p>
            <a:pPr lvl="1"/>
            <a:r>
              <a:rPr lang="en-AU" dirty="0"/>
              <a:t>FDIS passed </a:t>
            </a:r>
            <a:r>
              <a:rPr lang="en-AU" dirty="0" smtClean="0"/>
              <a:t>18/1/16 </a:t>
            </a:r>
            <a:r>
              <a:rPr lang="en-AU" dirty="0"/>
              <a:t>on 18 </a:t>
            </a:r>
            <a:r>
              <a:rPr lang="en-AU" dirty="0" smtClean="0"/>
              <a:t>Dec </a:t>
            </a:r>
            <a:r>
              <a:rPr lang="en-AU" dirty="0"/>
              <a:t>2013</a:t>
            </a:r>
          </a:p>
          <a:p>
            <a:pPr lvl="2"/>
            <a:r>
              <a:rPr lang="en-AU" dirty="0"/>
              <a:t>Voting results in </a:t>
            </a:r>
            <a:r>
              <a:rPr lang="en-AU" dirty="0" smtClean="0"/>
              <a:t>N15831</a:t>
            </a:r>
            <a:endParaRPr lang="en-AU" dirty="0"/>
          </a:p>
          <a:p>
            <a:pPr lvl="2"/>
            <a:r>
              <a:rPr lang="en-AU" dirty="0"/>
              <a:t>China NB </a:t>
            </a:r>
            <a:r>
              <a:rPr lang="en-AU" dirty="0" smtClean="0"/>
              <a:t>voted </a:t>
            </a:r>
            <a:r>
              <a:rPr lang="en-AU" dirty="0"/>
              <a:t>“no” and </a:t>
            </a:r>
            <a:r>
              <a:rPr lang="en-AU" dirty="0" smtClean="0"/>
              <a:t>China NB &amp; Switzerland NB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N15948</a:t>
            </a:r>
            <a:endParaRPr lang="en-AU" dirty="0"/>
          </a:p>
          <a:p>
            <a:pPr lvl="1"/>
            <a:r>
              <a:rPr lang="en-AU" dirty="0" smtClean="0"/>
              <a:t>Standard was published </a:t>
            </a:r>
            <a:r>
              <a:rPr lang="en-AU" dirty="0"/>
              <a:t>as </a:t>
            </a:r>
            <a:r>
              <a:rPr lang="en-AU" dirty="0" smtClean="0"/>
              <a:t>ISO/IEC/IEEE </a:t>
            </a:r>
            <a:r>
              <a:rPr lang="en-AU" dirty="0"/>
              <a:t>8802-1AS:2014 on 15 </a:t>
            </a:r>
            <a:r>
              <a:rPr lang="en-AU" dirty="0" smtClean="0"/>
              <a:t>March 2014</a:t>
            </a:r>
            <a:endParaRPr lang="en-AU" dirty="0">
              <a:solidFill>
                <a:srgbClr val="FF0000"/>
              </a:solidFill>
            </a:endParaRPr>
          </a:p>
          <a:p>
            <a:endParaRPr lang="en-AU" dirty="0">
              <a:solidFill>
                <a:schemeClr val="accent6"/>
              </a:solidFill>
            </a:endParaRPr>
          </a:p>
        </p:txBody>
      </p:sp>
    </p:spTree>
    <p:extLst>
      <p:ext uri="{BB962C8B-B14F-4D97-AF65-F5344CB8AC3E}">
        <p14:creationId xmlns:p14="http://schemas.microsoft.com/office/powerpoint/2010/main" val="7017642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smtClean="0"/>
              <a:t>The IEEE 802 WGs continue to liaise drafts to SC6 for their information</a:t>
            </a:r>
            <a:endParaRPr lang="en-AU" dirty="0"/>
          </a:p>
        </p:txBody>
      </p:sp>
      <p:sp>
        <p:nvSpPr>
          <p:cNvPr id="8" name="Content Placeholder 7"/>
          <p:cNvSpPr>
            <a:spLocks noGrp="1"/>
          </p:cNvSpPr>
          <p:nvPr>
            <p:ph idx="1"/>
          </p:nvPr>
        </p:nvSpPr>
        <p:spPr/>
        <p:txBody>
          <a:bodyPr/>
          <a:lstStyle/>
          <a:p>
            <a:pPr lvl="1"/>
            <a:r>
              <a:rPr lang="en-AU" dirty="0" smtClean="0"/>
              <a:t>IEEE 802 has agreed (see N15606) to liaise to SC6 drafts of standards/amendments that are likely to be ratified under the PSDO agreement</a:t>
            </a:r>
          </a:p>
          <a:p>
            <a:pPr lvl="1"/>
            <a:r>
              <a:rPr lang="en-AU" dirty="0" smtClean="0"/>
              <a:t>Generally, IEEE 802 will liaise drafts during the Sponsor Ballot process, but may also do so during the Letter Ballot process</a:t>
            </a:r>
          </a:p>
          <a:p>
            <a:pPr lvl="1"/>
            <a:r>
              <a:rPr lang="en-AU" dirty="0" smtClean="0"/>
              <a:t>So far drafts have been liaised by all WGs</a:t>
            </a:r>
          </a:p>
          <a:p>
            <a:pPr lvl="2"/>
            <a:r>
              <a:rPr lang="en-AU" dirty="0" smtClean="0"/>
              <a:t>IEEE 802.1/3/11/15/16/21/22 WGs</a:t>
            </a:r>
          </a:p>
          <a:p>
            <a:pPr lvl="1"/>
            <a:r>
              <a:rPr lang="en-AU" dirty="0" smtClean="0"/>
              <a:t>Note: as of March 2015, any drafts liaised to SC6 will need a “permission statement” added to the front of the draft</a:t>
            </a:r>
          </a:p>
          <a:p>
            <a:pPr lvl="2"/>
            <a:r>
              <a:rPr lang="en-AU" dirty="0" smtClean="0"/>
              <a:t>Please contact the </a:t>
            </a:r>
            <a:r>
              <a:rPr lang="en-AU" dirty="0"/>
              <a:t>staff liaisons for </a:t>
            </a:r>
            <a:r>
              <a:rPr lang="en-AU" dirty="0" smtClean="0"/>
              <a:t>each of the Working </a:t>
            </a:r>
            <a:r>
              <a:rPr lang="en-AU" dirty="0"/>
              <a:t>G</a:t>
            </a:r>
            <a:r>
              <a:rPr lang="en-AU" dirty="0" smtClean="0"/>
              <a:t>roups</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11</a:t>
            </a:fld>
            <a:endParaRPr lang="en-US"/>
          </a:p>
        </p:txBody>
      </p:sp>
      <p:graphicFrame>
        <p:nvGraphicFramePr>
          <p:cNvPr id="13" name="Object 12"/>
          <p:cNvGraphicFramePr>
            <a:graphicFrameLocks noChangeAspect="1"/>
          </p:cNvGraphicFramePr>
          <p:nvPr>
            <p:extLst>
              <p:ext uri="{D42A27DB-BD31-4B8C-83A1-F6EECF244321}">
                <p14:modId xmlns:p14="http://schemas.microsoft.com/office/powerpoint/2010/main" val="3754579076"/>
              </p:ext>
            </p:extLst>
          </p:nvPr>
        </p:nvGraphicFramePr>
        <p:xfrm>
          <a:off x="0" y="2057400"/>
          <a:ext cx="914401" cy="771525"/>
        </p:xfrm>
        <a:graphic>
          <a:graphicData uri="http://schemas.openxmlformats.org/presentationml/2006/ole">
            <mc:AlternateContent xmlns:mc="http://schemas.openxmlformats.org/markup-compatibility/2006">
              <mc:Choice xmlns:v="urn:schemas-microsoft-com:vml" Requires="v">
                <p:oleObj spid="_x0000_s270894" name="Acrobat Document" showAsIcon="1" r:id="rId3" imgW="914400" imgH="771480" progId="AcroExch.Document.DC">
                  <p:embed/>
                </p:oleObj>
              </mc:Choice>
              <mc:Fallback>
                <p:oleObj name="Acrobat Document" showAsIcon="1" r:id="rId3" imgW="914400" imgH="771480" progId="AcroExch.Document.DC">
                  <p:embed/>
                  <p:pic>
                    <p:nvPicPr>
                      <p:cNvPr id="0" name="Object 1"/>
                      <p:cNvPicPr>
                        <a:picLocks noChangeAspect="1" noChangeArrowheads="1"/>
                      </p:cNvPicPr>
                      <p:nvPr/>
                    </p:nvPicPr>
                    <p:blipFill>
                      <a:blip r:embed="rId4"/>
                      <a:srcRect/>
                      <a:stretch>
                        <a:fillRect/>
                      </a:stretch>
                    </p:blipFill>
                    <p:spPr bwMode="auto">
                      <a:xfrm>
                        <a:off x="0" y="2057400"/>
                        <a:ext cx="914401"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463347"/>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802.1BA-2011</a:t>
            </a:r>
            <a:r>
              <a:rPr lang="en-GB" smtClean="0"/>
              <a:t> </a:t>
            </a:r>
            <a:r>
              <a:rPr lang="en-AU" smtClean="0"/>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110</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IEEE </a:t>
            </a:r>
            <a:r>
              <a:rPr lang="en-AU" dirty="0" smtClean="0"/>
              <a:t>802.1BA-2011 was </a:t>
            </a:r>
            <a:r>
              <a:rPr lang="en-AU" dirty="0"/>
              <a:t>liaised (N16149) to SC6 on 7 April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endParaRPr lang="en-AU" dirty="0" smtClean="0">
              <a:solidFill>
                <a:srgbClr val="00B050"/>
              </a:solidFill>
            </a:endParaRPr>
          </a:p>
          <a:p>
            <a:pPr lvl="1"/>
            <a:r>
              <a:rPr lang="en-AU" dirty="0" smtClean="0"/>
              <a:t>The </a:t>
            </a:r>
            <a:r>
              <a:rPr lang="en-AU" dirty="0"/>
              <a:t>60 ballot passed on 23 Sept 2015</a:t>
            </a:r>
          </a:p>
          <a:p>
            <a:pPr lvl="2"/>
            <a:r>
              <a:rPr lang="en-AU" dirty="0"/>
              <a:t>Support need for ISO standard? Passed 10/0/9</a:t>
            </a:r>
          </a:p>
          <a:p>
            <a:pPr lvl="2"/>
            <a:r>
              <a:rPr lang="en-AU" dirty="0"/>
              <a:t>Support this submission being sent to FDIS? </a:t>
            </a:r>
            <a:r>
              <a:rPr lang="en-AU" dirty="0" smtClean="0"/>
              <a:t>Passed 8/0/11 </a:t>
            </a:r>
            <a:endParaRPr lang="en-AU" dirty="0"/>
          </a:p>
          <a:p>
            <a:pPr lvl="2"/>
            <a:r>
              <a:rPr lang="en-AU" dirty="0"/>
              <a:t>Only </a:t>
            </a:r>
            <a:r>
              <a:rPr lang="en-AU" dirty="0" smtClean="0"/>
              <a:t>two substantive comments </a:t>
            </a:r>
            <a:r>
              <a:rPr lang="en-AU" dirty="0"/>
              <a:t>that </a:t>
            </a:r>
            <a:r>
              <a:rPr lang="en-AU" dirty="0" smtClean="0"/>
              <a:t>needed </a:t>
            </a:r>
            <a:r>
              <a:rPr lang="en-AU" dirty="0"/>
              <a:t>a </a:t>
            </a:r>
            <a:r>
              <a:rPr lang="en-AU" dirty="0" smtClean="0"/>
              <a:t>response</a:t>
            </a:r>
          </a:p>
          <a:p>
            <a:pPr lvl="1"/>
            <a:r>
              <a:rPr lang="en-AU" dirty="0"/>
              <a:t>A response was s</a:t>
            </a:r>
            <a:r>
              <a:rPr lang="en-AU" dirty="0" smtClean="0"/>
              <a:t>ent </a:t>
            </a:r>
            <a:r>
              <a:rPr lang="en-AU" dirty="0"/>
              <a:t>in Jan </a:t>
            </a:r>
            <a:r>
              <a:rPr lang="en-AU" dirty="0" smtClean="0"/>
              <a:t>2016</a:t>
            </a:r>
            <a:endParaRPr lang="en-AU" dirty="0"/>
          </a:p>
          <a:p>
            <a:r>
              <a:rPr lang="en-AU" dirty="0"/>
              <a:t>FDIS ballot: </a:t>
            </a:r>
            <a:r>
              <a:rPr lang="en-AU" dirty="0">
                <a:solidFill>
                  <a:srgbClr val="00B050"/>
                </a:solidFill>
              </a:rPr>
              <a:t>passed</a:t>
            </a:r>
          </a:p>
          <a:p>
            <a:pPr lvl="1"/>
            <a:r>
              <a:rPr lang="en-AU" dirty="0">
                <a:solidFill>
                  <a:srgbClr val="000000"/>
                </a:solidFill>
              </a:rPr>
              <a:t>Ballot passed on 17 Aug 2016 (see </a:t>
            </a:r>
            <a:r>
              <a:rPr lang="en-AU" dirty="0" smtClean="0">
                <a:solidFill>
                  <a:srgbClr val="000000"/>
                </a:solidFill>
              </a:rPr>
              <a:t>N16461)</a:t>
            </a:r>
            <a:endParaRPr lang="en-AU" dirty="0">
              <a:solidFill>
                <a:srgbClr val="000000"/>
              </a:solidFill>
            </a:endParaRPr>
          </a:p>
          <a:p>
            <a:pPr lvl="2"/>
            <a:r>
              <a:rPr lang="en-AU" dirty="0">
                <a:solidFill>
                  <a:srgbClr val="000000"/>
                </a:solidFill>
              </a:rPr>
              <a:t>Passed 14/0/18, with no </a:t>
            </a:r>
            <a:r>
              <a:rPr lang="en-AU" dirty="0" smtClean="0">
                <a:solidFill>
                  <a:srgbClr val="000000"/>
                </a:solidFill>
              </a:rPr>
              <a:t>comments</a:t>
            </a:r>
          </a:p>
          <a:p>
            <a:pPr lvl="1"/>
            <a:r>
              <a:rPr lang="en-AU" dirty="0" smtClean="0">
                <a:solidFill>
                  <a:srgbClr val="000000"/>
                </a:solidFill>
              </a:rPr>
              <a:t>Published as </a:t>
            </a:r>
            <a:r>
              <a:rPr lang="en-AU" dirty="0" smtClean="0">
                <a:solidFill>
                  <a:srgbClr val="FF0000"/>
                </a:solidFill>
              </a:rPr>
              <a:t>&lt;what&gt;</a:t>
            </a:r>
            <a:endParaRPr lang="en-AU" dirty="0">
              <a:solidFill>
                <a:srgbClr val="FF0000"/>
              </a:solidFill>
            </a:endParaRPr>
          </a:p>
          <a:p>
            <a:pPr lvl="2"/>
            <a:endParaRPr lang="en-AU" dirty="0">
              <a:solidFill>
                <a:srgbClr val="000000"/>
              </a:solidFill>
            </a:endParaRPr>
          </a:p>
        </p:txBody>
      </p:sp>
    </p:spTree>
    <p:extLst>
      <p:ext uri="{BB962C8B-B14F-4D97-AF65-F5344CB8AC3E}">
        <p14:creationId xmlns:p14="http://schemas.microsoft.com/office/powerpoint/2010/main" val="1867077440"/>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01000" cy="1066800"/>
          </a:xfrm>
        </p:spPr>
        <p:txBody>
          <a:bodyPr/>
          <a:lstStyle/>
          <a:p>
            <a:r>
              <a:rPr lang="en-AU" dirty="0"/>
              <a:t>IEEE </a:t>
            </a:r>
            <a:r>
              <a:rPr lang="en-AU" dirty="0" smtClean="0"/>
              <a:t>802.1BR-2012</a:t>
            </a:r>
            <a:r>
              <a:rPr lang="en-GB" smtClean="0"/>
              <a:t> </a:t>
            </a:r>
            <a:r>
              <a:rPr lang="en-AU" smtClean="0"/>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111</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marL="177800" lvl="1" indent="-177800"/>
            <a:r>
              <a:rPr lang="en-AU" dirty="0"/>
              <a:t>IEEE 802.1BR-2012 was liaised </a:t>
            </a:r>
            <a:r>
              <a:rPr lang="en-AU" dirty="0" smtClean="0"/>
              <a:t>to </a:t>
            </a:r>
            <a:r>
              <a:rPr lang="en-AU" dirty="0"/>
              <a:t>SC6 on 7 April </a:t>
            </a:r>
            <a:r>
              <a:rPr lang="en-AU" dirty="0" smtClean="0"/>
              <a:t>2015</a:t>
            </a:r>
            <a:endParaRPr lang="en-AU" dirty="0">
              <a:solidFill>
                <a:srgbClr val="00B050"/>
              </a:solidFill>
            </a:endParaRPr>
          </a:p>
          <a:p>
            <a:r>
              <a:rPr lang="en-US" dirty="0" smtClean="0"/>
              <a:t>60-day</a:t>
            </a:r>
            <a:r>
              <a:rPr lang="en-AU" dirty="0" smtClean="0"/>
              <a:t> pre-ballot: </a:t>
            </a:r>
            <a:r>
              <a:rPr lang="en-AU" dirty="0">
                <a:solidFill>
                  <a:srgbClr val="00B050"/>
                </a:solidFill>
              </a:rPr>
              <a:t>passed &amp; comment responses liaised</a:t>
            </a:r>
            <a:endParaRPr lang="en-AU" dirty="0" smtClean="0">
              <a:solidFill>
                <a:schemeClr val="accent6"/>
              </a:solidFill>
            </a:endParaRPr>
          </a:p>
          <a:p>
            <a:pPr lvl="1"/>
            <a:r>
              <a:rPr lang="en-AU" dirty="0" smtClean="0"/>
              <a:t>The 60 ballot passed on 23 Sept 2015</a:t>
            </a:r>
          </a:p>
          <a:p>
            <a:pPr lvl="2"/>
            <a:r>
              <a:rPr lang="en-AU" dirty="0" smtClean="0"/>
              <a:t>Support need for ISO standard? Passed 10/0/9</a:t>
            </a:r>
          </a:p>
          <a:p>
            <a:pPr lvl="2"/>
            <a:r>
              <a:rPr lang="en-AU" dirty="0" smtClean="0"/>
              <a:t>Support this submission being sent to FDIS? Passed 9/0/10 </a:t>
            </a:r>
          </a:p>
          <a:p>
            <a:pPr lvl="2"/>
            <a:r>
              <a:rPr lang="en-AU" dirty="0" smtClean="0"/>
              <a:t>Only one substantive comment that needed a response</a:t>
            </a:r>
          </a:p>
          <a:p>
            <a:pPr lvl="1"/>
            <a:r>
              <a:rPr lang="en-AU" dirty="0"/>
              <a:t>A response </a:t>
            </a:r>
            <a:r>
              <a:rPr lang="en-AU" dirty="0" smtClean="0"/>
              <a:t>was sent in Jan 16</a:t>
            </a:r>
          </a:p>
          <a:p>
            <a:r>
              <a:rPr lang="en-AU" dirty="0" smtClean="0"/>
              <a:t>FDIS ballot: </a:t>
            </a:r>
            <a:r>
              <a:rPr lang="en-AU" dirty="0" smtClean="0">
                <a:solidFill>
                  <a:srgbClr val="00B050"/>
                </a:solidFill>
              </a:rPr>
              <a:t>passed</a:t>
            </a:r>
          </a:p>
          <a:p>
            <a:pPr lvl="1"/>
            <a:r>
              <a:rPr lang="en-AU" dirty="0" smtClean="0">
                <a:solidFill>
                  <a:srgbClr val="000000"/>
                </a:solidFill>
              </a:rPr>
              <a:t>Ballot passed on 17 </a:t>
            </a:r>
            <a:r>
              <a:rPr lang="en-AU" dirty="0">
                <a:solidFill>
                  <a:srgbClr val="000000"/>
                </a:solidFill>
              </a:rPr>
              <a:t>Aug 2016 (see </a:t>
            </a:r>
            <a:r>
              <a:rPr lang="en-AU" dirty="0" smtClean="0">
                <a:solidFill>
                  <a:srgbClr val="000000"/>
                </a:solidFill>
              </a:rPr>
              <a:t>N16462)</a:t>
            </a:r>
          </a:p>
          <a:p>
            <a:pPr lvl="2"/>
            <a:r>
              <a:rPr lang="en-AU" dirty="0" smtClean="0">
                <a:solidFill>
                  <a:srgbClr val="000000"/>
                </a:solidFill>
              </a:rPr>
              <a:t>Passed 14/0/18, with no comments</a:t>
            </a:r>
          </a:p>
          <a:p>
            <a:pPr lvl="1"/>
            <a:r>
              <a:rPr lang="en-AU" dirty="0">
                <a:solidFill>
                  <a:srgbClr val="000000"/>
                </a:solidFill>
              </a:rPr>
              <a:t>Published as </a:t>
            </a:r>
            <a:r>
              <a:rPr lang="en-AU" dirty="0">
                <a:solidFill>
                  <a:srgbClr val="FF0000"/>
                </a:solidFill>
              </a:rPr>
              <a:t>&lt;what</a:t>
            </a:r>
            <a:r>
              <a:rPr lang="en-AU" dirty="0" smtClean="0">
                <a:solidFill>
                  <a:srgbClr val="FF0000"/>
                </a:solidFill>
              </a:rPr>
              <a:t>&gt;</a:t>
            </a:r>
            <a:endParaRPr lang="en-AU" dirty="0">
              <a:solidFill>
                <a:srgbClr val="FF0000"/>
              </a:solidFill>
            </a:endParaRPr>
          </a:p>
        </p:txBody>
      </p:sp>
    </p:spTree>
    <p:extLst>
      <p:ext uri="{BB962C8B-B14F-4D97-AF65-F5344CB8AC3E}">
        <p14:creationId xmlns:p14="http://schemas.microsoft.com/office/powerpoint/2010/main" val="1445249666"/>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802.3-2012 </a:t>
            </a:r>
            <a:r>
              <a:rPr lang="en-AU" dirty="0"/>
              <a:t>has been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112</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Pre-ballot </a:t>
            </a:r>
            <a:r>
              <a:rPr lang="en-AU" dirty="0"/>
              <a:t>on N15595 passed in </a:t>
            </a:r>
            <a:r>
              <a:rPr lang="en-AU" dirty="0" smtClean="0"/>
              <a:t>May 2013</a:t>
            </a:r>
            <a:endParaRPr lang="en-AU" dirty="0"/>
          </a:p>
          <a:p>
            <a:pPr lvl="2"/>
            <a:r>
              <a:rPr lang="en-AU" dirty="0" smtClean="0"/>
              <a:t>Voting results in N15632</a:t>
            </a:r>
          </a:p>
          <a:p>
            <a:pPr lvl="2"/>
            <a:r>
              <a:rPr lang="en-AU" dirty="0" smtClean="0"/>
              <a:t>Comments from China were responded to by the </a:t>
            </a:r>
            <a:r>
              <a:rPr lang="en-US" dirty="0" smtClean="0"/>
              <a:t>802.3 Maintenance TF in Geneva in N15724</a:t>
            </a:r>
          </a:p>
          <a:p>
            <a:r>
              <a:rPr lang="en-AU" dirty="0" smtClean="0"/>
              <a:t>FDIS ballot: </a:t>
            </a:r>
            <a:r>
              <a:rPr lang="en-AU" dirty="0">
                <a:solidFill>
                  <a:srgbClr val="00B050"/>
                </a:solidFill>
              </a:rPr>
              <a:t>passed &amp; </a:t>
            </a:r>
            <a:r>
              <a:rPr lang="en-AU" dirty="0" smtClean="0">
                <a:solidFill>
                  <a:srgbClr val="00B050"/>
                </a:solidFill>
              </a:rPr>
              <a:t>no comment resolutions required</a:t>
            </a:r>
            <a:endParaRPr lang="en-AU" dirty="0">
              <a:solidFill>
                <a:srgbClr val="00B050"/>
              </a:solidFill>
            </a:endParaRPr>
          </a:p>
          <a:p>
            <a:pPr lvl="1"/>
            <a:r>
              <a:rPr lang="en-AU" dirty="0"/>
              <a:t>FDIS passed </a:t>
            </a:r>
            <a:r>
              <a:rPr lang="en-AU" dirty="0" smtClean="0"/>
              <a:t>16/0/20 </a:t>
            </a:r>
            <a:r>
              <a:rPr lang="en-AU" dirty="0"/>
              <a:t>on </a:t>
            </a:r>
            <a:r>
              <a:rPr lang="en-AU" dirty="0" smtClean="0"/>
              <a:t>16 Feb 2014</a:t>
            </a:r>
            <a:endParaRPr lang="en-AU" dirty="0"/>
          </a:p>
          <a:p>
            <a:pPr lvl="2"/>
            <a:r>
              <a:rPr lang="en-AU" dirty="0"/>
              <a:t>Voting results in </a:t>
            </a:r>
            <a:r>
              <a:rPr lang="en-AU" dirty="0" smtClean="0"/>
              <a:t>N15893</a:t>
            </a:r>
            <a:endParaRPr lang="en-AU" dirty="0"/>
          </a:p>
          <a:p>
            <a:pPr lvl="1"/>
            <a:r>
              <a:rPr lang="en-AU" dirty="0" smtClean="0"/>
              <a:t>No FDIS </a:t>
            </a:r>
            <a:r>
              <a:rPr lang="en-AU" dirty="0"/>
              <a:t>comments </a:t>
            </a:r>
            <a:r>
              <a:rPr lang="en-AU" dirty="0" smtClean="0"/>
              <a:t>need to be resolved </a:t>
            </a:r>
            <a:r>
              <a:rPr lang="en-AU" dirty="0" smtClean="0">
                <a:sym typeface="Wingdings" panose="05000000000000000000" pitchFamily="2" charset="2"/>
              </a:rPr>
              <a:t></a:t>
            </a:r>
            <a:endParaRPr lang="en-AU" dirty="0"/>
          </a:p>
          <a:p>
            <a:pPr lvl="1"/>
            <a:r>
              <a:rPr lang="en-AU" dirty="0"/>
              <a:t>Standard </a:t>
            </a:r>
            <a:r>
              <a:rPr lang="en-AU" dirty="0" smtClean="0"/>
              <a:t>was published </a:t>
            </a:r>
            <a:r>
              <a:rPr lang="en-AU" dirty="0"/>
              <a:t>as </a:t>
            </a:r>
            <a:r>
              <a:rPr lang="en-AU" dirty="0" smtClean="0"/>
              <a:t>ISO/IEC/IEEE 8802-3:2014</a:t>
            </a:r>
            <a:endParaRPr lang="en-AU" dirty="0" smtClean="0">
              <a:solidFill>
                <a:srgbClr val="FF0000"/>
              </a:solidFill>
            </a:endParaRPr>
          </a:p>
        </p:txBody>
      </p:sp>
    </p:spTree>
    <p:extLst>
      <p:ext uri="{BB962C8B-B14F-4D97-AF65-F5344CB8AC3E}">
        <p14:creationId xmlns:p14="http://schemas.microsoft.com/office/powerpoint/2010/main" val="936975170"/>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802.11ae-2012 </a:t>
            </a:r>
            <a:r>
              <a:rPr lang="en-AU" dirty="0"/>
              <a:t>has been </a:t>
            </a:r>
            <a:r>
              <a:rPr lang="en-AU" dirty="0" smtClean="0"/>
              <a:t>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113</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a:t>
            </a:r>
            <a:r>
              <a:rPr lang="en-AU" dirty="0" smtClean="0"/>
              <a:t>N15552 passed </a:t>
            </a:r>
            <a:r>
              <a:rPr lang="en-AU" dirty="0"/>
              <a:t>in </a:t>
            </a:r>
            <a:r>
              <a:rPr lang="en-AU" dirty="0" smtClean="0"/>
              <a:t>Feb 2013</a:t>
            </a:r>
            <a:endParaRPr lang="en-AU" dirty="0"/>
          </a:p>
          <a:p>
            <a:pPr lvl="2"/>
            <a:r>
              <a:rPr lang="en-AU" dirty="0" smtClean="0"/>
              <a:t>Voting results in N15599</a:t>
            </a:r>
          </a:p>
          <a:p>
            <a:pPr lvl="2"/>
            <a:r>
              <a:rPr lang="en-AU" dirty="0"/>
              <a:t>Comments from China replied </a:t>
            </a:r>
            <a:r>
              <a:rPr lang="en-AU" dirty="0" smtClean="0"/>
              <a:t>to by IEEE 802 </a:t>
            </a:r>
            <a:r>
              <a:rPr lang="en-AU" dirty="0"/>
              <a:t>in </a:t>
            </a:r>
            <a:r>
              <a:rPr lang="en-AU" dirty="0" smtClean="0"/>
              <a:t>N15647</a:t>
            </a:r>
          </a:p>
          <a:p>
            <a:pPr lvl="2"/>
            <a:r>
              <a:rPr lang="en-AU" dirty="0" smtClean="0"/>
              <a:t>Comments </a:t>
            </a:r>
            <a:r>
              <a:rPr lang="en-AU" dirty="0"/>
              <a:t>from Japan in </a:t>
            </a:r>
            <a:r>
              <a:rPr lang="en-AU" dirty="0" smtClean="0"/>
              <a:t>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14/1/20 </a:t>
            </a:r>
            <a:r>
              <a:rPr lang="en-AU" dirty="0"/>
              <a:t>on </a:t>
            </a:r>
            <a:r>
              <a:rPr lang="en-AU" dirty="0" smtClean="0"/>
              <a:t>28 Jan  2014</a:t>
            </a:r>
            <a:endParaRPr lang="en-AU" dirty="0"/>
          </a:p>
          <a:p>
            <a:pPr lvl="2"/>
            <a:r>
              <a:rPr lang="en-AU" dirty="0"/>
              <a:t>Voting results in </a:t>
            </a:r>
            <a:r>
              <a:rPr lang="en-AU" dirty="0" smtClean="0"/>
              <a:t>N15883</a:t>
            </a:r>
            <a:endParaRPr lang="en-AU" dirty="0"/>
          </a:p>
          <a:p>
            <a:pPr lvl="2"/>
            <a:r>
              <a:rPr lang="en-AU" dirty="0"/>
              <a:t>China NB voted “no” and </a:t>
            </a:r>
            <a:r>
              <a:rPr lang="en-AU" dirty="0" smtClean="0"/>
              <a:t>commented they will not recognise result</a:t>
            </a:r>
            <a:endParaRPr lang="en-AU" dirty="0"/>
          </a:p>
          <a:p>
            <a:pPr lvl="1"/>
            <a:r>
              <a:rPr lang="en-AU" dirty="0"/>
              <a:t>FDIS </a:t>
            </a:r>
            <a:r>
              <a:rPr lang="en-AU" dirty="0" smtClean="0"/>
              <a:t>comment responses were approved by 802  in July 2014</a:t>
            </a:r>
          </a:p>
          <a:p>
            <a:pPr lvl="2"/>
            <a:r>
              <a:rPr lang="en-AU" dirty="0"/>
              <a:t>See </a:t>
            </a:r>
            <a:r>
              <a:rPr lang="en-AU" dirty="0" smtClean="0">
                <a:hlinkClick r:id="rId2"/>
              </a:rPr>
              <a:t>11-14-0552-00</a:t>
            </a:r>
            <a:endParaRPr lang="en-AU" dirty="0"/>
          </a:p>
          <a:p>
            <a:pPr lvl="1"/>
            <a:r>
              <a:rPr lang="en-AU" dirty="0" smtClean="0"/>
              <a:t>Standard was published as 8802-11:2012/</a:t>
            </a:r>
            <a:r>
              <a:rPr lang="en-AU" dirty="0" err="1" smtClean="0"/>
              <a:t>Amd</a:t>
            </a:r>
            <a:r>
              <a:rPr lang="en-AU" dirty="0" smtClean="0"/>
              <a:t> 1:2014</a:t>
            </a:r>
          </a:p>
          <a:p>
            <a:pPr lvl="1"/>
            <a:endParaRPr lang="en-AU" dirty="0">
              <a:solidFill>
                <a:schemeClr val="accent6"/>
              </a:solidFill>
            </a:endParaRPr>
          </a:p>
        </p:txBody>
      </p:sp>
    </p:spTree>
    <p:extLst>
      <p:ext uri="{BB962C8B-B14F-4D97-AF65-F5344CB8AC3E}">
        <p14:creationId xmlns:p14="http://schemas.microsoft.com/office/powerpoint/2010/main" val="3029142107"/>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dirty="0" smtClean="0"/>
              <a:t>802.11aa-2012 </a:t>
            </a:r>
            <a:r>
              <a:rPr lang="en-AU" dirty="0"/>
              <a:t>has been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114</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Pre-ballot on </a:t>
            </a:r>
            <a:r>
              <a:rPr lang="en-AU" dirty="0" smtClean="0"/>
              <a:t>N15554 passed </a:t>
            </a:r>
            <a:r>
              <a:rPr lang="en-AU" dirty="0"/>
              <a:t>in Feb 2013</a:t>
            </a:r>
          </a:p>
          <a:p>
            <a:pPr lvl="2"/>
            <a:r>
              <a:rPr lang="en-AU" dirty="0"/>
              <a:t>Voting results in </a:t>
            </a:r>
            <a:r>
              <a:rPr lang="en-AU" dirty="0" smtClean="0"/>
              <a:t>N15602</a:t>
            </a:r>
          </a:p>
          <a:p>
            <a:pPr lvl="2"/>
            <a:r>
              <a:rPr lang="en-AU" dirty="0" smtClean="0"/>
              <a:t>Comments </a:t>
            </a:r>
            <a:r>
              <a:rPr lang="en-AU" dirty="0"/>
              <a:t>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16/1/18 </a:t>
            </a:r>
            <a:r>
              <a:rPr lang="en-AU" dirty="0"/>
              <a:t>on 28 Jan  2014</a:t>
            </a:r>
          </a:p>
          <a:p>
            <a:pPr lvl="2"/>
            <a:r>
              <a:rPr lang="en-AU" dirty="0"/>
              <a:t>Voting results in </a:t>
            </a:r>
            <a:r>
              <a:rPr lang="en-AU" dirty="0" smtClean="0"/>
              <a:t>N15884</a:t>
            </a:r>
            <a:endParaRPr lang="en-AU" dirty="0"/>
          </a:p>
          <a:p>
            <a:pPr lvl="2"/>
            <a:r>
              <a:rPr lang="en-AU" dirty="0"/>
              <a:t>China NB voted “no” and commented they will not recognise result</a:t>
            </a:r>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published </a:t>
            </a:r>
            <a:r>
              <a:rPr lang="en-AU" dirty="0"/>
              <a:t>as 8802-11:2012/</a:t>
            </a:r>
            <a:r>
              <a:rPr lang="en-AU" dirty="0" err="1"/>
              <a:t>Amd</a:t>
            </a:r>
            <a:r>
              <a:rPr lang="en-AU" dirty="0"/>
              <a:t> 2: </a:t>
            </a:r>
            <a:r>
              <a:rPr lang="en-AU" dirty="0" smtClean="0"/>
              <a:t>2014</a:t>
            </a:r>
            <a:endParaRPr lang="en-AU" dirty="0"/>
          </a:p>
        </p:txBody>
      </p:sp>
    </p:spTree>
    <p:extLst>
      <p:ext uri="{BB962C8B-B14F-4D97-AF65-F5344CB8AC3E}">
        <p14:creationId xmlns:p14="http://schemas.microsoft.com/office/powerpoint/2010/main" val="2520273937"/>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smtClean="0"/>
              <a:t>802.11ad-2012 </a:t>
            </a:r>
            <a:r>
              <a:rPr lang="en-GB"/>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115</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N15553 passed in Feb 2013</a:t>
            </a:r>
          </a:p>
          <a:p>
            <a:pPr lvl="2"/>
            <a:r>
              <a:rPr lang="en-AU" dirty="0"/>
              <a:t>Voting results in </a:t>
            </a:r>
            <a:r>
              <a:rPr lang="en-AU" dirty="0" smtClean="0"/>
              <a:t>N15601</a:t>
            </a:r>
          </a:p>
          <a:p>
            <a:pPr lvl="2"/>
            <a:r>
              <a:rPr lang="en-AU" dirty="0"/>
              <a:t>Comments 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16/1/17 </a:t>
            </a:r>
            <a:r>
              <a:rPr lang="en-AU" dirty="0"/>
              <a:t>on 28 Jan  2014</a:t>
            </a:r>
          </a:p>
          <a:p>
            <a:pPr lvl="2"/>
            <a:r>
              <a:rPr lang="en-AU" dirty="0"/>
              <a:t>Voting results in </a:t>
            </a:r>
            <a:r>
              <a:rPr lang="en-AU" dirty="0" smtClean="0"/>
              <a:t>N15885</a:t>
            </a:r>
            <a:endParaRPr lang="en-AU" dirty="0"/>
          </a:p>
          <a:p>
            <a:pPr lvl="2"/>
            <a:r>
              <a:rPr lang="en-AU" dirty="0"/>
              <a:t>China NB voted “no” and commented they will not recognise </a:t>
            </a:r>
            <a:r>
              <a:rPr lang="en-AU" dirty="0" smtClean="0"/>
              <a:t>result</a:t>
            </a:r>
          </a:p>
          <a:p>
            <a:pPr lvl="2"/>
            <a:r>
              <a:rPr lang="en-AU" dirty="0" smtClean="0"/>
              <a:t>Switzerland commented on editorial matters similar to comments on 802.1X/AE</a:t>
            </a:r>
            <a:endParaRPr lang="en-AU" dirty="0"/>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a:t>
            </a:r>
            <a:r>
              <a:rPr lang="en-AU" dirty="0"/>
              <a:t>published as 8802-11:2012/</a:t>
            </a:r>
            <a:r>
              <a:rPr lang="en-AU" dirty="0" err="1"/>
              <a:t>Amd</a:t>
            </a:r>
            <a:r>
              <a:rPr lang="en-AU" dirty="0"/>
              <a:t> 3: 2014</a:t>
            </a:r>
            <a:endParaRPr lang="en-AU" dirty="0">
              <a:solidFill>
                <a:schemeClr val="accent6"/>
              </a:solidFill>
            </a:endParaRPr>
          </a:p>
        </p:txBody>
      </p:sp>
    </p:spTree>
    <p:extLst>
      <p:ext uri="{BB962C8B-B14F-4D97-AF65-F5344CB8AC3E}">
        <p14:creationId xmlns:p14="http://schemas.microsoft.com/office/powerpoint/2010/main" val="3658026414"/>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smtClean="0"/>
              <a:t>802.22 </a:t>
            </a:r>
            <a:r>
              <a:rPr lang="en-GB"/>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116</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p>
          <a:p>
            <a:pPr lvl="1"/>
            <a:r>
              <a:rPr lang="en-AU" dirty="0" smtClean="0"/>
              <a:t>Pre-ballot on 802.22 (N15925) passed in May 2014</a:t>
            </a:r>
          </a:p>
          <a:p>
            <a:pPr lvl="2"/>
            <a:r>
              <a:rPr lang="en-AU" dirty="0" smtClean="0"/>
              <a:t>Voting results </a:t>
            </a:r>
            <a:r>
              <a:rPr lang="en-AU" dirty="0"/>
              <a:t>in </a:t>
            </a:r>
            <a:r>
              <a:rPr lang="en-AU" dirty="0" smtClean="0"/>
              <a:t>N15954</a:t>
            </a:r>
          </a:p>
          <a:p>
            <a:pPr lvl="2"/>
            <a:r>
              <a:rPr lang="en-AU" dirty="0" smtClean="0"/>
              <a:t>Passed 8/1/10</a:t>
            </a:r>
            <a:endParaRPr lang="en-AU" dirty="0"/>
          </a:p>
          <a:p>
            <a:pPr lvl="1"/>
            <a:r>
              <a:rPr lang="en-AU" dirty="0"/>
              <a:t>FDIS comment responses were approved by </a:t>
            </a:r>
            <a:r>
              <a:rPr lang="en-AU" dirty="0" smtClean="0"/>
              <a:t>802.22 </a:t>
            </a:r>
            <a:r>
              <a:rPr lang="en-AU" dirty="0"/>
              <a:t>WG in </a:t>
            </a:r>
            <a:r>
              <a:rPr lang="en-AU" dirty="0" smtClean="0"/>
              <a:t>July 2014</a:t>
            </a:r>
            <a:r>
              <a:rPr lang="en-AU" dirty="0"/>
              <a:t>, and were liaised to SC6 as </a:t>
            </a:r>
            <a:r>
              <a:rPr lang="en-AU" dirty="0" smtClean="0"/>
              <a:t>N16001</a:t>
            </a:r>
            <a:endParaRPr lang="en-AU" dirty="0"/>
          </a:p>
          <a:p>
            <a:r>
              <a:rPr lang="en-AU" dirty="0" smtClean="0"/>
              <a:t>FDIS </a:t>
            </a:r>
            <a:r>
              <a:rPr lang="en-AU" dirty="0"/>
              <a:t>ballot: </a:t>
            </a:r>
            <a:r>
              <a:rPr lang="en-AU" dirty="0" smtClean="0">
                <a:solidFill>
                  <a:srgbClr val="00B050"/>
                </a:solidFill>
              </a:rPr>
              <a:t>passed 15 Feb 2015 with no comments</a:t>
            </a:r>
          </a:p>
          <a:p>
            <a:pPr lvl="1"/>
            <a:r>
              <a:rPr lang="en-AU" dirty="0" smtClean="0"/>
              <a:t>IEEE staff will facilitate the final process steps to make it an ISO/IEC/IEEE standard</a:t>
            </a:r>
          </a:p>
          <a:p>
            <a:pPr lvl="1"/>
            <a:r>
              <a:rPr lang="en-AU" dirty="0" smtClean="0"/>
              <a:t>Was published on 1 </a:t>
            </a:r>
            <a:r>
              <a:rPr lang="en-AU" dirty="0"/>
              <a:t>May 2015 as ISO/IEC 8802-22:2015</a:t>
            </a:r>
          </a:p>
        </p:txBody>
      </p:sp>
    </p:spTree>
    <p:extLst>
      <p:ext uri="{BB962C8B-B14F-4D97-AF65-F5344CB8AC3E}">
        <p14:creationId xmlns:p14="http://schemas.microsoft.com/office/powerpoint/2010/main" val="695614049"/>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a:t>802.1AEbn-2011 </a:t>
            </a:r>
            <a:r>
              <a:rPr lang="en-GB"/>
              <a:t>has been published</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117</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liaised</a:t>
            </a:r>
            <a:endParaRPr lang="en-AU" dirty="0"/>
          </a:p>
          <a:p>
            <a:pPr lvl="1"/>
            <a:r>
              <a:rPr lang="en-AU" dirty="0"/>
              <a:t>Pre-ballot </a:t>
            </a:r>
            <a:r>
              <a:rPr lang="en-AU" dirty="0" smtClean="0"/>
              <a:t>on IEEE 802.1AEbn-2011 (N15809) </a:t>
            </a:r>
            <a:r>
              <a:rPr lang="en-AU" dirty="0"/>
              <a:t>passed in Jan 2014</a:t>
            </a:r>
          </a:p>
          <a:p>
            <a:pPr lvl="2"/>
            <a:r>
              <a:rPr lang="en-AU" dirty="0"/>
              <a:t>Voting results in </a:t>
            </a:r>
            <a:r>
              <a:rPr lang="en-AU" dirty="0" smtClean="0"/>
              <a:t>N15857</a:t>
            </a:r>
          </a:p>
          <a:p>
            <a:pPr lvl="2"/>
            <a:r>
              <a:rPr lang="en-AU" dirty="0"/>
              <a:t>Passed 9/1/7</a:t>
            </a:r>
          </a:p>
          <a:p>
            <a:pPr lvl="2"/>
            <a:r>
              <a:rPr lang="en-AU" dirty="0"/>
              <a:t>Usual comment from China saying they will not recognise the </a:t>
            </a:r>
            <a:r>
              <a:rPr lang="en-AU" dirty="0" smtClean="0"/>
              <a:t>result</a:t>
            </a:r>
          </a:p>
          <a:p>
            <a:pPr lvl="1"/>
            <a:r>
              <a:rPr lang="en-AU" dirty="0" smtClean="0">
                <a:hlinkClick r:id="rId2"/>
              </a:rPr>
              <a:t>Pre-ballot </a:t>
            </a:r>
            <a:r>
              <a:rPr lang="en-AU" dirty="0">
                <a:hlinkClick r:id="rId2"/>
              </a:rPr>
              <a:t>comment responses </a:t>
            </a:r>
            <a:r>
              <a:rPr lang="en-AU" dirty="0"/>
              <a:t>were approved by 802.1 WG in March 2014, and were liaised to SC6 as </a:t>
            </a:r>
            <a:r>
              <a:rPr lang="en-AU" dirty="0" smtClean="0"/>
              <a:t>N15945</a:t>
            </a:r>
          </a:p>
          <a:p>
            <a:r>
              <a:rPr lang="en-AU" dirty="0"/>
              <a:t>FDIS ballot: </a:t>
            </a:r>
            <a:r>
              <a:rPr lang="en-AU" kern="1200" dirty="0">
                <a:solidFill>
                  <a:srgbClr val="00B050"/>
                </a:solidFill>
              </a:rPr>
              <a:t>p</a:t>
            </a:r>
            <a:r>
              <a:rPr lang="en-AU" kern="1200" dirty="0" smtClean="0">
                <a:solidFill>
                  <a:srgbClr val="00B050"/>
                </a:solidFill>
              </a:rPr>
              <a:t>assed on 1 </a:t>
            </a:r>
            <a:r>
              <a:rPr lang="en-AU" kern="1200" dirty="0">
                <a:solidFill>
                  <a:srgbClr val="00B050"/>
                </a:solidFill>
              </a:rPr>
              <a:t>Feb </a:t>
            </a:r>
            <a:r>
              <a:rPr lang="en-AU" kern="1200" dirty="0" smtClean="0">
                <a:solidFill>
                  <a:srgbClr val="00B050"/>
                </a:solidFill>
              </a:rPr>
              <a:t>2015 </a:t>
            </a:r>
            <a:r>
              <a:rPr lang="en-AU" dirty="0">
                <a:solidFill>
                  <a:srgbClr val="00B050"/>
                </a:solidFill>
              </a:rPr>
              <a:t>&amp; comment resolutions liaised</a:t>
            </a:r>
            <a:endParaRPr lang="en-AU" kern="1200" dirty="0" smtClean="0">
              <a:solidFill>
                <a:srgbClr val="00B050"/>
              </a:solidFill>
            </a:endParaRPr>
          </a:p>
          <a:p>
            <a:pPr lvl="1"/>
            <a:r>
              <a:rPr lang="en-AU" kern="1200" dirty="0"/>
              <a:t>FDIS </a:t>
            </a:r>
            <a:r>
              <a:rPr lang="en-AU" kern="1200" dirty="0" smtClean="0"/>
              <a:t>closed on 1 </a:t>
            </a:r>
            <a:r>
              <a:rPr lang="en-AU" kern="1200" dirty="0"/>
              <a:t>Feb 2015, </a:t>
            </a:r>
            <a:r>
              <a:rPr lang="en-AU" kern="1200" dirty="0" smtClean="0"/>
              <a:t>with </a:t>
            </a:r>
            <a:r>
              <a:rPr lang="en-AU" kern="1200" dirty="0"/>
              <a:t>one comment </a:t>
            </a:r>
            <a:r>
              <a:rPr lang="en-AU" kern="1200" dirty="0" smtClean="0"/>
              <a:t>(N16123) </a:t>
            </a:r>
            <a:r>
              <a:rPr lang="en-AU" kern="1200" dirty="0"/>
              <a:t>from China NB</a:t>
            </a:r>
            <a:endParaRPr lang="en-AU" kern="1200" dirty="0" smtClean="0"/>
          </a:p>
          <a:p>
            <a:pPr lvl="2"/>
            <a:r>
              <a:rPr lang="en-AU" kern="1200" dirty="0"/>
              <a:t>Passed </a:t>
            </a:r>
            <a:r>
              <a:rPr lang="en-AU" kern="1200" dirty="0" smtClean="0"/>
              <a:t>12/1/23</a:t>
            </a:r>
          </a:p>
          <a:p>
            <a:pPr lvl="2"/>
            <a:r>
              <a:rPr lang="en-AU" kern="1200" dirty="0" smtClean="0">
                <a:solidFill>
                  <a:schemeClr val="accent4"/>
                </a:solidFill>
              </a:rPr>
              <a:t>Response was liaised in April 2015 (see N16187)</a:t>
            </a:r>
          </a:p>
          <a:p>
            <a:pPr lvl="1"/>
            <a:r>
              <a:rPr lang="en-AU" kern="1200" dirty="0" smtClean="0"/>
              <a:t>Standard is called </a:t>
            </a:r>
            <a:r>
              <a:rPr lang="en-AU" kern="1200" dirty="0"/>
              <a:t>ISO/IEC/IEEE </a:t>
            </a:r>
            <a:r>
              <a:rPr lang="en-AU" dirty="0" smtClean="0"/>
              <a:t>8802-1AE:2015/</a:t>
            </a:r>
            <a:r>
              <a:rPr lang="en-AU" dirty="0" err="1" smtClean="0"/>
              <a:t>Amd</a:t>
            </a:r>
            <a:r>
              <a:rPr lang="en-AU" dirty="0" smtClean="0"/>
              <a:t> 1 and was published on 28 April 2015</a:t>
            </a:r>
            <a:endParaRPr lang="en-AU" dirty="0">
              <a:solidFill>
                <a:srgbClr val="FF0000"/>
              </a:solidFill>
            </a:endParaRPr>
          </a:p>
        </p:txBody>
      </p:sp>
    </p:spTree>
    <p:extLst>
      <p:ext uri="{BB962C8B-B14F-4D97-AF65-F5344CB8AC3E}">
        <p14:creationId xmlns:p14="http://schemas.microsoft.com/office/powerpoint/2010/main" val="108485491"/>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smtClean="0"/>
              <a:t>802.1AEbw-2013 </a:t>
            </a:r>
            <a:r>
              <a:rPr lang="en-GB"/>
              <a:t>has been published</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118</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 resolutions liaised</a:t>
            </a:r>
            <a:endParaRPr lang="en-AU" dirty="0" smtClean="0"/>
          </a:p>
          <a:p>
            <a:pPr lvl="1"/>
            <a:r>
              <a:rPr lang="en-AU" dirty="0" smtClean="0"/>
              <a:t>Pre-ballot on IEEE 802.1AEbw-2013 (N15810) passed in Jan 2014</a:t>
            </a:r>
          </a:p>
          <a:p>
            <a:pPr lvl="2"/>
            <a:r>
              <a:rPr lang="en-AU" dirty="0" smtClean="0"/>
              <a:t>Voting results </a:t>
            </a:r>
            <a:r>
              <a:rPr lang="en-AU" dirty="0"/>
              <a:t>in </a:t>
            </a:r>
            <a:r>
              <a:rPr lang="en-AU" dirty="0" smtClean="0"/>
              <a:t>N15858 </a:t>
            </a:r>
          </a:p>
          <a:p>
            <a:pPr lvl="2"/>
            <a:r>
              <a:rPr lang="en-AU" dirty="0" smtClean="0"/>
              <a:t>Passed 9/1/7</a:t>
            </a:r>
          </a:p>
          <a:p>
            <a:pPr lvl="2"/>
            <a:r>
              <a:rPr lang="en-AU" dirty="0" smtClean="0"/>
              <a:t>Usual comment from China saying they will not recognise the result</a:t>
            </a:r>
          </a:p>
          <a:p>
            <a:pPr lvl="1"/>
            <a:r>
              <a:rPr lang="en-AU" dirty="0" smtClean="0">
                <a:hlinkClick r:id="rId2"/>
              </a:rPr>
              <a:t>Pre-ballot </a:t>
            </a:r>
            <a:r>
              <a:rPr lang="en-AU" dirty="0">
                <a:hlinkClick r:id="rId2"/>
              </a:rPr>
              <a:t>comment responses </a:t>
            </a:r>
            <a:r>
              <a:rPr lang="en-AU" dirty="0"/>
              <a:t>were approved by 802.1 WG in March 2014, </a:t>
            </a:r>
            <a:r>
              <a:rPr lang="en-AU" dirty="0" smtClean="0"/>
              <a:t>and were liaised </a:t>
            </a:r>
            <a:r>
              <a:rPr lang="en-AU" dirty="0"/>
              <a:t>to </a:t>
            </a:r>
            <a:r>
              <a:rPr lang="en-AU" dirty="0" smtClean="0"/>
              <a:t>SC6 as N15946</a:t>
            </a:r>
          </a:p>
          <a:p>
            <a:r>
              <a:rPr lang="en-AU" dirty="0" smtClean="0"/>
              <a:t>FDIS ballot: </a:t>
            </a:r>
            <a:r>
              <a:rPr lang="en-AU" kern="1200" dirty="0" smtClean="0">
                <a:solidFill>
                  <a:srgbClr val="00B050"/>
                </a:solidFill>
              </a:rPr>
              <a:t>passed on 1 </a:t>
            </a:r>
            <a:r>
              <a:rPr lang="en-AU" kern="1200" dirty="0">
                <a:solidFill>
                  <a:srgbClr val="00B050"/>
                </a:solidFill>
              </a:rPr>
              <a:t>Feb </a:t>
            </a:r>
            <a:r>
              <a:rPr lang="en-AU" kern="1200" dirty="0" smtClean="0">
                <a:solidFill>
                  <a:srgbClr val="00B050"/>
                </a:solidFill>
              </a:rPr>
              <a:t>2015 </a:t>
            </a:r>
            <a:r>
              <a:rPr lang="en-AU" dirty="0" smtClean="0">
                <a:solidFill>
                  <a:srgbClr val="00B050"/>
                </a:solidFill>
              </a:rPr>
              <a:t>&amp; </a:t>
            </a:r>
            <a:r>
              <a:rPr lang="en-AU" dirty="0">
                <a:solidFill>
                  <a:srgbClr val="00B050"/>
                </a:solidFill>
              </a:rPr>
              <a:t>comment resolutions liaised</a:t>
            </a:r>
            <a:endParaRPr lang="en-AU" kern="1200" dirty="0" smtClean="0">
              <a:solidFill>
                <a:srgbClr val="00B050"/>
              </a:solidFill>
            </a:endParaRPr>
          </a:p>
          <a:p>
            <a:pPr lvl="1"/>
            <a:r>
              <a:rPr lang="en-AU" kern="1200" dirty="0" smtClean="0"/>
              <a:t>FDIS closed on 1 Feb 2015, with one comment (N16124) from China NB</a:t>
            </a:r>
          </a:p>
          <a:p>
            <a:pPr lvl="2"/>
            <a:r>
              <a:rPr lang="en-AU" kern="1200" dirty="0" smtClean="0"/>
              <a:t>Passed 12/1/23</a:t>
            </a:r>
          </a:p>
          <a:p>
            <a:pPr lvl="2"/>
            <a:r>
              <a:rPr lang="en-AU" kern="1200" dirty="0">
                <a:solidFill>
                  <a:schemeClr val="accent4"/>
                </a:solidFill>
              </a:rPr>
              <a:t>Response was liaised in April 2015 (see </a:t>
            </a:r>
            <a:r>
              <a:rPr lang="en-AU" kern="1200" dirty="0" smtClean="0">
                <a:solidFill>
                  <a:schemeClr val="accent4"/>
                </a:solidFill>
              </a:rPr>
              <a:t>N16187)</a:t>
            </a:r>
          </a:p>
          <a:p>
            <a:pPr lvl="1"/>
            <a:r>
              <a:rPr lang="en-AU" kern="1200" dirty="0" smtClean="0"/>
              <a:t>Standard will be called ISO/IEC/IEEE </a:t>
            </a:r>
            <a:r>
              <a:rPr lang="en-AU" dirty="0" smtClean="0"/>
              <a:t>8802-1AE:2015/</a:t>
            </a:r>
            <a:r>
              <a:rPr lang="en-AU" dirty="0" err="1" smtClean="0"/>
              <a:t>Amd</a:t>
            </a:r>
            <a:r>
              <a:rPr lang="en-AU" dirty="0" smtClean="0"/>
              <a:t> </a:t>
            </a:r>
            <a:r>
              <a:rPr lang="en-AU" dirty="0"/>
              <a:t>2 and was published on 28 April </a:t>
            </a:r>
            <a:r>
              <a:rPr lang="en-AU" dirty="0" smtClean="0"/>
              <a:t>2015</a:t>
            </a:r>
            <a:endParaRPr lang="en-AU" dirty="0">
              <a:solidFill>
                <a:srgbClr val="FF0000"/>
              </a:solidFill>
            </a:endParaRPr>
          </a:p>
        </p:txBody>
      </p:sp>
    </p:spTree>
    <p:extLst>
      <p:ext uri="{BB962C8B-B14F-4D97-AF65-F5344CB8AC3E}">
        <p14:creationId xmlns:p14="http://schemas.microsoft.com/office/powerpoint/2010/main" val="2618777199"/>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82000" cy="1066800"/>
          </a:xfrm>
        </p:spPr>
        <p:txBody>
          <a:bodyPr/>
          <a:lstStyle/>
          <a:p>
            <a:r>
              <a:rPr lang="en-AU" dirty="0"/>
              <a:t>IEEE </a:t>
            </a:r>
            <a:r>
              <a:rPr lang="en-AU" smtClean="0"/>
              <a:t>802.3.1-2013 </a:t>
            </a:r>
            <a:r>
              <a:rPr lang="en-GB"/>
              <a:t>has been published</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119</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solidFill>
                <a:schemeClr val="accent2"/>
              </a:solidFill>
            </a:endParaRPr>
          </a:p>
          <a:p>
            <a:pPr lvl="1"/>
            <a:r>
              <a:rPr lang="en-AU" dirty="0" smtClean="0"/>
              <a:t>The request to submit IEEE 802.3.1-2013 for approval under the PSDO was liaised in August 2014</a:t>
            </a:r>
          </a:p>
          <a:p>
            <a:pPr lvl="1"/>
            <a:r>
              <a:rPr lang="en-AU" dirty="0" smtClean="0"/>
              <a:t>The </a:t>
            </a:r>
            <a:r>
              <a:rPr lang="en-AU" dirty="0"/>
              <a:t>pre-ballot closed on 6 Oct 2014</a:t>
            </a:r>
            <a:r>
              <a:rPr lang="en-AU" dirty="0" smtClean="0"/>
              <a:t>, </a:t>
            </a:r>
            <a:r>
              <a:rPr lang="en-AU" dirty="0"/>
              <a:t>and </a:t>
            </a:r>
            <a:r>
              <a:rPr lang="en-AU" dirty="0" smtClean="0"/>
              <a:t>passed 11/0/5 &amp; 10/1/5 (N16047)</a:t>
            </a:r>
            <a:endParaRPr lang="en-AU" dirty="0"/>
          </a:p>
          <a:p>
            <a:pPr lvl="2"/>
            <a:r>
              <a:rPr lang="en-AU" dirty="0" smtClean="0"/>
              <a:t>Resolutions of “No” comment from China NB was </a:t>
            </a:r>
            <a:r>
              <a:rPr lang="en-AU" dirty="0"/>
              <a:t>liaised to SC6 as </a:t>
            </a:r>
            <a:r>
              <a:rPr lang="en-AU" dirty="0" smtClean="0"/>
              <a:t>N16086 in Nov 2014</a:t>
            </a:r>
            <a:endParaRPr lang="en-AU" dirty="0"/>
          </a:p>
          <a:p>
            <a:r>
              <a:rPr lang="en-AU" dirty="0" smtClean="0"/>
              <a:t>FDIS ballot: </a:t>
            </a:r>
            <a:r>
              <a:rPr lang="en-AU" dirty="0">
                <a:solidFill>
                  <a:srgbClr val="00B050"/>
                </a:solidFill>
              </a:rPr>
              <a:t>passed </a:t>
            </a:r>
            <a:r>
              <a:rPr lang="en-AU" dirty="0" smtClean="0">
                <a:solidFill>
                  <a:srgbClr val="00B050"/>
                </a:solidFill>
              </a:rPr>
              <a:t>with no comments</a:t>
            </a:r>
          </a:p>
          <a:p>
            <a:pPr lvl="1"/>
            <a:r>
              <a:rPr lang="en-AU" dirty="0" smtClean="0"/>
              <a:t>FDIS passed on 19 June 2015 with 100% approval and no comments</a:t>
            </a:r>
          </a:p>
          <a:p>
            <a:pPr lvl="1"/>
            <a:r>
              <a:rPr lang="en-AU" dirty="0" smtClean="0"/>
              <a:t>IEEE </a:t>
            </a:r>
            <a:r>
              <a:rPr lang="en-AU" dirty="0"/>
              <a:t>802.3.1-2013 has been published as </a:t>
            </a:r>
            <a:r>
              <a:rPr lang="en-AU" dirty="0" smtClean="0"/>
              <a:t>“</a:t>
            </a:r>
            <a:r>
              <a:rPr lang="en-AU" dirty="0"/>
              <a:t>Standard for Management Information Base (MIB) — Definitions for Ethernet — Part </a:t>
            </a:r>
            <a:r>
              <a:rPr lang="en-AU" dirty="0" smtClean="0"/>
              <a:t>3-1”</a:t>
            </a:r>
          </a:p>
        </p:txBody>
      </p:sp>
    </p:spTree>
    <p:extLst>
      <p:ext uri="{BB962C8B-B14F-4D97-AF65-F5344CB8AC3E}">
        <p14:creationId xmlns:p14="http://schemas.microsoft.com/office/powerpoint/2010/main" val="8202478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continues to notify SC6 of various new projects</a:t>
            </a:r>
            <a:endParaRPr lang="en-AU" dirty="0"/>
          </a:p>
        </p:txBody>
      </p:sp>
      <p:sp>
        <p:nvSpPr>
          <p:cNvPr id="3" name="Content Placeholder 2"/>
          <p:cNvSpPr>
            <a:spLocks noGrp="1"/>
          </p:cNvSpPr>
          <p:nvPr>
            <p:ph idx="1"/>
          </p:nvPr>
        </p:nvSpPr>
        <p:spPr/>
        <p:txBody>
          <a:bodyPr/>
          <a:lstStyle/>
          <a:p>
            <a:pPr lvl="1"/>
            <a:r>
              <a:rPr lang="en-AU" dirty="0" smtClean="0"/>
              <a:t>IEEE 802 has agreed to notify SC6 when IEEE 802 starts new projects</a:t>
            </a:r>
          </a:p>
          <a:p>
            <a:pPr lvl="1"/>
            <a:r>
              <a:rPr lang="en-AU" dirty="0" smtClean="0"/>
              <a:t>The benefit to IEEE 802 is that it might cause SC6 members to participate in or contribute to IEEE 802 activities</a:t>
            </a:r>
          </a:p>
          <a:p>
            <a:pPr lvl="1"/>
            <a:r>
              <a:rPr lang="en-AU" dirty="0" smtClean="0"/>
              <a:t>A liaison was sent after the Nov 2018 plenary (N16870)</a:t>
            </a:r>
            <a:r>
              <a:rPr lang="en-AU" b="0" dirty="0" smtClean="0"/>
              <a:t> noting the approval of various SGs:</a:t>
            </a:r>
            <a:endParaRPr lang="en-AU" dirty="0">
              <a:solidFill>
                <a:srgbClr val="FF0000"/>
              </a:solidFill>
            </a:endParaRPr>
          </a:p>
          <a:p>
            <a:pPr lvl="2"/>
            <a:r>
              <a:rPr lang="en-AU" b="0" dirty="0" smtClean="0"/>
              <a:t>IEEE </a:t>
            </a:r>
            <a:r>
              <a:rPr lang="en-AU" b="0" dirty="0"/>
              <a:t>802.3 100 Gb/s Lambda Study Group </a:t>
            </a:r>
            <a:endParaRPr lang="en-AU" b="0" dirty="0" smtClean="0"/>
          </a:p>
          <a:p>
            <a:pPr lvl="2"/>
            <a:r>
              <a:rPr lang="en-AU" b="0" dirty="0" smtClean="0"/>
              <a:t>IEEE </a:t>
            </a:r>
            <a:r>
              <a:rPr lang="en-AU" b="0" dirty="0"/>
              <a:t>802.21 Network Enablers for Seamless HMD-based VR (Virtual Reality) Content Service Study Group </a:t>
            </a:r>
          </a:p>
          <a:p>
            <a:pPr lvl="1"/>
            <a:endParaRPr lang="en-AU" b="0" dirty="0" smtClean="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Tree>
    <p:extLst>
      <p:ext uri="{BB962C8B-B14F-4D97-AF65-F5344CB8AC3E}">
        <p14:creationId xmlns:p14="http://schemas.microsoft.com/office/powerpoint/2010/main" val="2508894760"/>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smtClean="0"/>
              <a:t>802.11ac-2013 </a:t>
            </a:r>
            <a:r>
              <a:rPr lang="en-GB"/>
              <a:t>has been published</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120</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a:t>
            </a:r>
            <a:r>
              <a:rPr lang="en-AU" dirty="0"/>
              <a:t> </a:t>
            </a:r>
            <a:r>
              <a:rPr lang="en-AU" dirty="0">
                <a:solidFill>
                  <a:srgbClr val="00B050"/>
                </a:solidFill>
              </a:rPr>
              <a:t>resolutions liaised</a:t>
            </a:r>
            <a:endParaRPr lang="en-AU" dirty="0" smtClean="0">
              <a:solidFill>
                <a:srgbClr val="00B050"/>
              </a:solidFill>
            </a:endParaRPr>
          </a:p>
          <a:p>
            <a:pPr lvl="1"/>
            <a:r>
              <a:rPr lang="en-AU" dirty="0"/>
              <a:t>The request to submit IEEE </a:t>
            </a:r>
            <a:r>
              <a:rPr lang="en-AU" dirty="0" smtClean="0"/>
              <a:t>802.11ac-2013 </a:t>
            </a:r>
            <a:r>
              <a:rPr lang="en-AU" dirty="0"/>
              <a:t>for approval under the PSDO was liaised in </a:t>
            </a:r>
            <a:r>
              <a:rPr lang="en-AU" dirty="0" smtClean="0"/>
              <a:t>July 2014</a:t>
            </a:r>
          </a:p>
          <a:p>
            <a:pPr lvl="1"/>
            <a:r>
              <a:rPr lang="en-US" dirty="0" smtClean="0"/>
              <a:t>60-day</a:t>
            </a:r>
            <a:r>
              <a:rPr lang="en-AU" dirty="0" smtClean="0"/>
              <a:t> pre-ballot closed on 22 Sept 2014 and passed 11/1/4</a:t>
            </a:r>
          </a:p>
          <a:p>
            <a:pPr lvl="2"/>
            <a:r>
              <a:rPr lang="en-AU" dirty="0" smtClean="0"/>
              <a:t>Resolutions of “No” comments from China NB were liaised to SC6 as N16085 in Nov 2014</a:t>
            </a:r>
          </a:p>
          <a:p>
            <a:r>
              <a:rPr lang="en-AU" dirty="0" smtClean="0"/>
              <a:t>FDIS ballot: </a:t>
            </a:r>
            <a:r>
              <a:rPr lang="en-AU" dirty="0">
                <a:solidFill>
                  <a:srgbClr val="00B050"/>
                </a:solidFill>
              </a:rPr>
              <a:t>passed &amp; comment resolutions liaised</a:t>
            </a:r>
            <a:endParaRPr lang="en-AU" dirty="0">
              <a:solidFill>
                <a:schemeClr val="accent2"/>
              </a:solidFill>
            </a:endParaRPr>
          </a:p>
          <a:p>
            <a:pPr lvl="1"/>
            <a:r>
              <a:rPr lang="en-AU" dirty="0"/>
              <a:t>FDIS closed on 11 July 2015 and passed 15/1/0</a:t>
            </a:r>
          </a:p>
          <a:p>
            <a:pPr lvl="2"/>
            <a:r>
              <a:rPr lang="en-AU" dirty="0" smtClean="0"/>
              <a:t>Resolutions of “No” comments from China NB were liaised as 11-15-0958r1 in July 2015</a:t>
            </a:r>
          </a:p>
          <a:p>
            <a:pPr lvl="1"/>
            <a:r>
              <a:rPr lang="en-AU" dirty="0"/>
              <a:t>IEEE 802.11ac-2013 </a:t>
            </a:r>
            <a:r>
              <a:rPr lang="en-GB" dirty="0"/>
              <a:t>has been ratified as </a:t>
            </a:r>
            <a:r>
              <a:rPr lang="en-AU" dirty="0" smtClean="0"/>
              <a:t>8802-11:2012/</a:t>
            </a:r>
            <a:r>
              <a:rPr lang="en-AU" dirty="0" err="1" smtClean="0"/>
              <a:t>Amd</a:t>
            </a:r>
            <a:r>
              <a:rPr lang="en-AU" dirty="0" smtClean="0"/>
              <a:t> 4:2015</a:t>
            </a:r>
            <a:endParaRPr lang="en-AU" dirty="0">
              <a:solidFill>
                <a:srgbClr val="FF0000"/>
              </a:solidFill>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4112833648"/>
              </p:ext>
            </p:extLst>
          </p:nvPr>
        </p:nvGraphicFramePr>
        <p:xfrm>
          <a:off x="0" y="3200400"/>
          <a:ext cx="914400" cy="771525"/>
        </p:xfrm>
        <a:graphic>
          <a:graphicData uri="http://schemas.openxmlformats.org/presentationml/2006/ole">
            <mc:AlternateContent xmlns:mc="http://schemas.openxmlformats.org/markup-compatibility/2006">
              <mc:Choice xmlns:v="urn:schemas-microsoft-com:vml" Requires="v">
                <p:oleObj spid="_x0000_s271629" name="Packager Shell Object" showAsIcon="1" r:id="rId3" imgW="914400" imgH="771480" progId="Package">
                  <p:embed/>
                </p:oleObj>
              </mc:Choice>
              <mc:Fallback>
                <p:oleObj name="Packager Shell Object" showAsIcon="1" r:id="rId3" imgW="914400" imgH="771480" progId="Package">
                  <p:embed/>
                  <p:pic>
                    <p:nvPicPr>
                      <p:cNvPr id="0" name=""/>
                      <p:cNvPicPr/>
                      <p:nvPr/>
                    </p:nvPicPr>
                    <p:blipFill>
                      <a:blip r:embed="rId4"/>
                      <a:stretch>
                        <a:fillRect/>
                      </a:stretch>
                    </p:blipFill>
                    <p:spPr>
                      <a:xfrm>
                        <a:off x="0" y="32004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428762603"/>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smtClean="0"/>
              <a:t>802.11af-2013 </a:t>
            </a:r>
            <a:r>
              <a:rPr lang="en-GB"/>
              <a:t>has been 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121</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a:t>
            </a:r>
            <a:r>
              <a:rPr lang="en-AU" dirty="0" smtClean="0">
                <a:solidFill>
                  <a:srgbClr val="00B050"/>
                </a:solidFill>
              </a:rPr>
              <a:t>liaised</a:t>
            </a:r>
            <a:endParaRPr lang="en-AU" dirty="0">
              <a:solidFill>
                <a:srgbClr val="00B050"/>
              </a:solidFill>
            </a:endParaRPr>
          </a:p>
          <a:p>
            <a:pPr lvl="1"/>
            <a:r>
              <a:rPr lang="en-AU" dirty="0"/>
              <a:t>The request to submit IEEE </a:t>
            </a:r>
            <a:r>
              <a:rPr lang="en-AU" dirty="0" smtClean="0"/>
              <a:t>802.11af-2013 </a:t>
            </a:r>
            <a:r>
              <a:rPr lang="en-AU" dirty="0"/>
              <a:t>for approval under the PSDO was liaised in July 2014</a:t>
            </a:r>
          </a:p>
          <a:p>
            <a:pPr lvl="1"/>
            <a:r>
              <a:rPr lang="en-AU" dirty="0"/>
              <a:t>The </a:t>
            </a:r>
            <a:r>
              <a:rPr lang="en-US" dirty="0" smtClean="0"/>
              <a:t>60-day</a:t>
            </a:r>
            <a:r>
              <a:rPr lang="en-AU" dirty="0" smtClean="0"/>
              <a:t> pre-ballot </a:t>
            </a:r>
            <a:r>
              <a:rPr lang="en-AU" dirty="0"/>
              <a:t>closed on 22 Sept 2014, and </a:t>
            </a:r>
            <a:r>
              <a:rPr lang="en-AU" dirty="0" smtClean="0"/>
              <a:t>passed 11/1/4</a:t>
            </a:r>
            <a:endParaRPr lang="en-AU" dirty="0"/>
          </a:p>
          <a:p>
            <a:pPr lvl="2"/>
            <a:r>
              <a:rPr lang="en-AU" dirty="0" smtClean="0"/>
              <a:t>Resolutions of “No</a:t>
            </a:r>
            <a:r>
              <a:rPr lang="en-AU" dirty="0"/>
              <a:t>” comments from China NB were liaised to SC6 as </a:t>
            </a:r>
            <a:r>
              <a:rPr lang="en-AU" dirty="0" smtClean="0"/>
              <a:t>N16085 (see previous page)  </a:t>
            </a:r>
            <a:r>
              <a:rPr lang="en-AU" dirty="0"/>
              <a:t>in Nov 2014</a:t>
            </a:r>
          </a:p>
          <a:p>
            <a:r>
              <a:rPr lang="en-AU" dirty="0" smtClean="0"/>
              <a:t>FDIS </a:t>
            </a:r>
            <a:r>
              <a:rPr lang="en-AU" dirty="0"/>
              <a:t>ballot</a:t>
            </a:r>
            <a:r>
              <a:rPr lang="en-AU" dirty="0" smtClean="0"/>
              <a:t>: </a:t>
            </a:r>
            <a:r>
              <a:rPr lang="en-AU" dirty="0">
                <a:solidFill>
                  <a:srgbClr val="00B050"/>
                </a:solidFill>
              </a:rPr>
              <a:t>passed &amp; comment resolutions liaised</a:t>
            </a:r>
            <a:endParaRPr lang="en-AU" dirty="0" smtClean="0">
              <a:solidFill>
                <a:schemeClr val="accent2"/>
              </a:solidFill>
            </a:endParaRPr>
          </a:p>
          <a:p>
            <a:pPr lvl="1"/>
            <a:r>
              <a:rPr lang="en-AU" b="0" dirty="0" smtClean="0"/>
              <a:t>FDIS closed on 11 </a:t>
            </a:r>
            <a:r>
              <a:rPr lang="en-AU" b="0" dirty="0"/>
              <a:t>July </a:t>
            </a:r>
            <a:r>
              <a:rPr lang="en-AU" b="0" dirty="0" smtClean="0"/>
              <a:t>2015 and passed 15/1/0</a:t>
            </a:r>
          </a:p>
          <a:p>
            <a:pPr lvl="2"/>
            <a:r>
              <a:rPr lang="en-AU" dirty="0" smtClean="0"/>
              <a:t>Resolutions of “No</a:t>
            </a:r>
            <a:r>
              <a:rPr lang="en-AU" dirty="0"/>
              <a:t>” comments from China NB were liaised as 11-15-0958r1 in July 2015</a:t>
            </a:r>
          </a:p>
          <a:p>
            <a:pPr lvl="1"/>
            <a:r>
              <a:rPr lang="en-AU" dirty="0"/>
              <a:t>IEEE </a:t>
            </a:r>
            <a:r>
              <a:rPr lang="en-AU" dirty="0" smtClean="0"/>
              <a:t>802.11af-2013 </a:t>
            </a:r>
            <a:r>
              <a:rPr lang="en-GB" dirty="0"/>
              <a:t>has been ratified as </a:t>
            </a:r>
            <a:r>
              <a:rPr lang="en-AU" dirty="0" smtClean="0"/>
              <a:t>8802-11:2012/</a:t>
            </a:r>
            <a:r>
              <a:rPr lang="en-AU" dirty="0" err="1" smtClean="0"/>
              <a:t>Amd</a:t>
            </a:r>
            <a:r>
              <a:rPr lang="en-AU" dirty="0" smtClean="0"/>
              <a:t> 5:2015</a:t>
            </a:r>
            <a:endParaRPr lang="en-AU" dirty="0">
              <a:solidFill>
                <a:srgbClr val="FF0000"/>
              </a:solidFill>
            </a:endParaRPr>
          </a:p>
        </p:txBody>
      </p:sp>
    </p:spTree>
    <p:extLst>
      <p:ext uri="{BB962C8B-B14F-4D97-AF65-F5344CB8AC3E}">
        <p14:creationId xmlns:p14="http://schemas.microsoft.com/office/powerpoint/2010/main" val="3346054735"/>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a:t>802.1AX-2014 </a:t>
            </a:r>
            <a:r>
              <a:rPr lang="en-GB"/>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122</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passed &amp; </a:t>
            </a:r>
            <a:r>
              <a:rPr lang="en-AU" dirty="0" smtClean="0">
                <a:solidFill>
                  <a:srgbClr val="00B050"/>
                </a:solidFill>
              </a:rPr>
              <a:t>no comment </a:t>
            </a:r>
            <a:r>
              <a:rPr lang="en-AU" dirty="0">
                <a:solidFill>
                  <a:srgbClr val="00B050"/>
                </a:solidFill>
              </a:rPr>
              <a:t>responses </a:t>
            </a:r>
            <a:r>
              <a:rPr lang="en-AU" dirty="0" smtClean="0">
                <a:solidFill>
                  <a:srgbClr val="00B050"/>
                </a:solidFill>
              </a:rPr>
              <a:t>required</a:t>
            </a:r>
            <a:endParaRPr lang="en-AU" dirty="0">
              <a:solidFill>
                <a:srgbClr val="00B050"/>
              </a:solidFill>
            </a:endParaRPr>
          </a:p>
          <a:p>
            <a:pPr lvl="1"/>
            <a:r>
              <a:rPr lang="en-AU" dirty="0" smtClean="0"/>
              <a:t>IEEE 802.1AX-2014 was liaised (N16142) to SC6 on 30 March 2015 for ratification under the PSDO process</a:t>
            </a:r>
          </a:p>
          <a:p>
            <a:pPr lvl="1"/>
            <a:r>
              <a:rPr lang="en-AU" dirty="0"/>
              <a:t>The 60-day pre-ballot ballot </a:t>
            </a:r>
            <a:r>
              <a:rPr lang="en-AU" dirty="0" smtClean="0"/>
              <a:t>closed </a:t>
            </a:r>
            <a:r>
              <a:rPr lang="en-AU" dirty="0"/>
              <a:t>on </a:t>
            </a:r>
            <a:r>
              <a:rPr lang="en-AU" dirty="0" smtClean="0"/>
              <a:t>30 May 2015</a:t>
            </a:r>
          </a:p>
          <a:p>
            <a:pPr lvl="1"/>
            <a:r>
              <a:rPr lang="en-AU" dirty="0" smtClean="0"/>
              <a:t>It passed with 100% approval and no comments</a:t>
            </a:r>
            <a:endParaRPr lang="en-AU" dirty="0"/>
          </a:p>
          <a:p>
            <a:r>
              <a:rPr lang="en-AU" dirty="0" smtClean="0"/>
              <a:t>FDIS ballot: </a:t>
            </a:r>
            <a:r>
              <a:rPr lang="en-AU" dirty="0">
                <a:solidFill>
                  <a:srgbClr val="00B050"/>
                </a:solidFill>
              </a:rPr>
              <a:t>passed &amp; no comment responses required</a:t>
            </a:r>
            <a:endParaRPr lang="en-AU" dirty="0">
              <a:solidFill>
                <a:schemeClr val="accent6"/>
              </a:solidFill>
            </a:endParaRPr>
          </a:p>
          <a:p>
            <a:pPr lvl="1"/>
            <a:r>
              <a:rPr lang="en-AU" dirty="0"/>
              <a:t>FDIS ballot </a:t>
            </a:r>
            <a:r>
              <a:rPr lang="en-AU" dirty="0" smtClean="0"/>
              <a:t>closed on 20 Nov 2015</a:t>
            </a:r>
          </a:p>
          <a:p>
            <a:pPr lvl="1"/>
            <a:r>
              <a:rPr lang="en-AU" dirty="0"/>
              <a:t>It passed with 100% approval and no </a:t>
            </a:r>
            <a:r>
              <a:rPr lang="en-AU" dirty="0" smtClean="0"/>
              <a:t>comments</a:t>
            </a:r>
          </a:p>
          <a:p>
            <a:pPr lvl="1"/>
            <a:r>
              <a:rPr lang="en-AU" dirty="0" smtClean="0"/>
              <a:t>It will be known as 8802-1AX:2015</a:t>
            </a:r>
            <a:endParaRPr lang="en-AU" dirty="0"/>
          </a:p>
        </p:txBody>
      </p:sp>
    </p:spTree>
    <p:extLst>
      <p:ext uri="{BB962C8B-B14F-4D97-AF65-F5344CB8AC3E}">
        <p14:creationId xmlns:p14="http://schemas.microsoft.com/office/powerpoint/2010/main" val="2309488072"/>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a:t>
            </a:r>
            <a:r>
              <a:rPr lang="en-GB" dirty="0" smtClean="0"/>
              <a:t>-2014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123</a:t>
            </a:fld>
            <a:endParaRPr lang="en-US"/>
          </a:p>
        </p:txBody>
      </p:sp>
      <p:sp>
        <p:nvSpPr>
          <p:cNvPr id="10" name="Content Placeholder 9"/>
          <p:cNvSpPr>
            <a:spLocks noGrp="1"/>
          </p:cNvSpPr>
          <p:nvPr>
            <p:ph idx="1"/>
          </p:nvPr>
        </p:nvSpPr>
        <p:spPr>
          <a:xfrm>
            <a:off x="685800" y="1905000"/>
            <a:ext cx="7772400" cy="4114800"/>
          </a:xfrm>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t>
            </a:r>
            <a:r>
              <a:rPr lang="en-AU" dirty="0" smtClean="0">
                <a:solidFill>
                  <a:srgbClr val="00B050"/>
                </a:solidFill>
              </a:rPr>
              <a:t>assed &amp; comment responses liaised</a:t>
            </a:r>
          </a:p>
          <a:p>
            <a:pPr lvl="1"/>
            <a:r>
              <a:rPr lang="en-AU" dirty="0" smtClean="0"/>
              <a:t>The submission of IEEE 802-2014 under the PSDO was approved by</a:t>
            </a:r>
            <a:r>
              <a:rPr lang="en-AU" dirty="0" smtClean="0">
                <a:solidFill>
                  <a:srgbClr val="FF0000"/>
                </a:solidFill>
              </a:rPr>
              <a:t> </a:t>
            </a:r>
            <a:r>
              <a:rPr lang="en-AU" dirty="0" smtClean="0"/>
              <a:t>802 EC in July 2014, and the </a:t>
            </a:r>
            <a:r>
              <a:rPr lang="en-US" dirty="0" smtClean="0"/>
              <a:t>60-day</a:t>
            </a:r>
            <a:r>
              <a:rPr lang="en-AU" dirty="0" smtClean="0"/>
              <a:t> pre-ballot passed on 26 Oct 014</a:t>
            </a:r>
          </a:p>
          <a:p>
            <a:pPr lvl="1"/>
            <a:r>
              <a:rPr lang="en-AU" dirty="0" smtClean="0"/>
              <a:t>Comment </a:t>
            </a:r>
            <a:r>
              <a:rPr lang="en-AU" dirty="0"/>
              <a:t>responses </a:t>
            </a:r>
            <a:r>
              <a:rPr lang="en-AU" dirty="0" smtClean="0"/>
              <a:t>approved </a:t>
            </a:r>
            <a:r>
              <a:rPr lang="en-AU" dirty="0"/>
              <a:t>by 802 EC </a:t>
            </a:r>
            <a:r>
              <a:rPr lang="en-AU" dirty="0" smtClean="0"/>
              <a:t>on </a:t>
            </a:r>
            <a:r>
              <a:rPr lang="en-AU" dirty="0"/>
              <a:t>16 Feb </a:t>
            </a:r>
            <a:r>
              <a:rPr lang="en-AU" dirty="0" smtClean="0"/>
              <a:t>2015</a:t>
            </a:r>
          </a:p>
          <a:p>
            <a:pPr lvl="2"/>
            <a:r>
              <a:rPr lang="en-AU" dirty="0" smtClean="0"/>
              <a:t>See N6133</a:t>
            </a:r>
          </a:p>
          <a:p>
            <a:r>
              <a:rPr lang="en-AU" dirty="0" smtClean="0"/>
              <a:t>FDIS ballot: </a:t>
            </a:r>
            <a:r>
              <a:rPr lang="en-AU" dirty="0" smtClean="0">
                <a:solidFill>
                  <a:srgbClr val="00B050"/>
                </a:solidFill>
              </a:rPr>
              <a:t>passed and response liaised in Jan 16</a:t>
            </a:r>
            <a:r>
              <a:rPr lang="en-AU" dirty="0" smtClean="0">
                <a:solidFill>
                  <a:schemeClr val="accent2"/>
                </a:solidFill>
              </a:rPr>
              <a:t> </a:t>
            </a:r>
          </a:p>
          <a:p>
            <a:pPr lvl="1"/>
            <a:r>
              <a:rPr lang="en-AU" dirty="0"/>
              <a:t>FDIS ballot </a:t>
            </a:r>
            <a:r>
              <a:rPr lang="en-AU" dirty="0" smtClean="0"/>
              <a:t>passed 2 Nov 2015</a:t>
            </a:r>
          </a:p>
          <a:p>
            <a:pPr lvl="2"/>
            <a:r>
              <a:rPr lang="en-AU" dirty="0" smtClean="0"/>
              <a:t>Passed 14/1/19, with negative comment from China NB</a:t>
            </a:r>
            <a:endParaRPr lang="en-AU" dirty="0"/>
          </a:p>
          <a:p>
            <a:pPr lvl="1"/>
            <a:r>
              <a:rPr lang="en-AU" dirty="0" smtClean="0"/>
              <a:t>A response was discussed in Nov 2015 but it was decided that the 802.1 WG would take responsibility for sending</a:t>
            </a:r>
          </a:p>
          <a:p>
            <a:pPr lvl="2"/>
            <a:r>
              <a:rPr lang="en-AU" dirty="0" smtClean="0"/>
              <a:t>Sent in Jan 2016</a:t>
            </a:r>
          </a:p>
          <a:p>
            <a:pPr lvl="1"/>
            <a:r>
              <a:rPr lang="en-AU" dirty="0"/>
              <a:t>T</a:t>
            </a:r>
            <a:r>
              <a:rPr lang="en-AU" dirty="0" smtClean="0"/>
              <a:t>he final standard will be known as </a:t>
            </a:r>
            <a:r>
              <a:rPr lang="en-AU" dirty="0" smtClean="0">
                <a:hlinkClick r:id="rId2"/>
              </a:rPr>
              <a:t>ISO/IEC/IEEE 8802-A:2015</a:t>
            </a:r>
            <a:endParaRPr lang="en-AU" dirty="0"/>
          </a:p>
          <a:p>
            <a:endParaRPr lang="en-AU" dirty="0" smtClean="0">
              <a:solidFill>
                <a:schemeClr val="accent2"/>
              </a:solidFill>
            </a:endParaRPr>
          </a:p>
        </p:txBody>
      </p:sp>
    </p:spTree>
    <p:extLst>
      <p:ext uri="{BB962C8B-B14F-4D97-AF65-F5344CB8AC3E}">
        <p14:creationId xmlns:p14="http://schemas.microsoft.com/office/powerpoint/2010/main" val="276718352"/>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924800" cy="1066800"/>
          </a:xfrm>
        </p:spPr>
        <p:txBody>
          <a:bodyPr/>
          <a:lstStyle/>
          <a:p>
            <a:r>
              <a:rPr lang="en-AU" dirty="0" smtClean="0"/>
              <a:t>IEEE 802.</a:t>
            </a:r>
            <a:r>
              <a:rPr lang="en-GB" dirty="0"/>
              <a:t>1Xbx-2014 </a:t>
            </a:r>
            <a:r>
              <a:rPr lang="en-GB" dirty="0" smtClean="0"/>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124</a:t>
            </a:fld>
            <a:endParaRPr lang="en-US"/>
          </a:p>
        </p:txBody>
      </p:sp>
      <p:sp>
        <p:nvSpPr>
          <p:cNvPr id="10" name="Content Placeholder 9"/>
          <p:cNvSpPr>
            <a:spLocks noGrp="1"/>
          </p:cNvSpPr>
          <p:nvPr>
            <p:ph idx="1"/>
          </p:nvPr>
        </p:nvSpPr>
        <p:spPr>
          <a:xfrm>
            <a:off x="685800" y="1524000"/>
            <a:ext cx="7772400" cy="4114800"/>
          </a:xfrm>
        </p:spPr>
        <p:txBody>
          <a:bodyPr/>
          <a:lstStyle/>
          <a:p>
            <a:r>
              <a:rPr lang="en-AU" dirty="0" smtClean="0"/>
              <a:t>Drafts </a:t>
            </a:r>
            <a:r>
              <a:rPr lang="en-GB" dirty="0"/>
              <a:t>sent to </a:t>
            </a:r>
            <a:r>
              <a:rPr lang="en-GB" dirty="0" smtClean="0"/>
              <a:t>SC6</a:t>
            </a:r>
            <a:r>
              <a:rPr lang="en-AU" dirty="0" smtClean="0"/>
              <a:t>: </a:t>
            </a:r>
            <a:r>
              <a:rPr lang="en-AU" dirty="0" smtClean="0">
                <a:solidFill>
                  <a:srgbClr val="00B050"/>
                </a:solidFill>
              </a:rPr>
              <a:t>sent</a:t>
            </a:r>
          </a:p>
          <a:p>
            <a:pPr lvl="1" eaLnBrk="1" fontAlgn="t" hangingPunct="1"/>
            <a:r>
              <a:rPr lang="en-GB" dirty="0" smtClean="0"/>
              <a:t>D1.0, D1.2 (May 14), with s</a:t>
            </a:r>
            <a:r>
              <a:rPr lang="en-AU" dirty="0" err="1" smtClean="0"/>
              <a:t>ubmission</a:t>
            </a:r>
            <a:r>
              <a:rPr lang="en-AU" dirty="0" smtClean="0"/>
              <a:t> to </a:t>
            </a:r>
            <a:r>
              <a:rPr lang="en-AU" dirty="0"/>
              <a:t>PSDO approved </a:t>
            </a:r>
            <a:r>
              <a:rPr lang="en-AU" dirty="0" smtClean="0"/>
              <a:t>in </a:t>
            </a:r>
            <a:r>
              <a:rPr lang="en-AU" dirty="0"/>
              <a:t>July </a:t>
            </a:r>
            <a:r>
              <a:rPr lang="en-AU" dirty="0" smtClean="0"/>
              <a:t>2014</a:t>
            </a:r>
            <a:endParaRPr lang="en-AU" b="0" dirty="0"/>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p>
          <a:p>
            <a:pPr lvl="1"/>
            <a:r>
              <a:rPr lang="en-AU" dirty="0" smtClean="0"/>
              <a:t>Passed on 19 Mar 2015 with a China NB comment</a:t>
            </a:r>
            <a:endParaRPr lang="en-AU" dirty="0"/>
          </a:p>
          <a:p>
            <a:pPr lvl="2"/>
            <a:r>
              <a:rPr lang="en-AU" dirty="0"/>
              <a:t>Passed </a:t>
            </a:r>
            <a:r>
              <a:rPr lang="en-AU" dirty="0" smtClean="0"/>
              <a:t>9/1/9 </a:t>
            </a:r>
            <a:r>
              <a:rPr lang="en-AU" dirty="0"/>
              <a:t>on need for an ISO </a:t>
            </a:r>
            <a:r>
              <a:rPr lang="en-AU" dirty="0" smtClean="0"/>
              <a:t>standard </a:t>
            </a:r>
            <a:r>
              <a:rPr lang="en-AU" dirty="0"/>
              <a:t>– China NB voted </a:t>
            </a:r>
            <a:r>
              <a:rPr lang="en-AU" dirty="0" smtClean="0"/>
              <a:t>no</a:t>
            </a:r>
            <a:endParaRPr lang="en-AU" dirty="0"/>
          </a:p>
          <a:p>
            <a:pPr lvl="2"/>
            <a:r>
              <a:rPr lang="en-AU" dirty="0"/>
              <a:t>Passed </a:t>
            </a:r>
            <a:r>
              <a:rPr lang="en-AU" dirty="0" smtClean="0"/>
              <a:t>8/1/10 </a:t>
            </a:r>
            <a:r>
              <a:rPr lang="en-AU" dirty="0"/>
              <a:t>on submission to FDIS – China NB voted </a:t>
            </a:r>
            <a:r>
              <a:rPr lang="en-AU" dirty="0" smtClean="0"/>
              <a:t>no</a:t>
            </a:r>
          </a:p>
          <a:p>
            <a:pPr lvl="1"/>
            <a:r>
              <a:rPr lang="en-AU" dirty="0" smtClean="0"/>
              <a:t>802.1 WG responded to comments in June 2015 (see N16255)</a:t>
            </a:r>
            <a:endParaRPr lang="en-AU" dirty="0"/>
          </a:p>
          <a:p>
            <a:r>
              <a:rPr lang="en-AU" dirty="0" smtClean="0"/>
              <a:t>FDIS </a:t>
            </a:r>
            <a:r>
              <a:rPr lang="en-AU" dirty="0"/>
              <a:t>ballot</a:t>
            </a:r>
            <a:r>
              <a:rPr lang="en-AU" dirty="0" smtClean="0"/>
              <a:t>: </a:t>
            </a:r>
            <a:r>
              <a:rPr lang="en-AU" dirty="0" smtClean="0">
                <a:solidFill>
                  <a:srgbClr val="00B050"/>
                </a:solidFill>
              </a:rPr>
              <a:t>passed </a:t>
            </a:r>
            <a:r>
              <a:rPr lang="en-AU" dirty="0">
                <a:solidFill>
                  <a:srgbClr val="00B050"/>
                </a:solidFill>
              </a:rPr>
              <a:t>&amp; comment responses liaised</a:t>
            </a:r>
            <a:endParaRPr lang="en-AU" dirty="0" smtClean="0">
              <a:solidFill>
                <a:srgbClr val="00B050"/>
              </a:solidFill>
            </a:endParaRPr>
          </a:p>
          <a:p>
            <a:pPr lvl="1"/>
            <a:r>
              <a:rPr lang="en-AU" dirty="0" smtClean="0"/>
              <a:t>Passed on 24 Dec 2015 with </a:t>
            </a:r>
            <a:r>
              <a:rPr lang="en-AU" dirty="0"/>
              <a:t>a China </a:t>
            </a:r>
            <a:r>
              <a:rPr lang="en-AU" dirty="0" smtClean="0"/>
              <a:t>comment</a:t>
            </a:r>
          </a:p>
          <a:p>
            <a:pPr lvl="2"/>
            <a:r>
              <a:rPr lang="en-AU" dirty="0" smtClean="0"/>
              <a:t>Passed 15/1/18 – China NB voted no, with comments (see 6N16364)</a:t>
            </a:r>
          </a:p>
          <a:p>
            <a:pPr lvl="1"/>
            <a:r>
              <a:rPr lang="en-AU" dirty="0"/>
              <a:t>802.1 WG responded to the comment </a:t>
            </a:r>
            <a:r>
              <a:rPr lang="en-AU" dirty="0" smtClean="0"/>
              <a:t>on 21 Apr 2016 (see N16424)</a:t>
            </a:r>
          </a:p>
          <a:p>
            <a:pPr lvl="1"/>
            <a:r>
              <a:rPr lang="en-AU" dirty="0" smtClean="0"/>
              <a:t>The standard </a:t>
            </a:r>
            <a:r>
              <a:rPr lang="en-AU" dirty="0"/>
              <a:t>will be known </a:t>
            </a:r>
            <a:r>
              <a:rPr lang="en-AU" dirty="0" smtClean="0"/>
              <a:t>as ISO/IEC/IEEE 8802-1X:2014/Amd1</a:t>
            </a:r>
          </a:p>
          <a:p>
            <a:pPr lvl="2"/>
            <a:r>
              <a:rPr lang="en-AU" dirty="0" smtClean="0"/>
              <a:t>It has been published as of June 2016</a:t>
            </a:r>
            <a:endParaRPr lang="en-AU" dirty="0"/>
          </a:p>
        </p:txBody>
      </p:sp>
      <p:graphicFrame>
        <p:nvGraphicFramePr>
          <p:cNvPr id="2" name="Object 1"/>
          <p:cNvGraphicFramePr>
            <a:graphicFrameLocks noChangeAspect="1"/>
          </p:cNvGraphicFramePr>
          <p:nvPr>
            <p:extLst>
              <p:ext uri="{D42A27DB-BD31-4B8C-83A1-F6EECF244321}">
                <p14:modId xmlns:p14="http://schemas.microsoft.com/office/powerpoint/2010/main" val="2054529409"/>
              </p:ext>
            </p:extLst>
          </p:nvPr>
        </p:nvGraphicFramePr>
        <p:xfrm>
          <a:off x="7391400" y="4105275"/>
          <a:ext cx="914400" cy="771525"/>
        </p:xfrm>
        <a:graphic>
          <a:graphicData uri="http://schemas.openxmlformats.org/presentationml/2006/ole">
            <mc:AlternateContent xmlns:mc="http://schemas.openxmlformats.org/markup-compatibility/2006">
              <mc:Choice xmlns:v="urn:schemas-microsoft-com:vml" Requires="v">
                <p:oleObj spid="_x0000_s275517" name="Acrobat Document" showAsIcon="1" r:id="rId3" imgW="914400" imgH="771480" progId="AcroExch.Document.11">
                  <p:embed/>
                </p:oleObj>
              </mc:Choice>
              <mc:Fallback>
                <p:oleObj name="Acrobat Document" showAsIcon="1" r:id="rId3" imgW="914400" imgH="771480" progId="AcroExch.Document.11">
                  <p:embed/>
                  <p:pic>
                    <p:nvPicPr>
                      <p:cNvPr id="0" name=""/>
                      <p:cNvPicPr/>
                      <p:nvPr/>
                    </p:nvPicPr>
                    <p:blipFill>
                      <a:blip r:embed="rId4"/>
                      <a:stretch>
                        <a:fillRect/>
                      </a:stretch>
                    </p:blipFill>
                    <p:spPr>
                      <a:xfrm>
                        <a:off x="7391400" y="4105275"/>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911587170"/>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848600" cy="1066800"/>
          </a:xfrm>
        </p:spPr>
        <p:txBody>
          <a:bodyPr/>
          <a:lstStyle/>
          <a:p>
            <a:pPr eaLnBrk="1" fontAlgn="auto" hangingPunct="1">
              <a:spcBef>
                <a:spcPts val="0"/>
              </a:spcBef>
              <a:spcAft>
                <a:spcPts val="0"/>
              </a:spcAft>
              <a:defRPr/>
            </a:pPr>
            <a:r>
              <a:rPr lang="en-AU" dirty="0"/>
              <a:t>IEEE 802.</a:t>
            </a:r>
            <a:r>
              <a:rPr lang="en-GB" dirty="0" smtClean="0"/>
              <a:t>1Q-Rev-2014 </a:t>
            </a:r>
            <a:r>
              <a:rPr lang="en-GB" dirty="0"/>
              <a:t>has been </a:t>
            </a:r>
            <a:r>
              <a:rPr lang="en-GB"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125</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eaLnBrk="1" fontAlgn="t" hangingPunct="1"/>
            <a:r>
              <a:rPr lang="en-GB" dirty="0" smtClean="0"/>
              <a:t>D2.0 (Jan </a:t>
            </a:r>
            <a:r>
              <a:rPr lang="en-GB" dirty="0"/>
              <a:t>14)</a:t>
            </a:r>
          </a:p>
          <a:p>
            <a:r>
              <a:rPr lang="en-US" dirty="0" smtClean="0"/>
              <a:t>60-day</a:t>
            </a:r>
            <a:r>
              <a:rPr lang="en-AU" dirty="0" smtClean="0"/>
              <a:t> </a:t>
            </a:r>
            <a:r>
              <a:rPr lang="en-AU" dirty="0"/>
              <a:t>pre-ballot: </a:t>
            </a:r>
            <a:r>
              <a:rPr lang="en-AU" dirty="0">
                <a:solidFill>
                  <a:srgbClr val="00B050"/>
                </a:solidFill>
              </a:rPr>
              <a:t>passed &amp; comment responses liaised</a:t>
            </a:r>
            <a:endParaRPr lang="en-AU" dirty="0">
              <a:solidFill>
                <a:schemeClr val="accent2"/>
              </a:solidFill>
            </a:endParaRPr>
          </a:p>
          <a:p>
            <a:pPr lvl="1"/>
            <a:r>
              <a:rPr lang="en-AU" dirty="0" smtClean="0"/>
              <a:t>Passed on 23 </a:t>
            </a:r>
            <a:r>
              <a:rPr lang="en-AU" dirty="0"/>
              <a:t>Mar </a:t>
            </a:r>
            <a:r>
              <a:rPr lang="en-AU" dirty="0" smtClean="0"/>
              <a:t>2015 </a:t>
            </a:r>
            <a:r>
              <a:rPr lang="en-AU" dirty="0"/>
              <a:t>with a China NB </a:t>
            </a:r>
            <a:r>
              <a:rPr lang="en-AU" dirty="0" smtClean="0"/>
              <a:t>comment</a:t>
            </a:r>
            <a:endParaRPr lang="en-AU" dirty="0"/>
          </a:p>
          <a:p>
            <a:pPr lvl="2"/>
            <a:r>
              <a:rPr lang="en-AU" dirty="0" smtClean="0"/>
              <a:t>Passed </a:t>
            </a:r>
            <a:r>
              <a:rPr lang="en-AU" dirty="0"/>
              <a:t>11/1/16 – China NB voted no (see N16135)</a:t>
            </a:r>
          </a:p>
          <a:p>
            <a:pPr lvl="1"/>
            <a:r>
              <a:rPr lang="en-AU" dirty="0"/>
              <a:t>802.1 WG responded to comments in June </a:t>
            </a:r>
            <a:r>
              <a:rPr lang="en-AU" dirty="0" smtClean="0"/>
              <a:t>2015 (see N16255)</a:t>
            </a:r>
            <a:endParaRPr lang="en-AU" dirty="0"/>
          </a:p>
          <a:p>
            <a:r>
              <a:rPr lang="en-AU" dirty="0" smtClean="0"/>
              <a:t>FDIS </a:t>
            </a:r>
            <a:r>
              <a:rPr lang="en-AU" dirty="0"/>
              <a:t>ballot</a:t>
            </a:r>
            <a:r>
              <a:rPr lang="en-AU" dirty="0" smtClean="0"/>
              <a:t>: </a:t>
            </a:r>
            <a:r>
              <a:rPr lang="en-AU" dirty="0">
                <a:solidFill>
                  <a:srgbClr val="00B050"/>
                </a:solidFill>
              </a:rPr>
              <a:t>passed &amp; comment responses </a:t>
            </a:r>
            <a:r>
              <a:rPr lang="en-AU" dirty="0" smtClean="0">
                <a:solidFill>
                  <a:srgbClr val="00B050"/>
                </a:solidFill>
              </a:rPr>
              <a:t>liaised</a:t>
            </a:r>
            <a:endParaRPr lang="en-AU" dirty="0">
              <a:solidFill>
                <a:srgbClr val="00B050"/>
              </a:solidFill>
            </a:endParaRPr>
          </a:p>
          <a:p>
            <a:pPr lvl="1"/>
            <a:r>
              <a:rPr lang="en-AU" dirty="0"/>
              <a:t>P</a:t>
            </a:r>
            <a:r>
              <a:rPr lang="en-AU" dirty="0" smtClean="0"/>
              <a:t>assed on 28 </a:t>
            </a:r>
            <a:r>
              <a:rPr lang="en-AU" dirty="0"/>
              <a:t>Jan </a:t>
            </a:r>
            <a:r>
              <a:rPr lang="en-AU" dirty="0" smtClean="0"/>
              <a:t>2016 with China NB comments</a:t>
            </a:r>
          </a:p>
          <a:p>
            <a:pPr lvl="2"/>
            <a:r>
              <a:rPr lang="en-AU" dirty="0" smtClean="0"/>
              <a:t>Passed 15/1/20 - </a:t>
            </a:r>
            <a:r>
              <a:rPr lang="en-AU" dirty="0"/>
              <a:t>China NB voted </a:t>
            </a:r>
            <a:r>
              <a:rPr lang="en-AU" dirty="0" smtClean="0"/>
              <a:t>no and commented (see N16377)</a:t>
            </a:r>
          </a:p>
          <a:p>
            <a:pPr lvl="1"/>
            <a:r>
              <a:rPr lang="en-AU" dirty="0"/>
              <a:t>802.1 WG responded to the comment </a:t>
            </a:r>
            <a:r>
              <a:rPr lang="en-AU" dirty="0" smtClean="0"/>
              <a:t>on 21 Apr 2016 (see N16425)</a:t>
            </a:r>
          </a:p>
          <a:p>
            <a:pPr lvl="1"/>
            <a:r>
              <a:rPr lang="en-AU" dirty="0" smtClean="0"/>
              <a:t>The </a:t>
            </a:r>
            <a:r>
              <a:rPr lang="en-AU" dirty="0"/>
              <a:t>standard will be known as ISO/IEC/IEEE </a:t>
            </a:r>
            <a:r>
              <a:rPr lang="en-AU" dirty="0" smtClean="0"/>
              <a:t>8802-1Q:2015</a:t>
            </a:r>
          </a:p>
          <a:p>
            <a:pPr lvl="2"/>
            <a:r>
              <a:rPr lang="en-AU" dirty="0"/>
              <a:t>It has been published as of June 2016</a:t>
            </a:r>
          </a:p>
          <a:p>
            <a:pPr lvl="1"/>
            <a:endParaRPr lang="en-AU" dirty="0" smtClean="0"/>
          </a:p>
          <a:p>
            <a:endParaRPr lang="en-AU" dirty="0">
              <a:solidFill>
                <a:srgbClr val="FF0000"/>
              </a:solidFill>
            </a:endParaRPr>
          </a:p>
        </p:txBody>
      </p:sp>
    </p:spTree>
    <p:extLst>
      <p:ext uri="{BB962C8B-B14F-4D97-AF65-F5344CB8AC3E}">
        <p14:creationId xmlns:p14="http://schemas.microsoft.com/office/powerpoint/2010/main" val="2641530172"/>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802-3-2015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126</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AU" dirty="0" smtClean="0"/>
              <a:t>Liaised </a:t>
            </a:r>
            <a:r>
              <a:rPr lang="en-AU" dirty="0"/>
              <a:t>to SC6 in </a:t>
            </a:r>
            <a:r>
              <a:rPr lang="en-AU" dirty="0" smtClean="0"/>
              <a:t>Apr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responses liaised</a:t>
            </a:r>
            <a:endParaRPr lang="en-AU" dirty="0">
              <a:solidFill>
                <a:schemeClr val="accent6"/>
              </a:solidFill>
            </a:endParaRPr>
          </a:p>
          <a:p>
            <a:pPr lvl="1"/>
            <a:r>
              <a:rPr lang="en-AU" dirty="0" smtClean="0"/>
              <a:t>Passed, with </a:t>
            </a:r>
            <a:r>
              <a:rPr lang="en-AU" dirty="0"/>
              <a:t>two </a:t>
            </a:r>
            <a:r>
              <a:rPr lang="en-AU" dirty="0" smtClean="0"/>
              <a:t>comments from </a:t>
            </a:r>
            <a:r>
              <a:rPr lang="en-AU" dirty="0"/>
              <a:t>China NB </a:t>
            </a:r>
            <a:r>
              <a:rPr lang="en-AU" dirty="0" smtClean="0"/>
              <a:t>(N16448)</a:t>
            </a:r>
            <a:endParaRPr lang="en-AU" dirty="0"/>
          </a:p>
          <a:p>
            <a:pPr lvl="2"/>
            <a:r>
              <a:rPr lang="en-AU" dirty="0" smtClean="0"/>
              <a:t>8/1/9 </a:t>
            </a:r>
            <a:r>
              <a:rPr lang="en-AU" dirty="0"/>
              <a:t>on need for ISO </a:t>
            </a:r>
            <a:r>
              <a:rPr lang="en-AU" dirty="0" smtClean="0"/>
              <a:t>standard</a:t>
            </a:r>
            <a:endParaRPr lang="en-AU" dirty="0"/>
          </a:p>
          <a:p>
            <a:pPr lvl="2"/>
            <a:r>
              <a:rPr lang="en-AU" dirty="0" smtClean="0"/>
              <a:t>8/1/9 </a:t>
            </a:r>
            <a:r>
              <a:rPr lang="en-AU" dirty="0"/>
              <a:t>on support for submission to </a:t>
            </a:r>
            <a:r>
              <a:rPr lang="en-AU" dirty="0" smtClean="0"/>
              <a:t>FDIS</a:t>
            </a:r>
            <a:endParaRPr lang="en-AU" dirty="0" smtClean="0">
              <a:solidFill>
                <a:srgbClr val="FF0000"/>
              </a:solidFill>
            </a:endParaRPr>
          </a:p>
          <a:p>
            <a:pPr lvl="1"/>
            <a:r>
              <a:rPr lang="en-AU" dirty="0" smtClean="0"/>
              <a:t>Responses were </a:t>
            </a:r>
            <a:r>
              <a:rPr lang="en-AU" dirty="0"/>
              <a:t>liaised </a:t>
            </a:r>
            <a:r>
              <a:rPr lang="en-AU" dirty="0" smtClean="0"/>
              <a:t>in Jul 2016 (see N16458)</a:t>
            </a:r>
          </a:p>
          <a:p>
            <a:r>
              <a:rPr lang="en-AU" dirty="0" smtClean="0"/>
              <a:t>FDIS ballot: </a:t>
            </a:r>
            <a:r>
              <a:rPr lang="en-AU" dirty="0" smtClean="0">
                <a:solidFill>
                  <a:srgbClr val="00B050"/>
                </a:solidFill>
              </a:rPr>
              <a:t>passed, responses sent and published</a:t>
            </a:r>
          </a:p>
          <a:p>
            <a:pPr lvl="1"/>
            <a:r>
              <a:rPr lang="en-AU" dirty="0" smtClean="0"/>
              <a:t>Passed by</a:t>
            </a:r>
            <a:r>
              <a:rPr lang="en-AU" b="0" dirty="0" smtClean="0"/>
              <a:t>16/1/20, with two comments from China NB (N16570)</a:t>
            </a:r>
          </a:p>
          <a:p>
            <a:pPr lvl="1"/>
            <a:r>
              <a:rPr lang="en-AU" dirty="0" smtClean="0"/>
              <a:t>Response was sent in March 2017 (N16591)</a:t>
            </a:r>
          </a:p>
          <a:p>
            <a:pPr lvl="1"/>
            <a:r>
              <a:rPr lang="en-AU" b="0" dirty="0" smtClean="0"/>
              <a:t>It has been published as of April 2017 </a:t>
            </a:r>
            <a:r>
              <a:rPr lang="en-AU" dirty="0"/>
              <a:t>as </a:t>
            </a:r>
            <a:r>
              <a:rPr lang="en-AU" dirty="0">
                <a:solidFill>
                  <a:srgbClr val="FF0000"/>
                </a:solidFill>
              </a:rPr>
              <a:t>&lt;what&gt;</a:t>
            </a:r>
          </a:p>
          <a:p>
            <a:pPr lvl="1"/>
            <a:endParaRPr lang="en-AU" b="0" dirty="0"/>
          </a:p>
          <a:p>
            <a:pPr marL="342900" lvl="1" indent="-342900">
              <a:buNone/>
            </a:pPr>
            <a:endParaRPr lang="en-AU" dirty="0"/>
          </a:p>
          <a:p>
            <a:endParaRPr lang="en-AU" dirty="0" smtClean="0">
              <a:solidFill>
                <a:schemeClr val="accent2"/>
              </a:solidFill>
            </a:endParaRPr>
          </a:p>
        </p:txBody>
      </p:sp>
    </p:spTree>
    <p:extLst>
      <p:ext uri="{BB962C8B-B14F-4D97-AF65-F5344CB8AC3E}">
        <p14:creationId xmlns:p14="http://schemas.microsoft.com/office/powerpoint/2010/main" val="1120571479"/>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802.1Qbv-2015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127</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802.1Qbv D3.0 </a:t>
            </a:r>
            <a:r>
              <a:rPr lang="en-AU" dirty="0"/>
              <a:t>was liaised for information in Nov </a:t>
            </a:r>
            <a:r>
              <a:rPr lang="en-AU" dirty="0" smtClean="0"/>
              <a:t>2015</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smtClean="0">
              <a:solidFill>
                <a:schemeClr val="accent2"/>
              </a:solidFill>
            </a:endParaRPr>
          </a:p>
          <a:p>
            <a:pPr lvl="1"/>
            <a:r>
              <a:rPr lang="en-AU" dirty="0"/>
              <a:t>802.1Qbv </a:t>
            </a:r>
            <a:r>
              <a:rPr lang="en-AU" dirty="0" smtClean="0"/>
              <a:t>passed 60 pre-ballot on </a:t>
            </a:r>
            <a:r>
              <a:rPr lang="en-AU" dirty="0"/>
              <a:t>30 May 2016 (see N16412)</a:t>
            </a:r>
          </a:p>
          <a:p>
            <a:pPr lvl="2"/>
            <a:r>
              <a:rPr lang="en-AU" dirty="0"/>
              <a:t>Support need for ISO standard? Passed </a:t>
            </a:r>
            <a:r>
              <a:rPr lang="en-AU" dirty="0" smtClean="0"/>
              <a:t>6/1/11</a:t>
            </a:r>
            <a:endParaRPr lang="en-AU" dirty="0"/>
          </a:p>
          <a:p>
            <a:pPr lvl="2"/>
            <a:r>
              <a:rPr lang="en-AU" dirty="0"/>
              <a:t>Support this submission being sent to FDIS? Passed 6</a:t>
            </a:r>
            <a:r>
              <a:rPr lang="en-AU" dirty="0" smtClean="0"/>
              <a:t>/1/11 </a:t>
            </a:r>
            <a:endParaRPr lang="en-AU" dirty="0"/>
          </a:p>
          <a:p>
            <a:pPr lvl="1"/>
            <a:r>
              <a:rPr lang="en-AU" dirty="0"/>
              <a:t>China NB voted “no” with one comment</a:t>
            </a:r>
          </a:p>
          <a:p>
            <a:pPr lvl="2"/>
            <a:r>
              <a:rPr lang="en-AU" dirty="0" smtClean="0"/>
              <a:t>Response was </a:t>
            </a:r>
            <a:r>
              <a:rPr lang="en-AU" dirty="0"/>
              <a:t>liaised in </a:t>
            </a:r>
            <a:r>
              <a:rPr lang="en-AU" dirty="0" smtClean="0"/>
              <a:t>Oct 2016 (see N16486)</a:t>
            </a:r>
          </a:p>
          <a:p>
            <a:r>
              <a:rPr lang="en-AU" dirty="0" smtClean="0"/>
              <a:t>FDIS ballot: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p>
          <a:p>
            <a:pPr lvl="1"/>
            <a:r>
              <a:rPr lang="en-AU" dirty="0"/>
              <a:t>802.1Qbv </a:t>
            </a:r>
            <a:r>
              <a:rPr lang="en-AU" dirty="0" smtClean="0"/>
              <a:t>passed </a:t>
            </a:r>
            <a:r>
              <a:rPr lang="en-AU" dirty="0"/>
              <a:t>(</a:t>
            </a:r>
            <a:r>
              <a:rPr lang="en-AU" dirty="0" smtClean="0"/>
              <a:t>15/1/17) FDIS ballot on </a:t>
            </a:r>
            <a:r>
              <a:rPr lang="en-AU" dirty="0"/>
              <a:t>18 April 2017 </a:t>
            </a:r>
            <a:r>
              <a:rPr lang="en-AU" dirty="0" smtClean="0"/>
              <a:t>(N16613)</a:t>
            </a:r>
          </a:p>
          <a:p>
            <a:pPr lvl="1"/>
            <a:r>
              <a:rPr lang="en-AU" dirty="0" smtClean="0"/>
              <a:t>Passed China </a:t>
            </a:r>
            <a:r>
              <a:rPr lang="en-AU" dirty="0"/>
              <a:t>NB </a:t>
            </a:r>
            <a:r>
              <a:rPr lang="en-AU" dirty="0" smtClean="0"/>
              <a:t>voted “no” </a:t>
            </a:r>
            <a:r>
              <a:rPr lang="en-AU" dirty="0"/>
              <a:t>with one </a:t>
            </a:r>
            <a:r>
              <a:rPr lang="en-AU" dirty="0" smtClean="0"/>
              <a:t>comment</a:t>
            </a:r>
          </a:p>
          <a:p>
            <a:pPr lvl="2"/>
            <a:r>
              <a:rPr lang="en-AU" dirty="0" smtClean="0"/>
              <a:t>Response (N16687) was liaised in July 2017</a:t>
            </a:r>
          </a:p>
          <a:p>
            <a:pPr lvl="1"/>
            <a:r>
              <a:rPr lang="en-AU" dirty="0" smtClean="0"/>
              <a:t>Published in July </a:t>
            </a:r>
            <a:r>
              <a:rPr lang="en-AU" dirty="0"/>
              <a:t>2017 as </a:t>
            </a:r>
            <a:r>
              <a:rPr lang="en-AU" dirty="0">
                <a:solidFill>
                  <a:srgbClr val="FF0000"/>
                </a:solidFill>
              </a:rPr>
              <a:t>&lt;what&gt;</a:t>
            </a:r>
          </a:p>
          <a:p>
            <a:pPr lvl="1"/>
            <a:endParaRPr lang="en-AU" dirty="0"/>
          </a:p>
          <a:p>
            <a:endParaRPr lang="en-AU" dirty="0"/>
          </a:p>
        </p:txBody>
      </p:sp>
    </p:spTree>
    <p:extLst>
      <p:ext uri="{BB962C8B-B14F-4D97-AF65-F5344CB8AC3E}">
        <p14:creationId xmlns:p14="http://schemas.microsoft.com/office/powerpoint/2010/main" val="1350184426"/>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802.1AB-2016 has </a:t>
            </a:r>
            <a:r>
              <a:rPr lang="en-AU" dirty="0"/>
              <a:t>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128</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802.1AB D1.2 was liaised </a:t>
            </a:r>
            <a:r>
              <a:rPr lang="en-AU" dirty="0"/>
              <a:t>for </a:t>
            </a:r>
            <a:r>
              <a:rPr lang="en-AU" dirty="0" smtClean="0"/>
              <a:t>information in Dec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802.1QAB-2016 </a:t>
            </a:r>
            <a:r>
              <a:rPr lang="en-AU" dirty="0"/>
              <a:t>passed </a:t>
            </a:r>
            <a:r>
              <a:rPr lang="en-AU" dirty="0" smtClean="0"/>
              <a:t>60-day </a:t>
            </a:r>
            <a:r>
              <a:rPr lang="en-AU" dirty="0"/>
              <a:t>pre-ballot </a:t>
            </a:r>
            <a:r>
              <a:rPr lang="en-AU" dirty="0" smtClean="0"/>
              <a:t>on 13 </a:t>
            </a:r>
            <a:r>
              <a:rPr lang="en-AU" dirty="0"/>
              <a:t>July </a:t>
            </a:r>
            <a:r>
              <a:rPr lang="en-AU" dirty="0" smtClean="0"/>
              <a:t>2016 (N16447)</a:t>
            </a:r>
            <a:endParaRPr lang="en-AU" dirty="0"/>
          </a:p>
          <a:p>
            <a:pPr lvl="2"/>
            <a:r>
              <a:rPr lang="en-AU" dirty="0"/>
              <a:t>Passed 8/1/9 on need for ISO standard</a:t>
            </a:r>
          </a:p>
          <a:p>
            <a:pPr lvl="2"/>
            <a:r>
              <a:rPr lang="en-AU" dirty="0"/>
              <a:t>Passed 8/1/9 on support for submission to FDIS</a:t>
            </a:r>
          </a:p>
          <a:p>
            <a:pPr lvl="1"/>
            <a:r>
              <a:rPr lang="en-AU" dirty="0"/>
              <a:t>China NB voted </a:t>
            </a:r>
            <a:r>
              <a:rPr lang="en-AU" dirty="0" smtClean="0"/>
              <a:t>“no” </a:t>
            </a:r>
            <a:r>
              <a:rPr lang="en-AU" dirty="0"/>
              <a:t>with one comment</a:t>
            </a:r>
          </a:p>
          <a:p>
            <a:pPr lvl="2"/>
            <a:r>
              <a:rPr lang="en-AU" dirty="0"/>
              <a:t>A response was approved in July 2016 </a:t>
            </a:r>
            <a:r>
              <a:rPr lang="en-AU" dirty="0" smtClean="0"/>
              <a:t>&amp; liaised in Oct 2016 (N16487)</a:t>
            </a:r>
            <a:endParaRPr lang="en-AU" dirty="0"/>
          </a:p>
          <a:p>
            <a:r>
              <a:rPr lang="en-AU" dirty="0" smtClean="0"/>
              <a:t>FDIS ballot: </a:t>
            </a:r>
            <a:r>
              <a:rPr lang="en-AU" dirty="0">
                <a:solidFill>
                  <a:srgbClr val="00B050"/>
                </a:solidFill>
              </a:rPr>
              <a:t>passed &amp; response liaised</a:t>
            </a:r>
            <a:endParaRPr lang="en-AU" dirty="0">
              <a:solidFill>
                <a:schemeClr val="accent2"/>
              </a:solidFill>
            </a:endParaRPr>
          </a:p>
          <a:p>
            <a:pPr lvl="1"/>
            <a:r>
              <a:rPr lang="en-AU" dirty="0" smtClean="0"/>
              <a:t>802.1QAB-2016 passed </a:t>
            </a:r>
            <a:r>
              <a:rPr lang="en-AU" dirty="0"/>
              <a:t>FDIS ballot </a:t>
            </a:r>
            <a:r>
              <a:rPr lang="en-AU" dirty="0" smtClean="0"/>
              <a:t>(14/1/20) on </a:t>
            </a:r>
            <a:r>
              <a:rPr lang="en-AU" dirty="0"/>
              <a:t>11 April </a:t>
            </a:r>
            <a:r>
              <a:rPr lang="en-AU" dirty="0" smtClean="0"/>
              <a:t>2017 </a:t>
            </a:r>
            <a:r>
              <a:rPr lang="en-AU" dirty="0"/>
              <a:t>(N16604)</a:t>
            </a:r>
            <a:endParaRPr lang="en-AU" dirty="0" smtClean="0"/>
          </a:p>
          <a:p>
            <a:pPr lvl="1"/>
            <a:r>
              <a:rPr lang="en-AU" dirty="0" smtClean="0"/>
              <a:t>Passed China NB voted “no” vote with one comment </a:t>
            </a:r>
          </a:p>
          <a:p>
            <a:pPr lvl="2"/>
            <a:r>
              <a:rPr lang="en-AU" dirty="0" smtClean="0"/>
              <a:t>Response </a:t>
            </a:r>
            <a:r>
              <a:rPr lang="en-AU" dirty="0"/>
              <a:t>(N16687) was </a:t>
            </a:r>
            <a:r>
              <a:rPr lang="en-AU" dirty="0" smtClean="0"/>
              <a:t>liaised in </a:t>
            </a:r>
            <a:r>
              <a:rPr lang="en-AU" dirty="0"/>
              <a:t>July </a:t>
            </a:r>
            <a:r>
              <a:rPr lang="en-AU" dirty="0" smtClean="0"/>
              <a:t>2017</a:t>
            </a:r>
          </a:p>
          <a:p>
            <a:pPr lvl="1"/>
            <a:r>
              <a:rPr lang="en-AU" dirty="0" smtClean="0"/>
              <a:t>Published in July </a:t>
            </a:r>
            <a:r>
              <a:rPr lang="en-AU" dirty="0"/>
              <a:t>2017 as </a:t>
            </a:r>
            <a:r>
              <a:rPr lang="en-AU" dirty="0">
                <a:solidFill>
                  <a:srgbClr val="FF0000"/>
                </a:solidFill>
              </a:rPr>
              <a:t>&lt;what&gt;</a:t>
            </a:r>
          </a:p>
          <a:p>
            <a:pPr lvl="1"/>
            <a:endParaRPr lang="en-AU" dirty="0"/>
          </a:p>
          <a:p>
            <a:endParaRPr lang="en-AU" dirty="0">
              <a:solidFill>
                <a:schemeClr val="accent2"/>
              </a:solidFill>
            </a:endParaRPr>
          </a:p>
          <a:p>
            <a:pPr lvl="1"/>
            <a:endParaRPr lang="en-AU" dirty="0" smtClean="0"/>
          </a:p>
          <a:p>
            <a:pPr lvl="1"/>
            <a:endParaRPr lang="en-AU" dirty="0">
              <a:solidFill>
                <a:schemeClr val="accent6"/>
              </a:solidFill>
            </a:endParaRPr>
          </a:p>
          <a:p>
            <a:endParaRPr lang="en-AU" dirty="0" smtClean="0">
              <a:solidFill>
                <a:schemeClr val="accent2"/>
              </a:solidFill>
            </a:endParaRPr>
          </a:p>
        </p:txBody>
      </p:sp>
    </p:spTree>
    <p:extLst>
      <p:ext uri="{BB962C8B-B14F-4D97-AF65-F5344CB8AC3E}">
        <p14:creationId xmlns:p14="http://schemas.microsoft.com/office/powerpoint/2010/main" val="1643878080"/>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802.1Qca-2015</a:t>
            </a:r>
            <a:r>
              <a:rPr lang="en-GB" dirty="0" smtClean="0"/>
              <a:t> </a:t>
            </a:r>
            <a:r>
              <a:rPr lang="en-AU" dirty="0" smtClean="0"/>
              <a:t>has </a:t>
            </a:r>
            <a:r>
              <a:rPr lang="en-AU" dirty="0"/>
              <a:t>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129</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marL="174625" lvl="1" indent="-174625"/>
            <a:r>
              <a:rPr lang="en-AU" dirty="0" smtClean="0"/>
              <a:t>802.1Qca </a:t>
            </a:r>
            <a:r>
              <a:rPr lang="en-AU" dirty="0"/>
              <a:t>D2.1 was liaised for information in Nov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802.1Qca-2015 passed 60-day pre-ballot on 13 July 2016 (N16446)</a:t>
            </a:r>
          </a:p>
          <a:p>
            <a:pPr lvl="2"/>
            <a:r>
              <a:rPr lang="en-AU" dirty="0" smtClean="0"/>
              <a:t>Passed 8/1/9 on need for ISO standard</a:t>
            </a:r>
          </a:p>
          <a:p>
            <a:pPr lvl="2"/>
            <a:r>
              <a:rPr lang="en-AU" dirty="0" smtClean="0"/>
              <a:t>Passed 8/1/9 on support for submission to FDIS</a:t>
            </a:r>
          </a:p>
          <a:p>
            <a:pPr lvl="1"/>
            <a:r>
              <a:rPr lang="en-AU" dirty="0" smtClean="0"/>
              <a:t>China NB voted “no” with one comment</a:t>
            </a:r>
          </a:p>
          <a:p>
            <a:pPr lvl="2"/>
            <a:r>
              <a:rPr lang="en-AU" dirty="0"/>
              <a:t>A response was approved in July 2016 </a:t>
            </a:r>
            <a:r>
              <a:rPr lang="en-AU" dirty="0" smtClean="0"/>
              <a:t>and liaised in Oct 2016 (see  N16485)</a:t>
            </a:r>
          </a:p>
          <a:p>
            <a:r>
              <a:rPr lang="en-AU" dirty="0" smtClean="0"/>
              <a:t>FDIS ballot: </a:t>
            </a:r>
            <a:r>
              <a:rPr lang="en-AU" dirty="0">
                <a:solidFill>
                  <a:srgbClr val="00B050"/>
                </a:solidFill>
              </a:rPr>
              <a:t>passed &amp; response liaised</a:t>
            </a:r>
            <a:endParaRPr lang="en-AU" dirty="0" smtClean="0">
              <a:solidFill>
                <a:schemeClr val="accent6"/>
              </a:solidFill>
            </a:endParaRPr>
          </a:p>
          <a:p>
            <a:pPr lvl="1"/>
            <a:r>
              <a:rPr lang="en-AU" dirty="0"/>
              <a:t>802.1Qca-2015 </a:t>
            </a:r>
            <a:r>
              <a:rPr lang="en-AU" dirty="0" smtClean="0"/>
              <a:t>passed FDIS ballot </a:t>
            </a:r>
            <a:r>
              <a:rPr lang="en-AU" dirty="0"/>
              <a:t>(</a:t>
            </a:r>
            <a:r>
              <a:rPr lang="en-AU" dirty="0" smtClean="0"/>
              <a:t>15/1/17) on 18 April 2017 (N16612)</a:t>
            </a:r>
          </a:p>
          <a:p>
            <a:pPr lvl="1"/>
            <a:r>
              <a:rPr lang="en-AU" dirty="0" smtClean="0"/>
              <a:t>China NB voted “no” with one comment</a:t>
            </a:r>
          </a:p>
          <a:p>
            <a:pPr lvl="2"/>
            <a:r>
              <a:rPr lang="en-AU" dirty="0"/>
              <a:t>Response (N16687) was liaised in July </a:t>
            </a:r>
            <a:r>
              <a:rPr lang="en-AU" dirty="0" smtClean="0"/>
              <a:t>2017</a:t>
            </a:r>
          </a:p>
          <a:p>
            <a:pPr lvl="1"/>
            <a:r>
              <a:rPr lang="en-AU" dirty="0"/>
              <a:t>Published in July 2017 as </a:t>
            </a:r>
            <a:r>
              <a:rPr lang="en-AU" dirty="0">
                <a:solidFill>
                  <a:srgbClr val="FF0000"/>
                </a:solidFill>
              </a:rPr>
              <a:t>&lt;what&gt;</a:t>
            </a:r>
          </a:p>
          <a:p>
            <a:pPr lvl="1"/>
            <a:endParaRPr lang="en-AU" dirty="0">
              <a:solidFill>
                <a:schemeClr val="accent2"/>
              </a:solidFill>
            </a:endParaRPr>
          </a:p>
          <a:p>
            <a:pPr lvl="1"/>
            <a:endParaRPr lang="en-AU" dirty="0" smtClean="0"/>
          </a:p>
        </p:txBody>
      </p:sp>
    </p:spTree>
    <p:extLst>
      <p:ext uri="{BB962C8B-B14F-4D97-AF65-F5344CB8AC3E}">
        <p14:creationId xmlns:p14="http://schemas.microsoft.com/office/powerpoint/2010/main" val="22884122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new </a:t>
            </a:r>
            <a:r>
              <a:rPr lang="en-AU" dirty="0" err="1" smtClean="0"/>
              <a:t>iMeet</a:t>
            </a:r>
            <a:r>
              <a:rPr lang="en-AU" dirty="0" smtClean="0"/>
              <a:t> area</a:t>
            </a:r>
            <a:r>
              <a:rPr lang="en-AU" dirty="0"/>
              <a:t> for the </a:t>
            </a:r>
            <a:r>
              <a:rPr lang="en-AU" dirty="0" smtClean="0"/>
              <a:t>“Adoption </a:t>
            </a:r>
            <a:r>
              <a:rPr lang="en-AU" dirty="0"/>
              <a:t>of IEEE 802 standards by ISO/IEC </a:t>
            </a:r>
            <a:r>
              <a:rPr lang="en-AU" dirty="0" smtClean="0"/>
              <a:t>JTC1” is operational</a:t>
            </a:r>
            <a:endParaRPr lang="en-AU" dirty="0"/>
          </a:p>
        </p:txBody>
      </p:sp>
      <p:sp>
        <p:nvSpPr>
          <p:cNvPr id="3" name="Content Placeholder 2"/>
          <p:cNvSpPr>
            <a:spLocks noGrp="1"/>
          </p:cNvSpPr>
          <p:nvPr>
            <p:ph idx="1"/>
          </p:nvPr>
        </p:nvSpPr>
        <p:spPr/>
        <p:txBody>
          <a:bodyPr/>
          <a:lstStyle/>
          <a:p>
            <a:pPr lvl="1"/>
            <a:r>
              <a:rPr lang="en-AU" dirty="0" smtClean="0"/>
              <a:t>IEEE-SA staff have completed the first iteration of the </a:t>
            </a:r>
            <a:r>
              <a:rPr lang="en-AU" dirty="0" err="1" smtClean="0"/>
              <a:t>iMeet</a:t>
            </a:r>
            <a:r>
              <a:rPr lang="en-AU" dirty="0" smtClean="0"/>
              <a:t> area</a:t>
            </a:r>
            <a:r>
              <a:rPr lang="en-AU" dirty="0"/>
              <a:t> for the Adoption of IEEE 802 standards by ISO/IEC </a:t>
            </a:r>
            <a:r>
              <a:rPr lang="en-AU" dirty="0" smtClean="0"/>
              <a:t>JTC1 </a:t>
            </a:r>
          </a:p>
          <a:p>
            <a:pPr lvl="1"/>
            <a:r>
              <a:rPr lang="en-AU" dirty="0" smtClean="0"/>
              <a:t>The public view of the process is up and running</a:t>
            </a:r>
          </a:p>
          <a:p>
            <a:pPr lvl="2"/>
            <a:r>
              <a:rPr lang="en-AU" dirty="0" smtClean="0"/>
              <a:t>See</a:t>
            </a:r>
            <a:r>
              <a:rPr lang="en-AU" dirty="0"/>
              <a:t> </a:t>
            </a:r>
            <a:r>
              <a:rPr lang="en-AU" u="sng" dirty="0">
                <a:hlinkClick r:id="rId2"/>
              </a:rPr>
              <a:t>https://ieee-sa.imeetcentral.com/802psdo</a:t>
            </a:r>
            <a:r>
              <a:rPr lang="en-AU" u="sng" dirty="0" smtClean="0">
                <a:hlinkClick r:id="rId2"/>
              </a:rPr>
              <a:t>/</a:t>
            </a:r>
            <a:r>
              <a:rPr lang="en-AU" dirty="0" smtClean="0"/>
              <a:t> (link updated in July 2016)</a:t>
            </a:r>
          </a:p>
          <a:p>
            <a:pPr lvl="2"/>
            <a:r>
              <a:rPr lang="en-AU" dirty="0" smtClean="0"/>
              <a:t>The site is up-to-date as of 15 June 2018</a:t>
            </a:r>
          </a:p>
          <a:p>
            <a:pPr lvl="1"/>
            <a:r>
              <a:rPr lang="en-AU" dirty="0" err="1"/>
              <a:t>iMeet</a:t>
            </a:r>
            <a:r>
              <a:rPr lang="en-AU" dirty="0"/>
              <a:t> also </a:t>
            </a:r>
            <a:r>
              <a:rPr lang="en-AU" dirty="0" smtClean="0"/>
              <a:t>contains links to a </a:t>
            </a:r>
            <a:r>
              <a:rPr lang="en-AU" dirty="0" smtClean="0">
                <a:hlinkClick r:id="rId3"/>
              </a:rPr>
              <a:t>document</a:t>
            </a:r>
            <a:r>
              <a:rPr lang="en-AU" dirty="0" smtClean="0"/>
              <a:t> that explains processes for interactions between SC6 &amp; IEEE 802:</a:t>
            </a:r>
          </a:p>
          <a:p>
            <a:pPr lvl="2"/>
            <a:r>
              <a:rPr lang="en-AU" dirty="0"/>
              <a:t>How does a WG send a liaison to SC6?</a:t>
            </a:r>
          </a:p>
          <a:p>
            <a:pPr lvl="2"/>
            <a:r>
              <a:rPr lang="en-AU" dirty="0" smtClean="0"/>
              <a:t>How </a:t>
            </a:r>
            <a:r>
              <a:rPr lang="en-AU" dirty="0"/>
              <a:t>does a WG send a </a:t>
            </a:r>
            <a:r>
              <a:rPr lang="en-AU" dirty="0" smtClean="0"/>
              <a:t>document to </a:t>
            </a:r>
            <a:r>
              <a:rPr lang="en-AU" dirty="0"/>
              <a:t>SC6 for information or review?</a:t>
            </a:r>
          </a:p>
          <a:p>
            <a:pPr lvl="2"/>
            <a:r>
              <a:rPr lang="en-AU" dirty="0" smtClean="0"/>
              <a:t>How </a:t>
            </a:r>
            <a:r>
              <a:rPr lang="en-AU" dirty="0"/>
              <a:t>does a WG submit a standard for ratification under the PSDO process?</a:t>
            </a:r>
          </a:p>
          <a:p>
            <a:pPr lvl="2"/>
            <a:r>
              <a:rPr lang="en-AU" dirty="0" smtClean="0"/>
              <a:t>How </a:t>
            </a:r>
            <a:r>
              <a:rPr lang="en-AU" dirty="0"/>
              <a:t>does a WG submit response to </a:t>
            </a:r>
            <a:r>
              <a:rPr lang="en-AU" dirty="0" smtClean="0"/>
              <a:t>comments received?</a:t>
            </a:r>
          </a:p>
          <a:p>
            <a:pPr lvl="2"/>
            <a:r>
              <a:rPr lang="en-AU" dirty="0"/>
              <a:t>Feb 2017: John D'Ambrosia is developing some standard motion </a:t>
            </a:r>
            <a:r>
              <a:rPr lang="en-AU" dirty="0" smtClean="0"/>
              <a:t>templates</a:t>
            </a:r>
          </a:p>
          <a:p>
            <a:pPr lvl="2"/>
            <a:endParaRPr lang="en-AU" u="sng"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296495851"/>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802.22a has been </a:t>
            </a:r>
            <a:r>
              <a:rPr lang="en-AU" dirty="0" smtClean="0">
                <a:solidFill>
                  <a:schemeClr val="accent6"/>
                </a:solidFill>
              </a:rPr>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130</a:t>
            </a:fld>
            <a:endParaRPr lang="en-US"/>
          </a:p>
        </p:txBody>
      </p:sp>
      <p:sp>
        <p:nvSpPr>
          <p:cNvPr id="10" name="Content Placeholder 9"/>
          <p:cNvSpPr>
            <a:spLocks noGrp="1"/>
          </p:cNvSpPr>
          <p:nvPr>
            <p:ph idx="1"/>
          </p:nvPr>
        </p:nvSpPr>
        <p:spPr>
          <a:xfrm>
            <a:off x="685800" y="17526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IEEE </a:t>
            </a:r>
            <a:r>
              <a:rPr lang="en-AU" dirty="0"/>
              <a:t>802.22a was liaised in July 2015 to SC6  to 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sent</a:t>
            </a:r>
            <a:endParaRPr lang="en-AU" dirty="0">
              <a:solidFill>
                <a:srgbClr val="00B050"/>
              </a:solidFill>
            </a:endParaRPr>
          </a:p>
          <a:p>
            <a:pPr lvl="1"/>
            <a:r>
              <a:rPr lang="en-AU" dirty="0"/>
              <a:t>IEEE 802.22a was </a:t>
            </a:r>
            <a:r>
              <a:rPr lang="en-AU" dirty="0" smtClean="0"/>
              <a:t>submitted for </a:t>
            </a:r>
            <a:r>
              <a:rPr lang="en-US" dirty="0" smtClean="0"/>
              <a:t>60-day</a:t>
            </a:r>
            <a:r>
              <a:rPr lang="en-AU" dirty="0" smtClean="0"/>
              <a:t> ballot in December 2015, and after a delay the ballot passed on 3 April 2016 (N16414)</a:t>
            </a:r>
          </a:p>
          <a:p>
            <a:pPr lvl="2"/>
            <a:r>
              <a:rPr lang="en-AU" dirty="0"/>
              <a:t>Support need for ISO standard? Passed </a:t>
            </a:r>
            <a:r>
              <a:rPr lang="en-AU" dirty="0" smtClean="0"/>
              <a:t>10/0/8</a:t>
            </a:r>
            <a:endParaRPr lang="en-AU" dirty="0"/>
          </a:p>
          <a:p>
            <a:pPr lvl="2"/>
            <a:r>
              <a:rPr lang="en-AU" dirty="0"/>
              <a:t>Support this submission being sent to FDIS? </a:t>
            </a:r>
            <a:r>
              <a:rPr lang="en-AU" dirty="0" smtClean="0"/>
              <a:t>9/1/8</a:t>
            </a:r>
            <a:endParaRPr lang="en-AU" dirty="0"/>
          </a:p>
          <a:p>
            <a:pPr lvl="1"/>
            <a:r>
              <a:rPr lang="en-AU" dirty="0" smtClean="0"/>
              <a:t>The only comment was a security related comment from the China NB</a:t>
            </a:r>
          </a:p>
          <a:p>
            <a:pPr lvl="2"/>
            <a:r>
              <a:rPr lang="en-AU" dirty="0"/>
              <a:t>802.22 WG response </a:t>
            </a:r>
            <a:r>
              <a:rPr lang="en-AU" dirty="0" smtClean="0"/>
              <a:t>was sent in Nov 2016</a:t>
            </a:r>
            <a:endParaRPr lang="en-AU" dirty="0"/>
          </a:p>
          <a:p>
            <a:r>
              <a:rPr lang="en-AU" dirty="0" smtClean="0"/>
              <a:t>FDIS ballot: </a:t>
            </a:r>
            <a:r>
              <a:rPr lang="en-AU" dirty="0" smtClean="0">
                <a:solidFill>
                  <a:srgbClr val="00B050"/>
                </a:solidFill>
              </a:rPr>
              <a:t>passed </a:t>
            </a:r>
            <a:r>
              <a:rPr lang="en-AU" dirty="0">
                <a:solidFill>
                  <a:srgbClr val="00B050"/>
                </a:solidFill>
              </a:rPr>
              <a:t>&amp; </a:t>
            </a:r>
            <a:r>
              <a:rPr lang="en-AU" dirty="0" smtClean="0">
                <a:solidFill>
                  <a:srgbClr val="00B050"/>
                </a:solidFill>
              </a:rPr>
              <a:t>published</a:t>
            </a:r>
          </a:p>
          <a:p>
            <a:pPr lvl="1"/>
            <a:r>
              <a:rPr lang="en-AU" dirty="0" smtClean="0"/>
              <a:t>Passed on 27 July 2017 (12/0/17) with no comments (N16686)</a:t>
            </a:r>
          </a:p>
          <a:p>
            <a:pPr lvl="1"/>
            <a:r>
              <a:rPr lang="en-AU" dirty="0" smtClean="0"/>
              <a:t>Final </a:t>
            </a:r>
            <a:r>
              <a:rPr lang="en-AU" dirty="0"/>
              <a:t>standard </a:t>
            </a:r>
            <a:r>
              <a:rPr lang="en-AU" dirty="0" smtClean="0"/>
              <a:t>was published in Oct </a:t>
            </a:r>
            <a:r>
              <a:rPr lang="en-AU" dirty="0"/>
              <a:t>2017 as </a:t>
            </a:r>
            <a:r>
              <a:rPr lang="en-AU" dirty="0">
                <a:solidFill>
                  <a:srgbClr val="FF0000"/>
                </a:solidFill>
              </a:rPr>
              <a:t>&lt;what&gt;</a:t>
            </a:r>
          </a:p>
          <a:p>
            <a:pPr lvl="1"/>
            <a:endParaRPr lang="en-AU" dirty="0"/>
          </a:p>
          <a:p>
            <a:pPr lvl="1"/>
            <a:endParaRPr lang="en-AU" dirty="0">
              <a:solidFill>
                <a:schemeClr val="accent2"/>
              </a:solidFill>
            </a:endParaRPr>
          </a:p>
        </p:txBody>
      </p:sp>
    </p:spTree>
    <p:extLst>
      <p:ext uri="{BB962C8B-B14F-4D97-AF65-F5344CB8AC3E}">
        <p14:creationId xmlns:p14="http://schemas.microsoft.com/office/powerpoint/2010/main" val="1527594625"/>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8802.1Qbu has been 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131</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285750" lvl="1" indent="-285750"/>
            <a:r>
              <a:rPr lang="en-AU" dirty="0" smtClean="0"/>
              <a:t>802.1Qbu D3.0 </a:t>
            </a:r>
            <a:r>
              <a:rPr lang="en-AU" dirty="0"/>
              <a:t>was liaised for information in Nov </a:t>
            </a:r>
            <a:r>
              <a:rPr lang="en-AU" dirty="0" smtClean="0"/>
              <a:t>2015</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&amp; response liaised</a:t>
            </a:r>
          </a:p>
          <a:p>
            <a:pPr lvl="1"/>
            <a:r>
              <a:rPr lang="en-AU" dirty="0" smtClean="0"/>
              <a:t>802.1Qbu-2016 passed its 60-day </a:t>
            </a:r>
            <a:r>
              <a:rPr lang="en-AU" dirty="0"/>
              <a:t>ballot </a:t>
            </a:r>
            <a:r>
              <a:rPr lang="en-AU" dirty="0" smtClean="0"/>
              <a:t>on </a:t>
            </a:r>
            <a:r>
              <a:rPr lang="en-AU" dirty="0"/>
              <a:t>7 Feb </a:t>
            </a:r>
            <a:r>
              <a:rPr lang="en-AU" dirty="0" smtClean="0"/>
              <a:t>2017 (N16541)</a:t>
            </a:r>
          </a:p>
          <a:p>
            <a:pPr lvl="2"/>
            <a:r>
              <a:rPr lang="en-AU" dirty="0"/>
              <a:t>Passed </a:t>
            </a:r>
            <a:r>
              <a:rPr lang="en-AU" dirty="0" smtClean="0"/>
              <a:t>9/0/11 on </a:t>
            </a:r>
            <a:r>
              <a:rPr lang="en-AU" dirty="0"/>
              <a:t>need for ISO standard</a:t>
            </a:r>
          </a:p>
          <a:p>
            <a:pPr lvl="2"/>
            <a:r>
              <a:rPr lang="en-AU" dirty="0"/>
              <a:t>Passed </a:t>
            </a:r>
            <a:r>
              <a:rPr lang="en-AU" dirty="0" smtClean="0"/>
              <a:t>7/1/12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Response sent to China NB comments (N16601)</a:t>
            </a:r>
            <a:endParaRPr lang="en-AU" dirty="0"/>
          </a:p>
          <a:p>
            <a:r>
              <a:rPr lang="en-AU" dirty="0" smtClean="0"/>
              <a:t>FDIS ballot: </a:t>
            </a:r>
            <a:r>
              <a:rPr lang="en-AU" dirty="0">
                <a:solidFill>
                  <a:srgbClr val="00B050"/>
                </a:solidFill>
              </a:rPr>
              <a:t>passed &amp; </a:t>
            </a:r>
            <a:r>
              <a:rPr lang="en-AU" dirty="0" smtClean="0">
                <a:solidFill>
                  <a:srgbClr val="00B050"/>
                </a:solidFill>
              </a:rPr>
              <a:t>published</a:t>
            </a:r>
          </a:p>
          <a:p>
            <a:pPr lvl="1"/>
            <a:r>
              <a:rPr lang="en-AU" dirty="0"/>
              <a:t>802.1Qbu-2016 passed its </a:t>
            </a:r>
            <a:r>
              <a:rPr lang="en-AU" dirty="0" smtClean="0"/>
              <a:t>FDIS ballot </a:t>
            </a:r>
            <a:r>
              <a:rPr lang="en-AU" dirty="0"/>
              <a:t>on </a:t>
            </a:r>
            <a:r>
              <a:rPr lang="en-AU" dirty="0" smtClean="0"/>
              <a:t>11 Oct 2017(N16721?)</a:t>
            </a:r>
          </a:p>
          <a:p>
            <a:pPr lvl="2"/>
            <a:r>
              <a:rPr lang="en-AU" dirty="0"/>
              <a:t>Passed </a:t>
            </a:r>
            <a:r>
              <a:rPr lang="en-AU" dirty="0" smtClean="0"/>
              <a:t>11/0/10</a:t>
            </a:r>
          </a:p>
          <a:p>
            <a:pPr lvl="1"/>
            <a:r>
              <a:rPr lang="en-AU" dirty="0" smtClean="0"/>
              <a:t>Published in Nov </a:t>
            </a:r>
            <a:r>
              <a:rPr lang="en-AU" dirty="0"/>
              <a:t>2017 as </a:t>
            </a:r>
            <a:r>
              <a:rPr lang="en-AU" dirty="0">
                <a:solidFill>
                  <a:srgbClr val="FF0000"/>
                </a:solidFill>
              </a:rPr>
              <a:t>&lt;what&gt;</a:t>
            </a:r>
          </a:p>
          <a:p>
            <a:pPr marL="1588" lvl="1" indent="0">
              <a:buNone/>
            </a:pPr>
            <a:endParaRPr lang="en-AU" dirty="0"/>
          </a:p>
          <a:p>
            <a:endParaRPr lang="en-AU" dirty="0" smtClean="0">
              <a:solidFill>
                <a:schemeClr val="accent2"/>
              </a:solidFill>
            </a:endParaRPr>
          </a:p>
        </p:txBody>
      </p:sp>
    </p:spTree>
    <p:extLst>
      <p:ext uri="{BB962C8B-B14F-4D97-AF65-F5344CB8AC3E}">
        <p14:creationId xmlns:p14="http://schemas.microsoft.com/office/powerpoint/2010/main" val="2824333331"/>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8802.1Qbz has been 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132</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342900" lvl="1" indent="-342900"/>
            <a:r>
              <a:rPr lang="en-AU" dirty="0"/>
              <a:t>IEEE </a:t>
            </a:r>
            <a:r>
              <a:rPr lang="en-AU" dirty="0" smtClean="0"/>
              <a:t>802.1Qbz D3.0 </a:t>
            </a:r>
            <a:r>
              <a:rPr lang="en-AU" dirty="0"/>
              <a:t>was liaised for information in </a:t>
            </a:r>
            <a:r>
              <a:rPr lang="en-AU" dirty="0" smtClean="0"/>
              <a:t>Dec 2015</a:t>
            </a:r>
          </a:p>
          <a:p>
            <a:r>
              <a:rPr lang="en-US" dirty="0"/>
              <a:t>60-day</a:t>
            </a:r>
            <a:r>
              <a:rPr lang="en-AU" dirty="0"/>
              <a:t> pre-ballot: </a:t>
            </a:r>
            <a:r>
              <a:rPr lang="en-AU" dirty="0">
                <a:solidFill>
                  <a:srgbClr val="00B050"/>
                </a:solidFill>
              </a:rPr>
              <a:t>passed</a:t>
            </a:r>
            <a:r>
              <a:rPr lang="en-AU" dirty="0">
                <a:solidFill>
                  <a:schemeClr val="accent2"/>
                </a:solidFill>
              </a:rPr>
              <a:t> </a:t>
            </a:r>
            <a:r>
              <a:rPr lang="en-AU" dirty="0">
                <a:solidFill>
                  <a:srgbClr val="00B050"/>
                </a:solidFill>
              </a:rPr>
              <a:t>&amp; response liaised</a:t>
            </a:r>
            <a:endParaRPr lang="en-AU" dirty="0"/>
          </a:p>
          <a:p>
            <a:pPr lvl="1"/>
            <a:r>
              <a:rPr lang="en-AU" dirty="0"/>
              <a:t>IEEE </a:t>
            </a:r>
            <a:r>
              <a:rPr lang="en-AU" dirty="0" smtClean="0"/>
              <a:t>802.1Qbz-2016 </a:t>
            </a:r>
            <a:r>
              <a:rPr lang="en-AU" dirty="0"/>
              <a:t>passed its 60-day ballot on 7 Feb </a:t>
            </a:r>
            <a:r>
              <a:rPr lang="en-AU" dirty="0" smtClean="0"/>
              <a:t>2017 (N16540)</a:t>
            </a:r>
            <a:endParaRPr lang="en-AU" dirty="0"/>
          </a:p>
          <a:p>
            <a:pPr lvl="2"/>
            <a:r>
              <a:rPr lang="en-AU" dirty="0"/>
              <a:t>Passed 9/0/11 on need for ISO standard</a:t>
            </a:r>
          </a:p>
          <a:p>
            <a:pPr lvl="2"/>
            <a:r>
              <a:rPr lang="en-AU" dirty="0"/>
              <a:t>Passed 7/1/12 on support for submission to FDIS</a:t>
            </a:r>
          </a:p>
          <a:p>
            <a:pPr lvl="1"/>
            <a:r>
              <a:rPr lang="en-AU" dirty="0" smtClean="0"/>
              <a:t>China NB voted “no” with one comment</a:t>
            </a:r>
          </a:p>
          <a:p>
            <a:pPr lvl="2"/>
            <a:r>
              <a:rPr lang="en-AU" dirty="0" smtClean="0"/>
              <a:t>Response </a:t>
            </a:r>
            <a:r>
              <a:rPr lang="en-AU" dirty="0"/>
              <a:t>sent </a:t>
            </a:r>
            <a:r>
              <a:rPr lang="en-AU" dirty="0" smtClean="0"/>
              <a:t>in March 2017 to </a:t>
            </a:r>
            <a:r>
              <a:rPr lang="en-AU" dirty="0"/>
              <a:t>China NB </a:t>
            </a:r>
            <a:r>
              <a:rPr lang="en-AU" dirty="0" smtClean="0"/>
              <a:t>comments (N16601)</a:t>
            </a:r>
          </a:p>
          <a:p>
            <a:r>
              <a:rPr lang="en-AU" dirty="0"/>
              <a:t>FDIS ballot: </a:t>
            </a:r>
            <a:r>
              <a:rPr lang="en-AU" dirty="0" smtClean="0">
                <a:solidFill>
                  <a:srgbClr val="00B050"/>
                </a:solidFill>
              </a:rPr>
              <a:t>passed &amp; published</a:t>
            </a:r>
            <a:endParaRPr lang="en-AU" dirty="0">
              <a:solidFill>
                <a:srgbClr val="00B050"/>
              </a:solidFill>
            </a:endParaRPr>
          </a:p>
          <a:p>
            <a:pPr lvl="1"/>
            <a:r>
              <a:rPr lang="en-AU" dirty="0" smtClean="0"/>
              <a:t>802.1Qbz-2016 </a:t>
            </a:r>
            <a:r>
              <a:rPr lang="en-AU" dirty="0"/>
              <a:t>passed its FDIS ballot on 11 Oct (</a:t>
            </a:r>
            <a:r>
              <a:rPr lang="en-AU" dirty="0" smtClean="0"/>
              <a:t>N16722?)</a:t>
            </a:r>
            <a:endParaRPr lang="en-AU" dirty="0"/>
          </a:p>
          <a:p>
            <a:pPr lvl="2"/>
            <a:r>
              <a:rPr lang="en-AU" dirty="0"/>
              <a:t>Passed </a:t>
            </a:r>
            <a:r>
              <a:rPr lang="en-AU" dirty="0" smtClean="0"/>
              <a:t>11/0/10</a:t>
            </a:r>
          </a:p>
          <a:p>
            <a:pPr lvl="1"/>
            <a:r>
              <a:rPr lang="en-AU" dirty="0"/>
              <a:t>Published in Nov 2017 as </a:t>
            </a:r>
            <a:r>
              <a:rPr lang="en-AU" dirty="0">
                <a:solidFill>
                  <a:srgbClr val="FF0000"/>
                </a:solidFill>
              </a:rPr>
              <a:t>&lt;what&gt;</a:t>
            </a:r>
          </a:p>
          <a:p>
            <a:pPr lvl="1"/>
            <a:endParaRPr lang="en-AU" dirty="0"/>
          </a:p>
        </p:txBody>
      </p:sp>
    </p:spTree>
    <p:extLst>
      <p:ext uri="{BB962C8B-B14F-4D97-AF65-F5344CB8AC3E}">
        <p14:creationId xmlns:p14="http://schemas.microsoft.com/office/powerpoint/2010/main" val="345559998"/>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802.1Qcd-2015 has been </a:t>
            </a:r>
            <a:r>
              <a:rPr lang="en-AU" dirty="0" smtClean="0">
                <a:solidFill>
                  <a:schemeClr val="accent6"/>
                </a:solidFill>
              </a:rPr>
              <a:t>published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solidFill>
                  <a:schemeClr val="tx2"/>
                </a:solidFill>
              </a:rPr>
              <a:t>802.1Qcd-2015 was liaised for information on 26 May </a:t>
            </a:r>
            <a:r>
              <a:rPr lang="en-AU" dirty="0" smtClean="0">
                <a:solidFill>
                  <a:schemeClr val="tx2"/>
                </a:solidFill>
              </a:rPr>
              <a:t>2015</a:t>
            </a:r>
          </a:p>
          <a:p>
            <a:r>
              <a:rPr lang="en-US" dirty="0" smtClean="0"/>
              <a:t>60-day</a:t>
            </a:r>
            <a:r>
              <a:rPr lang="en-AU" dirty="0" smtClean="0"/>
              <a:t> pre-ballot: </a:t>
            </a:r>
            <a:r>
              <a:rPr lang="en-AU" dirty="0" smtClean="0">
                <a:solidFill>
                  <a:srgbClr val="00B050"/>
                </a:solidFill>
              </a:rPr>
              <a:t>passed </a:t>
            </a:r>
            <a:r>
              <a:rPr lang="en-AU" dirty="0">
                <a:solidFill>
                  <a:srgbClr val="00B050"/>
                </a:solidFill>
              </a:rPr>
              <a:t>&amp; response </a:t>
            </a:r>
            <a:r>
              <a:rPr lang="en-AU" dirty="0" smtClean="0">
                <a:solidFill>
                  <a:srgbClr val="00B050"/>
                </a:solidFill>
              </a:rPr>
              <a:t>sent</a:t>
            </a:r>
            <a:endParaRPr lang="en-AU" dirty="0">
              <a:solidFill>
                <a:srgbClr val="00B050"/>
              </a:solidFill>
            </a:endParaRPr>
          </a:p>
          <a:p>
            <a:pPr lvl="1"/>
            <a:r>
              <a:rPr lang="en-AU" dirty="0" smtClean="0"/>
              <a:t>802.1Qcd-2015 </a:t>
            </a:r>
            <a:r>
              <a:rPr lang="en-AU" dirty="0"/>
              <a:t>passed </a:t>
            </a:r>
            <a:r>
              <a:rPr lang="en-AU" dirty="0" smtClean="0"/>
              <a:t>60-day </a:t>
            </a:r>
            <a:r>
              <a:rPr lang="en-AU" dirty="0"/>
              <a:t>pre-ballot on 23 Oct </a:t>
            </a:r>
            <a:r>
              <a:rPr lang="en-AU" dirty="0" smtClean="0"/>
              <a:t>2016 (N16496)</a:t>
            </a:r>
            <a:endParaRPr lang="en-AU" dirty="0"/>
          </a:p>
          <a:p>
            <a:pPr lvl="2"/>
            <a:r>
              <a:rPr lang="en-AU" dirty="0"/>
              <a:t>Passed </a:t>
            </a:r>
            <a:r>
              <a:rPr lang="en-AU" dirty="0" smtClean="0"/>
              <a:t>8/0/10 </a:t>
            </a:r>
            <a:r>
              <a:rPr lang="en-AU" dirty="0"/>
              <a:t>on need for ISO standard</a:t>
            </a:r>
          </a:p>
          <a:p>
            <a:pPr lvl="2"/>
            <a:r>
              <a:rPr lang="en-AU" dirty="0"/>
              <a:t>Passed </a:t>
            </a:r>
            <a:r>
              <a:rPr lang="en-AU" dirty="0" smtClean="0"/>
              <a:t>6/1/11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The response was sent in Nov 2016 (N16505)</a:t>
            </a:r>
          </a:p>
          <a:p>
            <a:r>
              <a:rPr lang="en-AU" dirty="0" smtClean="0"/>
              <a:t>FDIS ballot: </a:t>
            </a:r>
            <a:r>
              <a:rPr lang="en-AU" dirty="0">
                <a:solidFill>
                  <a:srgbClr val="00B050"/>
                </a:solidFill>
              </a:rPr>
              <a:t>passed &amp; </a:t>
            </a:r>
            <a:r>
              <a:rPr lang="en-AU" dirty="0" smtClean="0">
                <a:solidFill>
                  <a:srgbClr val="00B050"/>
                </a:solidFill>
              </a:rPr>
              <a:t>published</a:t>
            </a:r>
          </a:p>
          <a:p>
            <a:pPr lvl="1"/>
            <a:r>
              <a:rPr lang="en-AU" dirty="0" smtClean="0"/>
              <a:t>802.1Qcd-2015 </a:t>
            </a:r>
            <a:r>
              <a:rPr lang="en-AU" dirty="0"/>
              <a:t>passed its FDIS ballot on </a:t>
            </a:r>
            <a:r>
              <a:rPr lang="en-AU" dirty="0" smtClean="0"/>
              <a:t>1 Dec 2017 (</a:t>
            </a:r>
            <a:r>
              <a:rPr lang="en-AU" dirty="0" smtClean="0">
                <a:solidFill>
                  <a:srgbClr val="FF0000"/>
                </a:solidFill>
              </a:rPr>
              <a:t>N??????</a:t>
            </a:r>
            <a:r>
              <a:rPr lang="en-AU" dirty="0" smtClean="0"/>
              <a:t>)</a:t>
            </a:r>
            <a:endParaRPr lang="en-AU" dirty="0"/>
          </a:p>
          <a:p>
            <a:pPr lvl="2"/>
            <a:r>
              <a:rPr lang="en-AU" dirty="0"/>
              <a:t>Passed </a:t>
            </a:r>
            <a:r>
              <a:rPr lang="en-AU" dirty="0" smtClean="0"/>
              <a:t>14/0/13</a:t>
            </a:r>
          </a:p>
          <a:p>
            <a:pPr lvl="1"/>
            <a:r>
              <a:rPr lang="en-AU" dirty="0" smtClean="0"/>
              <a:t>Published in Jan </a:t>
            </a:r>
            <a:r>
              <a:rPr lang="en-AU" dirty="0"/>
              <a:t>2018 as </a:t>
            </a:r>
            <a:r>
              <a:rPr lang="en-AU" dirty="0">
                <a:solidFill>
                  <a:srgbClr val="FF0000"/>
                </a:solidFill>
              </a:rPr>
              <a:t>&lt;what&gt;</a:t>
            </a:r>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133</a:t>
            </a:fld>
            <a:endParaRPr lang="en-US"/>
          </a:p>
        </p:txBody>
      </p:sp>
    </p:spTree>
    <p:extLst>
      <p:ext uri="{BB962C8B-B14F-4D97-AF65-F5344CB8AC3E}">
        <p14:creationId xmlns:p14="http://schemas.microsoft.com/office/powerpoint/2010/main" val="1839270550"/>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802.1Q-2014/</a:t>
            </a:r>
            <a:r>
              <a:rPr lang="en-GB" dirty="0" err="1"/>
              <a:t>Cor</a:t>
            </a:r>
            <a:r>
              <a:rPr lang="en-GB" dirty="0"/>
              <a:t> </a:t>
            </a:r>
            <a:r>
              <a:rPr lang="en-GB" dirty="0" smtClean="0"/>
              <a:t>1-2015</a:t>
            </a:r>
            <a:r>
              <a:rPr lang="en-AU" dirty="0"/>
              <a:t> </a:t>
            </a:r>
            <a:r>
              <a:rPr lang="en-AU" dirty="0" smtClean="0"/>
              <a:t>has been published</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 &amp; published</a:t>
            </a:r>
            <a:endParaRPr lang="en-AU" dirty="0" smtClean="0">
              <a:solidFill>
                <a:schemeClr val="accent2"/>
              </a:solidFill>
            </a:endParaRPr>
          </a:p>
          <a:p>
            <a:pPr lvl="1"/>
            <a:r>
              <a:rPr lang="en-AU" dirty="0" smtClean="0"/>
              <a:t>802.1Q-2014/</a:t>
            </a:r>
            <a:r>
              <a:rPr lang="en-AU" dirty="0" err="1" smtClean="0"/>
              <a:t>Cor</a:t>
            </a:r>
            <a:r>
              <a:rPr lang="en-AU" dirty="0" smtClean="0"/>
              <a:t> </a:t>
            </a:r>
            <a:r>
              <a:rPr lang="en-AU" dirty="0"/>
              <a:t>1-2015 </a:t>
            </a:r>
            <a:r>
              <a:rPr lang="en-AU" dirty="0" smtClean="0"/>
              <a:t>was submitted to PSDO using a special process for corrigenda</a:t>
            </a:r>
          </a:p>
          <a:p>
            <a:pPr lvl="1"/>
            <a:r>
              <a:rPr lang="en-AU" dirty="0" smtClean="0"/>
              <a:t>The ballot passed on 16 March 2017 (N16589)</a:t>
            </a:r>
          </a:p>
          <a:p>
            <a:pPr lvl="2"/>
            <a:r>
              <a:rPr lang="en-AU" dirty="0"/>
              <a:t>Do you support the need for a corrigendum to the subject ISO/IEC/IEEE International Standard? </a:t>
            </a:r>
            <a:r>
              <a:rPr lang="en-AU" dirty="0" smtClean="0"/>
              <a:t> 9/0/11</a:t>
            </a:r>
          </a:p>
          <a:p>
            <a:pPr lvl="2"/>
            <a:r>
              <a:rPr lang="en-AU" dirty="0" smtClean="0"/>
              <a:t>Do </a:t>
            </a:r>
            <a:r>
              <a:rPr lang="en-AU" dirty="0"/>
              <a:t>you approve the draft for publication? </a:t>
            </a:r>
            <a:r>
              <a:rPr lang="en-AU" dirty="0" smtClean="0"/>
              <a:t> 8/1/11</a:t>
            </a:r>
          </a:p>
          <a:p>
            <a:pPr lvl="1"/>
            <a:r>
              <a:rPr lang="en-AU" dirty="0" smtClean="0"/>
              <a:t>China NB voted “no” with an objection to the use of IEEE 802.1X based security</a:t>
            </a:r>
          </a:p>
          <a:p>
            <a:pPr lvl="2"/>
            <a:r>
              <a:rPr lang="en-AU" dirty="0"/>
              <a:t>Response (</a:t>
            </a:r>
            <a:r>
              <a:rPr lang="en-AU" dirty="0" smtClean="0"/>
              <a:t>N16687) </a:t>
            </a:r>
            <a:r>
              <a:rPr lang="en-AU" dirty="0"/>
              <a:t>was liaised in July </a:t>
            </a:r>
            <a:r>
              <a:rPr lang="en-AU" dirty="0" smtClean="0"/>
              <a:t>2017</a:t>
            </a:r>
          </a:p>
          <a:p>
            <a:pPr lvl="1"/>
            <a:r>
              <a:rPr lang="en-AU" dirty="0" smtClean="0"/>
              <a:t>Published in Oct 2017 as </a:t>
            </a:r>
            <a:r>
              <a:rPr lang="en-AU" dirty="0" smtClean="0">
                <a:solidFill>
                  <a:srgbClr val="FF0000"/>
                </a:solidFill>
              </a:rPr>
              <a:t>&lt;what&gt;</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134</a:t>
            </a:fld>
            <a:endParaRPr lang="en-US"/>
          </a:p>
        </p:txBody>
      </p:sp>
    </p:spTree>
    <p:extLst>
      <p:ext uri="{BB962C8B-B14F-4D97-AF65-F5344CB8AC3E}">
        <p14:creationId xmlns:p14="http://schemas.microsoft.com/office/powerpoint/2010/main" val="3663221656"/>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8802.3bw has been published</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135</a:t>
            </a:fld>
            <a:endParaRPr lang="en-US"/>
          </a:p>
        </p:txBody>
      </p:sp>
      <p:sp>
        <p:nvSpPr>
          <p:cNvPr id="10" name="Content Placeholder 9"/>
          <p:cNvSpPr>
            <a:spLocks noGrp="1"/>
          </p:cNvSpPr>
          <p:nvPr>
            <p:ph idx="1"/>
          </p:nvPr>
        </p:nvSpPr>
        <p:spPr>
          <a:xfrm>
            <a:off x="685800" y="14478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802.3bw was </a:t>
            </a:r>
            <a:r>
              <a:rPr lang="en-AU" dirty="0"/>
              <a:t>liaised to SC6  in </a:t>
            </a:r>
            <a:r>
              <a:rPr lang="en-AU" dirty="0" smtClean="0"/>
              <a:t>Nov 2015 </a:t>
            </a:r>
            <a:r>
              <a:rPr lang="en-AU" dirty="0"/>
              <a:t>to allow them to become familiar with it before submission for approval under the PSDO </a:t>
            </a:r>
            <a:r>
              <a:rPr lang="en-AU" dirty="0" smtClean="0"/>
              <a:t>process</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a:solidFill>
                <a:srgbClr val="00B050"/>
              </a:solidFill>
            </a:endParaRPr>
          </a:p>
          <a:p>
            <a:pPr lvl="1"/>
            <a:r>
              <a:rPr lang="en-AU" dirty="0" smtClean="0"/>
              <a:t>802.3bw passed 60-day ballot on 19 Sep 2016 (see N16478)</a:t>
            </a:r>
          </a:p>
          <a:p>
            <a:pPr lvl="2"/>
            <a:r>
              <a:rPr lang="en-AU" dirty="0" smtClean="0"/>
              <a:t>Support need for IS: passed 7/1/10 (</a:t>
            </a:r>
            <a:r>
              <a:rPr lang="en-AU" dirty="0"/>
              <a:t>China NB voted </a:t>
            </a:r>
            <a:r>
              <a:rPr lang="en-AU" dirty="0" smtClean="0"/>
              <a:t>no)</a:t>
            </a:r>
          </a:p>
          <a:p>
            <a:pPr lvl="2"/>
            <a:r>
              <a:rPr lang="en-AU" dirty="0" smtClean="0"/>
              <a:t>Support submission for this IS: </a:t>
            </a:r>
            <a:r>
              <a:rPr lang="en-AU" dirty="0"/>
              <a:t>passed 6/1/11 (China NB voted </a:t>
            </a:r>
            <a:r>
              <a:rPr lang="en-AU" dirty="0" smtClean="0"/>
              <a:t>no)</a:t>
            </a:r>
          </a:p>
          <a:p>
            <a:pPr lvl="1"/>
            <a:r>
              <a:rPr lang="en-AU" dirty="0"/>
              <a:t>China NB voted </a:t>
            </a:r>
            <a:r>
              <a:rPr lang="en-AU" dirty="0" smtClean="0"/>
              <a:t>“no” with comments </a:t>
            </a:r>
          </a:p>
          <a:p>
            <a:pPr lvl="2"/>
            <a:r>
              <a:rPr lang="en-AU" dirty="0" smtClean="0"/>
              <a:t>Response sent to SC6 in Dec 2016 (see N16509)</a:t>
            </a:r>
          </a:p>
          <a:p>
            <a:r>
              <a:rPr lang="en-AU" dirty="0" smtClean="0"/>
              <a:t>FDIS ballot: </a:t>
            </a:r>
            <a:r>
              <a:rPr lang="en-AU" dirty="0">
                <a:solidFill>
                  <a:srgbClr val="00B050"/>
                </a:solidFill>
              </a:rPr>
              <a:t>passed </a:t>
            </a:r>
            <a:r>
              <a:rPr lang="en-AU" dirty="0" smtClean="0">
                <a:solidFill>
                  <a:srgbClr val="00B050"/>
                </a:solidFill>
              </a:rPr>
              <a:t>&amp; published</a:t>
            </a:r>
          </a:p>
          <a:p>
            <a:pPr lvl="1"/>
            <a:r>
              <a:rPr lang="en-AU" dirty="0" smtClean="0"/>
              <a:t>Passed on 11 Sep 2017 by 15/0/13 (N16712)</a:t>
            </a:r>
          </a:p>
          <a:p>
            <a:pPr lvl="2"/>
            <a:r>
              <a:rPr lang="en-AU" dirty="0" smtClean="0"/>
              <a:t>China NB voted “yes” with one comment</a:t>
            </a:r>
          </a:p>
          <a:p>
            <a:pPr lvl="2"/>
            <a:r>
              <a:rPr lang="en-AU" dirty="0" smtClean="0"/>
              <a:t>Response sent on 14 Nov 2017 (N16744)</a:t>
            </a:r>
          </a:p>
          <a:p>
            <a:pPr lvl="1"/>
            <a:r>
              <a:rPr lang="en-AU" dirty="0" smtClean="0"/>
              <a:t>Published in Oct </a:t>
            </a:r>
            <a:r>
              <a:rPr lang="en-AU" dirty="0"/>
              <a:t>2017 as </a:t>
            </a:r>
            <a:r>
              <a:rPr lang="en-AU" dirty="0">
                <a:solidFill>
                  <a:srgbClr val="FF0000"/>
                </a:solidFill>
              </a:rPr>
              <a:t>&lt;what&gt;</a:t>
            </a:r>
          </a:p>
          <a:p>
            <a:pPr lvl="1"/>
            <a:endParaRPr lang="en-AU" dirty="0" smtClean="0"/>
          </a:p>
        </p:txBody>
      </p:sp>
    </p:spTree>
    <p:extLst>
      <p:ext uri="{BB962C8B-B14F-4D97-AF65-F5344CB8AC3E}">
        <p14:creationId xmlns:p14="http://schemas.microsoft.com/office/powerpoint/2010/main" val="2385935049"/>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8802.3bp has been published</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136</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a:t>
            </a:r>
            <a:r>
              <a:rPr lang="en-AU" dirty="0" smtClean="0">
                <a:solidFill>
                  <a:srgbClr val="00B050"/>
                </a:solidFill>
              </a:rPr>
              <a:t>resolved</a:t>
            </a:r>
          </a:p>
          <a:p>
            <a:pPr lvl="1"/>
            <a:r>
              <a:rPr lang="en-AU" dirty="0" smtClean="0"/>
              <a:t>Passed on 11 Jan </a:t>
            </a:r>
            <a:r>
              <a:rPr lang="en-AU" dirty="0"/>
              <a:t>2017 (N16537)</a:t>
            </a:r>
            <a:endParaRPr lang="en-AU" dirty="0" smtClean="0"/>
          </a:p>
          <a:p>
            <a:pPr lvl="2"/>
            <a:r>
              <a:rPr lang="en-AU" dirty="0"/>
              <a:t>Support need for IS: passed </a:t>
            </a:r>
            <a:r>
              <a:rPr lang="en-AU" dirty="0" smtClean="0"/>
              <a:t>9/0/10 </a:t>
            </a:r>
            <a:endParaRPr lang="en-AU" dirty="0"/>
          </a:p>
          <a:p>
            <a:pPr lvl="2"/>
            <a:r>
              <a:rPr lang="en-AU" dirty="0"/>
              <a:t>Support submission for this IS: passed </a:t>
            </a:r>
            <a:r>
              <a:rPr lang="en-AU" dirty="0" smtClean="0"/>
              <a:t>7/1/11 </a:t>
            </a:r>
            <a:endParaRPr lang="en-AU" dirty="0"/>
          </a:p>
          <a:p>
            <a:pPr lvl="1"/>
            <a:r>
              <a:rPr lang="en-AU" dirty="0" smtClean="0"/>
              <a:t>China </a:t>
            </a:r>
            <a:r>
              <a:rPr lang="en-AU" dirty="0"/>
              <a:t>NB voted </a:t>
            </a:r>
            <a:r>
              <a:rPr lang="en-AU" dirty="0" smtClean="0"/>
              <a:t>“no” with two comments</a:t>
            </a:r>
          </a:p>
          <a:p>
            <a:pPr lvl="2"/>
            <a:r>
              <a:rPr lang="en-AU" dirty="0" smtClean="0"/>
              <a:t>IEEE 802.3 sent a response in March 2017 (N16590)</a:t>
            </a:r>
          </a:p>
          <a:p>
            <a:r>
              <a:rPr lang="en-AU" dirty="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smtClean="0"/>
              <a:t>802.3bp </a:t>
            </a:r>
            <a:r>
              <a:rPr lang="en-AU" dirty="0"/>
              <a:t>passed FDIS </a:t>
            </a:r>
            <a:r>
              <a:rPr lang="en-AU" dirty="0" smtClean="0"/>
              <a:t>ballot </a:t>
            </a:r>
            <a:r>
              <a:rPr lang="en-AU" dirty="0"/>
              <a:t>on </a:t>
            </a:r>
            <a:r>
              <a:rPr lang="en-AU" dirty="0" smtClean="0"/>
              <a:t>18 </a:t>
            </a:r>
            <a:r>
              <a:rPr lang="en-AU" dirty="0"/>
              <a:t>Oct </a:t>
            </a:r>
            <a:r>
              <a:rPr lang="en-AU" dirty="0" smtClean="0"/>
              <a:t>2017</a:t>
            </a:r>
            <a:endParaRPr lang="en-AU" dirty="0">
              <a:solidFill>
                <a:srgbClr val="FF0000"/>
              </a:solidFill>
            </a:endParaRPr>
          </a:p>
          <a:p>
            <a:pPr lvl="2"/>
            <a:r>
              <a:rPr lang="en-AU" dirty="0"/>
              <a:t>Passed </a:t>
            </a:r>
            <a:r>
              <a:rPr lang="en-AU" dirty="0" smtClean="0"/>
              <a:t>12/0/8</a:t>
            </a:r>
          </a:p>
          <a:p>
            <a:pPr lvl="1"/>
            <a:r>
              <a:rPr lang="en-AU" dirty="0" smtClean="0"/>
              <a:t>Published in Nov </a:t>
            </a:r>
            <a:r>
              <a:rPr lang="en-AU" dirty="0"/>
              <a:t>2017 as </a:t>
            </a:r>
            <a:r>
              <a:rPr lang="en-AU" dirty="0">
                <a:solidFill>
                  <a:srgbClr val="FF0000"/>
                </a:solidFill>
              </a:rPr>
              <a:t>&lt;what&gt;</a:t>
            </a:r>
          </a:p>
          <a:p>
            <a:pPr marL="1588" lvl="1" indent="0">
              <a:buNone/>
            </a:pPr>
            <a:endParaRPr lang="en-AU" dirty="0"/>
          </a:p>
        </p:txBody>
      </p:sp>
    </p:spTree>
    <p:extLst>
      <p:ext uri="{BB962C8B-B14F-4D97-AF65-F5344CB8AC3E}">
        <p14:creationId xmlns:p14="http://schemas.microsoft.com/office/powerpoint/2010/main" val="3415549720"/>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8802.3bq has been published</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137</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802.3bq </a:t>
            </a:r>
            <a:r>
              <a:rPr lang="en-AU" dirty="0" smtClean="0">
                <a:solidFill>
                  <a:schemeClr val="tx2"/>
                </a:solidFill>
              </a:rPr>
              <a:t>D3.0 was </a:t>
            </a:r>
            <a:r>
              <a:rPr lang="en-AU" dirty="0">
                <a:solidFill>
                  <a:schemeClr val="tx2"/>
                </a:solidFill>
              </a:rPr>
              <a:t>liaised to SC6  in </a:t>
            </a:r>
            <a:r>
              <a:rPr lang="en-AU" dirty="0" smtClean="0">
                <a:solidFill>
                  <a:schemeClr val="tx2"/>
                </a:solidFill>
              </a:rPr>
              <a:t>Feb 2016 to </a:t>
            </a:r>
            <a:r>
              <a:rPr lang="en-AU" dirty="0">
                <a:solidFill>
                  <a:schemeClr val="tx2"/>
                </a:solidFill>
              </a:rPr>
              <a:t>allow them to become familiar with it before submission for approval under the PSDO </a:t>
            </a:r>
            <a:r>
              <a:rPr lang="en-AU" dirty="0" smtClean="0">
                <a:solidFill>
                  <a:schemeClr val="tx2"/>
                </a:solidFill>
              </a:rPr>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a:t>802.3bq </a:t>
            </a:r>
            <a:r>
              <a:rPr lang="en-AU" dirty="0" smtClean="0"/>
              <a:t>passed 60-day pre-ballot on </a:t>
            </a:r>
            <a:r>
              <a:rPr lang="en-AU" dirty="0"/>
              <a:t>11 Jan 2017 (N16536)</a:t>
            </a:r>
          </a:p>
          <a:p>
            <a:pPr lvl="2"/>
            <a:r>
              <a:rPr lang="en-AU" dirty="0"/>
              <a:t>Support need for IS: passed 9/0/10 </a:t>
            </a:r>
          </a:p>
          <a:p>
            <a:pPr lvl="2"/>
            <a:r>
              <a:rPr lang="en-AU" dirty="0"/>
              <a:t>Support submission for this IS: passed 7/1/11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802.3bp response)</a:t>
            </a:r>
            <a:endParaRPr lang="en-AU" dirty="0"/>
          </a:p>
          <a:p>
            <a:r>
              <a:rPr lang="en-AU" dirty="0"/>
              <a:t>FDIS ballot: </a:t>
            </a:r>
            <a:r>
              <a:rPr lang="en-AU" dirty="0">
                <a:solidFill>
                  <a:srgbClr val="00B050"/>
                </a:solidFill>
              </a:rPr>
              <a:t>passed </a:t>
            </a:r>
            <a:r>
              <a:rPr lang="en-AU" dirty="0" smtClean="0">
                <a:solidFill>
                  <a:srgbClr val="00B050"/>
                </a:solidFill>
              </a:rPr>
              <a:t>&amp; published</a:t>
            </a:r>
            <a:endParaRPr lang="en-AU" dirty="0">
              <a:solidFill>
                <a:srgbClr val="00B050"/>
              </a:solidFill>
            </a:endParaRPr>
          </a:p>
          <a:p>
            <a:pPr lvl="1"/>
            <a:r>
              <a:rPr lang="en-AU" dirty="0" smtClean="0"/>
              <a:t>802.3bq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1"/>
            <a:r>
              <a:rPr lang="en-AU" dirty="0" smtClean="0"/>
              <a:t>Published in Nov </a:t>
            </a:r>
            <a:r>
              <a:rPr lang="en-AU" dirty="0"/>
              <a:t>2017 as </a:t>
            </a:r>
            <a:r>
              <a:rPr lang="en-AU" dirty="0">
                <a:solidFill>
                  <a:srgbClr val="FF0000"/>
                </a:solidFill>
              </a:rPr>
              <a:t>&lt;what&gt;</a:t>
            </a:r>
          </a:p>
          <a:p>
            <a:pPr lvl="1"/>
            <a:endParaRPr lang="en-AU" dirty="0"/>
          </a:p>
          <a:p>
            <a:pPr lvl="2"/>
            <a:endParaRPr lang="en-AU" dirty="0"/>
          </a:p>
        </p:txBody>
      </p:sp>
    </p:spTree>
    <p:extLst>
      <p:ext uri="{BB962C8B-B14F-4D97-AF65-F5344CB8AC3E}">
        <p14:creationId xmlns:p14="http://schemas.microsoft.com/office/powerpoint/2010/main" val="4159450296"/>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8802.3br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138</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802.3br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802.3br passed 60-day pre-ballot on 16 Feb </a:t>
            </a:r>
            <a:r>
              <a:rPr lang="en-AU" dirty="0"/>
              <a:t>2017 (N16568)</a:t>
            </a:r>
          </a:p>
          <a:p>
            <a:pPr lvl="2"/>
            <a:r>
              <a:rPr lang="en-AU" dirty="0"/>
              <a:t>Support need for IS: passed </a:t>
            </a:r>
            <a:r>
              <a:rPr lang="en-AU" dirty="0" smtClean="0"/>
              <a:t>11/0/9</a:t>
            </a:r>
            <a:endParaRPr lang="en-AU" dirty="0"/>
          </a:p>
          <a:p>
            <a:pPr lvl="2"/>
            <a:r>
              <a:rPr lang="en-AU" dirty="0"/>
              <a:t>Support submission for this IS: passed </a:t>
            </a:r>
            <a:r>
              <a:rPr lang="en-AU" dirty="0" smtClean="0"/>
              <a:t>10/1/9</a:t>
            </a:r>
          </a:p>
          <a:p>
            <a:pPr lvl="1"/>
            <a:r>
              <a:rPr lang="en-AU" dirty="0" smtClean="0"/>
              <a:t>China </a:t>
            </a:r>
            <a:r>
              <a:rPr lang="en-AU" dirty="0"/>
              <a:t>NB voted </a:t>
            </a:r>
            <a:r>
              <a:rPr lang="en-AU" dirty="0" smtClean="0"/>
              <a:t>“no” with one comment</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smtClean="0"/>
              <a:t>FDIS </a:t>
            </a:r>
            <a:r>
              <a:rPr lang="en-AU" dirty="0"/>
              <a:t>ballot: </a:t>
            </a:r>
            <a:r>
              <a:rPr lang="en-AU" dirty="0">
                <a:solidFill>
                  <a:srgbClr val="00B050"/>
                </a:solidFill>
              </a:rPr>
              <a:t>passed </a:t>
            </a:r>
            <a:r>
              <a:rPr lang="en-AU" dirty="0" smtClean="0">
                <a:solidFill>
                  <a:srgbClr val="00B050"/>
                </a:solidFill>
              </a:rPr>
              <a:t>&amp; published</a:t>
            </a:r>
          </a:p>
          <a:p>
            <a:pPr lvl="1"/>
            <a:r>
              <a:rPr lang="en-AU" dirty="0"/>
              <a:t>802.3br passed </a:t>
            </a:r>
            <a:r>
              <a:rPr lang="en-AU" dirty="0" smtClean="0"/>
              <a:t>FDIS ballot on 11 Oct 2017 </a:t>
            </a:r>
            <a:r>
              <a:rPr lang="en-AU" dirty="0"/>
              <a:t>(</a:t>
            </a:r>
            <a:r>
              <a:rPr lang="en-AU" dirty="0" smtClean="0"/>
              <a:t>N16723?)</a:t>
            </a:r>
          </a:p>
          <a:p>
            <a:pPr lvl="2"/>
            <a:r>
              <a:rPr lang="en-AU" dirty="0" smtClean="0"/>
              <a:t>Passed 11/0/10</a:t>
            </a:r>
          </a:p>
          <a:p>
            <a:pPr lvl="1"/>
            <a:r>
              <a:rPr lang="en-AU" dirty="0" smtClean="0"/>
              <a:t>Published in Nov </a:t>
            </a:r>
            <a:r>
              <a:rPr lang="en-AU" dirty="0"/>
              <a:t>2017 as </a:t>
            </a:r>
            <a:r>
              <a:rPr lang="en-AU" dirty="0">
                <a:solidFill>
                  <a:srgbClr val="FF0000"/>
                </a:solidFill>
              </a:rPr>
              <a:t>&lt;what&gt;</a:t>
            </a:r>
          </a:p>
          <a:p>
            <a:pPr marL="1588" lvl="1" indent="0">
              <a:buNone/>
            </a:pPr>
            <a:endParaRPr lang="en-AU" dirty="0"/>
          </a:p>
          <a:p>
            <a:endParaRPr lang="en-AU" dirty="0">
              <a:solidFill>
                <a:schemeClr val="accent6"/>
              </a:solidFill>
            </a:endParaRPr>
          </a:p>
        </p:txBody>
      </p:sp>
    </p:spTree>
    <p:extLst>
      <p:ext uri="{BB962C8B-B14F-4D97-AF65-F5344CB8AC3E}">
        <p14:creationId xmlns:p14="http://schemas.microsoft.com/office/powerpoint/2010/main" val="3065902857"/>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8802.3by has been published</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139</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802.3by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802.3by passed 60-day pre-ballot on </a:t>
            </a:r>
            <a:r>
              <a:rPr lang="en-AU" dirty="0"/>
              <a:t>11 Jan 2017 (N16535)</a:t>
            </a:r>
          </a:p>
          <a:p>
            <a:pPr lvl="2"/>
            <a:r>
              <a:rPr lang="en-AU" dirty="0"/>
              <a:t>Support need for IS: passed 9/0/10 </a:t>
            </a:r>
          </a:p>
          <a:p>
            <a:pPr lvl="2"/>
            <a:r>
              <a:rPr lang="en-AU" dirty="0"/>
              <a:t>Support submission for this IS: passed </a:t>
            </a:r>
            <a:r>
              <a:rPr lang="en-AU" dirty="0" smtClean="0"/>
              <a:t>7/1/11</a:t>
            </a:r>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a:t>
            </a:r>
            <a:r>
              <a:rPr lang="en-AU" dirty="0">
                <a:solidFill>
                  <a:schemeClr val="accent2"/>
                </a:solidFill>
              </a:rPr>
              <a:t> </a:t>
            </a:r>
            <a:r>
              <a:rPr lang="en-AU" dirty="0">
                <a:solidFill>
                  <a:srgbClr val="00B050"/>
                </a:solidFill>
              </a:rPr>
              <a:t>&amp; </a:t>
            </a:r>
            <a:r>
              <a:rPr lang="en-AU" dirty="0" smtClean="0">
                <a:solidFill>
                  <a:srgbClr val="00B050"/>
                </a:solidFill>
              </a:rPr>
              <a:t>published</a:t>
            </a:r>
            <a:endParaRPr lang="en-AU" dirty="0">
              <a:solidFill>
                <a:srgbClr val="00B050"/>
              </a:solidFill>
            </a:endParaRPr>
          </a:p>
          <a:p>
            <a:pPr lvl="1"/>
            <a:r>
              <a:rPr lang="en-AU" dirty="0" smtClean="0"/>
              <a:t>802.3by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1"/>
            <a:r>
              <a:rPr lang="en-AU" dirty="0" smtClean="0"/>
              <a:t>Published in Nov </a:t>
            </a:r>
            <a:r>
              <a:rPr lang="en-AU" dirty="0"/>
              <a:t>2017 as </a:t>
            </a:r>
            <a:r>
              <a:rPr lang="en-AU" dirty="0">
                <a:solidFill>
                  <a:srgbClr val="FF0000"/>
                </a:solidFill>
              </a:rPr>
              <a:t>&lt;what</a:t>
            </a:r>
            <a:r>
              <a:rPr lang="en-AU" dirty="0" smtClean="0">
                <a:solidFill>
                  <a:srgbClr val="FF0000"/>
                </a:solidFill>
              </a:rPr>
              <a:t>&gt;</a:t>
            </a:r>
            <a:endParaRPr lang="en-AU" dirty="0">
              <a:solidFill>
                <a:srgbClr val="FF0000"/>
              </a:solidFill>
            </a:endParaRPr>
          </a:p>
        </p:txBody>
      </p:sp>
    </p:spTree>
    <p:extLst>
      <p:ext uri="{BB962C8B-B14F-4D97-AF65-F5344CB8AC3E}">
        <p14:creationId xmlns:p14="http://schemas.microsoft.com/office/powerpoint/2010/main" val="273923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a:t>
            </a:r>
            <a:r>
              <a:rPr lang="en-AU" dirty="0" smtClean="0"/>
              <a:t>802 </a:t>
            </a:r>
            <a:r>
              <a:rPr lang="en-AU" dirty="0"/>
              <a:t>has </a:t>
            </a:r>
            <a:r>
              <a:rPr lang="en-AU" dirty="0" smtClean="0"/>
              <a:t>sent 48 </a:t>
            </a:r>
            <a:r>
              <a:rPr lang="en-AU" dirty="0"/>
              <a:t>standards </a:t>
            </a:r>
            <a:r>
              <a:rPr lang="en-AU" dirty="0" smtClean="0"/>
              <a:t>through to </a:t>
            </a:r>
            <a:r>
              <a:rPr lang="en-AU" dirty="0"/>
              <a:t>PSDO ratification </a:t>
            </a:r>
            <a:r>
              <a:rPr lang="en-AU" dirty="0" smtClean="0"/>
              <a:t>with 36 in-process</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901749685"/>
              </p:ext>
            </p:extLst>
          </p:nvPr>
        </p:nvGraphicFramePr>
        <p:xfrm>
          <a:off x="1714500" y="2133600"/>
          <a:ext cx="5791200" cy="333756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4026387333"/>
                    </a:ext>
                  </a:extLst>
                </a:gridCol>
                <a:gridCol w="1930400">
                  <a:extLst>
                    <a:ext uri="{9D8B030D-6E8A-4147-A177-3AD203B41FA5}">
                      <a16:colId xmlns:a16="http://schemas.microsoft.com/office/drawing/2014/main" val="1749157900"/>
                    </a:ext>
                  </a:extLst>
                </a:gridCol>
                <a:gridCol w="1930400">
                  <a:extLst>
                    <a:ext uri="{9D8B030D-6E8A-4147-A177-3AD203B41FA5}">
                      <a16:colId xmlns:a16="http://schemas.microsoft.com/office/drawing/2014/main" val="3686578755"/>
                    </a:ext>
                  </a:extLst>
                </a:gridCol>
              </a:tblGrid>
              <a:tr h="370840">
                <a:tc>
                  <a:txBody>
                    <a:bodyPr/>
                    <a:lstStyle/>
                    <a:p>
                      <a:pPr algn="ctr"/>
                      <a:r>
                        <a:rPr lang="en-AU" dirty="0" smtClean="0"/>
                        <a:t>WG</a:t>
                      </a:r>
                      <a:endParaRPr lang="en-AU" dirty="0"/>
                    </a:p>
                  </a:txBody>
                  <a:tcPr/>
                </a:tc>
                <a:tc>
                  <a:txBody>
                    <a:bodyPr/>
                    <a:lstStyle/>
                    <a:p>
                      <a:pPr algn="ctr"/>
                      <a:r>
                        <a:rPr lang="en-AU" dirty="0" smtClean="0"/>
                        <a:t>Completed</a:t>
                      </a:r>
                      <a:endParaRPr lang="en-AU" dirty="0"/>
                    </a:p>
                  </a:txBody>
                  <a:tcPr/>
                </a:tc>
                <a:tc>
                  <a:txBody>
                    <a:bodyPr/>
                    <a:lstStyle/>
                    <a:p>
                      <a:pPr algn="ctr"/>
                      <a:r>
                        <a:rPr lang="en-AU" dirty="0" smtClean="0"/>
                        <a:t>In-process</a:t>
                      </a:r>
                      <a:endParaRPr lang="en-AU" dirty="0"/>
                    </a:p>
                  </a:txBody>
                  <a:tcPr/>
                </a:tc>
                <a:extLst>
                  <a:ext uri="{0D108BD9-81ED-4DB2-BD59-A6C34878D82A}">
                    <a16:rowId xmlns:a16="http://schemas.microsoft.com/office/drawing/2014/main" val="2218623818"/>
                  </a:ext>
                </a:extLst>
              </a:tr>
              <a:tr h="370840">
                <a:tc>
                  <a:txBody>
                    <a:bodyPr/>
                    <a:lstStyle/>
                    <a:p>
                      <a:pPr algn="ctr"/>
                      <a:r>
                        <a:rPr lang="en-AU" b="1" dirty="0" smtClean="0"/>
                        <a:t>802.1</a:t>
                      </a:r>
                      <a:endParaRPr lang="en-AU" b="1" dirty="0"/>
                    </a:p>
                  </a:txBody>
                  <a:tcPr/>
                </a:tc>
                <a:tc>
                  <a:txBody>
                    <a:bodyPr/>
                    <a:lstStyle/>
                    <a:p>
                      <a:pPr algn="ctr"/>
                      <a:r>
                        <a:rPr lang="en-AU" dirty="0" smtClean="0"/>
                        <a:t>23</a:t>
                      </a:r>
                      <a:endParaRPr lang="en-AU" dirty="0"/>
                    </a:p>
                  </a:txBody>
                  <a:tcPr/>
                </a:tc>
                <a:tc>
                  <a:txBody>
                    <a:bodyPr/>
                    <a:lstStyle/>
                    <a:p>
                      <a:pPr algn="ctr"/>
                      <a:r>
                        <a:rPr lang="en-AU" dirty="0" smtClean="0"/>
                        <a:t>15</a:t>
                      </a:r>
                      <a:endParaRPr lang="en-AU" dirty="0"/>
                    </a:p>
                  </a:txBody>
                  <a:tcPr/>
                </a:tc>
                <a:extLst>
                  <a:ext uri="{0D108BD9-81ED-4DB2-BD59-A6C34878D82A}">
                    <a16:rowId xmlns:a16="http://schemas.microsoft.com/office/drawing/2014/main" val="2541870238"/>
                  </a:ext>
                </a:extLst>
              </a:tr>
              <a:tr h="370840">
                <a:tc>
                  <a:txBody>
                    <a:bodyPr/>
                    <a:lstStyle/>
                    <a:p>
                      <a:pPr algn="ctr"/>
                      <a:r>
                        <a:rPr lang="en-AU" b="1" dirty="0" smtClean="0"/>
                        <a:t>802.3</a:t>
                      </a:r>
                    </a:p>
                  </a:txBody>
                  <a:tcPr/>
                </a:tc>
                <a:tc>
                  <a:txBody>
                    <a:bodyPr/>
                    <a:lstStyle/>
                    <a:p>
                      <a:pPr algn="ctr"/>
                      <a:r>
                        <a:rPr lang="en-AU" dirty="0" smtClean="0"/>
                        <a:t>10</a:t>
                      </a:r>
                      <a:endParaRPr lang="en-AU" dirty="0"/>
                    </a:p>
                  </a:txBody>
                  <a:tcPr/>
                </a:tc>
                <a:tc>
                  <a:txBody>
                    <a:bodyPr/>
                    <a:lstStyle/>
                    <a:p>
                      <a:pPr algn="ctr"/>
                      <a:r>
                        <a:rPr lang="en-AU" dirty="0" smtClean="0"/>
                        <a:t>10</a:t>
                      </a:r>
                      <a:endParaRPr lang="en-AU" dirty="0"/>
                    </a:p>
                  </a:txBody>
                  <a:tcPr/>
                </a:tc>
                <a:extLst>
                  <a:ext uri="{0D108BD9-81ED-4DB2-BD59-A6C34878D82A}">
                    <a16:rowId xmlns:a16="http://schemas.microsoft.com/office/drawing/2014/main" val="2616437558"/>
                  </a:ext>
                </a:extLst>
              </a:tr>
              <a:tr h="370840">
                <a:tc>
                  <a:txBody>
                    <a:bodyPr/>
                    <a:lstStyle/>
                    <a:p>
                      <a:pPr algn="ctr"/>
                      <a:r>
                        <a:rPr lang="en-AU" b="1" dirty="0" smtClean="0"/>
                        <a:t>802.11</a:t>
                      </a:r>
                      <a:endParaRPr lang="en-AU" b="1" dirty="0"/>
                    </a:p>
                  </a:txBody>
                  <a:tcPr/>
                </a:tc>
                <a:tc>
                  <a:txBody>
                    <a:bodyPr/>
                    <a:lstStyle/>
                    <a:p>
                      <a:pPr algn="ctr"/>
                      <a:r>
                        <a:rPr lang="en-AU" dirty="0" smtClean="0"/>
                        <a:t>7</a:t>
                      </a:r>
                      <a:endParaRPr lang="en-AU" dirty="0"/>
                    </a:p>
                  </a:txBody>
                  <a:tcPr/>
                </a:tc>
                <a:tc>
                  <a:txBody>
                    <a:bodyPr/>
                    <a:lstStyle/>
                    <a:p>
                      <a:pPr algn="ctr"/>
                      <a:r>
                        <a:rPr lang="en-AU" dirty="0" smtClean="0"/>
                        <a:t>10</a:t>
                      </a:r>
                      <a:endParaRPr lang="en-AU" dirty="0"/>
                    </a:p>
                  </a:txBody>
                  <a:tcPr/>
                </a:tc>
                <a:extLst>
                  <a:ext uri="{0D108BD9-81ED-4DB2-BD59-A6C34878D82A}">
                    <a16:rowId xmlns:a16="http://schemas.microsoft.com/office/drawing/2014/main" val="3943146548"/>
                  </a:ext>
                </a:extLst>
              </a:tr>
              <a:tr h="370840">
                <a:tc>
                  <a:txBody>
                    <a:bodyPr/>
                    <a:lstStyle/>
                    <a:p>
                      <a:pPr algn="ctr"/>
                      <a:r>
                        <a:rPr lang="en-AU" b="1" dirty="0" smtClean="0"/>
                        <a:t>802.15</a:t>
                      </a:r>
                    </a:p>
                  </a:txBody>
                  <a:tcPr/>
                </a:tc>
                <a:tc>
                  <a:txBody>
                    <a:bodyPr/>
                    <a:lstStyle/>
                    <a:p>
                      <a:pPr algn="ctr"/>
                      <a:r>
                        <a:rPr lang="en-AU" dirty="0" smtClean="0"/>
                        <a:t>2</a:t>
                      </a:r>
                      <a:endParaRPr lang="en-AU" dirty="0"/>
                    </a:p>
                  </a:txBody>
                  <a:tcPr/>
                </a:tc>
                <a:tc>
                  <a:txBody>
                    <a:bodyPr/>
                    <a:lstStyle/>
                    <a:p>
                      <a:pPr algn="ctr"/>
                      <a:r>
                        <a:rPr lang="en-AU" dirty="0" smtClean="0"/>
                        <a:t>1</a:t>
                      </a:r>
                      <a:endParaRPr lang="en-AU" dirty="0"/>
                    </a:p>
                  </a:txBody>
                  <a:tcPr/>
                </a:tc>
                <a:extLst>
                  <a:ext uri="{0D108BD9-81ED-4DB2-BD59-A6C34878D82A}">
                    <a16:rowId xmlns:a16="http://schemas.microsoft.com/office/drawing/2014/main" val="2187709932"/>
                  </a:ext>
                </a:extLst>
              </a:tr>
              <a:tr h="370840">
                <a:tc>
                  <a:txBody>
                    <a:bodyPr/>
                    <a:lstStyle/>
                    <a:p>
                      <a:pPr algn="ctr"/>
                      <a:r>
                        <a:rPr lang="en-AU" b="1" dirty="0" smtClean="0"/>
                        <a:t>802.16</a:t>
                      </a:r>
                      <a:endParaRPr lang="en-AU" b="1" dirty="0"/>
                    </a:p>
                  </a:txBody>
                  <a:tcPr/>
                </a:tc>
                <a:tc>
                  <a:txBody>
                    <a:bodyPr/>
                    <a:lstStyle/>
                    <a:p>
                      <a:pPr algn="ctr"/>
                      <a:r>
                        <a:rPr lang="en-AU" dirty="0" smtClean="0"/>
                        <a:t>0</a:t>
                      </a:r>
                      <a:endParaRPr lang="en-AU" dirty="0"/>
                    </a:p>
                  </a:txBody>
                  <a:tcPr/>
                </a:tc>
                <a:tc>
                  <a:txBody>
                    <a:bodyPr/>
                    <a:lstStyle/>
                    <a:p>
                      <a:pPr algn="ctr"/>
                      <a:r>
                        <a:rPr lang="en-AU" dirty="0" smtClean="0"/>
                        <a:t>0</a:t>
                      </a:r>
                      <a:endParaRPr lang="en-AU" dirty="0"/>
                    </a:p>
                  </a:txBody>
                  <a:tcPr/>
                </a:tc>
                <a:extLst>
                  <a:ext uri="{0D108BD9-81ED-4DB2-BD59-A6C34878D82A}">
                    <a16:rowId xmlns:a16="http://schemas.microsoft.com/office/drawing/2014/main" val="1930315798"/>
                  </a:ext>
                </a:extLst>
              </a:tr>
              <a:tr h="370840">
                <a:tc>
                  <a:txBody>
                    <a:bodyPr/>
                    <a:lstStyle/>
                    <a:p>
                      <a:pPr algn="ctr"/>
                      <a:r>
                        <a:rPr lang="en-AU" b="1" dirty="0" smtClean="0"/>
                        <a:t>802.21</a:t>
                      </a:r>
                      <a:endParaRPr lang="en-AU" b="1" dirty="0"/>
                    </a:p>
                  </a:txBody>
                  <a:tcPr/>
                </a:tc>
                <a:tc>
                  <a:txBody>
                    <a:bodyPr/>
                    <a:lstStyle/>
                    <a:p>
                      <a:pPr algn="ctr"/>
                      <a:r>
                        <a:rPr lang="en-AU" dirty="0" smtClean="0"/>
                        <a:t>3</a:t>
                      </a:r>
                      <a:endParaRPr lang="en-AU" dirty="0"/>
                    </a:p>
                  </a:txBody>
                  <a:tcPr/>
                </a:tc>
                <a:tc>
                  <a:txBody>
                    <a:bodyPr/>
                    <a:lstStyle/>
                    <a:p>
                      <a:pPr algn="ctr"/>
                      <a:r>
                        <a:rPr lang="en-AU" dirty="0" smtClean="0"/>
                        <a:t>0</a:t>
                      </a:r>
                      <a:endParaRPr lang="en-AU" dirty="0"/>
                    </a:p>
                  </a:txBody>
                  <a:tcPr/>
                </a:tc>
                <a:extLst>
                  <a:ext uri="{0D108BD9-81ED-4DB2-BD59-A6C34878D82A}">
                    <a16:rowId xmlns:a16="http://schemas.microsoft.com/office/drawing/2014/main" val="3179030079"/>
                  </a:ext>
                </a:extLst>
              </a:tr>
              <a:tr h="370840">
                <a:tc>
                  <a:txBody>
                    <a:bodyPr/>
                    <a:lstStyle/>
                    <a:p>
                      <a:pPr algn="ctr"/>
                      <a:r>
                        <a:rPr lang="en-AU" b="1" dirty="0" smtClean="0"/>
                        <a:t>802.22</a:t>
                      </a:r>
                      <a:endParaRPr lang="en-AU" b="1" dirty="0"/>
                    </a:p>
                  </a:txBody>
                  <a:tcPr/>
                </a:tc>
                <a:tc>
                  <a:txBody>
                    <a:bodyPr/>
                    <a:lstStyle/>
                    <a:p>
                      <a:pPr algn="ctr"/>
                      <a:r>
                        <a:rPr lang="en-AU" dirty="0" smtClean="0"/>
                        <a:t>3</a:t>
                      </a:r>
                      <a:endParaRPr lang="en-AU" dirty="0"/>
                    </a:p>
                  </a:txBody>
                  <a:tcPr>
                    <a:lnB w="12700" cap="flat" cmpd="sng" algn="ctr">
                      <a:solidFill>
                        <a:schemeClr val="tx1"/>
                      </a:solidFill>
                      <a:prstDash val="solid"/>
                      <a:round/>
                      <a:headEnd type="none" w="med" len="med"/>
                      <a:tailEnd type="none" w="med" len="med"/>
                    </a:lnB>
                  </a:tcPr>
                </a:tc>
                <a:tc>
                  <a:txBody>
                    <a:bodyPr/>
                    <a:lstStyle/>
                    <a:p>
                      <a:pPr algn="ctr"/>
                      <a:r>
                        <a:rPr lang="en-AU" dirty="0" smtClean="0"/>
                        <a:t>0</a:t>
                      </a:r>
                      <a:endParaRPr lang="en-AU"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360250"/>
                  </a:ext>
                </a:extLst>
              </a:tr>
              <a:tr h="370840">
                <a:tc>
                  <a:txBody>
                    <a:bodyPr/>
                    <a:lstStyle/>
                    <a:p>
                      <a:pPr algn="ctr"/>
                      <a:r>
                        <a:rPr lang="en-AU" b="1" dirty="0" smtClean="0"/>
                        <a:t>All</a:t>
                      </a:r>
                      <a:endParaRPr lang="en-AU" b="1" dirty="0"/>
                    </a:p>
                  </a:txBody>
                  <a:tcPr/>
                </a:tc>
                <a:tc>
                  <a:txBody>
                    <a:bodyPr/>
                    <a:lstStyle/>
                    <a:p>
                      <a:pPr algn="ctr"/>
                      <a:r>
                        <a:rPr lang="en-AU" b="1" dirty="0" smtClean="0"/>
                        <a:t>48</a:t>
                      </a:r>
                      <a:endParaRPr lang="en-AU" b="1" dirty="0"/>
                    </a:p>
                  </a:txBody>
                  <a:tcPr>
                    <a:lnT w="12700" cap="flat" cmpd="sng" algn="ctr">
                      <a:solidFill>
                        <a:schemeClr val="tx1"/>
                      </a:solidFill>
                      <a:prstDash val="solid"/>
                      <a:round/>
                      <a:headEnd type="none" w="med" len="med"/>
                      <a:tailEnd type="none" w="med" len="med"/>
                    </a:lnT>
                  </a:tcPr>
                </a:tc>
                <a:tc>
                  <a:txBody>
                    <a:bodyPr/>
                    <a:lstStyle/>
                    <a:p>
                      <a:pPr algn="ctr"/>
                      <a:r>
                        <a:rPr lang="en-AU" b="1" dirty="0" smtClean="0"/>
                        <a:t>36</a:t>
                      </a:r>
                      <a:endParaRPr lang="en-AU" b="1"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24263602"/>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3976921534"/>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8802.3bz has been published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802.3bz was liaised in June 2016 (when in SB)</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smtClean="0">
              <a:solidFill>
                <a:schemeClr val="accent2"/>
              </a:solidFill>
            </a:endParaRPr>
          </a:p>
          <a:p>
            <a:pPr lvl="1"/>
            <a:r>
              <a:rPr lang="en-AU" dirty="0"/>
              <a:t>Passed on 16 Feb 2017 (N16567)</a:t>
            </a:r>
          </a:p>
          <a:p>
            <a:pPr lvl="2"/>
            <a:r>
              <a:rPr lang="en-AU" dirty="0"/>
              <a:t>Support need for IS: passed 11/0/9</a:t>
            </a:r>
          </a:p>
          <a:p>
            <a:pPr lvl="2"/>
            <a:r>
              <a:rPr lang="en-AU" dirty="0"/>
              <a:t>Support submission for this IS: passed 10/1/9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smtClean="0"/>
              <a:t>802.3bz </a:t>
            </a:r>
            <a:r>
              <a:rPr lang="en-AU" dirty="0"/>
              <a:t>passed FDIS pre-ballot on 11 Oct 2017 (</a:t>
            </a:r>
            <a:r>
              <a:rPr lang="en-AU" dirty="0" smtClean="0"/>
              <a:t>N16724)</a:t>
            </a:r>
            <a:endParaRPr lang="en-AU" dirty="0"/>
          </a:p>
          <a:p>
            <a:pPr lvl="2"/>
            <a:r>
              <a:rPr lang="en-AU" dirty="0"/>
              <a:t>Passed </a:t>
            </a:r>
            <a:r>
              <a:rPr lang="en-AU" dirty="0" smtClean="0"/>
              <a:t>11/0/10</a:t>
            </a:r>
          </a:p>
          <a:p>
            <a:pPr lvl="1"/>
            <a:r>
              <a:rPr lang="en-AU" dirty="0" smtClean="0"/>
              <a:t>Published in Nov </a:t>
            </a:r>
            <a:r>
              <a:rPr lang="en-AU" dirty="0"/>
              <a:t>2017 as </a:t>
            </a:r>
            <a:r>
              <a:rPr lang="en-AU" dirty="0">
                <a:solidFill>
                  <a:srgbClr val="FF0000"/>
                </a:solidFill>
              </a:rPr>
              <a:t>&lt;what</a:t>
            </a:r>
            <a:r>
              <a:rPr lang="en-AU" dirty="0" smtClean="0">
                <a:solidFill>
                  <a:srgbClr val="FF0000"/>
                </a:solidFill>
              </a:rPr>
              <a:t>&gt;</a:t>
            </a:r>
            <a:endParaRPr lang="en-AU" dirty="0"/>
          </a:p>
          <a:p>
            <a:pPr lvl="2"/>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140</a:t>
            </a:fld>
            <a:endParaRPr lang="en-US"/>
          </a:p>
        </p:txBody>
      </p:sp>
    </p:spTree>
    <p:extLst>
      <p:ext uri="{BB962C8B-B14F-4D97-AF65-F5344CB8AC3E}">
        <p14:creationId xmlns:p14="http://schemas.microsoft.com/office/powerpoint/2010/main" val="1168930436"/>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802.15.3 has been published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802.15.3-revA D2.0 was </a:t>
            </a:r>
            <a:r>
              <a:rPr lang="en-GB" dirty="0"/>
              <a:t>liaised </a:t>
            </a:r>
            <a:r>
              <a:rPr lang="en-GB" dirty="0" smtClean="0"/>
              <a:t>in Dec 2015 for information</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sent</a:t>
            </a:r>
            <a:endParaRPr lang="en-AU" dirty="0">
              <a:solidFill>
                <a:srgbClr val="00B050"/>
              </a:solidFill>
            </a:endParaRPr>
          </a:p>
          <a:p>
            <a:pPr lvl="1"/>
            <a:r>
              <a:rPr lang="en-AU" dirty="0"/>
              <a:t>IEEE 802.15.3-2016</a:t>
            </a:r>
            <a:r>
              <a:rPr lang="en-AU" dirty="0" smtClean="0"/>
              <a:t> </a:t>
            </a:r>
            <a:r>
              <a:rPr lang="en-AU" dirty="0"/>
              <a:t>passed </a:t>
            </a:r>
            <a:r>
              <a:rPr lang="en-AU" dirty="0" smtClean="0"/>
              <a:t>60-day </a:t>
            </a:r>
            <a:r>
              <a:rPr lang="en-AU" dirty="0"/>
              <a:t>pre-ballot </a:t>
            </a:r>
            <a:r>
              <a:rPr lang="en-AU" dirty="0" smtClean="0"/>
              <a:t>on 23 Oct 2016 (N16495)</a:t>
            </a:r>
            <a:endParaRPr lang="en-AU" dirty="0"/>
          </a:p>
          <a:p>
            <a:pPr lvl="2"/>
            <a:r>
              <a:rPr lang="en-AU" dirty="0"/>
              <a:t>Passed 8/0/10 on need for ISO standard</a:t>
            </a:r>
          </a:p>
          <a:p>
            <a:pPr lvl="2"/>
            <a:r>
              <a:rPr lang="en-AU" dirty="0"/>
              <a:t>Passed </a:t>
            </a:r>
            <a:r>
              <a:rPr lang="en-AU" dirty="0" smtClean="0"/>
              <a:t>7/0/11 </a:t>
            </a:r>
            <a:r>
              <a:rPr lang="en-AU" dirty="0"/>
              <a:t>on support for submission to FDIS</a:t>
            </a:r>
          </a:p>
          <a:p>
            <a:pPr lvl="2"/>
            <a:r>
              <a:rPr lang="en-AU" dirty="0"/>
              <a:t>China NB voted </a:t>
            </a:r>
            <a:r>
              <a:rPr lang="en-AU" dirty="0" smtClean="0"/>
              <a:t>yes with </a:t>
            </a:r>
            <a:r>
              <a:rPr lang="en-AU" dirty="0"/>
              <a:t>one </a:t>
            </a:r>
            <a:r>
              <a:rPr lang="en-AU" dirty="0" smtClean="0"/>
              <a:t>comment</a:t>
            </a:r>
          </a:p>
          <a:p>
            <a:pPr lvl="1"/>
            <a:r>
              <a:rPr lang="en-AU" dirty="0" smtClean="0"/>
              <a:t>Response was approved by 802 EC in Nov 2016 and sent in Feb 2017</a:t>
            </a:r>
          </a:p>
          <a:p>
            <a:pPr lvl="2"/>
            <a:r>
              <a:rPr lang="en-AU" dirty="0" smtClean="0"/>
              <a:t>See </a:t>
            </a:r>
            <a:r>
              <a:rPr lang="en-AU" dirty="0" smtClean="0">
                <a:hlinkClick r:id="rId2"/>
              </a:rPr>
              <a:t>15-16-0768-01</a:t>
            </a:r>
            <a:endParaRPr lang="en-AU" dirty="0"/>
          </a:p>
          <a:p>
            <a:r>
              <a:rPr lang="en-AU" dirty="0" smtClean="0"/>
              <a:t>FDIS ballot: </a:t>
            </a:r>
            <a:r>
              <a:rPr lang="en-AU" dirty="0" smtClean="0">
                <a:solidFill>
                  <a:srgbClr val="00B050"/>
                </a:solidFill>
              </a:rPr>
              <a:t>passed &amp; published</a:t>
            </a:r>
            <a:endParaRPr lang="en-AU" dirty="0" smtClean="0">
              <a:solidFill>
                <a:schemeClr val="accent6"/>
              </a:solidFill>
            </a:endParaRPr>
          </a:p>
          <a:p>
            <a:pPr lvl="1"/>
            <a:r>
              <a:rPr lang="en-AU" dirty="0" smtClean="0"/>
              <a:t>Passed on 7 Sep 2017 by 14/0/14 (N16710)</a:t>
            </a:r>
          </a:p>
          <a:p>
            <a:pPr lvl="1"/>
            <a:r>
              <a:rPr lang="en-AU" dirty="0" smtClean="0"/>
              <a:t>Published in Oct </a:t>
            </a:r>
            <a:r>
              <a:rPr lang="en-AU" dirty="0"/>
              <a:t>2017 as </a:t>
            </a:r>
            <a:r>
              <a:rPr lang="en-AU" dirty="0">
                <a:solidFill>
                  <a:srgbClr val="FF0000"/>
                </a:solidFill>
              </a:rPr>
              <a:t>&lt;what</a:t>
            </a:r>
            <a:r>
              <a:rPr lang="en-AU" dirty="0" smtClean="0">
                <a:solidFill>
                  <a:srgbClr val="FF0000"/>
                </a:solidFill>
              </a:rPr>
              <a:t>&gt;</a:t>
            </a:r>
            <a:endParaRPr lang="en-AU" dirty="0"/>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141</a:t>
            </a:fld>
            <a:endParaRPr lang="en-US"/>
          </a:p>
        </p:txBody>
      </p:sp>
    </p:spTree>
    <p:extLst>
      <p:ext uri="{BB962C8B-B14F-4D97-AF65-F5344CB8AC3E}">
        <p14:creationId xmlns:p14="http://schemas.microsoft.com/office/powerpoint/2010/main" val="2373955556"/>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802.15.4-2015 has been published</a:t>
            </a:r>
            <a:endParaRPr lang="en-AU" dirty="0"/>
          </a:p>
        </p:txBody>
      </p:sp>
      <p:sp>
        <p:nvSpPr>
          <p:cNvPr id="10" name="Content Placeholder 9"/>
          <p:cNvSpPr>
            <a:spLocks noGrp="1"/>
          </p:cNvSpPr>
          <p:nvPr>
            <p:ph idx="1"/>
          </p:nvPr>
        </p:nvSpPr>
        <p:spPr>
          <a:xfrm>
            <a:off x="685800" y="13716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IEEE 802.15.4-2006 was adopted by ISO under JTC 1/SC 31 but JTC1/SC6 has responsibility as of June 2015 for IEEE 802.15 </a:t>
            </a:r>
            <a:r>
              <a:rPr lang="en-GB" dirty="0" smtClean="0"/>
              <a:t>standards</a:t>
            </a:r>
          </a:p>
          <a:p>
            <a:pPr lvl="1"/>
            <a:r>
              <a:rPr lang="en-AU" dirty="0" smtClean="0"/>
              <a:t>IEEE </a:t>
            </a:r>
            <a:r>
              <a:rPr lang="en-AU" dirty="0"/>
              <a:t>802.15.4-2015 </a:t>
            </a:r>
            <a:r>
              <a:rPr lang="en-GB" dirty="0" smtClean="0"/>
              <a:t>submission to the PSDO </a:t>
            </a:r>
            <a:r>
              <a:rPr lang="en-GB" dirty="0"/>
              <a:t>was approved in March </a:t>
            </a:r>
            <a:r>
              <a:rPr lang="en-GB" dirty="0" smtClean="0"/>
              <a:t>2016 but nothing much happened</a:t>
            </a:r>
          </a:p>
          <a:p>
            <a:pPr lvl="1"/>
            <a:r>
              <a:rPr lang="en-AU" dirty="0" smtClean="0"/>
              <a:t>IEEE </a:t>
            </a:r>
            <a:r>
              <a:rPr lang="en-AU" dirty="0"/>
              <a:t>802.15.4-2015 </a:t>
            </a:r>
            <a:r>
              <a:rPr lang="en-AU" dirty="0" smtClean="0"/>
              <a:t>was sent for information in Dec 2016</a:t>
            </a:r>
            <a:endParaRPr lang="en-GB" dirty="0" smtClean="0"/>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802.15.4-2015 60-day </a:t>
            </a:r>
            <a:r>
              <a:rPr lang="en-AU" dirty="0"/>
              <a:t>pre-ballot </a:t>
            </a:r>
            <a:r>
              <a:rPr lang="en-AU" dirty="0" smtClean="0"/>
              <a:t>closed </a:t>
            </a:r>
            <a:r>
              <a:rPr lang="en-AU" dirty="0"/>
              <a:t>on 20 </a:t>
            </a:r>
            <a:r>
              <a:rPr lang="en-AU" dirty="0" smtClean="0"/>
              <a:t>April 2017 (N16615)</a:t>
            </a:r>
          </a:p>
          <a:p>
            <a:pPr lvl="2"/>
            <a:r>
              <a:rPr lang="en-AU" dirty="0"/>
              <a:t>Passed </a:t>
            </a:r>
            <a:r>
              <a:rPr lang="en-AU" dirty="0" smtClean="0"/>
              <a:t>8/0/11 </a:t>
            </a:r>
            <a:r>
              <a:rPr lang="en-AU" dirty="0"/>
              <a:t>on need for ISO standard</a:t>
            </a:r>
          </a:p>
          <a:p>
            <a:pPr lvl="2"/>
            <a:r>
              <a:rPr lang="en-AU" dirty="0"/>
              <a:t>Passed </a:t>
            </a:r>
            <a:r>
              <a:rPr lang="en-AU" dirty="0" smtClean="0"/>
              <a:t>8/0/11 </a:t>
            </a:r>
            <a:r>
              <a:rPr lang="en-AU" dirty="0"/>
              <a:t>on support for submission to FDIS</a:t>
            </a:r>
          </a:p>
          <a:p>
            <a:pPr lvl="2"/>
            <a:r>
              <a:rPr lang="en-AU" dirty="0" smtClean="0"/>
              <a:t>No comments</a:t>
            </a:r>
          </a:p>
          <a:p>
            <a:r>
              <a:rPr lang="en-AU" dirty="0" smtClean="0"/>
              <a:t>FDIS ballot: </a:t>
            </a:r>
            <a:r>
              <a:rPr lang="en-AU" dirty="0" smtClean="0">
                <a:solidFill>
                  <a:srgbClr val="00B050"/>
                </a:solidFill>
              </a:rPr>
              <a:t>passed &amp; published</a:t>
            </a:r>
          </a:p>
          <a:p>
            <a:pPr lvl="1"/>
            <a:r>
              <a:rPr lang="en-AU" dirty="0"/>
              <a:t>Passed on </a:t>
            </a:r>
            <a:r>
              <a:rPr lang="en-AU" dirty="0" smtClean="0"/>
              <a:t>27 Jan 2018 by 12/0/10, with no comments (N16763)</a:t>
            </a:r>
          </a:p>
          <a:p>
            <a:pPr lvl="1"/>
            <a:r>
              <a:rPr lang="en-US" dirty="0" smtClean="0"/>
              <a:t>ISO/IEC/IEEE </a:t>
            </a:r>
            <a:r>
              <a:rPr lang="en-US" dirty="0"/>
              <a:t>8802-15-4:2018 </a:t>
            </a:r>
            <a:r>
              <a:rPr lang="en-AU" dirty="0" smtClean="0"/>
              <a:t>was published in Mar 2018</a:t>
            </a:r>
          </a:p>
          <a:p>
            <a:pPr lvl="1"/>
            <a:endParaRPr lang="en-AU" dirty="0">
              <a:solidFill>
                <a:srgbClr val="FF0000"/>
              </a:solidFill>
            </a:endParaRP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142</a:t>
            </a:fld>
            <a:endParaRPr lang="en-US"/>
          </a:p>
        </p:txBody>
      </p:sp>
    </p:spTree>
    <p:extLst>
      <p:ext uri="{BB962C8B-B14F-4D97-AF65-F5344CB8AC3E}">
        <p14:creationId xmlns:p14="http://schemas.microsoft.com/office/powerpoint/2010/main" val="2284630286"/>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 has been published</a:t>
            </a:r>
            <a:endParaRPr lang="en-AU" dirty="0"/>
          </a:p>
        </p:txBody>
      </p:sp>
      <p:sp>
        <p:nvSpPr>
          <p:cNvPr id="10" name="Content Placeholder 9"/>
          <p:cNvSpPr>
            <a:spLocks noGrp="1"/>
          </p:cNvSpPr>
          <p:nvPr>
            <p:ph idx="1"/>
          </p:nvPr>
        </p:nvSpPr>
        <p:spPr>
          <a:xfrm>
            <a:off x="685800" y="1066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IEEE </a:t>
            </a:r>
            <a:r>
              <a:rPr lang="en-AU" dirty="0" smtClean="0"/>
              <a:t>802.21-2017 was approved for liaison </a:t>
            </a:r>
            <a:r>
              <a:rPr lang="en-AU" dirty="0"/>
              <a:t>for information in July </a:t>
            </a:r>
            <a:r>
              <a:rPr lang="en-AU" dirty="0" smtClean="0"/>
              <a:t>2016</a:t>
            </a:r>
          </a:p>
          <a:p>
            <a:pPr lvl="2"/>
            <a:r>
              <a:rPr lang="en-AU" dirty="0" smtClean="0"/>
              <a:t>D7 was sent in Nov 2016</a:t>
            </a:r>
          </a:p>
          <a:p>
            <a:r>
              <a:rPr lang="en-US" dirty="0" smtClean="0"/>
              <a:t>60-day</a:t>
            </a:r>
            <a:r>
              <a:rPr lang="en-AU" dirty="0" smtClean="0"/>
              <a:t> pre-ballot: </a:t>
            </a:r>
            <a:r>
              <a:rPr lang="en-AU" dirty="0" smtClean="0">
                <a:solidFill>
                  <a:srgbClr val="00B050"/>
                </a:solidFill>
              </a:rPr>
              <a:t>passed &amp; response sent</a:t>
            </a:r>
          </a:p>
          <a:p>
            <a:pPr lvl="1"/>
            <a:r>
              <a:rPr lang="en-AU" dirty="0" smtClean="0"/>
              <a:t>IEEE 802.21-2017 </a:t>
            </a:r>
            <a:r>
              <a:rPr lang="en-AU" dirty="0"/>
              <a:t>60-day pre-ballot closed on </a:t>
            </a:r>
            <a:r>
              <a:rPr lang="en-AU" dirty="0" smtClean="0"/>
              <a:t>10 </a:t>
            </a:r>
            <a:r>
              <a:rPr lang="en-AU" dirty="0"/>
              <a:t>April </a:t>
            </a:r>
            <a:r>
              <a:rPr lang="en-AU" dirty="0" smtClean="0"/>
              <a:t>2017 (N16671)</a:t>
            </a:r>
            <a:endParaRPr lang="en-AU" dirty="0"/>
          </a:p>
          <a:p>
            <a:pPr lvl="2"/>
            <a:r>
              <a:rPr lang="en-AU" dirty="0"/>
              <a:t>Passed </a:t>
            </a:r>
            <a:r>
              <a:rPr lang="en-AU" dirty="0" smtClean="0"/>
              <a:t>6/1/14 </a:t>
            </a:r>
            <a:r>
              <a:rPr lang="en-AU" dirty="0"/>
              <a:t>on need for ISO standard</a:t>
            </a:r>
          </a:p>
          <a:p>
            <a:pPr lvl="2"/>
            <a:r>
              <a:rPr lang="en-AU" dirty="0"/>
              <a:t>Passed </a:t>
            </a:r>
            <a:r>
              <a:rPr lang="en-AU" dirty="0" smtClean="0"/>
              <a:t>6/1/14 on </a:t>
            </a:r>
            <a:r>
              <a:rPr lang="en-AU" dirty="0"/>
              <a:t>support for submission to FDIS</a:t>
            </a:r>
          </a:p>
          <a:p>
            <a:pPr lvl="2"/>
            <a:r>
              <a:rPr lang="en-AU" dirty="0" smtClean="0"/>
              <a:t>Only negative vote was from China NB (the usual security comment)</a:t>
            </a:r>
          </a:p>
          <a:p>
            <a:pPr lvl="1"/>
            <a:r>
              <a:rPr lang="en-AU" dirty="0" smtClean="0"/>
              <a:t>A response was sent on 20 July 2017</a:t>
            </a:r>
          </a:p>
          <a:p>
            <a:pPr lvl="2"/>
            <a:r>
              <a:rPr lang="en-AU" dirty="0" smtClean="0"/>
              <a:t>See </a:t>
            </a:r>
            <a:r>
              <a:rPr lang="en-AU" dirty="0"/>
              <a:t>21-17-0036-00 (N16682)</a:t>
            </a:r>
          </a:p>
          <a:p>
            <a:r>
              <a:rPr lang="en-AU" dirty="0" smtClean="0"/>
              <a:t>FDIS 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response sent &amp; published</a:t>
            </a:r>
          </a:p>
          <a:p>
            <a:pPr lvl="1"/>
            <a:r>
              <a:rPr lang="en-AU" dirty="0"/>
              <a:t>IEEE 802.21-2017 </a:t>
            </a:r>
            <a:r>
              <a:rPr lang="en-AU" dirty="0" smtClean="0"/>
              <a:t>FDIS passed (N16768)</a:t>
            </a:r>
          </a:p>
          <a:p>
            <a:pPr lvl="2"/>
            <a:r>
              <a:rPr lang="en-AU" dirty="0" smtClean="0"/>
              <a:t>Passed 12/1/6 (with comments from China NB)</a:t>
            </a:r>
          </a:p>
          <a:p>
            <a:pPr lvl="1"/>
            <a:r>
              <a:rPr lang="en-AU" dirty="0" smtClean="0"/>
              <a:t>A  response was sent in Mar 2018 (N16770)</a:t>
            </a:r>
          </a:p>
          <a:p>
            <a:pPr lvl="1"/>
            <a:r>
              <a:rPr lang="en-US" dirty="0"/>
              <a:t>ISO/IEC/IEEE </a:t>
            </a:r>
            <a:r>
              <a:rPr lang="en-US" dirty="0" smtClean="0"/>
              <a:t>8802-21:2018</a:t>
            </a:r>
            <a:r>
              <a:rPr lang="en-AU" dirty="0"/>
              <a:t> </a:t>
            </a:r>
            <a:r>
              <a:rPr lang="en-AU" dirty="0" smtClean="0"/>
              <a:t>published in Apr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143</a:t>
            </a:fld>
            <a:endParaRPr lang="en-US"/>
          </a:p>
        </p:txBody>
      </p:sp>
    </p:spTree>
    <p:extLst>
      <p:ext uri="{BB962C8B-B14F-4D97-AF65-F5344CB8AC3E}">
        <p14:creationId xmlns:p14="http://schemas.microsoft.com/office/powerpoint/2010/main" val="1676862021"/>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802.22b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144</a:t>
            </a:fld>
            <a:endParaRPr lang="en-US"/>
          </a:p>
        </p:txBody>
      </p:sp>
      <p:sp>
        <p:nvSpPr>
          <p:cNvPr id="10" name="Content Placeholder 9"/>
          <p:cNvSpPr>
            <a:spLocks noGrp="1"/>
          </p:cNvSpPr>
          <p:nvPr>
            <p:ph idx="1"/>
          </p:nvPr>
        </p:nvSpPr>
        <p:spPr>
          <a:xfrm>
            <a:off x="685800" y="1143000"/>
            <a:ext cx="7772400" cy="4114800"/>
          </a:xfrm>
        </p:spPr>
        <p:txBody>
          <a:bodyPr/>
          <a:lstStyle/>
          <a:p>
            <a:r>
              <a:rPr lang="en-AU" dirty="0"/>
              <a:t>Drafts </a:t>
            </a:r>
            <a:r>
              <a:rPr lang="en-GB" dirty="0"/>
              <a:t>sent to SC6</a:t>
            </a:r>
            <a:r>
              <a:rPr lang="en-AU" dirty="0"/>
              <a:t>: </a:t>
            </a:r>
            <a:r>
              <a:rPr lang="en-AU" dirty="0">
                <a:solidFill>
                  <a:srgbClr val="00B050"/>
                </a:solidFill>
              </a:rPr>
              <a:t>sent</a:t>
            </a:r>
          </a:p>
          <a:p>
            <a:pPr lvl="1"/>
            <a:r>
              <a:rPr lang="en-AU" dirty="0"/>
              <a:t>IEEE </a:t>
            </a:r>
            <a:r>
              <a:rPr lang="en-AU" dirty="0" smtClean="0"/>
              <a:t>802.22b </a:t>
            </a:r>
            <a:r>
              <a:rPr lang="en-AU" dirty="0"/>
              <a:t>was liaised in July 2015 to SC6  to allow them to become familiar with it before submission for approval under the PSDO process</a:t>
            </a:r>
          </a:p>
          <a:p>
            <a:r>
              <a:rPr lang="en-US" dirty="0" smtClean="0"/>
              <a:t>60-day</a:t>
            </a:r>
            <a:r>
              <a:rPr lang="en-AU" dirty="0" smtClean="0"/>
              <a:t> </a:t>
            </a:r>
            <a:r>
              <a:rPr lang="en-AU" dirty="0"/>
              <a:t>pre-ballot: </a:t>
            </a:r>
            <a:r>
              <a:rPr lang="en-AU" dirty="0">
                <a:solidFill>
                  <a:srgbClr val="00B050"/>
                </a:solidFill>
              </a:rPr>
              <a:t>passed on 3 April 2016 and </a:t>
            </a:r>
            <a:r>
              <a:rPr lang="en-AU" dirty="0" smtClean="0">
                <a:solidFill>
                  <a:srgbClr val="00B050"/>
                </a:solidFill>
              </a:rPr>
              <a:t>response sent</a:t>
            </a:r>
            <a:endParaRPr lang="en-AU" dirty="0">
              <a:solidFill>
                <a:srgbClr val="00B050"/>
              </a:solidFill>
            </a:endParaRPr>
          </a:p>
          <a:p>
            <a:pPr lvl="1"/>
            <a:r>
              <a:rPr lang="en-AU" dirty="0"/>
              <a:t>IEEE </a:t>
            </a:r>
            <a:r>
              <a:rPr lang="en-AU" dirty="0" smtClean="0"/>
              <a:t>802.22b </a:t>
            </a:r>
            <a:r>
              <a:rPr lang="en-AU" dirty="0"/>
              <a:t>was submitted for </a:t>
            </a:r>
            <a:r>
              <a:rPr lang="en-US" dirty="0" smtClean="0"/>
              <a:t>60-day</a:t>
            </a:r>
            <a:r>
              <a:rPr lang="en-AU" dirty="0" smtClean="0"/>
              <a:t> </a:t>
            </a:r>
            <a:r>
              <a:rPr lang="en-AU" dirty="0"/>
              <a:t>ballot in December 2015, and after a delay the ballot passed on 3 April </a:t>
            </a:r>
            <a:r>
              <a:rPr lang="en-AU" dirty="0" smtClean="0"/>
              <a:t>2016 (N16415)</a:t>
            </a:r>
            <a:endParaRPr lang="en-AU" dirty="0"/>
          </a:p>
          <a:p>
            <a:pPr lvl="2"/>
            <a:r>
              <a:rPr lang="en-AU" dirty="0"/>
              <a:t>Support need for ISO standard? Passed </a:t>
            </a:r>
            <a:r>
              <a:rPr lang="en-AU" dirty="0" smtClean="0"/>
              <a:t>9/1/8</a:t>
            </a:r>
            <a:endParaRPr lang="en-AU" dirty="0"/>
          </a:p>
          <a:p>
            <a:pPr lvl="2"/>
            <a:r>
              <a:rPr lang="en-AU" dirty="0"/>
              <a:t>Support this submission being sent to FDIS? </a:t>
            </a:r>
            <a:r>
              <a:rPr lang="en-AU" dirty="0" smtClean="0"/>
              <a:t>8/2/8</a:t>
            </a:r>
            <a:endParaRPr lang="en-AU" dirty="0"/>
          </a:p>
          <a:p>
            <a:pPr lvl="1"/>
            <a:r>
              <a:rPr lang="en-AU" dirty="0" smtClean="0"/>
              <a:t>China </a:t>
            </a:r>
            <a:r>
              <a:rPr lang="en-AU" dirty="0"/>
              <a:t>NB &amp; Japan NB voted “no”</a:t>
            </a:r>
          </a:p>
          <a:p>
            <a:pPr lvl="2"/>
            <a:r>
              <a:rPr lang="en-AU" dirty="0"/>
              <a:t>802.22 WG response was sent in Nov 2016</a:t>
            </a:r>
          </a:p>
          <a:p>
            <a:r>
              <a:rPr lang="en-AU" dirty="0" smtClean="0"/>
              <a:t>FDIS </a:t>
            </a:r>
            <a:r>
              <a:rPr lang="en-AU" dirty="0"/>
              <a:t>ballot: </a:t>
            </a:r>
            <a:r>
              <a:rPr lang="en-AU" dirty="0" smtClean="0">
                <a:solidFill>
                  <a:srgbClr val="00B050"/>
                </a:solidFill>
              </a:rPr>
              <a:t>passed 27 July 2017  &amp; published (&amp; response sent later)</a:t>
            </a:r>
          </a:p>
          <a:p>
            <a:pPr lvl="1"/>
            <a:r>
              <a:rPr lang="en-AU" dirty="0"/>
              <a:t>Passed on 27 July 2017 by </a:t>
            </a:r>
            <a:r>
              <a:rPr lang="en-AU" dirty="0" smtClean="0"/>
              <a:t>12/1/16 (N16690)</a:t>
            </a:r>
            <a:endParaRPr lang="en-AU" dirty="0"/>
          </a:p>
          <a:p>
            <a:pPr lvl="2"/>
            <a:r>
              <a:rPr lang="en-AU" dirty="0"/>
              <a:t>China NB voted “no” with two </a:t>
            </a:r>
            <a:r>
              <a:rPr lang="en-AU" dirty="0" smtClean="0"/>
              <a:t>comments</a:t>
            </a:r>
          </a:p>
          <a:p>
            <a:pPr lvl="1"/>
            <a:r>
              <a:rPr lang="en-US" dirty="0"/>
              <a:t>ISO/IEC/IEEE 8802-22:2015/</a:t>
            </a:r>
            <a:r>
              <a:rPr lang="en-US" dirty="0" err="1"/>
              <a:t>Amd</a:t>
            </a:r>
            <a:r>
              <a:rPr lang="en-US" dirty="0"/>
              <a:t> </a:t>
            </a:r>
            <a:r>
              <a:rPr lang="en-US" dirty="0" smtClean="0"/>
              <a:t>2:2017 </a:t>
            </a:r>
            <a:r>
              <a:rPr lang="en-AU" dirty="0" smtClean="0"/>
              <a:t>was published in Oct 2017</a:t>
            </a:r>
          </a:p>
          <a:p>
            <a:pPr lvl="1"/>
            <a:r>
              <a:rPr lang="en-AU" dirty="0" smtClean="0"/>
              <a:t>Response to comments were sent in Mar 2018 (N16771)</a:t>
            </a:r>
            <a:endParaRPr lang="en-AU" dirty="0"/>
          </a:p>
        </p:txBody>
      </p:sp>
    </p:spTree>
    <p:extLst>
      <p:ext uri="{BB962C8B-B14F-4D97-AF65-F5344CB8AC3E}">
        <p14:creationId xmlns:p14="http://schemas.microsoft.com/office/powerpoint/2010/main" val="1350034787"/>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802.1AC-Rev has been published</a:t>
            </a:r>
            <a:endParaRPr lang="en-AU" dirty="0"/>
          </a:p>
        </p:txBody>
      </p:sp>
      <p:sp>
        <p:nvSpPr>
          <p:cNvPr id="10" name="Content Placeholder 9"/>
          <p:cNvSpPr>
            <a:spLocks noGrp="1"/>
          </p:cNvSpPr>
          <p:nvPr>
            <p:ph idx="1"/>
          </p:nvPr>
        </p:nvSpPr>
        <p:spPr>
          <a:xfrm>
            <a:off x="685800" y="12954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802.1AC-Rev D3.0 was liaised for information in Dec 2015</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liaised</a:t>
            </a:r>
          </a:p>
          <a:p>
            <a:pPr lvl="1"/>
            <a:r>
              <a:rPr lang="en-AU" dirty="0" smtClean="0"/>
              <a:t>802.1AC-Rev </a:t>
            </a:r>
            <a:r>
              <a:rPr lang="en-AU" dirty="0"/>
              <a:t>60-day </a:t>
            </a:r>
            <a:r>
              <a:rPr lang="en-AU" dirty="0" smtClean="0"/>
              <a:t>ballot passed on 24 May 2017 (N16647)</a:t>
            </a:r>
          </a:p>
          <a:p>
            <a:pPr lvl="2"/>
            <a:r>
              <a:rPr lang="en-AU" dirty="0"/>
              <a:t>Passed </a:t>
            </a:r>
            <a:r>
              <a:rPr lang="en-AU" dirty="0" smtClean="0"/>
              <a:t>11/0/8 </a:t>
            </a:r>
            <a:r>
              <a:rPr lang="en-AU" dirty="0"/>
              <a:t>on need for ISO standard</a:t>
            </a:r>
          </a:p>
          <a:p>
            <a:pPr lvl="2"/>
            <a:r>
              <a:rPr lang="en-AU" dirty="0"/>
              <a:t>Passed </a:t>
            </a:r>
            <a:r>
              <a:rPr lang="en-AU" dirty="0" smtClean="0"/>
              <a:t>10/1/9 </a:t>
            </a:r>
            <a:r>
              <a:rPr lang="en-AU" dirty="0"/>
              <a:t>on support for submission to FDIS</a:t>
            </a:r>
          </a:p>
          <a:p>
            <a:pPr lvl="1"/>
            <a:r>
              <a:rPr lang="en-AU" dirty="0"/>
              <a:t>China NB voted </a:t>
            </a:r>
            <a:r>
              <a:rPr lang="en-AU" dirty="0" smtClean="0"/>
              <a:t>“no” </a:t>
            </a:r>
            <a:r>
              <a:rPr lang="en-AU" dirty="0"/>
              <a:t>with one </a:t>
            </a:r>
            <a:r>
              <a:rPr lang="en-AU" dirty="0" smtClean="0"/>
              <a:t>comment</a:t>
            </a:r>
          </a:p>
          <a:p>
            <a:pPr lvl="2"/>
            <a:r>
              <a:rPr lang="en-AU" dirty="0"/>
              <a:t>Response (N16687) was liaised in July </a:t>
            </a:r>
            <a:r>
              <a:rPr lang="en-AU" dirty="0" smtClean="0"/>
              <a:t>2017</a:t>
            </a:r>
          </a:p>
          <a:p>
            <a:r>
              <a:rPr lang="en-AU" dirty="0" smtClean="0"/>
              <a:t>FDIS ballot: </a:t>
            </a:r>
            <a:r>
              <a:rPr lang="en-AU" dirty="0" smtClean="0">
                <a:solidFill>
                  <a:srgbClr val="00B050"/>
                </a:solidFill>
              </a:rPr>
              <a:t>passed, response liaised &amp; published</a:t>
            </a:r>
          </a:p>
          <a:p>
            <a:pPr lvl="1"/>
            <a:r>
              <a:rPr lang="en-AU" dirty="0" smtClean="0"/>
              <a:t>802.1AC-Rev </a:t>
            </a:r>
            <a:r>
              <a:rPr lang="en-AU" dirty="0"/>
              <a:t>passed its FDIS ballot on </a:t>
            </a:r>
            <a:r>
              <a:rPr lang="en-AU" dirty="0" smtClean="0"/>
              <a:t>7 Mar 2018 (N16769)</a:t>
            </a:r>
            <a:endParaRPr lang="en-AU" dirty="0"/>
          </a:p>
          <a:p>
            <a:pPr lvl="2"/>
            <a:r>
              <a:rPr lang="en-AU" dirty="0"/>
              <a:t>Passed </a:t>
            </a:r>
            <a:r>
              <a:rPr lang="en-AU" dirty="0" smtClean="0"/>
              <a:t>11/1/6</a:t>
            </a:r>
          </a:p>
          <a:p>
            <a:pPr lvl="1"/>
            <a:r>
              <a:rPr lang="en-AU" dirty="0"/>
              <a:t>China NB voted “no” with one </a:t>
            </a:r>
            <a:r>
              <a:rPr lang="en-AU" dirty="0" smtClean="0"/>
              <a:t>comment</a:t>
            </a:r>
          </a:p>
          <a:p>
            <a:pPr lvl="2"/>
            <a:r>
              <a:rPr lang="en-AU" dirty="0" smtClean="0"/>
              <a:t>A response was sent in Apr 2018 (N16795)</a:t>
            </a:r>
          </a:p>
          <a:p>
            <a:pPr lvl="1"/>
            <a:r>
              <a:rPr lang="en-AU" dirty="0" smtClean="0"/>
              <a:t>Published as </a:t>
            </a:r>
            <a:r>
              <a:rPr lang="en-AU" dirty="0"/>
              <a:t>ISO/IEC/IEEE 8802-1AC:2018</a:t>
            </a:r>
            <a:endParaRPr lang="en-AU" dirty="0" smtClean="0"/>
          </a:p>
          <a:p>
            <a:pPr lvl="2"/>
            <a:endParaRPr lang="en-AU" dirty="0">
              <a:solidFill>
                <a:srgbClr val="FF0000"/>
              </a:solidFill>
            </a:endParaRPr>
          </a:p>
          <a:p>
            <a:pPr lvl="2"/>
            <a:endParaRPr lang="en-AU" dirty="0" smtClean="0"/>
          </a:p>
          <a:p>
            <a:pPr lvl="2"/>
            <a:endParaRPr lang="en-AU" dirty="0"/>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145</a:t>
            </a:fld>
            <a:endParaRPr lang="en-US"/>
          </a:p>
        </p:txBody>
      </p:sp>
    </p:spTree>
    <p:extLst>
      <p:ext uri="{BB962C8B-B14F-4D97-AF65-F5344CB8AC3E}">
        <p14:creationId xmlns:p14="http://schemas.microsoft.com/office/powerpoint/2010/main" val="836845168"/>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802d has been published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802d D1.0 (</a:t>
            </a:r>
            <a:r>
              <a:rPr lang="en-GB" dirty="0"/>
              <a:t>Overview and Architecture—Amendment: Allocation of Uniform Resource Name (URN) values in IEEE 802 </a:t>
            </a:r>
            <a:r>
              <a:rPr lang="en-GB" dirty="0" smtClean="0"/>
              <a:t>standards) </a:t>
            </a:r>
            <a:r>
              <a:rPr lang="en-AU" dirty="0" smtClean="0"/>
              <a:t>was liaised for information in Oct 2016 (see N16484)</a:t>
            </a:r>
          </a:p>
          <a:p>
            <a:r>
              <a:rPr lang="en-US" dirty="0" smtClean="0"/>
              <a:t>60-day</a:t>
            </a:r>
            <a:r>
              <a:rPr lang="en-AU" dirty="0" smtClean="0"/>
              <a:t> pre-ballot: </a:t>
            </a:r>
            <a:r>
              <a:rPr lang="en-AU" dirty="0" smtClean="0">
                <a:solidFill>
                  <a:srgbClr val="00B050"/>
                </a:solidFill>
              </a:rPr>
              <a:t>passed</a:t>
            </a:r>
            <a:endParaRPr lang="en-AU" dirty="0" smtClean="0">
              <a:solidFill>
                <a:schemeClr val="accent2"/>
              </a:solidFill>
            </a:endParaRPr>
          </a:p>
          <a:p>
            <a:pPr lvl="1"/>
            <a:r>
              <a:rPr lang="en-AU" dirty="0" smtClean="0"/>
              <a:t>802d passed </a:t>
            </a:r>
            <a:r>
              <a:rPr lang="en-AU" dirty="0"/>
              <a:t>60-day pre-ballot on </a:t>
            </a:r>
            <a:r>
              <a:rPr lang="en-AU" dirty="0" smtClean="0"/>
              <a:t>15 June 2017 (N16657)</a:t>
            </a:r>
            <a:endParaRPr lang="en-AU" dirty="0"/>
          </a:p>
          <a:p>
            <a:pPr lvl="2"/>
            <a:r>
              <a:rPr lang="en-AU" dirty="0" smtClean="0"/>
              <a:t>Passed 9/0/11 </a:t>
            </a:r>
            <a:r>
              <a:rPr lang="en-AU" dirty="0"/>
              <a:t>on need for ISO standard</a:t>
            </a:r>
          </a:p>
          <a:p>
            <a:pPr lvl="2"/>
            <a:r>
              <a:rPr lang="en-AU" dirty="0"/>
              <a:t>Passed </a:t>
            </a:r>
            <a:r>
              <a:rPr lang="en-AU" dirty="0" smtClean="0"/>
              <a:t>9/0/11 </a:t>
            </a:r>
            <a:r>
              <a:rPr lang="en-AU" dirty="0"/>
              <a:t>on support for submission to FDIS </a:t>
            </a:r>
            <a:endParaRPr lang="en-AU" dirty="0" smtClean="0"/>
          </a:p>
          <a:p>
            <a:r>
              <a:rPr lang="en-AU" dirty="0" smtClean="0"/>
              <a:t>FDIS ballot: </a:t>
            </a:r>
            <a:r>
              <a:rPr lang="en-AU" dirty="0" smtClean="0">
                <a:solidFill>
                  <a:srgbClr val="00B050"/>
                </a:solidFill>
              </a:rPr>
              <a:t>passed, and published</a:t>
            </a:r>
          </a:p>
          <a:p>
            <a:pPr lvl="1"/>
            <a:r>
              <a:rPr lang="en-AU" dirty="0" smtClean="0"/>
              <a:t>802d </a:t>
            </a:r>
            <a:r>
              <a:rPr lang="en-AU" dirty="0"/>
              <a:t>passed </a:t>
            </a:r>
            <a:r>
              <a:rPr lang="en-AU" dirty="0" smtClean="0"/>
              <a:t>FDIS ballot </a:t>
            </a:r>
            <a:r>
              <a:rPr lang="en-AU" dirty="0"/>
              <a:t>on </a:t>
            </a:r>
            <a:r>
              <a:rPr lang="en-AU" dirty="0" smtClean="0"/>
              <a:t>14 Mar 2018 (N16779/N16783)</a:t>
            </a:r>
          </a:p>
          <a:p>
            <a:pPr lvl="2"/>
            <a:r>
              <a:rPr lang="en-AU" dirty="0" smtClean="0"/>
              <a:t>Passed 12/0/7</a:t>
            </a:r>
          </a:p>
          <a:p>
            <a:pPr lvl="1"/>
            <a:r>
              <a:rPr lang="en-AU" dirty="0" smtClean="0"/>
              <a:t>Published as </a:t>
            </a:r>
            <a:r>
              <a:rPr lang="en-AU" dirty="0"/>
              <a:t>ISO/IEC/IEEE 8802-A:2015/AMD1:2018</a:t>
            </a:r>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146</a:t>
            </a:fld>
            <a:endParaRPr lang="en-US"/>
          </a:p>
        </p:txBody>
      </p:sp>
    </p:spTree>
    <p:extLst>
      <p:ext uri="{BB962C8B-B14F-4D97-AF65-F5344CB8AC3E}">
        <p14:creationId xmlns:p14="http://schemas.microsoft.com/office/powerpoint/2010/main" val="2879473440"/>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802.11mc has been published</a:t>
            </a:r>
            <a:endParaRPr lang="en-AU" dirty="0"/>
          </a:p>
        </p:txBody>
      </p:sp>
      <p:sp>
        <p:nvSpPr>
          <p:cNvPr id="10" name="Content Placeholder 9"/>
          <p:cNvSpPr>
            <a:spLocks noGrp="1"/>
          </p:cNvSpPr>
          <p:nvPr>
            <p:ph idx="1"/>
          </p:nvPr>
        </p:nvSpPr>
        <p:spPr>
          <a:xfrm>
            <a:off x="685800" y="13716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802.11mc</a:t>
            </a:r>
            <a:r>
              <a:rPr lang="en-GB" dirty="0"/>
              <a:t> </a:t>
            </a:r>
            <a:r>
              <a:rPr lang="en-GB" dirty="0" smtClean="0"/>
              <a:t>drafts were liaised for information</a:t>
            </a:r>
          </a:p>
          <a:p>
            <a:pPr lvl="2"/>
            <a:r>
              <a:rPr lang="en-GB" dirty="0" smtClean="0"/>
              <a:t>D5.0 in Jan 2016, D6.0 in Jul 2016 &amp; D8.0 in Oct 2016</a:t>
            </a:r>
          </a:p>
          <a:p>
            <a:r>
              <a:rPr lang="en-US" dirty="0" smtClean="0"/>
              <a:t>60-day</a:t>
            </a:r>
            <a:r>
              <a:rPr lang="en-AU" dirty="0" smtClean="0"/>
              <a:t> </a:t>
            </a:r>
            <a:r>
              <a:rPr lang="en-AU" dirty="0"/>
              <a:t>pre-ballot: </a:t>
            </a:r>
            <a:r>
              <a:rPr lang="en-AU" dirty="0">
                <a:solidFill>
                  <a:srgbClr val="00B050"/>
                </a:solidFill>
              </a:rPr>
              <a:t>passed </a:t>
            </a:r>
            <a:r>
              <a:rPr lang="en-AU" dirty="0" smtClean="0">
                <a:solidFill>
                  <a:srgbClr val="00B050"/>
                </a:solidFill>
              </a:rPr>
              <a:t>&amp; responses liaised</a:t>
            </a:r>
            <a:endParaRPr lang="en-AU" dirty="0">
              <a:solidFill>
                <a:srgbClr val="00B050"/>
              </a:solidFill>
            </a:endParaRPr>
          </a:p>
          <a:p>
            <a:pPr lvl="1"/>
            <a:r>
              <a:rPr lang="en-AU" dirty="0" smtClean="0"/>
              <a:t>802.11-2016 passed </a:t>
            </a:r>
            <a:r>
              <a:rPr lang="en-AU" dirty="0"/>
              <a:t>60-day pre-ballot (</a:t>
            </a:r>
            <a:r>
              <a:rPr lang="en-AU" dirty="0" smtClean="0"/>
              <a:t>N16607) </a:t>
            </a:r>
            <a:r>
              <a:rPr lang="en-AU" dirty="0"/>
              <a:t>on 16 April 2017</a:t>
            </a:r>
          </a:p>
          <a:p>
            <a:pPr lvl="2"/>
            <a:r>
              <a:rPr lang="en-AU" dirty="0"/>
              <a:t>Need? </a:t>
            </a:r>
            <a:r>
              <a:rPr lang="en-AU" dirty="0" smtClean="0"/>
              <a:t>10/0/10</a:t>
            </a:r>
            <a:endParaRPr lang="en-AU" dirty="0"/>
          </a:p>
          <a:p>
            <a:pPr lvl="2"/>
            <a:r>
              <a:rPr lang="en-AU" dirty="0"/>
              <a:t>Submission? 9/1/10</a:t>
            </a:r>
          </a:p>
          <a:p>
            <a:pPr lvl="1"/>
            <a:r>
              <a:rPr lang="en-AU" dirty="0"/>
              <a:t>China voted no with usual </a:t>
            </a:r>
            <a:r>
              <a:rPr lang="en-AU" dirty="0" smtClean="0"/>
              <a:t>comment, for which a response was approved – see </a:t>
            </a:r>
            <a:r>
              <a:rPr lang="en-AU" dirty="0"/>
              <a:t>11-17-0629-01 </a:t>
            </a:r>
            <a:r>
              <a:rPr lang="en-AU" dirty="0" smtClean="0"/>
              <a:t>– was sent on 10 June (N16655)</a:t>
            </a:r>
            <a:endParaRPr lang="en-AU" dirty="0">
              <a:solidFill>
                <a:srgbClr val="FF0000"/>
              </a:solidFill>
            </a:endParaRPr>
          </a:p>
          <a:p>
            <a:r>
              <a:rPr lang="en-AU" dirty="0" smtClean="0"/>
              <a:t>FDIS ballot: </a:t>
            </a:r>
            <a:r>
              <a:rPr lang="en-AU" dirty="0" smtClean="0">
                <a:solidFill>
                  <a:srgbClr val="00B050"/>
                </a:solidFill>
              </a:rPr>
              <a:t>passed, response sent &amp; published</a:t>
            </a:r>
          </a:p>
          <a:p>
            <a:pPr lvl="1"/>
            <a:r>
              <a:rPr lang="en-AU" dirty="0"/>
              <a:t>802.11-2016</a:t>
            </a:r>
            <a:r>
              <a:rPr lang="en-AU" dirty="0" smtClean="0"/>
              <a:t> </a:t>
            </a:r>
            <a:r>
              <a:rPr lang="en-AU" dirty="0"/>
              <a:t>passed its FDIS ballot on </a:t>
            </a:r>
            <a:r>
              <a:rPr lang="en-AU" dirty="0" smtClean="0"/>
              <a:t>13 Apr 2018 </a:t>
            </a:r>
            <a:r>
              <a:rPr lang="en-AU" dirty="0"/>
              <a:t>(</a:t>
            </a:r>
            <a:r>
              <a:rPr lang="en-AU" dirty="0" smtClean="0"/>
              <a:t>N16794)</a:t>
            </a:r>
            <a:endParaRPr lang="en-AU" dirty="0"/>
          </a:p>
          <a:p>
            <a:pPr lvl="2"/>
            <a:r>
              <a:rPr lang="en-AU" dirty="0"/>
              <a:t>Passed </a:t>
            </a:r>
            <a:r>
              <a:rPr lang="en-AU" dirty="0" smtClean="0"/>
              <a:t>12/1/6 (with comments by China NB)</a:t>
            </a:r>
            <a:endParaRPr lang="en-AU" dirty="0"/>
          </a:p>
          <a:p>
            <a:pPr lvl="1"/>
            <a:r>
              <a:rPr lang="en-AU" dirty="0" smtClean="0"/>
              <a:t>A response has been sent (N16812)</a:t>
            </a:r>
          </a:p>
          <a:p>
            <a:pPr lvl="1"/>
            <a:r>
              <a:rPr lang="en-AU" dirty="0" smtClean="0"/>
              <a:t>Published as </a:t>
            </a:r>
            <a:r>
              <a:rPr lang="en-AU" dirty="0"/>
              <a:t>ISO/IEC/IEEE 8802-11:2018</a:t>
            </a:r>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147</a:t>
            </a:fld>
            <a:endParaRPr lang="en-US"/>
          </a:p>
        </p:txBody>
      </p:sp>
    </p:spTree>
    <p:extLst>
      <p:ext uri="{BB962C8B-B14F-4D97-AF65-F5344CB8AC3E}">
        <p14:creationId xmlns:p14="http://schemas.microsoft.com/office/powerpoint/2010/main" val="2426850645"/>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802.21.1 has been published</a:t>
            </a:r>
            <a:endParaRPr lang="en-AU" dirty="0"/>
          </a:p>
        </p:txBody>
      </p:sp>
      <p:sp>
        <p:nvSpPr>
          <p:cNvPr id="10" name="Content Placeholder 9"/>
          <p:cNvSpPr>
            <a:spLocks noGrp="1"/>
          </p:cNvSpPr>
          <p:nvPr>
            <p:ph idx="1"/>
          </p:nvPr>
        </p:nvSpPr>
        <p:spPr>
          <a:xfrm>
            <a:off x="685800" y="12954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802.21.1 </a:t>
            </a:r>
            <a:r>
              <a:rPr lang="en-AU" dirty="0"/>
              <a:t>was approved for liaison for information in July 2016</a:t>
            </a:r>
          </a:p>
          <a:p>
            <a:pPr lvl="2"/>
            <a:r>
              <a:rPr lang="en-AU" dirty="0" smtClean="0"/>
              <a:t>D5 was sent in Nov 2016</a:t>
            </a:r>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802.21.1 </a:t>
            </a:r>
            <a:r>
              <a:rPr lang="en-AU" dirty="0"/>
              <a:t>60-day pre-ballot </a:t>
            </a:r>
            <a:r>
              <a:rPr lang="en-AU" dirty="0" smtClean="0"/>
              <a:t>passed </a:t>
            </a:r>
            <a:r>
              <a:rPr lang="en-AU" dirty="0"/>
              <a:t>on 10 April 2017 (</a:t>
            </a:r>
            <a:r>
              <a:rPr lang="en-AU" dirty="0" smtClean="0"/>
              <a:t>N16672)</a:t>
            </a:r>
            <a:endParaRPr lang="en-AU" dirty="0"/>
          </a:p>
          <a:p>
            <a:pPr lvl="2"/>
            <a:r>
              <a:rPr lang="en-AU" dirty="0"/>
              <a:t>Passed 6/0/14 on need for ISO standard</a:t>
            </a:r>
          </a:p>
          <a:p>
            <a:pPr lvl="2"/>
            <a:r>
              <a:rPr lang="en-AU" dirty="0"/>
              <a:t>Passed 6/0/14 on support for submission to FDIS</a:t>
            </a:r>
          </a:p>
          <a:p>
            <a:pPr lvl="1"/>
            <a:r>
              <a:rPr lang="en-AU" dirty="0" smtClean="0"/>
              <a:t>China </a:t>
            </a:r>
            <a:r>
              <a:rPr lang="en-AU" dirty="0"/>
              <a:t>NB voted “no” with </a:t>
            </a:r>
            <a:r>
              <a:rPr lang="en-AU" dirty="0" smtClean="0"/>
              <a:t>comments</a:t>
            </a:r>
            <a:endParaRPr lang="en-AU" dirty="0"/>
          </a:p>
          <a:p>
            <a:pPr lvl="2"/>
            <a:r>
              <a:rPr lang="en-AU" dirty="0" smtClean="0"/>
              <a:t>A </a:t>
            </a:r>
            <a:r>
              <a:rPr lang="en-AU" dirty="0"/>
              <a:t>response was sent on 20 July </a:t>
            </a:r>
            <a:r>
              <a:rPr lang="en-AU" dirty="0" smtClean="0"/>
              <a:t>2017 (N16682)</a:t>
            </a:r>
            <a:endParaRPr lang="en-AU" dirty="0" smtClean="0">
              <a:solidFill>
                <a:schemeClr val="accent2"/>
              </a:solidFill>
            </a:endParaRPr>
          </a:p>
          <a:p>
            <a:r>
              <a:rPr lang="en-AU" dirty="0" smtClean="0"/>
              <a:t>FDIS ballot: </a:t>
            </a:r>
            <a:r>
              <a:rPr lang="en-AU" dirty="0" smtClean="0">
                <a:solidFill>
                  <a:srgbClr val="00B050"/>
                </a:solidFill>
              </a:rPr>
              <a:t>passed, response sent &amp; published</a:t>
            </a:r>
          </a:p>
          <a:p>
            <a:pPr lvl="1"/>
            <a:r>
              <a:rPr lang="en-AU" dirty="0"/>
              <a:t>IEEE 802.21.1 </a:t>
            </a:r>
            <a:r>
              <a:rPr lang="en-AU" dirty="0" smtClean="0"/>
              <a:t>FDIS ballot </a:t>
            </a:r>
            <a:r>
              <a:rPr lang="en-AU" dirty="0"/>
              <a:t>passed on </a:t>
            </a:r>
            <a:r>
              <a:rPr lang="en-AU" dirty="0" smtClean="0"/>
              <a:t>14 Mar 2018 </a:t>
            </a:r>
            <a:r>
              <a:rPr lang="en-AU" dirty="0"/>
              <a:t>(</a:t>
            </a:r>
            <a:r>
              <a:rPr lang="en-AU" dirty="0" smtClean="0"/>
              <a:t>N16780, N16784)</a:t>
            </a:r>
          </a:p>
          <a:p>
            <a:pPr lvl="2"/>
            <a:r>
              <a:rPr lang="en-AU" dirty="0"/>
              <a:t>Passed </a:t>
            </a:r>
            <a:r>
              <a:rPr lang="en-AU" dirty="0" smtClean="0"/>
              <a:t>11/1/7 (with comment from China NB)</a:t>
            </a:r>
          </a:p>
          <a:p>
            <a:pPr lvl="1"/>
            <a:r>
              <a:rPr lang="en-AU" dirty="0"/>
              <a:t>A response has been sent (</a:t>
            </a:r>
            <a:r>
              <a:rPr lang="en-AU" dirty="0" smtClean="0"/>
              <a:t>N16811) </a:t>
            </a:r>
            <a:r>
              <a:rPr lang="en-AU" dirty="0"/>
              <a:t>and waiting for </a:t>
            </a:r>
            <a:r>
              <a:rPr lang="en-AU" dirty="0" smtClean="0"/>
              <a:t>publication</a:t>
            </a:r>
          </a:p>
          <a:p>
            <a:pPr lvl="1"/>
            <a:r>
              <a:rPr lang="en-AU" dirty="0" smtClean="0"/>
              <a:t>Published as </a:t>
            </a:r>
            <a:r>
              <a:rPr lang="en-AU" dirty="0"/>
              <a:t>ISO/IEC/IEEE 8802-21-1:2018</a:t>
            </a:r>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148</a:t>
            </a:fld>
            <a:endParaRPr lang="en-US"/>
          </a:p>
        </p:txBody>
      </p:sp>
    </p:spTree>
    <p:extLst>
      <p:ext uri="{BB962C8B-B14F-4D97-AF65-F5344CB8AC3E}">
        <p14:creationId xmlns:p14="http://schemas.microsoft.com/office/powerpoint/2010/main" val="1420188398"/>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802.1AX-2014/Cor1 </a:t>
            </a:r>
            <a:r>
              <a:rPr lang="en-AU" dirty="0" smtClean="0"/>
              <a:t>has been published</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 &amp; published</a:t>
            </a:r>
          </a:p>
          <a:p>
            <a:pPr lvl="1"/>
            <a:r>
              <a:rPr lang="en-GB" dirty="0" smtClean="0"/>
              <a:t>802.1AX-2014/Cor1 </a:t>
            </a:r>
            <a:r>
              <a:rPr lang="en-AU" dirty="0" smtClean="0"/>
              <a:t>passed 90-day FDIS </a:t>
            </a:r>
            <a:r>
              <a:rPr lang="en-AU" dirty="0"/>
              <a:t>on 20 July </a:t>
            </a:r>
            <a:r>
              <a:rPr lang="en-AU" dirty="0" smtClean="0"/>
              <a:t>2018 (N16684)</a:t>
            </a:r>
            <a:endParaRPr lang="en-AU" dirty="0"/>
          </a:p>
          <a:p>
            <a:pPr lvl="2"/>
            <a:r>
              <a:rPr lang="en-AU" dirty="0" smtClean="0"/>
              <a:t>Passed 10/0/10</a:t>
            </a:r>
          </a:p>
          <a:p>
            <a:pPr lvl="2"/>
            <a:r>
              <a:rPr lang="en-AU" dirty="0" smtClean="0"/>
              <a:t>There were no comments</a:t>
            </a:r>
          </a:p>
          <a:p>
            <a:pPr lvl="1"/>
            <a:r>
              <a:rPr lang="en-US" dirty="0" smtClean="0"/>
              <a:t>It has been published as ISO/IEC </a:t>
            </a:r>
            <a:r>
              <a:rPr lang="en-US" dirty="0"/>
              <a:t>8802-1AX:2016/</a:t>
            </a:r>
            <a:r>
              <a:rPr lang="en-US" dirty="0" err="1"/>
              <a:t>Cor</a:t>
            </a:r>
            <a:r>
              <a:rPr lang="en-US" dirty="0"/>
              <a:t> 1:2018</a:t>
            </a:r>
            <a:endParaRPr lang="en-AU" dirty="0">
              <a:solidFill>
                <a:srgbClr val="FF0000"/>
              </a:solidFill>
            </a:endParaRPr>
          </a:p>
          <a:p>
            <a:pPr lvl="1"/>
            <a:endParaRPr lang="en-AU" dirty="0">
              <a:solidFill>
                <a:srgbClr val="FF0000"/>
              </a:solidFill>
            </a:endParaRPr>
          </a:p>
          <a:p>
            <a:pPr lvl="1"/>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149</a:t>
            </a:fld>
            <a:endParaRPr lang="en-US"/>
          </a:p>
        </p:txBody>
      </p:sp>
    </p:spTree>
    <p:extLst>
      <p:ext uri="{BB962C8B-B14F-4D97-AF65-F5344CB8AC3E}">
        <p14:creationId xmlns:p14="http://schemas.microsoft.com/office/powerpoint/2010/main" val="24251679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 WG has sent 23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15</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5778433"/>
              </p:ext>
            </p:extLst>
          </p:nvPr>
        </p:nvGraphicFramePr>
        <p:xfrm>
          <a:off x="762000" y="1600200"/>
          <a:ext cx="7620000" cy="4602480"/>
        </p:xfrm>
        <a:graphic>
          <a:graphicData uri="http://schemas.openxmlformats.org/drawingml/2006/table">
            <a:tbl>
              <a:tblPr firstRow="1" bandRow="1">
                <a:tableStyleId>{21E4AEA4-8DFA-4A89-87EB-49C32662AFE0}</a:tableStyleId>
              </a:tblPr>
              <a:tblGrid>
                <a:gridCol w="1371600">
                  <a:extLst>
                    <a:ext uri="{9D8B030D-6E8A-4147-A177-3AD203B41FA5}">
                      <a16:colId xmlns:a16="http://schemas.microsoft.com/office/drawing/2014/main" val="20000"/>
                    </a:ext>
                  </a:extLst>
                </a:gridCol>
                <a:gridCol w="2030186">
                  <a:extLst>
                    <a:ext uri="{9D8B030D-6E8A-4147-A177-3AD203B41FA5}">
                      <a16:colId xmlns:a16="http://schemas.microsoft.com/office/drawing/2014/main" val="20001"/>
                    </a:ext>
                  </a:extLst>
                </a:gridCol>
                <a:gridCol w="2109107">
                  <a:extLst>
                    <a:ext uri="{9D8B030D-6E8A-4147-A177-3AD203B41FA5}">
                      <a16:colId xmlns:a16="http://schemas.microsoft.com/office/drawing/2014/main" val="20002"/>
                    </a:ext>
                  </a:extLst>
                </a:gridCol>
                <a:gridCol w="2109107">
                  <a:extLst>
                    <a:ext uri="{9D8B030D-6E8A-4147-A177-3AD203B41FA5}">
                      <a16:colId xmlns:a16="http://schemas.microsoft.com/office/drawing/2014/main" val="20003"/>
                    </a:ext>
                  </a:extLst>
                </a:gridCol>
              </a:tblGrid>
              <a:tr h="536222">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10444">
                <a:tc>
                  <a:txBody>
                    <a:bodyPr/>
                    <a:lstStyle/>
                    <a:p>
                      <a:r>
                        <a:rPr lang="en-AU" sz="1600" b="0" dirty="0" smtClean="0"/>
                        <a:t>802</a:t>
                      </a:r>
                      <a:endParaRPr lang="en-AU" sz="1600" b="0" dirty="0">
                        <a:latin typeface="+mj-lt"/>
                        <a:cs typeface="Arial" panose="020B0604020202020204" pitchFamily="34" charset="0"/>
                      </a:endParaRPr>
                    </a:p>
                  </a:txBody>
                  <a:tcPr marL="115147" marR="115147"/>
                </a:tc>
                <a:tc>
                  <a:txBody>
                    <a:bodyPr/>
                    <a:lstStyle/>
                    <a:p>
                      <a:pPr algn="ctr"/>
                      <a:r>
                        <a:rPr lang="en-AU" sz="1600" b="0" kern="1200" dirty="0" smtClean="0">
                          <a:solidFill>
                            <a:srgbClr val="00B050"/>
                          </a:solidFill>
                        </a:rPr>
                        <a:t>Oct 2014</a:t>
                      </a:r>
                      <a:endParaRPr lang="en-AU" sz="1600" b="0" kern="1200" dirty="0">
                        <a:solidFill>
                          <a:srgbClr val="00B050"/>
                        </a:solidFill>
                        <a:latin typeface="+mn-lt"/>
                        <a:ea typeface="+mn-ea"/>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latin typeface="+mj-lt"/>
                        </a:rPr>
                        <a:t>Nov 2015</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rPr>
                        <a:t>Jan 2016</a:t>
                      </a:r>
                      <a:endParaRPr lang="en-AU" sz="1600" b="0" kern="1200" dirty="0" smtClean="0">
                        <a:solidFill>
                          <a:srgbClr val="00B050"/>
                        </a:solidFill>
                        <a:latin typeface="+mn-lt"/>
                        <a:ea typeface="+mn-ea"/>
                        <a:cs typeface="+mn-cs"/>
                      </a:endParaRPr>
                    </a:p>
                  </a:txBody>
                  <a:tcPr marL="115147" marR="115147"/>
                </a:tc>
                <a:extLst>
                  <a:ext uri="{0D108BD9-81ED-4DB2-BD59-A6C34878D82A}">
                    <a16:rowId xmlns:a16="http://schemas.microsoft.com/office/drawing/2014/main" val="10001"/>
                  </a:ext>
                </a:extLst>
              </a:tr>
              <a:tr h="310444">
                <a:tc>
                  <a:txBody>
                    <a:bodyPr/>
                    <a:lstStyle/>
                    <a:p>
                      <a:r>
                        <a:rPr lang="en-AU" sz="1600" b="0" dirty="0" smtClean="0"/>
                        <a:t>802.1X</a:t>
                      </a:r>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2"/>
                  </a:ext>
                </a:extLst>
              </a:tr>
              <a:tr h="310444">
                <a:tc>
                  <a:txBody>
                    <a:bodyPr/>
                    <a:lstStyle/>
                    <a:p>
                      <a:r>
                        <a:rPr lang="en-AU" sz="1600" b="0" dirty="0" smtClean="0"/>
                        <a:t>802.1AE</a:t>
                      </a:r>
                      <a:endParaRPr lang="en-AU" sz="1600" b="0" dirty="0"/>
                    </a:p>
                  </a:txBody>
                  <a:tcPr marL="115147" marR="115147"/>
                </a:tc>
                <a:tc>
                  <a:txBody>
                    <a:bodyPr/>
                    <a:lstStyle/>
                    <a:p>
                      <a:pPr algn="ctr"/>
                      <a:r>
                        <a:rPr lang="en-AU" sz="1600" b="0" baseline="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3"/>
                  </a:ext>
                </a:extLst>
              </a:tr>
              <a:tr h="310444">
                <a:tc>
                  <a:txBody>
                    <a:bodyPr/>
                    <a:lstStyle/>
                    <a:p>
                      <a:r>
                        <a:rPr lang="en-AU" sz="1600" b="0" dirty="0" smtClean="0"/>
                        <a:t>802.1AB</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4"/>
                  </a:ext>
                </a:extLst>
              </a:tr>
              <a:tr h="310444">
                <a:tc>
                  <a:txBody>
                    <a:bodyPr/>
                    <a:lstStyle/>
                    <a:p>
                      <a:r>
                        <a:rPr lang="en-AU" sz="1600" b="0" dirty="0" smtClean="0"/>
                        <a:t>802.1AR</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5"/>
                  </a:ext>
                </a:extLst>
              </a:tr>
              <a:tr h="310444">
                <a:tc>
                  <a:txBody>
                    <a:bodyPr/>
                    <a:lstStyle/>
                    <a:p>
                      <a:r>
                        <a:rPr lang="en-AU" sz="1600" b="0" dirty="0" smtClean="0"/>
                        <a:t>802.1AS</a:t>
                      </a:r>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6"/>
                  </a:ext>
                </a:extLst>
              </a:tr>
              <a:tr h="310444">
                <a:tc>
                  <a:txBody>
                    <a:bodyPr/>
                    <a:lstStyle/>
                    <a:p>
                      <a:r>
                        <a:rPr lang="en-AU" sz="1600" b="0" dirty="0" smtClean="0">
                          <a:latin typeface="+mj-lt"/>
                          <a:cs typeface="Arial" panose="020B0604020202020204" pitchFamily="34" charset="0"/>
                        </a:rPr>
                        <a:t>802.1AEbw</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7"/>
                  </a:ext>
                </a:extLst>
              </a:tr>
              <a:tr h="310444">
                <a:tc>
                  <a:txBody>
                    <a:bodyPr/>
                    <a:lstStyle/>
                    <a:p>
                      <a:r>
                        <a:rPr lang="en-AU" sz="1600" b="0" dirty="0" smtClean="0">
                          <a:latin typeface="+mj-lt"/>
                          <a:cs typeface="Arial" panose="020B0604020202020204" pitchFamily="34" charset="0"/>
                        </a:rPr>
                        <a:t>802.1AEbn</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8"/>
                  </a:ext>
                </a:extLst>
              </a:tr>
              <a:tr h="310444">
                <a:tc>
                  <a:txBody>
                    <a:bodyPr/>
                    <a:lstStyle/>
                    <a:p>
                      <a:r>
                        <a:rPr lang="en-AU" sz="1600" b="0" dirty="0" smtClean="0">
                          <a:latin typeface="+mj-lt"/>
                          <a:cs typeface="Arial" panose="020B0604020202020204" pitchFamily="34" charset="0"/>
                        </a:rPr>
                        <a:t>802.1AX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Nov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9"/>
                  </a:ext>
                </a:extLst>
              </a:tr>
              <a:tr h="310444">
                <a:tc>
                  <a:txBody>
                    <a:bodyPr/>
                    <a:lstStyle/>
                    <a:p>
                      <a:r>
                        <a:rPr lang="en-AU" sz="1600" b="0" dirty="0" smtClean="0">
                          <a:latin typeface="+mj-lt"/>
                          <a:cs typeface="Arial" panose="020B0604020202020204" pitchFamily="34" charset="0"/>
                        </a:rPr>
                        <a:t>802.1Xbx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a:t>
                      </a:r>
                      <a:r>
                        <a:rPr lang="en-AU" sz="1600" b="0" baseline="0" dirty="0" smtClean="0">
                          <a:solidFill>
                            <a:srgbClr val="00B050"/>
                          </a:solidFill>
                        </a:rPr>
                        <a:t>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a:t>
                      </a:r>
                      <a:r>
                        <a:rPr lang="en-AU" sz="1600" b="0" baseline="0" dirty="0" smtClean="0">
                          <a:solidFill>
                            <a:srgbClr val="00B050"/>
                          </a:solidFill>
                        </a:rPr>
                        <a:t>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0"/>
                  </a:ext>
                </a:extLst>
              </a:tr>
              <a:tr h="310444">
                <a:tc>
                  <a:txBody>
                    <a:bodyPr/>
                    <a:lstStyle/>
                    <a:p>
                      <a:r>
                        <a:rPr lang="en-AU" sz="1600" b="0" dirty="0" smtClean="0">
                          <a:latin typeface="+mj-lt"/>
                          <a:cs typeface="Arial" panose="020B0604020202020204" pitchFamily="34" charset="0"/>
                        </a:rPr>
                        <a:t>802.1Q-Rev</a:t>
                      </a:r>
                      <a:endParaRPr lang="en-AU" sz="1600" b="0" dirty="0">
                        <a:latin typeface="+mj-lt"/>
                        <a:cs typeface="Arial" panose="020B0604020202020204" pitchFamily="34" charset="0"/>
                      </a:endParaRPr>
                    </a:p>
                  </a:txBody>
                  <a:tcPr marL="115147" marR="115147">
                    <a:lnB w="12700" cmpd="sng">
                      <a:noFill/>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1"/>
                  </a:ext>
                </a:extLst>
              </a:tr>
              <a:tr h="310444">
                <a:tc>
                  <a:txBody>
                    <a:bodyPr/>
                    <a:lstStyle/>
                    <a:p>
                      <a:r>
                        <a:rPr lang="en-AU" sz="1600" dirty="0" smtClean="0"/>
                        <a:t>802.1BA</a:t>
                      </a:r>
                      <a:endParaRPr lang="en-AU" sz="1600" dirty="0"/>
                    </a:p>
                  </a:txBody>
                  <a:tcPr marL="115147" marR="115147">
                    <a:lnL w="381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lnL w="12700" cmpd="sng">
                      <a:noFill/>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006924699"/>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a:t>
            </a:r>
            <a:r>
              <a:rPr lang="en-AU" dirty="0" err="1" smtClean="0"/>
              <a:t>Cor</a:t>
            </a:r>
            <a:r>
              <a:rPr lang="en-AU" dirty="0" smtClean="0"/>
              <a:t> 1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150</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a:t>
            </a:r>
            <a:r>
              <a:rPr lang="en-AU" dirty="0" err="1" smtClean="0"/>
              <a:t>Cor</a:t>
            </a:r>
            <a:r>
              <a:rPr lang="en-AU" dirty="0" smtClean="0"/>
              <a:t>  1 D2.1 was liaised in Feb 2017</a:t>
            </a:r>
            <a:endParaRPr lang="en-AU" dirty="0"/>
          </a:p>
          <a:p>
            <a:r>
              <a:rPr lang="en-US" dirty="0"/>
              <a:t>9</a:t>
            </a:r>
            <a:r>
              <a:rPr lang="en-US" dirty="0" smtClean="0"/>
              <a:t>0-day</a:t>
            </a:r>
            <a:r>
              <a:rPr lang="en-AU" dirty="0" smtClean="0"/>
              <a:t> FDIS: </a:t>
            </a:r>
            <a:r>
              <a:rPr lang="en-AU" dirty="0" smtClean="0">
                <a:solidFill>
                  <a:srgbClr val="00B050"/>
                </a:solidFill>
              </a:rPr>
              <a:t>passed</a:t>
            </a:r>
            <a:r>
              <a:rPr lang="en-AU" dirty="0" smtClean="0">
                <a:solidFill>
                  <a:schemeClr val="accent2"/>
                </a:solidFill>
              </a:rPr>
              <a:t> </a:t>
            </a:r>
            <a:r>
              <a:rPr lang="en-AU" dirty="0" smtClean="0">
                <a:solidFill>
                  <a:srgbClr val="00B050"/>
                </a:solidFill>
              </a:rPr>
              <a:t>&amp; published</a:t>
            </a:r>
          </a:p>
          <a:p>
            <a:pPr lvl="1"/>
            <a:r>
              <a:rPr lang="en-AU" dirty="0" smtClean="0"/>
              <a:t>Passed on 22 Nov 2017 (N16782)</a:t>
            </a:r>
          </a:p>
          <a:p>
            <a:pPr lvl="2"/>
            <a:r>
              <a:rPr lang="en-AU" dirty="0"/>
              <a:t>Support need for IS: passed </a:t>
            </a:r>
            <a:r>
              <a:rPr lang="en-AU" dirty="0" smtClean="0"/>
              <a:t>8/0/14</a:t>
            </a:r>
            <a:endParaRPr lang="en-AU" dirty="0"/>
          </a:p>
          <a:p>
            <a:pPr lvl="2"/>
            <a:r>
              <a:rPr lang="en-AU" dirty="0"/>
              <a:t>Support </a:t>
            </a:r>
            <a:r>
              <a:rPr lang="en-AU" dirty="0" smtClean="0"/>
              <a:t>this </a:t>
            </a:r>
            <a:r>
              <a:rPr lang="en-AU" dirty="0"/>
              <a:t>IS: passed </a:t>
            </a:r>
            <a:r>
              <a:rPr lang="en-AU" dirty="0" smtClean="0"/>
              <a:t>8/0/14</a:t>
            </a:r>
          </a:p>
          <a:p>
            <a:pPr lvl="2"/>
            <a:r>
              <a:rPr lang="en-AU" dirty="0" smtClean="0"/>
              <a:t>No comments</a:t>
            </a:r>
          </a:p>
          <a:p>
            <a:pPr lvl="1"/>
            <a:r>
              <a:rPr lang="en-AU" dirty="0" smtClean="0"/>
              <a:t>It has been published as I</a:t>
            </a:r>
            <a:r>
              <a:rPr lang="en-US" dirty="0" smtClean="0"/>
              <a:t>SO/IEC/IEEE8802-3:2017/</a:t>
            </a:r>
            <a:r>
              <a:rPr lang="en-US" dirty="0" err="1" smtClean="0"/>
              <a:t>Cor</a:t>
            </a:r>
            <a:r>
              <a:rPr lang="en-US" dirty="0" smtClean="0"/>
              <a:t> </a:t>
            </a:r>
            <a:r>
              <a:rPr lang="en-US" dirty="0"/>
              <a:t>1:2018</a:t>
            </a:r>
            <a:endParaRPr lang="en-AU" b="1" dirty="0"/>
          </a:p>
          <a:p>
            <a:pPr lvl="1"/>
            <a:endParaRPr lang="en-AU" dirty="0" smtClean="0">
              <a:solidFill>
                <a:srgbClr val="FF0000"/>
              </a:solidFill>
            </a:endParaRPr>
          </a:p>
          <a:p>
            <a:endParaRPr lang="en-AU" dirty="0" smtClean="0">
              <a:solidFill>
                <a:schemeClr val="accent2"/>
              </a:solidFill>
            </a:endParaRPr>
          </a:p>
        </p:txBody>
      </p:sp>
    </p:spTree>
    <p:extLst>
      <p:ext uri="{BB962C8B-B14F-4D97-AF65-F5344CB8AC3E}">
        <p14:creationId xmlns:p14="http://schemas.microsoft.com/office/powerpoint/2010/main" val="1551028614"/>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802.21-2017-Cor1 90-day  FDIS ballot passed and response sent</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US" dirty="0" smtClean="0"/>
              <a:t>Currently likely to be approved by </a:t>
            </a:r>
            <a:r>
              <a:rPr lang="en-US" dirty="0" err="1" smtClean="0"/>
              <a:t>RevCom</a:t>
            </a:r>
            <a:r>
              <a:rPr lang="en-US" dirty="0" smtClean="0"/>
              <a:t> in December</a:t>
            </a:r>
          </a:p>
          <a:p>
            <a:pPr lvl="1"/>
            <a:r>
              <a:rPr lang="en-AU" dirty="0" smtClean="0"/>
              <a:t>P802.21-2017/</a:t>
            </a:r>
            <a:r>
              <a:rPr lang="en-AU" dirty="0" err="1" smtClean="0"/>
              <a:t>Cor</a:t>
            </a:r>
            <a:r>
              <a:rPr lang="en-AU" dirty="0" smtClean="0"/>
              <a:t> </a:t>
            </a:r>
            <a:r>
              <a:rPr lang="en-AU" dirty="0"/>
              <a:t>1™/</a:t>
            </a:r>
            <a:r>
              <a:rPr lang="en-AU" dirty="0" smtClean="0"/>
              <a:t>D02 was sent in </a:t>
            </a:r>
            <a:r>
              <a:rPr lang="en-US" dirty="0"/>
              <a:t>Nov 2017</a:t>
            </a:r>
            <a:endParaRPr lang="en-US" dirty="0" smtClean="0"/>
          </a:p>
          <a:p>
            <a:r>
              <a:rPr lang="en-US" dirty="0"/>
              <a:t>9</a:t>
            </a:r>
            <a:r>
              <a:rPr lang="en-US" dirty="0" smtClean="0"/>
              <a:t>0-day</a:t>
            </a:r>
            <a:r>
              <a:rPr lang="en-AU" dirty="0" smtClean="0"/>
              <a:t> </a:t>
            </a:r>
            <a:r>
              <a:rPr lang="en-AU" dirty="0"/>
              <a:t> </a:t>
            </a:r>
            <a:r>
              <a:rPr lang="en-AU" dirty="0" smtClean="0"/>
              <a:t>FDIS 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and response sent</a:t>
            </a:r>
          </a:p>
          <a:p>
            <a:pPr lvl="1"/>
            <a:r>
              <a:rPr lang="en-AU" dirty="0"/>
              <a:t>IEEE 802.21-2017-Cor1 9</a:t>
            </a:r>
            <a:r>
              <a:rPr lang="en-AU" dirty="0" smtClean="0"/>
              <a:t>0-day </a:t>
            </a:r>
            <a:r>
              <a:rPr lang="en-AU" dirty="0"/>
              <a:t> </a:t>
            </a:r>
            <a:r>
              <a:rPr lang="en-AU" dirty="0" smtClean="0"/>
              <a:t>FDIS ballot passed on 16 June 2018 (N16814)</a:t>
            </a:r>
          </a:p>
          <a:p>
            <a:pPr lvl="2"/>
            <a:r>
              <a:rPr lang="en-AU" dirty="0" smtClean="0"/>
              <a:t>Passed 5/0/12</a:t>
            </a:r>
          </a:p>
          <a:p>
            <a:pPr lvl="2"/>
            <a:r>
              <a:rPr lang="en-AU" dirty="0"/>
              <a:t>A</a:t>
            </a:r>
            <a:r>
              <a:rPr lang="en-AU" dirty="0" smtClean="0"/>
              <a:t>bstain comment from China NB</a:t>
            </a:r>
          </a:p>
          <a:p>
            <a:pPr lvl="1"/>
            <a:r>
              <a:rPr lang="en-AU" dirty="0"/>
              <a:t>Response </a:t>
            </a:r>
            <a:r>
              <a:rPr lang="en-AU" dirty="0" smtClean="0"/>
              <a:t>was </a:t>
            </a:r>
            <a:r>
              <a:rPr lang="en-AU" dirty="0"/>
              <a:t>sent after July 2018 </a:t>
            </a:r>
            <a:r>
              <a:rPr lang="en-AU" dirty="0" smtClean="0"/>
              <a:t>meeting (N16816)</a:t>
            </a:r>
          </a:p>
          <a:p>
            <a:pPr lvl="1"/>
            <a:r>
              <a:rPr lang="en-AU" dirty="0" smtClean="0"/>
              <a:t>It has now been published as ISO/IEC/IEEE 8802-21:2018/Cor-1:2018</a:t>
            </a:r>
            <a:endParaRPr lang="en-AU" dirty="0"/>
          </a:p>
          <a:p>
            <a:pPr lvl="2"/>
            <a:endParaRPr lang="en-AU" dirty="0" smtClean="0"/>
          </a:p>
          <a:p>
            <a:pPr lvl="2"/>
            <a:endParaRPr lang="en-AU" dirty="0" smtClean="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151</a:t>
            </a:fld>
            <a:endParaRPr lang="en-US"/>
          </a:p>
        </p:txBody>
      </p:sp>
    </p:spTree>
    <p:extLst>
      <p:ext uri="{BB962C8B-B14F-4D97-AF65-F5344CB8AC3E}">
        <p14:creationId xmlns:p14="http://schemas.microsoft.com/office/powerpoint/2010/main" val="33676144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 WG has sent 23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16</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69196646"/>
              </p:ext>
            </p:extLst>
          </p:nvPr>
        </p:nvGraphicFramePr>
        <p:xfrm>
          <a:off x="761999" y="1712148"/>
          <a:ext cx="7696200" cy="4477926"/>
        </p:xfrm>
        <a:graphic>
          <a:graphicData uri="http://schemas.openxmlformats.org/drawingml/2006/table">
            <a:tbl>
              <a:tblPr firstRow="1" bandRow="1">
                <a:tableStyleId>{21E4AEA4-8DFA-4A89-87EB-49C32662AFE0}</a:tableStyleId>
              </a:tblPr>
              <a:tblGrid>
                <a:gridCol w="1524001">
                  <a:extLst>
                    <a:ext uri="{9D8B030D-6E8A-4147-A177-3AD203B41FA5}">
                      <a16:colId xmlns:a16="http://schemas.microsoft.com/office/drawing/2014/main" val="20000"/>
                    </a:ext>
                  </a:extLst>
                </a:gridCol>
                <a:gridCol w="19118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dirty="0" smtClean="0"/>
                        <a:t>802.1BR</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3362392614"/>
                  </a:ext>
                </a:extLst>
              </a:tr>
              <a:tr h="351837">
                <a:tc>
                  <a:txBody>
                    <a:bodyPr/>
                    <a:lstStyle/>
                    <a:p>
                      <a:r>
                        <a:rPr lang="en-AU" sz="1600" dirty="0" smtClean="0"/>
                        <a:t>802.1Qbv</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405036956"/>
                  </a:ext>
                </a:extLst>
              </a:tr>
              <a:tr h="351837">
                <a:tc>
                  <a:txBody>
                    <a:bodyPr/>
                    <a:lstStyle/>
                    <a:p>
                      <a:r>
                        <a:rPr lang="en-AU" sz="1600" dirty="0" smtClean="0"/>
                        <a:t>802.1AB</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324006233"/>
                  </a:ext>
                </a:extLst>
              </a:tr>
              <a:tr h="351837">
                <a:tc>
                  <a:txBody>
                    <a:bodyPr/>
                    <a:lstStyle/>
                    <a:p>
                      <a:r>
                        <a:rPr lang="en-AU" sz="1600" dirty="0" smtClean="0"/>
                        <a:t>802.1Qca</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10001"/>
                  </a:ext>
                </a:extLst>
              </a:tr>
              <a:tr h="351837">
                <a:tc>
                  <a:txBody>
                    <a:bodyPr/>
                    <a:lstStyle/>
                    <a:p>
                      <a:r>
                        <a:rPr lang="en-AU" sz="1600" b="0" dirty="0" smtClean="0"/>
                        <a:t>802.1Qbu</a:t>
                      </a:r>
                      <a:endParaRPr lang="en-AU" sz="1600" b="0" dirty="0"/>
                    </a:p>
                  </a:txBody>
                  <a:tcPr marL="115147" marR="115147"/>
                </a:tc>
                <a:tc>
                  <a:txBody>
                    <a:bodyPr/>
                    <a:lstStyle/>
                    <a:p>
                      <a:pPr algn="ctr"/>
                      <a:r>
                        <a:rPr lang="en-AU" sz="1600" b="0" dirty="0" smtClean="0">
                          <a:solidFill>
                            <a:srgbClr val="00B050"/>
                          </a:solidFill>
                        </a:rPr>
                        <a:t>Feb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296114236"/>
                  </a:ext>
                </a:extLst>
              </a:tr>
              <a:tr h="351837">
                <a:tc>
                  <a:txBody>
                    <a:bodyPr/>
                    <a:lstStyle/>
                    <a:p>
                      <a:r>
                        <a:rPr lang="en-AU" sz="1600" b="0" dirty="0" smtClean="0"/>
                        <a:t>802.1Qbz</a:t>
                      </a:r>
                      <a:endParaRPr lang="en-AU" sz="1600" b="0" dirty="0"/>
                    </a:p>
                  </a:txBody>
                  <a:tcPr marL="115147" marR="115147"/>
                </a:tc>
                <a:tc>
                  <a:txBody>
                    <a:bodyPr/>
                    <a:lstStyle/>
                    <a:p>
                      <a:pPr algn="ctr"/>
                      <a:r>
                        <a:rPr lang="en-AU" sz="1600" b="0" dirty="0" smtClean="0">
                          <a:solidFill>
                            <a:srgbClr val="00B050"/>
                          </a:solidFill>
                        </a:rPr>
                        <a:t>Feb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3459995518"/>
                  </a:ext>
                </a:extLst>
              </a:tr>
              <a:tr h="351837">
                <a:tc>
                  <a:txBody>
                    <a:bodyPr/>
                    <a:lstStyle/>
                    <a:p>
                      <a:r>
                        <a:rPr lang="en-AU" sz="1600" dirty="0" smtClean="0">
                          <a:latin typeface="+mj-lt"/>
                          <a:cs typeface="Arial" panose="020B0604020202020204" pitchFamily="34" charset="0"/>
                        </a:rPr>
                        <a:t>802.1Qcd</a:t>
                      </a:r>
                      <a:endParaRPr lang="en-AU" sz="1600" b="0" dirty="0"/>
                    </a:p>
                  </a:txBody>
                  <a:tcPr marL="115147" marR="115147"/>
                </a:tc>
                <a:tc>
                  <a:txBody>
                    <a:bodyPr/>
                    <a:lstStyle/>
                    <a:p>
                      <a:pPr algn="ctr"/>
                      <a:r>
                        <a:rPr lang="en-AU" sz="1600" b="0" dirty="0" smtClean="0">
                          <a:solidFill>
                            <a:srgbClr val="00B050"/>
                          </a:solidFill>
                        </a:rPr>
                        <a:t>Oct</a:t>
                      </a:r>
                      <a:r>
                        <a:rPr lang="en-AU" sz="1600" b="0" baseline="0" dirty="0" smtClean="0">
                          <a:solidFill>
                            <a:srgbClr val="00B050"/>
                          </a:solidFill>
                        </a:rPr>
                        <a:t> 2016</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4119813029"/>
                  </a:ext>
                </a:extLst>
              </a:tr>
              <a:tr h="351837">
                <a:tc>
                  <a:txBody>
                    <a:bodyPr/>
                    <a:lstStyle/>
                    <a:p>
                      <a:r>
                        <a:rPr lang="en-AU" sz="1600" b="0" dirty="0" smtClean="0"/>
                        <a:t>802.1Q-Cor1</a:t>
                      </a:r>
                      <a:endParaRPr lang="en-AU" sz="1600" b="0" dirty="0"/>
                    </a:p>
                  </a:txBody>
                  <a:tcPr marL="115147" marR="0"/>
                </a:tc>
                <a:tc>
                  <a:txBody>
                    <a:bodyPr/>
                    <a:lstStyle/>
                    <a:p>
                      <a:pPr algn="ctr"/>
                      <a:r>
                        <a:rPr lang="en-AU" sz="1600" b="0" dirty="0" smtClean="0">
                          <a:solidFill>
                            <a:srgbClr val="00B050"/>
                          </a:solidFill>
                        </a:rPr>
                        <a:t>-</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extLst>
                  <a:ext uri="{0D108BD9-81ED-4DB2-BD59-A6C34878D82A}">
                    <a16:rowId xmlns:a16="http://schemas.microsoft.com/office/drawing/2014/main" val="302007147"/>
                  </a:ext>
                </a:extLst>
              </a:tr>
              <a:tr h="351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dk1"/>
                          </a:solidFill>
                          <a:latin typeface="+mn-lt"/>
                          <a:ea typeface="+mn-ea"/>
                          <a:cs typeface="+mn-cs"/>
                        </a:rPr>
                        <a:t>802.1AC-Rev</a:t>
                      </a:r>
                    </a:p>
                  </a:txBody>
                  <a:tcPr marL="115147" marR="0"/>
                </a:tc>
                <a:tc>
                  <a:txBody>
                    <a:bodyPr/>
                    <a:lstStyle/>
                    <a:p>
                      <a:pPr algn="ctr"/>
                      <a:r>
                        <a:rPr lang="en-AU" sz="1600" b="0" dirty="0" smtClean="0">
                          <a:solidFill>
                            <a:srgbClr val="00B050"/>
                          </a:solidFill>
                        </a:rPr>
                        <a:t>May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2018</a:t>
                      </a:r>
                    </a:p>
                  </a:txBody>
                  <a:tcPr marL="115147" marR="115147"/>
                </a:tc>
                <a:extLst>
                  <a:ext uri="{0D108BD9-81ED-4DB2-BD59-A6C34878D82A}">
                    <a16:rowId xmlns:a16="http://schemas.microsoft.com/office/drawing/2014/main" val="347298951"/>
                  </a:ext>
                </a:extLst>
              </a:tr>
              <a:tr h="351837">
                <a:tc>
                  <a:txBody>
                    <a:bodyPr/>
                    <a:lstStyle/>
                    <a:p>
                      <a:r>
                        <a:rPr lang="en-AU" sz="1600" b="0" dirty="0" smtClean="0"/>
                        <a:t>802d</a:t>
                      </a:r>
                      <a:endParaRPr lang="en-AU" sz="1600" b="0" dirty="0"/>
                    </a:p>
                  </a:txBody>
                  <a:tcPr marL="115147" marR="0"/>
                </a:tc>
                <a:tc>
                  <a:txBody>
                    <a:bodyPr/>
                    <a:lstStyle/>
                    <a:p>
                      <a:pPr algn="ctr"/>
                      <a:r>
                        <a:rPr lang="en-AU" sz="1600" b="0" dirty="0" smtClean="0">
                          <a:solidFill>
                            <a:srgbClr val="00B050"/>
                          </a:solidFill>
                        </a:rPr>
                        <a:t>Jun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963094535"/>
                  </a:ext>
                </a:extLst>
              </a:tr>
              <a:tr h="351837">
                <a:tc>
                  <a:txBody>
                    <a:bodyPr/>
                    <a:lstStyle/>
                    <a:p>
                      <a:r>
                        <a:rPr lang="en-GB" sz="1600" dirty="0" smtClean="0"/>
                        <a:t>802.1AX/Cor1 </a:t>
                      </a:r>
                      <a:endParaRPr lang="en-AU" sz="1600" b="0" dirty="0"/>
                    </a:p>
                  </a:txBody>
                  <a:tcPr marL="115147" marR="0"/>
                </a:tc>
                <a:tc>
                  <a:txBody>
                    <a:bodyPr/>
                    <a:lstStyle/>
                    <a:p>
                      <a:pPr algn="ctr"/>
                      <a:r>
                        <a:rPr lang="en-AU" sz="1600" b="0" dirty="0" smtClean="0">
                          <a:solidFill>
                            <a:srgbClr val="00B050"/>
                          </a:solidFill>
                        </a:rPr>
                        <a:t>-</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52471432"/>
                  </a:ext>
                </a:extLst>
              </a:tr>
            </a:tbl>
          </a:graphicData>
        </a:graphic>
      </p:graphicFrame>
    </p:spTree>
    <p:extLst>
      <p:ext uri="{BB962C8B-B14F-4D97-AF65-F5344CB8AC3E}">
        <p14:creationId xmlns:p14="http://schemas.microsoft.com/office/powerpoint/2010/main" val="20953115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802.3 WG has sent 10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17</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01720979"/>
              </p:ext>
            </p:extLst>
          </p:nvPr>
        </p:nvGraphicFramePr>
        <p:xfrm>
          <a:off x="761999" y="1712148"/>
          <a:ext cx="7696200" cy="4126089"/>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t>802.3</a:t>
                      </a:r>
                      <a:endParaRPr lang="en-AU" sz="1600" b="0" dirty="0"/>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2"/>
                  </a:ext>
                </a:extLst>
              </a:tr>
              <a:tr h="351837">
                <a:tc>
                  <a:txBody>
                    <a:bodyPr/>
                    <a:lstStyle/>
                    <a:p>
                      <a:r>
                        <a:rPr lang="en-AU" sz="1600" b="0" dirty="0" smtClean="0">
                          <a:latin typeface="+mj-lt"/>
                          <a:cs typeface="Arial" panose="020B0604020202020204" pitchFamily="34" charset="0"/>
                        </a:rPr>
                        <a:t>802.3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2017</a:t>
                      </a:r>
                    </a:p>
                  </a:txBody>
                  <a:tcPr marL="115147" marR="115147"/>
                </a:tc>
                <a:extLst>
                  <a:ext uri="{0D108BD9-81ED-4DB2-BD59-A6C34878D82A}">
                    <a16:rowId xmlns:a16="http://schemas.microsoft.com/office/drawing/2014/main" val="10003"/>
                  </a:ext>
                </a:extLst>
              </a:tr>
              <a:tr h="351837">
                <a:tc>
                  <a:txBody>
                    <a:bodyPr/>
                    <a:lstStyle/>
                    <a:p>
                      <a:r>
                        <a:rPr lang="en-AU" sz="1600" b="0" dirty="0" smtClean="0">
                          <a:latin typeface="+mj-lt"/>
                          <a:cs typeface="Arial" panose="020B0604020202020204" pitchFamily="34" charset="0"/>
                        </a:rPr>
                        <a:t>802.3.1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Oct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Jun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4"/>
                  </a:ext>
                </a:extLst>
              </a:tr>
              <a:tr h="351837">
                <a:tc>
                  <a:txBody>
                    <a:bodyPr/>
                    <a:lstStyle/>
                    <a:p>
                      <a:r>
                        <a:rPr lang="en-AU" sz="1600" b="0" dirty="0" smtClean="0">
                          <a:latin typeface="+mj-lt"/>
                          <a:cs typeface="Arial" panose="020B0604020202020204" pitchFamily="34" charset="0"/>
                        </a:rPr>
                        <a:t>802.3bw</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Nov 2017</a:t>
                      </a:r>
                    </a:p>
                  </a:txBody>
                  <a:tcPr marL="115147" marR="115147"/>
                </a:tc>
                <a:extLst>
                  <a:ext uri="{0D108BD9-81ED-4DB2-BD59-A6C34878D82A}">
                    <a16:rowId xmlns:a16="http://schemas.microsoft.com/office/drawing/2014/main" val="1748773060"/>
                  </a:ext>
                </a:extLst>
              </a:tr>
              <a:tr h="351837">
                <a:tc>
                  <a:txBody>
                    <a:bodyPr/>
                    <a:lstStyle/>
                    <a:p>
                      <a:r>
                        <a:rPr lang="en-AU" sz="1600" b="0" dirty="0" smtClean="0">
                          <a:latin typeface="+mj-lt"/>
                          <a:cs typeface="Arial" panose="020B0604020202020204" pitchFamily="34" charset="0"/>
                        </a:rPr>
                        <a:t>802.3bp</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48985805"/>
                  </a:ext>
                </a:extLst>
              </a:tr>
              <a:tr h="351837">
                <a:tc>
                  <a:txBody>
                    <a:bodyPr/>
                    <a:lstStyle/>
                    <a:p>
                      <a:r>
                        <a:rPr lang="en-AU" sz="1600" b="0" dirty="0" smtClean="0">
                          <a:latin typeface="+mj-lt"/>
                          <a:cs typeface="Arial" panose="020B0604020202020204" pitchFamily="34" charset="0"/>
                        </a:rPr>
                        <a:t>802.3bq</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851261610"/>
                  </a:ext>
                </a:extLst>
              </a:tr>
              <a:tr h="351837">
                <a:tc>
                  <a:txBody>
                    <a:bodyPr/>
                    <a:lstStyle/>
                    <a:p>
                      <a:r>
                        <a:rPr lang="en-AU" sz="1600" b="0" dirty="0" smtClean="0">
                          <a:latin typeface="+mj-lt"/>
                          <a:cs typeface="Arial" panose="020B0604020202020204" pitchFamily="34" charset="0"/>
                        </a:rPr>
                        <a:t>802.3br</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514827558"/>
                  </a:ext>
                </a:extLst>
              </a:tr>
              <a:tr h="351837">
                <a:tc>
                  <a:txBody>
                    <a:bodyPr/>
                    <a:lstStyle/>
                    <a:p>
                      <a:r>
                        <a:rPr lang="en-AU" sz="1600" b="0" dirty="0" smtClean="0">
                          <a:latin typeface="+mj-lt"/>
                          <a:cs typeface="Arial" panose="020B0604020202020204" pitchFamily="34" charset="0"/>
                        </a:rPr>
                        <a:t>802.3by</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774990739"/>
                  </a:ext>
                </a:extLst>
              </a:tr>
              <a:tr h="351837">
                <a:tc>
                  <a:txBody>
                    <a:bodyPr/>
                    <a:lstStyle/>
                    <a:p>
                      <a:r>
                        <a:rPr lang="en-AU" sz="1600" b="0" dirty="0" smtClean="0">
                          <a:latin typeface="+mj-lt"/>
                          <a:cs typeface="Arial" panose="020B0604020202020204" pitchFamily="34" charset="0"/>
                        </a:rPr>
                        <a:t>802.3bz</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88842586"/>
                  </a:ext>
                </a:extLst>
              </a:tr>
              <a:tr h="351837">
                <a:tc>
                  <a:txBody>
                    <a:bodyPr/>
                    <a:lstStyle/>
                    <a:p>
                      <a:r>
                        <a:rPr lang="en-AU" sz="1600" dirty="0" smtClean="0"/>
                        <a:t>802.3/</a:t>
                      </a:r>
                      <a:r>
                        <a:rPr lang="en-AU" sz="1600" dirty="0" err="1" smtClean="0"/>
                        <a:t>Cor</a:t>
                      </a:r>
                      <a:r>
                        <a:rPr lang="en-AU" sz="1600" dirty="0" smtClean="0"/>
                        <a:t> 1 </a:t>
                      </a:r>
                      <a:endParaRPr lang="en-AU" sz="1600" b="0" dirty="0" smtClean="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Nov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762305255"/>
                  </a:ext>
                </a:extLst>
              </a:tr>
            </a:tbl>
          </a:graphicData>
        </a:graphic>
      </p:graphicFrame>
    </p:spTree>
    <p:extLst>
      <p:ext uri="{BB962C8B-B14F-4D97-AF65-F5344CB8AC3E}">
        <p14:creationId xmlns:p14="http://schemas.microsoft.com/office/powerpoint/2010/main" val="15284730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802.11 WG has sent 7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18</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435423949"/>
              </p:ext>
            </p:extLst>
          </p:nvPr>
        </p:nvGraphicFramePr>
        <p:xfrm>
          <a:off x="761999" y="1712148"/>
          <a:ext cx="7696200" cy="3070578"/>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t>802.11</a:t>
                      </a:r>
                      <a:endParaRPr lang="en-AU" sz="1600" b="0" dirty="0"/>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Nov 2013</a:t>
                      </a:r>
                      <a:endParaRPr lang="en-AU" sz="1600" b="0" dirty="0">
                        <a:solidFill>
                          <a:srgbClr val="00B050"/>
                        </a:solidFill>
                      </a:endParaRPr>
                    </a:p>
                  </a:txBody>
                  <a:tcPr marL="115147" marR="115147"/>
                </a:tc>
                <a:extLst>
                  <a:ext uri="{0D108BD9-81ED-4DB2-BD59-A6C34878D82A}">
                    <a16:rowId xmlns:a16="http://schemas.microsoft.com/office/drawing/2014/main" val="10005"/>
                  </a:ext>
                </a:extLst>
              </a:tr>
              <a:tr h="351837">
                <a:tc>
                  <a:txBody>
                    <a:bodyPr/>
                    <a:lstStyle/>
                    <a:p>
                      <a:r>
                        <a:rPr lang="en-AU" sz="1600" b="0" dirty="0" smtClean="0"/>
                        <a:t>802.11aa</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6"/>
                  </a:ext>
                </a:extLst>
              </a:tr>
              <a:tr h="351837">
                <a:tc>
                  <a:txBody>
                    <a:bodyPr/>
                    <a:lstStyle/>
                    <a:p>
                      <a:r>
                        <a:rPr lang="en-AU" sz="1600" b="0" dirty="0" smtClean="0"/>
                        <a:t>802.11ad</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7"/>
                  </a:ext>
                </a:extLst>
              </a:tr>
              <a:tr h="351837">
                <a:tc>
                  <a:txBody>
                    <a:bodyPr/>
                    <a:lstStyle/>
                    <a:p>
                      <a:r>
                        <a:rPr lang="en-AU" sz="1600" b="0" dirty="0" smtClean="0"/>
                        <a:t>802.11ae</a:t>
                      </a:r>
                      <a:endParaRPr lang="en-AU" sz="1600" b="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a:t>
                      </a:r>
                      <a:r>
                        <a:rPr lang="en-AU" sz="1600" b="0" baseline="0" dirty="0" smtClean="0">
                          <a:solidFill>
                            <a:srgbClr val="00B050"/>
                          </a:solidFill>
                        </a:rPr>
                        <a:t> 2013</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8"/>
                  </a:ext>
                </a:extLst>
              </a:tr>
              <a:tr h="351837">
                <a:tc>
                  <a:txBody>
                    <a:bodyPr/>
                    <a:lstStyle/>
                    <a:p>
                      <a:r>
                        <a:rPr lang="en-AU" sz="1600" b="0" dirty="0" smtClean="0">
                          <a:latin typeface="+mj-lt"/>
                          <a:cs typeface="Arial" panose="020B0604020202020204" pitchFamily="34" charset="0"/>
                        </a:rPr>
                        <a:t>802.11ac</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09"/>
                  </a:ext>
                </a:extLst>
              </a:tr>
              <a:tr h="351837">
                <a:tc>
                  <a:txBody>
                    <a:bodyPr/>
                    <a:lstStyle/>
                    <a:p>
                      <a:r>
                        <a:rPr lang="en-AU" sz="1600" b="0" dirty="0" smtClean="0">
                          <a:latin typeface="+mj-lt"/>
                          <a:cs typeface="Arial" panose="020B0604020202020204" pitchFamily="34" charset="0"/>
                        </a:rPr>
                        <a:t>802.11af</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10"/>
                  </a:ext>
                </a:extLst>
              </a:tr>
              <a:tr h="351837">
                <a:tc>
                  <a:txBody>
                    <a:bodyPr/>
                    <a:lstStyle/>
                    <a:p>
                      <a:r>
                        <a:rPr lang="en-AU" sz="1600" b="0" dirty="0" smtClean="0">
                          <a:latin typeface="+mj-lt"/>
                          <a:cs typeface="Arial" panose="020B0604020202020204" pitchFamily="34" charset="0"/>
                        </a:rPr>
                        <a:t>802.11-2016</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2018</a:t>
                      </a:r>
                    </a:p>
                  </a:txBody>
                  <a:tcPr marL="115147" marR="115147"/>
                </a:tc>
                <a:extLst>
                  <a:ext uri="{0D108BD9-81ED-4DB2-BD59-A6C34878D82A}">
                    <a16:rowId xmlns:a16="http://schemas.microsoft.com/office/drawing/2014/main" val="3386173467"/>
                  </a:ext>
                </a:extLst>
              </a:tr>
            </a:tbl>
          </a:graphicData>
        </a:graphic>
      </p:graphicFrame>
    </p:spTree>
    <p:extLst>
      <p:ext uri="{BB962C8B-B14F-4D97-AF65-F5344CB8AC3E}">
        <p14:creationId xmlns:p14="http://schemas.microsoft.com/office/powerpoint/2010/main" val="25722098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802.15 WG has sent two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19</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398086280"/>
              </p:ext>
            </p:extLst>
          </p:nvPr>
        </p:nvGraphicFramePr>
        <p:xfrm>
          <a:off x="761999" y="1712148"/>
          <a:ext cx="7696200" cy="1311393"/>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latin typeface="+mj-lt"/>
                          <a:cs typeface="Arial" panose="020B0604020202020204" pitchFamily="34" charset="0"/>
                        </a:rPr>
                        <a:t>802.15.3</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351876640"/>
                  </a:ext>
                </a:extLst>
              </a:tr>
              <a:tr h="351837">
                <a:tc>
                  <a:txBody>
                    <a:bodyPr/>
                    <a:lstStyle/>
                    <a:p>
                      <a:r>
                        <a:rPr lang="en-AU" sz="1600" b="0" dirty="0" smtClean="0">
                          <a:latin typeface="+mj-lt"/>
                          <a:cs typeface="Arial" panose="020B0604020202020204" pitchFamily="34" charset="0"/>
                        </a:rPr>
                        <a:t>802.15.4</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2448534767"/>
                  </a:ext>
                </a:extLst>
              </a:tr>
            </a:tbl>
          </a:graphicData>
        </a:graphic>
      </p:graphicFrame>
    </p:spTree>
    <p:extLst>
      <p:ext uri="{BB962C8B-B14F-4D97-AF65-F5344CB8AC3E}">
        <p14:creationId xmlns:p14="http://schemas.microsoft.com/office/powerpoint/2010/main" val="4818001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p:txBody>
          <a:bodyPr/>
          <a:lstStyle/>
          <a:p>
            <a:r>
              <a:rPr lang="en-US" dirty="0" smtClean="0"/>
              <a:t>This document will be used to run the IEEE 802 JTC1 SC meetings in St Louis in January 2019</a:t>
            </a:r>
          </a:p>
        </p:txBody>
      </p:sp>
      <p:sp>
        <p:nvSpPr>
          <p:cNvPr id="3075" name="Rectangle 5"/>
          <p:cNvSpPr>
            <a:spLocks noGrp="1" noChangeArrowheads="1"/>
          </p:cNvSpPr>
          <p:nvPr>
            <p:ph idx="1"/>
          </p:nvPr>
        </p:nvSpPr>
        <p:spPr/>
        <p:txBody>
          <a:bodyPr/>
          <a:lstStyle/>
          <a:p>
            <a:pPr lvl="1"/>
            <a:r>
              <a:rPr lang="en-US" dirty="0" smtClean="0"/>
              <a:t>This presentation contains a proposed running order for the IEEE 802 JTC1 Standing Committee meeting, including</a:t>
            </a:r>
          </a:p>
          <a:p>
            <a:pPr lvl="2"/>
            <a:r>
              <a:rPr lang="en-US" dirty="0" smtClean="0"/>
              <a:t>Proposed agenda</a:t>
            </a:r>
          </a:p>
          <a:p>
            <a:pPr lvl="2"/>
            <a:r>
              <a:rPr lang="en-US" dirty="0" smtClean="0"/>
              <a:t>Other supporting material</a:t>
            </a:r>
          </a:p>
          <a:p>
            <a:pPr lvl="1"/>
            <a:r>
              <a:rPr lang="en-US" dirty="0" smtClean="0"/>
              <a:t>It will be modified during the meeting to include motions, straw polls and other material referred to during the meeting</a:t>
            </a:r>
          </a:p>
        </p:txBody>
      </p:sp>
      <p:sp>
        <p:nvSpPr>
          <p:cNvPr id="5"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6" name="Slide Number Placeholder 5"/>
          <p:cNvSpPr>
            <a:spLocks noGrp="1"/>
          </p:cNvSpPr>
          <p:nvPr>
            <p:ph type="sldNum" sz="quarter" idx="11"/>
          </p:nvPr>
        </p:nvSpPr>
        <p:spPr/>
        <p:txBody>
          <a:bodyPr/>
          <a:lstStyle/>
          <a:p>
            <a:pPr>
              <a:defRPr/>
            </a:pPr>
            <a:r>
              <a:rPr lang="en-US" dirty="0" smtClean="0"/>
              <a:t>Slide </a:t>
            </a:r>
            <a:fld id="{81B19452-AD8F-4A10-B8E5-1701707FC4DF}"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802.16 WG has sent zero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20</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1372848"/>
              </p:ext>
            </p:extLst>
          </p:nvPr>
        </p:nvGraphicFramePr>
        <p:xfrm>
          <a:off x="761999" y="1712148"/>
          <a:ext cx="7696200" cy="959556"/>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baseline="0" dirty="0" smtClean="0">
                        <a:solidFill>
                          <a:srgbClr val="00B050"/>
                        </a:solidFill>
                      </a:endParaRPr>
                    </a:p>
                  </a:txBody>
                  <a:tcPr marL="115147" marR="115147"/>
                </a:tc>
                <a:extLst>
                  <a:ext uri="{0D108BD9-81ED-4DB2-BD59-A6C34878D82A}">
                    <a16:rowId xmlns:a16="http://schemas.microsoft.com/office/drawing/2014/main" val="351876640"/>
                  </a:ext>
                </a:extLst>
              </a:tr>
            </a:tbl>
          </a:graphicData>
        </a:graphic>
      </p:graphicFrame>
    </p:spTree>
    <p:extLst>
      <p:ext uri="{BB962C8B-B14F-4D97-AF65-F5344CB8AC3E}">
        <p14:creationId xmlns:p14="http://schemas.microsoft.com/office/powerpoint/2010/main" val="36338704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802.21 WG has sent three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21</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103587851"/>
              </p:ext>
            </p:extLst>
          </p:nvPr>
        </p:nvGraphicFramePr>
        <p:xfrm>
          <a:off x="761999" y="1712148"/>
          <a:ext cx="7696200" cy="1663230"/>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802.21-2017</a:t>
                      </a:r>
                      <a:endParaRPr lang="en-AU" sz="1600" b="0" kern="1200" dirty="0" smtClean="0">
                        <a:solidFill>
                          <a:schemeClr val="tx1"/>
                        </a:solidFill>
                        <a:latin typeface="+mn-lt"/>
                        <a:ea typeface="+mn-ea"/>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2018</a:t>
                      </a:r>
                    </a:p>
                  </a:txBody>
                  <a:tcPr marL="115147" marR="115147"/>
                </a:tc>
                <a:extLst>
                  <a:ext uri="{0D108BD9-81ED-4DB2-BD59-A6C34878D82A}">
                    <a16:rowId xmlns:a16="http://schemas.microsoft.com/office/drawing/2014/main" val="351876640"/>
                  </a:ext>
                </a:extLst>
              </a:tr>
              <a:tr h="351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Arial" panose="020B0604020202020204" pitchFamily="34" charset="0"/>
                        </a:rPr>
                        <a:t>802.21.1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2017</a:t>
                      </a:r>
                    </a:p>
                  </a:txBody>
                  <a:tcPr marL="115147" marR="115147"/>
                </a:tc>
                <a:extLst>
                  <a:ext uri="{0D108BD9-81ED-4DB2-BD59-A6C34878D82A}">
                    <a16:rowId xmlns:a16="http://schemas.microsoft.com/office/drawing/2014/main" val="4131922790"/>
                  </a:ext>
                </a:extLst>
              </a:tr>
              <a:tr h="351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Arial" panose="020B0604020202020204" pitchFamily="34" charset="0"/>
                        </a:rPr>
                        <a:t>802.21/Cor1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Jun</a:t>
                      </a:r>
                      <a:r>
                        <a:rPr lang="en-AU" sz="1600" b="0" baseline="0" dirty="0" smtClean="0">
                          <a:solidFill>
                            <a:srgbClr val="00B050"/>
                          </a:solidFill>
                        </a:rPr>
                        <a:t> 2018</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2956146350"/>
                  </a:ext>
                </a:extLst>
              </a:tr>
            </a:tbl>
          </a:graphicData>
        </a:graphic>
      </p:graphicFrame>
    </p:spTree>
    <p:extLst>
      <p:ext uri="{BB962C8B-B14F-4D97-AF65-F5344CB8AC3E}">
        <p14:creationId xmlns:p14="http://schemas.microsoft.com/office/powerpoint/2010/main" val="18040759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802.22 WG has sent three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22</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28882654"/>
              </p:ext>
            </p:extLst>
          </p:nvPr>
        </p:nvGraphicFramePr>
        <p:xfrm>
          <a:off x="761999" y="1712148"/>
          <a:ext cx="7696200" cy="1663230"/>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latin typeface="+mj-lt"/>
                          <a:cs typeface="Arial" panose="020B0604020202020204" pitchFamily="34" charset="0"/>
                        </a:rPr>
                        <a:t>802.22</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1"/>
                  </a:ext>
                </a:extLst>
              </a:tr>
              <a:tr h="351837">
                <a:tc>
                  <a:txBody>
                    <a:bodyPr/>
                    <a:lstStyle/>
                    <a:p>
                      <a:r>
                        <a:rPr lang="en-AU" sz="1600" b="0" dirty="0" smtClean="0">
                          <a:latin typeface="+mj-lt"/>
                          <a:cs typeface="Arial" panose="020B0604020202020204" pitchFamily="34" charset="0"/>
                        </a:rPr>
                        <a:t>802.22a</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April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328369986"/>
                  </a:ext>
                </a:extLst>
              </a:tr>
              <a:tr h="351837">
                <a:tc>
                  <a:txBody>
                    <a:bodyPr/>
                    <a:lstStyle/>
                    <a:p>
                      <a:r>
                        <a:rPr lang="en-AU" sz="1600" b="0" dirty="0" smtClean="0">
                          <a:latin typeface="+mj-lt"/>
                          <a:cs typeface="Arial" panose="020B0604020202020204" pitchFamily="34" charset="0"/>
                        </a:rPr>
                        <a:t>802.22b</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April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July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2018</a:t>
                      </a:r>
                    </a:p>
                  </a:txBody>
                  <a:tcPr marL="115147" marR="115147"/>
                </a:tc>
                <a:extLst>
                  <a:ext uri="{0D108BD9-81ED-4DB2-BD59-A6C34878D82A}">
                    <a16:rowId xmlns:a16="http://schemas.microsoft.com/office/drawing/2014/main" val="1414153154"/>
                  </a:ext>
                </a:extLst>
              </a:tr>
            </a:tbl>
          </a:graphicData>
        </a:graphic>
      </p:graphicFrame>
    </p:spTree>
    <p:extLst>
      <p:ext uri="{BB962C8B-B14F-4D97-AF65-F5344CB8AC3E}">
        <p14:creationId xmlns:p14="http://schemas.microsoft.com/office/powerpoint/2010/main" val="35208022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 has 15 standards in the pipeline for ratification under the PSDO</a:t>
            </a:r>
            <a:endParaRPr lang="en-AU" dirty="0">
              <a:solidFill>
                <a:schemeClr val="accent6"/>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23</a:t>
            </a:fld>
            <a:endParaRPr lang="en-US"/>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2687436252"/>
              </p:ext>
            </p:extLst>
          </p:nvPr>
        </p:nvGraphicFramePr>
        <p:xfrm>
          <a:off x="152399" y="1568640"/>
          <a:ext cx="8839199" cy="393192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012372">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088570">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cs typeface="Arial" panose="020B0604020202020204" pitchFamily="34" charset="0"/>
                        </a:rPr>
                        <a:t>.1AEcg</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D1.4</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7 </a:t>
                      </a:r>
                      <a:r>
                        <a:rPr lang="en-AU" sz="1600" b="0" kern="1200" baseline="0" dirty="0" smtClean="0">
                          <a:solidFill>
                            <a:schemeClr val="tx1"/>
                          </a:solidFill>
                          <a:latin typeface="+mn-lt"/>
                          <a:ea typeface="+mn-ea"/>
                          <a:cs typeface="+mn-cs"/>
                        </a:rPr>
                        <a:t>Sep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28</a:t>
                      </a:r>
                      <a:r>
                        <a:rPr lang="en-AU" sz="1600" b="0" baseline="0" dirty="0" smtClean="0">
                          <a:solidFill>
                            <a:schemeClr val="tx1"/>
                          </a:solidFill>
                          <a:latin typeface="+mj-lt"/>
                        </a:rPr>
                        <a:t> Aug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Jan</a:t>
                      </a:r>
                      <a:r>
                        <a:rPr lang="en-AU" sz="1600" b="0" kern="1200" baseline="0" dirty="0" smtClean="0">
                          <a:solidFill>
                            <a:srgbClr val="00B050"/>
                          </a:solidFill>
                          <a:latin typeface="+mn-lt"/>
                          <a:ea typeface="+mn-ea"/>
                          <a:cs typeface="+mn-cs"/>
                        </a:rPr>
                        <a:t> 19</a:t>
                      </a:r>
                      <a:endParaRPr lang="en-AU" sz="1600" b="0" dirty="0" smtClean="0">
                        <a:solidFill>
                          <a:srgbClr val="00B050"/>
                        </a:solidFill>
                        <a:latin typeface="+mj-lt"/>
                      </a:endParaRPr>
                    </a:p>
                  </a:txBody>
                  <a:tcPr marL="115147" marR="115147"/>
                </a:tc>
                <a:extLst>
                  <a:ext uri="{0D108BD9-81ED-4DB2-BD59-A6C34878D82A}">
                    <a16:rowId xmlns:a16="http://schemas.microsoft.com/office/drawing/2014/main" val="10009"/>
                  </a:ext>
                </a:extLst>
              </a:tr>
              <a:tr h="330320">
                <a:tc>
                  <a:txBody>
                    <a:bodyPr/>
                    <a:lstStyle/>
                    <a:p>
                      <a:r>
                        <a:rPr lang="en-AU" sz="1600" dirty="0" smtClean="0">
                          <a:latin typeface="+mj-lt"/>
                          <a:cs typeface="Arial" panose="020B0604020202020204" pitchFamily="34" charset="0"/>
                        </a:rPr>
                        <a:t>.1CB</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20</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chemeClr val="tx1"/>
                          </a:solidFill>
                          <a:latin typeface="+mj-lt"/>
                        </a:rPr>
                        <a:t>26 Dec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10"/>
                  </a:ext>
                </a:extLst>
              </a:tr>
              <a:tr h="330320">
                <a:tc>
                  <a:txBody>
                    <a:bodyPr/>
                    <a:lstStyle/>
                    <a:p>
                      <a:r>
                        <a:rPr lang="en-AU" sz="1600" dirty="0" smtClean="0">
                          <a:latin typeface="+mj-lt"/>
                          <a:cs typeface="Arial" panose="020B0604020202020204" pitchFamily="34" charset="0"/>
                        </a:rPr>
                        <a:t>.1Qci</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Oct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9</a:t>
                      </a:r>
                      <a:r>
                        <a:rPr lang="en-AU" sz="1600" b="0" kern="1200" baseline="0" dirty="0" smtClean="0">
                          <a:solidFill>
                            <a:schemeClr val="tx1"/>
                          </a:solidFill>
                          <a:latin typeface="+mn-lt"/>
                          <a:ea typeface="+mn-ea"/>
                          <a:cs typeface="+mn-cs"/>
                        </a:rPr>
                        <a:t> Dec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 </a:t>
                      </a:r>
                      <a:r>
                        <a:rPr lang="en-AU" sz="1600" b="0" smtClean="0">
                          <a:solidFill>
                            <a:schemeClr val="tx1"/>
                          </a:solidFill>
                          <a:latin typeface="+mj-lt"/>
                        </a:rPr>
                        <a:t>Jan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11"/>
                  </a:ext>
                </a:extLst>
              </a:tr>
              <a:tr h="330320">
                <a:tc>
                  <a:txBody>
                    <a:bodyPr/>
                    <a:lstStyle/>
                    <a:p>
                      <a:r>
                        <a:rPr lang="en-AU" sz="1600" dirty="0" smtClean="0">
                          <a:latin typeface="+mj-lt"/>
                          <a:cs typeface="Arial" panose="020B0604020202020204" pitchFamily="34" charset="0"/>
                        </a:rPr>
                        <a:t>.1Qch</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Nov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20</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 Jan</a:t>
                      </a:r>
                      <a:r>
                        <a:rPr lang="en-AU" sz="1600" b="0" baseline="0" dirty="0" smtClean="0">
                          <a:solidFill>
                            <a:schemeClr val="tx1"/>
                          </a:solidFill>
                          <a:latin typeface="+mj-lt"/>
                        </a:rPr>
                        <a:t>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12"/>
                  </a:ext>
                </a:extLst>
              </a:tr>
              <a:tr h="330320">
                <a:tc>
                  <a:txBody>
                    <a:bodyPr/>
                    <a:lstStyle/>
                    <a:p>
                      <a:r>
                        <a:rPr lang="en-AU" sz="1600" dirty="0" smtClean="0">
                          <a:latin typeface="+mj-lt"/>
                          <a:cs typeface="Arial" panose="020B0604020202020204" pitchFamily="34" charset="0"/>
                        </a:rPr>
                        <a:t>802c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D2.1</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a:t>
                      </a:r>
                      <a:r>
                        <a:rPr lang="en-AU" sz="1600" b="0" kern="1200" baseline="0" dirty="0" smtClean="0">
                          <a:solidFill>
                            <a:schemeClr val="tx1"/>
                          </a:solidFill>
                          <a:latin typeface="+mn-lt"/>
                          <a:ea typeface="+mn-ea"/>
                          <a:cs typeface="+mn-cs"/>
                        </a:rPr>
                        <a:t> Feb 18</a:t>
                      </a:r>
                      <a:endParaRPr lang="en-AU" sz="1600" b="0" kern="1200" dirty="0" smtClean="0">
                        <a:solidFill>
                          <a:schemeClr val="tx1"/>
                        </a:solidFill>
                        <a:latin typeface="+mn-lt"/>
                        <a:ea typeface="+mn-ea"/>
                        <a:cs typeface="+mn-cs"/>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chemeClr val="tx1"/>
                          </a:solidFill>
                          <a:latin typeface="+mj-lt"/>
                        </a:rPr>
                        <a:t>26 Dec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p>
                  </a:txBody>
                  <a:tcPr marL="115147" marR="115147"/>
                </a:tc>
                <a:extLst>
                  <a:ext uri="{0D108BD9-81ED-4DB2-BD59-A6C34878D82A}">
                    <a16:rowId xmlns:a16="http://schemas.microsoft.com/office/drawing/2014/main" val="4150876632"/>
                  </a:ext>
                </a:extLst>
              </a:tr>
              <a:tr h="330320">
                <a:tc>
                  <a:txBody>
                    <a:bodyPr/>
                    <a:lstStyle/>
                    <a:p>
                      <a:r>
                        <a:rPr lang="en-AU" sz="1600" dirty="0" smtClean="0">
                          <a:latin typeface="+mj-lt"/>
                          <a:cs typeface="Arial" panose="020B0604020202020204" pitchFamily="34" charset="0"/>
                        </a:rPr>
                        <a:t>.1Q-2018</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11 Mar</a:t>
                      </a:r>
                      <a:r>
                        <a:rPr lang="en-AU" sz="1600" b="0" kern="1200" baseline="0" dirty="0" smtClean="0">
                          <a:solidFill>
                            <a:schemeClr val="tx1"/>
                          </a:solidFill>
                          <a:latin typeface="+mn-lt"/>
                          <a:ea typeface="+mn-ea"/>
                          <a:cs typeface="+mn-cs"/>
                        </a:rPr>
                        <a:t> 19</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817939056"/>
                  </a:ext>
                </a:extLst>
              </a:tr>
              <a:tr h="330320">
                <a:tc>
                  <a:txBody>
                    <a:bodyPr/>
                    <a:lstStyle/>
                    <a:p>
                      <a:r>
                        <a:rPr lang="en-AU" sz="1600" dirty="0" smtClean="0">
                          <a:latin typeface="+mj-lt"/>
                          <a:cs typeface="Arial" panose="020B0604020202020204" pitchFamily="34" charset="0"/>
                        </a:rPr>
                        <a:t>.1Qcc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285705002"/>
                  </a:ext>
                </a:extLst>
              </a:tr>
              <a:tr h="330320">
                <a:tc>
                  <a:txBody>
                    <a:bodyPr/>
                    <a:lstStyle/>
                    <a:p>
                      <a:r>
                        <a:rPr lang="en-AU" sz="1600" dirty="0" smtClean="0">
                          <a:latin typeface="+mj-lt"/>
                          <a:cs typeface="Arial" panose="020B0604020202020204" pitchFamily="34" charset="0"/>
                        </a:rPr>
                        <a:t>.1Qcp</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3617972044"/>
                  </a:ext>
                </a:extLst>
              </a:tr>
              <a:tr h="330320">
                <a:tc>
                  <a:txBody>
                    <a:bodyPr/>
                    <a:lstStyle/>
                    <a:p>
                      <a:r>
                        <a:rPr lang="en-AU" sz="1600" dirty="0" smtClean="0">
                          <a:latin typeface="+mj-lt"/>
                          <a:cs typeface="Arial" panose="020B0604020202020204" pitchFamily="34" charset="0"/>
                        </a:rPr>
                        <a:t>.1AR-Rev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a:t>
                      </a:r>
                      <a:r>
                        <a:rPr lang="en-AU" sz="1600" b="0" baseline="0" dirty="0" smtClean="0">
                          <a:solidFill>
                            <a:schemeClr val="tx1"/>
                          </a:solidFill>
                          <a:latin typeface="+mj-lt"/>
                          <a:cs typeface="Arial" panose="020B0604020202020204" pitchFamily="34" charset="0"/>
                        </a:rPr>
                        <a:t>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14</a:t>
                      </a:r>
                      <a:r>
                        <a:rPr lang="en-AU" sz="1600" b="0" kern="1200" baseline="0" dirty="0" smtClean="0">
                          <a:solidFill>
                            <a:schemeClr val="tx1"/>
                          </a:solidFill>
                          <a:latin typeface="+mn-lt"/>
                          <a:ea typeface="+mn-ea"/>
                          <a:cs typeface="+mn-cs"/>
                        </a:rPr>
                        <a:t> Oct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Jan</a:t>
                      </a:r>
                      <a:r>
                        <a:rPr lang="en-AU" sz="1600" b="0" kern="1200" baseline="0" dirty="0" smtClean="0">
                          <a:solidFill>
                            <a:srgbClr val="00B050"/>
                          </a:solidFill>
                          <a:latin typeface="+mn-lt"/>
                          <a:ea typeface="+mn-ea"/>
                          <a:cs typeface="+mn-cs"/>
                        </a:rPr>
                        <a:t> 19</a:t>
                      </a:r>
                      <a:endParaRPr lang="en-AU" sz="1600" b="0" kern="1200" dirty="0" smtClean="0">
                        <a:solidFill>
                          <a:srgbClr val="00B050"/>
                        </a:solidFill>
                        <a:latin typeface="+mn-lt"/>
                        <a:ea typeface="+mn-ea"/>
                        <a:cs typeface="+mn-cs"/>
                      </a:endParaRPr>
                    </a:p>
                  </a:txBody>
                  <a:tcPr marL="115147" marR="115147"/>
                </a:tc>
                <a:extLst>
                  <a:ext uri="{0D108BD9-81ED-4DB2-BD59-A6C34878D82A}">
                    <a16:rowId xmlns:a16="http://schemas.microsoft.com/office/drawing/2014/main" val="216655859"/>
                  </a:ext>
                </a:extLst>
              </a:tr>
              <a:tr h="330320">
                <a:tc>
                  <a:txBody>
                    <a:bodyPr/>
                    <a:lstStyle/>
                    <a:p>
                      <a:r>
                        <a:rPr lang="en-AU" sz="1600" dirty="0" smtClean="0">
                          <a:latin typeface="+mj-lt"/>
                          <a:cs typeface="Arial" panose="020B0604020202020204" pitchFamily="34" charset="0"/>
                        </a:rPr>
                        <a:t>.1CM</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D2.2</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a:t>
                      </a:r>
                      <a:r>
                        <a:rPr lang="en-AU" sz="1600" b="0" baseline="0" dirty="0" smtClean="0">
                          <a:solidFill>
                            <a:schemeClr val="tx1"/>
                          </a:solidFill>
                          <a:latin typeface="+mj-lt"/>
                          <a:cs typeface="Arial" panose="020B0604020202020204" pitchFamily="34" charset="0"/>
                        </a:rPr>
                        <a:t>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accent2"/>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14</a:t>
                      </a:r>
                      <a:r>
                        <a:rPr lang="en-AU" sz="1600" b="0" kern="1200" baseline="0" dirty="0" smtClean="0">
                          <a:solidFill>
                            <a:schemeClr val="tx1"/>
                          </a:solidFill>
                          <a:latin typeface="+mn-lt"/>
                          <a:ea typeface="+mn-ea"/>
                          <a:cs typeface="+mn-cs"/>
                        </a:rPr>
                        <a:t> Oct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40706752"/>
                  </a:ext>
                </a:extLst>
              </a:tr>
            </a:tbl>
          </a:graphicData>
        </a:graphic>
      </p:graphicFrame>
    </p:spTree>
    <p:extLst>
      <p:ext uri="{BB962C8B-B14F-4D97-AF65-F5344CB8AC3E}">
        <p14:creationId xmlns:p14="http://schemas.microsoft.com/office/powerpoint/2010/main" val="1183884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chemeClr val="accent6"/>
                </a:solidFill>
              </a:rPr>
              <a:t>IEEE 802.1 has </a:t>
            </a:r>
            <a:r>
              <a:rPr lang="en-AU" dirty="0" smtClean="0">
                <a:solidFill>
                  <a:schemeClr val="accent6"/>
                </a:solidFill>
              </a:rPr>
              <a:t>15 </a:t>
            </a:r>
            <a:r>
              <a:rPr lang="en-AU" dirty="0">
                <a:solidFill>
                  <a:schemeClr val="accent6"/>
                </a:solidFill>
              </a:rPr>
              <a:t>standards in the pipeline for ratification under the PSDO process</a:t>
            </a:r>
            <a:endParaRPr lang="en-AU" dirty="0"/>
          </a:p>
        </p:txBody>
      </p:sp>
      <p:sp>
        <p:nvSpPr>
          <p:cNvPr id="3" name="Content Placeholder 2"/>
          <p:cNvSpPr>
            <a:spLocks noGrp="1"/>
          </p:cNvSpPr>
          <p:nvPr>
            <p:ph idx="1"/>
          </p:nvPr>
        </p:nvSpPr>
        <p:spPr>
          <a:xfrm>
            <a:off x="685800" y="4724400"/>
            <a:ext cx="7772400" cy="1371600"/>
          </a:xfrm>
        </p:spPr>
        <p:txBody>
          <a:bodyPr/>
          <a:lstStyle/>
          <a:p>
            <a:pPr lvl="1"/>
            <a:r>
              <a:rPr lang="en-AU" dirty="0" smtClean="0"/>
              <a:t>In addition, two standards are now in Systematic Review</a:t>
            </a:r>
          </a:p>
          <a:p>
            <a:pPr lvl="2"/>
            <a:r>
              <a:rPr lang="en-AU" dirty="0" smtClean="0"/>
              <a:t>ISO/IEC/IEEE 8802-1X:2013</a:t>
            </a:r>
          </a:p>
          <a:p>
            <a:pPr lvl="2"/>
            <a:r>
              <a:rPr lang="en-AU" dirty="0" smtClean="0"/>
              <a:t>ISO/IEC/IEEE 8802-1AE:2013</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graphicFrame>
        <p:nvGraphicFramePr>
          <p:cNvPr id="6" name="Content Placeholder 5"/>
          <p:cNvGraphicFramePr>
            <a:graphicFrameLocks/>
          </p:cNvGraphicFramePr>
          <p:nvPr>
            <p:extLst>
              <p:ext uri="{D42A27DB-BD31-4B8C-83A1-F6EECF244321}">
                <p14:modId xmlns:p14="http://schemas.microsoft.com/office/powerpoint/2010/main" val="3662117749"/>
              </p:ext>
            </p:extLst>
          </p:nvPr>
        </p:nvGraphicFramePr>
        <p:xfrm>
          <a:off x="152399" y="1568640"/>
          <a:ext cx="8839199" cy="225552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012372">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088570">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cs typeface="Arial" panose="020B0604020202020204" pitchFamily="34" charset="0"/>
                        </a:rPr>
                        <a:t>.1Qcy</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D2.1</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978946201"/>
                  </a:ext>
                </a:extLst>
              </a:tr>
              <a:tr h="330320">
                <a:tc>
                  <a:txBody>
                    <a:bodyPr/>
                    <a:lstStyle/>
                    <a:p>
                      <a:r>
                        <a:rPr lang="en-AU" sz="1600" dirty="0" smtClean="0"/>
                        <a:t>.</a:t>
                      </a:r>
                      <a:r>
                        <a:rPr lang="en-AU" sz="1600" dirty="0" smtClean="0">
                          <a:cs typeface="Arial" panose="020B0604020202020204" pitchFamily="34" charset="0"/>
                        </a:rPr>
                        <a:t>1AC/Cor-1</a:t>
                      </a:r>
                      <a:r>
                        <a:rPr lang="en-AU" sz="1600" dirty="0" smtClean="0"/>
                        <a:t> </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a:t>
                      </a:r>
                      <a:r>
                        <a:rPr lang="en-AU" sz="1600" b="0" baseline="0" dirty="0" smtClean="0">
                          <a:solidFill>
                            <a:schemeClr val="tx1"/>
                          </a:solidFill>
                          <a:latin typeface="+mj-lt"/>
                          <a:cs typeface="Arial" panose="020B0604020202020204" pitchFamily="34" charset="0"/>
                        </a:rPr>
                        <a:t>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2"/>
                          </a:solidFill>
                          <a:latin typeface="+mj-lt"/>
                        </a:rPr>
                        <a:t>Closes</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17</a:t>
                      </a:r>
                      <a:r>
                        <a:rPr lang="en-AU" sz="1600" b="0" baseline="0" dirty="0" smtClean="0">
                          <a:solidFill>
                            <a:schemeClr val="tx1"/>
                          </a:solidFill>
                          <a:latin typeface="+mj-lt"/>
                        </a:rPr>
                        <a:t> Mar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4270150426"/>
                  </a:ext>
                </a:extLst>
              </a:tr>
              <a:tr h="330320">
                <a:tc>
                  <a:txBody>
                    <a:bodyPr/>
                    <a:lstStyle/>
                    <a:p>
                      <a:r>
                        <a:rPr lang="en-AU" sz="1600" dirty="0" smtClean="0">
                          <a:latin typeface="+mj-lt"/>
                          <a:cs typeface="Arial" panose="020B0604020202020204" pitchFamily="34" charset="0"/>
                        </a:rPr>
                        <a:t>.1Xck</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11 Mar</a:t>
                      </a:r>
                      <a:r>
                        <a:rPr lang="en-AU" sz="1600" b="0" kern="1200" baseline="0" dirty="0" smtClean="0">
                          <a:solidFill>
                            <a:schemeClr val="tx1"/>
                          </a:solidFill>
                          <a:latin typeface="+mn-lt"/>
                          <a:ea typeface="+mn-ea"/>
                          <a:cs typeface="+mn-cs"/>
                        </a:rPr>
                        <a:t> 19</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3959928674"/>
                  </a:ext>
                </a:extLst>
              </a:tr>
              <a:tr h="330320">
                <a:tc>
                  <a:txBody>
                    <a:bodyPr/>
                    <a:lstStyle/>
                    <a:p>
                      <a:r>
                        <a:rPr lang="en-AU" sz="1600" dirty="0" smtClean="0">
                          <a:latin typeface="+mj-lt"/>
                          <a:cs typeface="Arial" panose="020B0604020202020204" pitchFamily="34" charset="0"/>
                        </a:rPr>
                        <a:t>.1AE-Rev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11 Mar</a:t>
                      </a:r>
                      <a:r>
                        <a:rPr lang="en-AU" sz="1600" b="0" kern="1200" baseline="0" dirty="0" smtClean="0">
                          <a:solidFill>
                            <a:schemeClr val="tx1"/>
                          </a:solidFill>
                          <a:latin typeface="+mn-lt"/>
                          <a:ea typeface="+mn-ea"/>
                          <a:cs typeface="+mn-cs"/>
                        </a:rPr>
                        <a:t> 19</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712652425"/>
                  </a:ext>
                </a:extLst>
              </a:tr>
              <a:tr h="330320">
                <a:tc>
                  <a:txBody>
                    <a:bodyPr/>
                    <a:lstStyle/>
                    <a:p>
                      <a:r>
                        <a:rPr lang="en-AU" sz="1600" dirty="0" smtClean="0">
                          <a:latin typeface="+mj-lt"/>
                          <a:cs typeface="Arial" panose="020B0604020202020204" pitchFamily="34" charset="0"/>
                        </a:rPr>
                        <a:t>.1AS-Rev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4260142289"/>
                  </a:ext>
                </a:extLst>
              </a:tr>
            </a:tbl>
          </a:graphicData>
        </a:graphic>
      </p:graphicFrame>
    </p:spTree>
    <p:extLst>
      <p:ext uri="{BB962C8B-B14F-4D97-AF65-F5344CB8AC3E}">
        <p14:creationId xmlns:p14="http://schemas.microsoft.com/office/powerpoint/2010/main" val="28382317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802.1AEcg is waiting for publication</a:t>
            </a:r>
            <a:endParaRPr lang="en-AU" dirty="0"/>
          </a:p>
        </p:txBody>
      </p:sp>
      <p:sp>
        <p:nvSpPr>
          <p:cNvPr id="10" name="Content Placeholder 9"/>
          <p:cNvSpPr>
            <a:spLocks noGrp="1"/>
          </p:cNvSpPr>
          <p:nvPr>
            <p:ph idx="1"/>
          </p:nvPr>
        </p:nvSpPr>
        <p:spPr>
          <a:xfrm>
            <a:off x="685800" y="16002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802.1AEcg D1.4 was liaised for information in Oct 2016 (N16484)</a:t>
            </a:r>
          </a:p>
          <a:p>
            <a:r>
              <a:rPr lang="en-US" dirty="0" smtClean="0"/>
              <a:t>60-day</a:t>
            </a:r>
            <a:r>
              <a:rPr lang="en-AU" dirty="0" smtClean="0"/>
              <a:t> pre-ballot: </a:t>
            </a:r>
            <a:r>
              <a:rPr lang="en-AU" dirty="0" smtClean="0">
                <a:solidFill>
                  <a:srgbClr val="00B050"/>
                </a:solidFill>
              </a:rPr>
              <a:t>passed, and response sent</a:t>
            </a:r>
          </a:p>
          <a:p>
            <a:pPr lvl="1"/>
            <a:r>
              <a:rPr lang="en-AU" dirty="0" smtClean="0"/>
              <a:t>802.1AEcg </a:t>
            </a:r>
            <a:r>
              <a:rPr lang="en-AU" dirty="0"/>
              <a:t>passed 60-day pre-ballot on </a:t>
            </a:r>
            <a:r>
              <a:rPr lang="en-AU" dirty="0" smtClean="0"/>
              <a:t>7 Sept 2017 </a:t>
            </a:r>
            <a:r>
              <a:rPr lang="en-AU" dirty="0"/>
              <a:t>(</a:t>
            </a:r>
            <a:r>
              <a:rPr lang="en-AU" dirty="0" smtClean="0"/>
              <a:t>N16707)</a:t>
            </a:r>
            <a:endParaRPr lang="en-AU" dirty="0"/>
          </a:p>
          <a:p>
            <a:pPr lvl="2"/>
            <a:r>
              <a:rPr lang="en-AU" dirty="0"/>
              <a:t>Passed </a:t>
            </a:r>
            <a:r>
              <a:rPr lang="en-AU" dirty="0" smtClean="0"/>
              <a:t>6/1/12 </a:t>
            </a:r>
            <a:r>
              <a:rPr lang="en-AU" dirty="0"/>
              <a:t>on need for ISO standard</a:t>
            </a:r>
          </a:p>
          <a:p>
            <a:pPr lvl="2"/>
            <a:r>
              <a:rPr lang="en-AU" dirty="0"/>
              <a:t>Passed </a:t>
            </a:r>
            <a:r>
              <a:rPr lang="en-AU" dirty="0" smtClean="0"/>
              <a:t>5/1/13 </a:t>
            </a:r>
            <a:r>
              <a:rPr lang="en-AU" dirty="0"/>
              <a:t>on support for submission to FDIS </a:t>
            </a:r>
            <a:endParaRPr lang="en-AU" dirty="0" smtClean="0"/>
          </a:p>
          <a:p>
            <a:pPr lvl="1"/>
            <a:r>
              <a:rPr lang="en-AU" dirty="0"/>
              <a:t>China NB voted “no” with one </a:t>
            </a:r>
            <a:r>
              <a:rPr lang="en-AU" dirty="0" smtClean="0"/>
              <a:t>comment</a:t>
            </a:r>
          </a:p>
          <a:p>
            <a:pPr lvl="2"/>
            <a:r>
              <a:rPr lang="en-AU" dirty="0"/>
              <a:t>The response was sent in </a:t>
            </a:r>
            <a:r>
              <a:rPr lang="en-AU" dirty="0" smtClean="0"/>
              <a:t>Dec 2017 (N16753)</a:t>
            </a:r>
            <a:endParaRPr lang="en-AU" dirty="0"/>
          </a:p>
          <a:p>
            <a:r>
              <a:rPr lang="en-AU" dirty="0" smtClean="0"/>
              <a:t>FDIS ballot: </a:t>
            </a:r>
            <a:r>
              <a:rPr lang="en-AU" dirty="0">
                <a:solidFill>
                  <a:srgbClr val="00B050"/>
                </a:solidFill>
              </a:rPr>
              <a:t>passed, </a:t>
            </a:r>
            <a:r>
              <a:rPr lang="en-AU" dirty="0" smtClean="0">
                <a:solidFill>
                  <a:srgbClr val="00B050"/>
                </a:solidFill>
              </a:rPr>
              <a:t>response sent </a:t>
            </a:r>
            <a:r>
              <a:rPr lang="en-AU" dirty="0" smtClean="0">
                <a:solidFill>
                  <a:schemeClr val="accent2"/>
                </a:solidFill>
              </a:rPr>
              <a:t>&amp; waiting for publication</a:t>
            </a:r>
          </a:p>
          <a:p>
            <a:pPr lvl="1"/>
            <a:r>
              <a:rPr lang="en-AU" dirty="0" smtClean="0"/>
              <a:t>802.1AEcg </a:t>
            </a:r>
            <a:r>
              <a:rPr lang="en-AU" dirty="0"/>
              <a:t>passed </a:t>
            </a:r>
            <a:r>
              <a:rPr lang="en-AU" dirty="0" smtClean="0"/>
              <a:t>FDIS ballot </a:t>
            </a:r>
            <a:r>
              <a:rPr lang="en-AU" dirty="0"/>
              <a:t>on 28 Aug 2018 (</a:t>
            </a:r>
            <a:r>
              <a:rPr lang="en-AU" dirty="0" smtClean="0"/>
              <a:t>N</a:t>
            </a:r>
            <a:r>
              <a:rPr lang="en-AU" dirty="0" smtClean="0">
                <a:solidFill>
                  <a:srgbClr val="FF0000"/>
                </a:solidFill>
              </a:rPr>
              <a:t>??????</a:t>
            </a:r>
            <a:r>
              <a:rPr lang="en-AU" dirty="0" smtClean="0"/>
              <a:t>)</a:t>
            </a:r>
            <a:endParaRPr lang="en-AU" dirty="0"/>
          </a:p>
          <a:p>
            <a:pPr lvl="2"/>
            <a:r>
              <a:rPr lang="en-AU" dirty="0"/>
              <a:t>Passed </a:t>
            </a:r>
            <a:r>
              <a:rPr lang="en-AU" dirty="0" smtClean="0"/>
              <a:t>10/1/11, with China NB voting no </a:t>
            </a:r>
          </a:p>
          <a:p>
            <a:pPr lvl="1"/>
            <a:r>
              <a:rPr lang="en-AU" dirty="0"/>
              <a:t>Published as ISO/IEC/IEEE 8802-1AE:2013/</a:t>
            </a:r>
            <a:r>
              <a:rPr lang="en-AU" dirty="0" err="1"/>
              <a:t>Amd</a:t>
            </a:r>
            <a:r>
              <a:rPr lang="en-AU" dirty="0"/>
              <a:t> 3:2018</a:t>
            </a:r>
            <a:endParaRPr lang="en-AU" dirty="0">
              <a:solidFill>
                <a:srgbClr val="FF0000"/>
              </a:solidFill>
            </a:endParaRPr>
          </a:p>
          <a:p>
            <a:pPr lvl="1"/>
            <a:r>
              <a:rPr lang="en-AU" dirty="0" smtClean="0"/>
              <a:t>Comment responses were sent in Jan 2019</a:t>
            </a:r>
            <a:r>
              <a:rPr lang="en-AU" dirty="0" smtClean="0">
                <a:solidFill>
                  <a:srgbClr val="FF0000"/>
                </a:solidFill>
              </a:rPr>
              <a:t> (N?????)</a:t>
            </a:r>
            <a:endParaRPr lang="en-AU" dirty="0">
              <a:solidFill>
                <a:srgbClr val="FF0000"/>
              </a:solidFill>
            </a:endParaRPr>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25</a:t>
            </a:fld>
            <a:endParaRPr lang="en-US"/>
          </a:p>
        </p:txBody>
      </p:sp>
    </p:spTree>
    <p:extLst>
      <p:ext uri="{BB962C8B-B14F-4D97-AF65-F5344CB8AC3E}">
        <p14:creationId xmlns:p14="http://schemas.microsoft.com/office/powerpoint/2010/main" val="19192855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802.1CB </a:t>
            </a:r>
            <a:r>
              <a:rPr lang="en-AU" dirty="0"/>
              <a:t>FDIS ballot passed &amp; is waiting for publication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802.1CB D2.6 was submitted in Sep 2016</a:t>
            </a:r>
          </a:p>
          <a:p>
            <a:r>
              <a:rPr lang="en-US" dirty="0" smtClean="0"/>
              <a:t>60-day</a:t>
            </a:r>
            <a:r>
              <a:rPr lang="en-AU" dirty="0" smtClean="0"/>
              <a:t> pre-ballot: </a:t>
            </a:r>
            <a:r>
              <a:rPr lang="en-AU" dirty="0">
                <a:solidFill>
                  <a:srgbClr val="00B050"/>
                </a:solidFill>
              </a:rPr>
              <a:t>passed</a:t>
            </a:r>
            <a:endParaRPr lang="en-AU" dirty="0" smtClean="0">
              <a:solidFill>
                <a:schemeClr val="accent2"/>
              </a:solidFill>
            </a:endParaRPr>
          </a:p>
          <a:p>
            <a:pPr lvl="1"/>
            <a:r>
              <a:rPr lang="en-AU" dirty="0" smtClean="0"/>
              <a:t>802.1CB was submitted in Nov 2017 (N16742)</a:t>
            </a:r>
          </a:p>
          <a:p>
            <a:pPr lvl="1"/>
            <a:r>
              <a:rPr lang="en-AU" dirty="0" smtClean="0"/>
              <a:t>802.1CB </a:t>
            </a:r>
            <a:r>
              <a:rPr lang="en-AU" dirty="0"/>
              <a:t>passed 60-day pre-ballot on </a:t>
            </a:r>
            <a:r>
              <a:rPr lang="en-AU" dirty="0" smtClean="0"/>
              <a:t>18 Jan 2018 (N16761)</a:t>
            </a:r>
            <a:endParaRPr lang="en-AU" dirty="0"/>
          </a:p>
          <a:p>
            <a:pPr lvl="2"/>
            <a:r>
              <a:rPr lang="en-AU" dirty="0"/>
              <a:t>Passed </a:t>
            </a:r>
            <a:r>
              <a:rPr lang="en-AU" dirty="0" smtClean="0"/>
              <a:t>9/0/13 </a:t>
            </a:r>
            <a:r>
              <a:rPr lang="en-AU" dirty="0"/>
              <a:t>on need for ISO standard</a:t>
            </a:r>
          </a:p>
          <a:p>
            <a:pPr lvl="2"/>
            <a:r>
              <a:rPr lang="en-AU" dirty="0"/>
              <a:t>Passed </a:t>
            </a:r>
            <a:r>
              <a:rPr lang="en-AU" dirty="0" smtClean="0"/>
              <a:t>8/0/14 </a:t>
            </a:r>
            <a:r>
              <a:rPr lang="en-AU" dirty="0"/>
              <a:t>on support for submission to FDIS </a:t>
            </a:r>
            <a:endParaRPr lang="en-AU" dirty="0" smtClean="0"/>
          </a:p>
          <a:p>
            <a:pPr lvl="1"/>
            <a:r>
              <a:rPr lang="en-AU" dirty="0" smtClean="0"/>
              <a:t>There were no comments</a:t>
            </a:r>
          </a:p>
          <a:p>
            <a:r>
              <a:rPr lang="en-AU" dirty="0" smtClean="0"/>
              <a:t>FDIS ballot: </a:t>
            </a:r>
            <a:r>
              <a:rPr lang="en-AU" dirty="0" smtClean="0">
                <a:solidFill>
                  <a:srgbClr val="00B050"/>
                </a:solidFill>
              </a:rPr>
              <a:t>passed </a:t>
            </a:r>
            <a:r>
              <a:rPr lang="en-AU" dirty="0" smtClean="0">
                <a:solidFill>
                  <a:schemeClr val="accent2"/>
                </a:solidFill>
              </a:rPr>
              <a:t>&amp; </a:t>
            </a:r>
            <a:r>
              <a:rPr lang="en-AU" dirty="0">
                <a:solidFill>
                  <a:schemeClr val="accent2"/>
                </a:solidFill>
              </a:rPr>
              <a:t>waiting for publication</a:t>
            </a:r>
            <a:endParaRPr lang="en-AU" dirty="0" smtClean="0">
              <a:solidFill>
                <a:schemeClr val="accent2"/>
              </a:solidFill>
            </a:endParaRPr>
          </a:p>
          <a:p>
            <a:pPr lvl="1"/>
            <a:r>
              <a:rPr lang="en-AU" dirty="0"/>
              <a:t>FDIS ballot passed </a:t>
            </a:r>
            <a:r>
              <a:rPr lang="en-AU" dirty="0" smtClean="0"/>
              <a:t>10/0/9 </a:t>
            </a:r>
            <a:r>
              <a:rPr lang="en-AU" dirty="0"/>
              <a:t>on 26 Dec 2018 (</a:t>
            </a:r>
            <a:r>
              <a:rPr lang="en-AU" dirty="0">
                <a:solidFill>
                  <a:srgbClr val="FF0000"/>
                </a:solidFill>
              </a:rPr>
              <a:t>N</a:t>
            </a:r>
            <a:r>
              <a:rPr lang="en-AU" dirty="0" smtClean="0">
                <a:solidFill>
                  <a:srgbClr val="FF0000"/>
                </a:solidFill>
              </a:rPr>
              <a:t>??????</a:t>
            </a:r>
            <a:r>
              <a:rPr lang="en-AU" dirty="0" smtClean="0"/>
              <a:t>)</a:t>
            </a:r>
            <a:endParaRPr lang="en-US" dirty="0" smtClean="0"/>
          </a:p>
          <a:p>
            <a:pPr lvl="1"/>
            <a:r>
              <a:rPr lang="en-AU" dirty="0" smtClean="0"/>
              <a:t>Will </a:t>
            </a:r>
            <a:r>
              <a:rPr lang="en-AU" dirty="0"/>
              <a:t>be known as ISO/IEC/IEEE 8802-1CB</a:t>
            </a:r>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26</a:t>
            </a:fld>
            <a:endParaRPr lang="en-US"/>
          </a:p>
        </p:txBody>
      </p:sp>
    </p:spTree>
    <p:extLst>
      <p:ext uri="{BB962C8B-B14F-4D97-AF65-F5344CB8AC3E}">
        <p14:creationId xmlns:p14="http://schemas.microsoft.com/office/powerpoint/2010/main" val="1915351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802.1Qci FDIS ballot </a:t>
            </a:r>
            <a:r>
              <a:rPr lang="en-AU" dirty="0"/>
              <a:t>passed &amp; is waiting for publication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802.1Qci D2.0 was submitted in Oct 2016</a:t>
            </a:r>
          </a:p>
          <a:p>
            <a:r>
              <a:rPr lang="en-US" dirty="0" smtClean="0"/>
              <a:t>60-day</a:t>
            </a:r>
            <a:r>
              <a:rPr lang="en-AU" dirty="0" smtClean="0"/>
              <a:t> pre-ballot: </a:t>
            </a:r>
            <a:r>
              <a:rPr lang="en-AU" dirty="0" smtClean="0">
                <a:solidFill>
                  <a:srgbClr val="00B050"/>
                </a:solidFill>
              </a:rPr>
              <a:t>passed &amp; response sent</a:t>
            </a:r>
          </a:p>
          <a:p>
            <a:pPr lvl="1"/>
            <a:r>
              <a:rPr lang="en-AU" dirty="0" smtClean="0"/>
              <a:t>802.1Qci (6N16715) passed </a:t>
            </a:r>
            <a:r>
              <a:rPr lang="en-AU" dirty="0"/>
              <a:t>60-day pre-ballot on </a:t>
            </a:r>
            <a:r>
              <a:rPr lang="en-AU" dirty="0" smtClean="0"/>
              <a:t>9 Dec 2017 (6N16760)</a:t>
            </a:r>
            <a:endParaRPr lang="en-AU" dirty="0"/>
          </a:p>
          <a:p>
            <a:pPr lvl="2"/>
            <a:r>
              <a:rPr lang="en-AU" dirty="0"/>
              <a:t>Passed </a:t>
            </a:r>
            <a:r>
              <a:rPr lang="en-AU" dirty="0" smtClean="0"/>
              <a:t>8/0/13 </a:t>
            </a:r>
            <a:r>
              <a:rPr lang="en-AU" dirty="0"/>
              <a:t>on need for ISO standard</a:t>
            </a:r>
          </a:p>
          <a:p>
            <a:pPr lvl="2"/>
            <a:r>
              <a:rPr lang="en-AU" dirty="0"/>
              <a:t>Passed </a:t>
            </a:r>
            <a:r>
              <a:rPr lang="en-AU" dirty="0" smtClean="0"/>
              <a:t>6/1/14 </a:t>
            </a:r>
            <a:r>
              <a:rPr lang="en-AU" dirty="0"/>
              <a:t>on support for submission to FDIS </a:t>
            </a:r>
          </a:p>
          <a:p>
            <a:pPr lvl="1"/>
            <a:r>
              <a:rPr lang="en-AU" dirty="0"/>
              <a:t>China NB voted “no” with one comment</a:t>
            </a:r>
          </a:p>
          <a:p>
            <a:pPr lvl="2"/>
            <a:r>
              <a:rPr lang="en-AU" dirty="0"/>
              <a:t>A response was sent in Apr 2018 (</a:t>
            </a:r>
            <a:r>
              <a:rPr lang="en-AU" dirty="0" smtClean="0"/>
              <a:t>N16796)</a:t>
            </a:r>
            <a:endParaRPr lang="en-AU" dirty="0"/>
          </a:p>
          <a:p>
            <a:r>
              <a:rPr lang="en-AU" dirty="0" smtClean="0"/>
              <a:t>FDIS ballot: </a:t>
            </a:r>
            <a:r>
              <a:rPr lang="en-AU" dirty="0">
                <a:solidFill>
                  <a:srgbClr val="00B050"/>
                </a:solidFill>
              </a:rPr>
              <a:t>passed </a:t>
            </a:r>
            <a:r>
              <a:rPr lang="en-AU" dirty="0">
                <a:solidFill>
                  <a:schemeClr val="accent2"/>
                </a:solidFill>
              </a:rPr>
              <a:t>&amp; waiting for publication</a:t>
            </a:r>
            <a:endParaRPr lang="en-AU" dirty="0" smtClean="0">
              <a:solidFill>
                <a:schemeClr val="accent2"/>
              </a:solidFill>
            </a:endParaRPr>
          </a:p>
          <a:p>
            <a:pPr lvl="1"/>
            <a:r>
              <a:rPr lang="en-AU" dirty="0"/>
              <a:t>FDIS ballot passed </a:t>
            </a:r>
            <a:r>
              <a:rPr lang="en-AU" dirty="0" smtClean="0"/>
              <a:t>9/0/10 </a:t>
            </a:r>
            <a:r>
              <a:rPr lang="en-AU" dirty="0"/>
              <a:t>on </a:t>
            </a:r>
            <a:r>
              <a:rPr lang="en-AU" dirty="0" smtClean="0"/>
              <a:t>3 Jan 2010 (</a:t>
            </a:r>
            <a:r>
              <a:rPr lang="en-AU" dirty="0" smtClean="0">
                <a:solidFill>
                  <a:srgbClr val="FF0000"/>
                </a:solidFill>
              </a:rPr>
              <a:t>N</a:t>
            </a:r>
            <a:r>
              <a:rPr lang="en-AU" dirty="0">
                <a:solidFill>
                  <a:srgbClr val="FF0000"/>
                </a:solidFill>
              </a:rPr>
              <a:t>??????</a:t>
            </a:r>
            <a:r>
              <a:rPr lang="en-AU" dirty="0"/>
              <a:t>)</a:t>
            </a:r>
            <a:endParaRPr lang="en-US" dirty="0"/>
          </a:p>
          <a:p>
            <a:pPr lvl="1"/>
            <a:r>
              <a:rPr lang="en-AU" dirty="0" smtClean="0"/>
              <a:t>Will be known as ISO/IEC/IEEE 8802-1Q/</a:t>
            </a:r>
            <a:r>
              <a:rPr lang="en-AU" dirty="0" err="1" smtClean="0"/>
              <a:t>Amd</a:t>
            </a:r>
            <a:r>
              <a:rPr lang="en-AU" dirty="0" smtClean="0"/>
              <a:t> 6</a:t>
            </a:r>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27</a:t>
            </a:fld>
            <a:endParaRPr lang="en-US"/>
          </a:p>
        </p:txBody>
      </p:sp>
    </p:spTree>
    <p:extLst>
      <p:ext uri="{BB962C8B-B14F-4D97-AF65-F5344CB8AC3E}">
        <p14:creationId xmlns:p14="http://schemas.microsoft.com/office/powerpoint/2010/main" val="26258254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802.1Qch </a:t>
            </a:r>
            <a:r>
              <a:rPr lang="en-AU" dirty="0"/>
              <a:t>FDIS ballot passed &amp; is waiting for publication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a:t>
            </a:r>
            <a:r>
              <a:rPr lang="en-AU" dirty="0" smtClean="0">
                <a:solidFill>
                  <a:srgbClr val="00B050"/>
                </a:solidFill>
              </a:rPr>
              <a:t>ent</a:t>
            </a:r>
          </a:p>
          <a:p>
            <a:pPr lvl="1"/>
            <a:r>
              <a:rPr lang="en-AU" dirty="0" smtClean="0"/>
              <a:t>802.1Qch D2.0 was submitted in Nov 2016</a:t>
            </a:r>
          </a:p>
          <a:p>
            <a:r>
              <a:rPr lang="en-US" dirty="0" smtClean="0"/>
              <a:t>60-day</a:t>
            </a:r>
            <a:r>
              <a:rPr lang="en-AU" dirty="0" smtClean="0"/>
              <a:t> pre-ballot: </a:t>
            </a:r>
            <a:r>
              <a:rPr lang="en-AU" dirty="0">
                <a:solidFill>
                  <a:srgbClr val="00B050"/>
                </a:solidFill>
              </a:rPr>
              <a:t>passed</a:t>
            </a:r>
            <a:endParaRPr lang="en-AU" dirty="0">
              <a:solidFill>
                <a:schemeClr val="accent2"/>
              </a:solidFill>
            </a:endParaRPr>
          </a:p>
          <a:p>
            <a:pPr lvl="1"/>
            <a:r>
              <a:rPr lang="en-AU" dirty="0" smtClean="0"/>
              <a:t>802.1</a:t>
            </a:r>
            <a:r>
              <a:rPr lang="en-AU" dirty="0"/>
              <a:t>Qch</a:t>
            </a:r>
            <a:r>
              <a:rPr lang="en-AU" dirty="0" smtClean="0"/>
              <a:t> </a:t>
            </a:r>
            <a:r>
              <a:rPr lang="en-AU" dirty="0"/>
              <a:t>was submitted in Nov 2017 </a:t>
            </a:r>
            <a:r>
              <a:rPr lang="en-AU" dirty="0" smtClean="0"/>
              <a:t>(</a:t>
            </a:r>
            <a:r>
              <a:rPr lang="en-AU" dirty="0"/>
              <a:t>N16743</a:t>
            </a:r>
            <a:r>
              <a:rPr lang="en-AU" dirty="0" smtClean="0"/>
              <a:t>)</a:t>
            </a:r>
            <a:endParaRPr lang="en-AU" dirty="0"/>
          </a:p>
          <a:p>
            <a:pPr lvl="1"/>
            <a:r>
              <a:rPr lang="en-AU" dirty="0" smtClean="0"/>
              <a:t>802.1</a:t>
            </a:r>
            <a:r>
              <a:rPr lang="en-AU" dirty="0"/>
              <a:t>Qch</a:t>
            </a:r>
            <a:r>
              <a:rPr lang="en-AU" dirty="0" smtClean="0"/>
              <a:t> </a:t>
            </a:r>
            <a:r>
              <a:rPr lang="en-AU" dirty="0"/>
              <a:t>passed 60-day pre-ballot on </a:t>
            </a:r>
            <a:r>
              <a:rPr lang="en-AU" dirty="0" smtClean="0"/>
              <a:t>18 </a:t>
            </a:r>
            <a:r>
              <a:rPr lang="en-AU" dirty="0"/>
              <a:t>Jan 2018 (</a:t>
            </a:r>
            <a:r>
              <a:rPr lang="en-AU" dirty="0" smtClean="0"/>
              <a:t>N16762)</a:t>
            </a:r>
            <a:endParaRPr lang="en-AU" dirty="0"/>
          </a:p>
          <a:p>
            <a:pPr lvl="2"/>
            <a:r>
              <a:rPr lang="en-AU" dirty="0"/>
              <a:t>Passed 9/0/13 on need for ISO standard</a:t>
            </a:r>
          </a:p>
          <a:p>
            <a:pPr lvl="2"/>
            <a:r>
              <a:rPr lang="en-AU" dirty="0"/>
              <a:t>Passed </a:t>
            </a:r>
            <a:r>
              <a:rPr lang="en-AU" dirty="0" smtClean="0"/>
              <a:t>7/0/15 </a:t>
            </a:r>
            <a:r>
              <a:rPr lang="en-AU" dirty="0"/>
              <a:t>on support for submission to FDIS </a:t>
            </a:r>
            <a:endParaRPr lang="en-AU" dirty="0" smtClean="0"/>
          </a:p>
          <a:p>
            <a:pPr lvl="1"/>
            <a:r>
              <a:rPr lang="en-AU" dirty="0" smtClean="0"/>
              <a:t>No comments were received</a:t>
            </a:r>
            <a:endParaRPr lang="en-AU" dirty="0"/>
          </a:p>
          <a:p>
            <a:r>
              <a:rPr lang="en-AU" dirty="0" smtClean="0"/>
              <a:t>FDIS ballot: </a:t>
            </a:r>
            <a:r>
              <a:rPr lang="en-AU" dirty="0">
                <a:solidFill>
                  <a:srgbClr val="00B050"/>
                </a:solidFill>
              </a:rPr>
              <a:t>passed </a:t>
            </a:r>
            <a:r>
              <a:rPr lang="en-AU" dirty="0">
                <a:solidFill>
                  <a:schemeClr val="accent2"/>
                </a:solidFill>
              </a:rPr>
              <a:t>&amp; waiting for publication</a:t>
            </a:r>
            <a:endParaRPr lang="en-AU" dirty="0" smtClean="0">
              <a:solidFill>
                <a:schemeClr val="accent2"/>
              </a:solidFill>
            </a:endParaRPr>
          </a:p>
          <a:p>
            <a:pPr lvl="1"/>
            <a:r>
              <a:rPr lang="en-AU" dirty="0"/>
              <a:t>FDIS ballot passed 9/0/10 on 3 Jan 2010 (</a:t>
            </a:r>
            <a:r>
              <a:rPr lang="en-AU" dirty="0">
                <a:solidFill>
                  <a:srgbClr val="FF0000"/>
                </a:solidFill>
              </a:rPr>
              <a:t>N??????</a:t>
            </a:r>
            <a:r>
              <a:rPr lang="en-AU" dirty="0"/>
              <a:t>)</a:t>
            </a:r>
            <a:endParaRPr lang="en-US" dirty="0"/>
          </a:p>
          <a:p>
            <a:pPr lvl="1"/>
            <a:r>
              <a:rPr lang="en-AU" dirty="0" smtClean="0"/>
              <a:t>Will </a:t>
            </a:r>
            <a:r>
              <a:rPr lang="en-AU" dirty="0"/>
              <a:t>be known as ISO/IEC/IEEE 8802-1Q/</a:t>
            </a:r>
            <a:r>
              <a:rPr lang="en-AU" dirty="0" err="1"/>
              <a:t>Amd</a:t>
            </a:r>
            <a:r>
              <a:rPr lang="en-AU" dirty="0"/>
              <a:t> 7</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28</a:t>
            </a:fld>
            <a:endParaRPr lang="en-US"/>
          </a:p>
        </p:txBody>
      </p:sp>
    </p:spTree>
    <p:extLst>
      <p:ext uri="{BB962C8B-B14F-4D97-AF65-F5344CB8AC3E}">
        <p14:creationId xmlns:p14="http://schemas.microsoft.com/office/powerpoint/2010/main" val="4548086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802c FDIS </a:t>
            </a:r>
            <a:r>
              <a:rPr lang="en-AU" dirty="0"/>
              <a:t>ballot passed</a:t>
            </a:r>
            <a:r>
              <a:rPr lang="en-AU" dirty="0">
                <a:solidFill>
                  <a:srgbClr val="00B050"/>
                </a:solidFill>
              </a:rPr>
              <a:t> </a:t>
            </a:r>
            <a:r>
              <a:rPr lang="en-AU" dirty="0"/>
              <a:t>but requires a response </a:t>
            </a:r>
            <a:br>
              <a:rPr lang="en-AU" dirty="0"/>
            </a:b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802c/D2.1 </a:t>
            </a:r>
            <a:r>
              <a:rPr lang="en-AU" dirty="0" smtClean="0"/>
              <a:t>was liaised for information in Mar 2017 (N16598)</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and response sent</a:t>
            </a:r>
          </a:p>
          <a:p>
            <a:pPr lvl="1"/>
            <a:r>
              <a:rPr lang="en-AU" dirty="0" smtClean="0"/>
              <a:t>802c </a:t>
            </a:r>
            <a:r>
              <a:rPr lang="en-AU" dirty="0"/>
              <a:t>was submitted in </a:t>
            </a:r>
            <a:r>
              <a:rPr lang="en-AU" dirty="0" smtClean="0"/>
              <a:t>Dec </a:t>
            </a:r>
            <a:r>
              <a:rPr lang="en-AU" dirty="0"/>
              <a:t>2017 (</a:t>
            </a:r>
            <a:r>
              <a:rPr lang="en-AU" dirty="0" smtClean="0"/>
              <a:t>N16746)</a:t>
            </a:r>
          </a:p>
          <a:p>
            <a:pPr lvl="1"/>
            <a:r>
              <a:rPr lang="en-AU" dirty="0" smtClean="0"/>
              <a:t>802c </a:t>
            </a:r>
            <a:r>
              <a:rPr lang="en-AU" dirty="0"/>
              <a:t>60-day ballot passed on </a:t>
            </a:r>
            <a:r>
              <a:rPr lang="en-AU" dirty="0" smtClean="0"/>
              <a:t>2 Feb 2018 (N16765)</a:t>
            </a:r>
            <a:endParaRPr lang="en-AU" dirty="0"/>
          </a:p>
          <a:p>
            <a:pPr lvl="2"/>
            <a:r>
              <a:rPr lang="en-AU" dirty="0"/>
              <a:t>Passed </a:t>
            </a:r>
            <a:r>
              <a:rPr lang="en-AU" dirty="0" smtClean="0"/>
              <a:t>10/0/12 </a:t>
            </a:r>
            <a:r>
              <a:rPr lang="en-AU" dirty="0"/>
              <a:t>on need for ISO standard</a:t>
            </a:r>
          </a:p>
          <a:p>
            <a:pPr lvl="2"/>
            <a:r>
              <a:rPr lang="en-AU" dirty="0"/>
              <a:t>Passed </a:t>
            </a:r>
            <a:r>
              <a:rPr lang="en-AU" dirty="0" smtClean="0"/>
              <a:t>9/0/13 on </a:t>
            </a:r>
            <a:r>
              <a:rPr lang="en-AU" dirty="0"/>
              <a:t>support for submission to FDIS</a:t>
            </a:r>
          </a:p>
          <a:p>
            <a:pPr lvl="1"/>
            <a:r>
              <a:rPr lang="en-AU" dirty="0"/>
              <a:t>China NB </a:t>
            </a:r>
            <a:r>
              <a:rPr lang="en-AU" dirty="0" smtClean="0"/>
              <a:t>and US NB provided comments</a:t>
            </a:r>
          </a:p>
          <a:p>
            <a:pPr lvl="2"/>
            <a:r>
              <a:rPr lang="en-AU" dirty="0"/>
              <a:t>A response was sent in Apr 2018 </a:t>
            </a:r>
            <a:r>
              <a:rPr lang="en-AU" dirty="0" smtClean="0"/>
              <a:t>(N16797)</a:t>
            </a:r>
            <a:endParaRPr lang="en-AU" dirty="0"/>
          </a:p>
          <a:p>
            <a:r>
              <a:rPr lang="en-AU" dirty="0" smtClean="0"/>
              <a:t>FDIS ballot: </a:t>
            </a:r>
            <a:r>
              <a:rPr lang="en-AU" dirty="0" smtClean="0">
                <a:solidFill>
                  <a:srgbClr val="00B050"/>
                </a:solidFill>
              </a:rPr>
              <a:t>passed </a:t>
            </a:r>
            <a:r>
              <a:rPr lang="en-AU" dirty="0" smtClean="0">
                <a:solidFill>
                  <a:schemeClr val="accent2"/>
                </a:solidFill>
              </a:rPr>
              <a:t>but requires a response </a:t>
            </a:r>
          </a:p>
          <a:p>
            <a:pPr lvl="1"/>
            <a:r>
              <a:rPr lang="en-AU" dirty="0"/>
              <a:t>FDIS ballot passed </a:t>
            </a:r>
            <a:r>
              <a:rPr lang="en-AU" dirty="0" smtClean="0"/>
              <a:t>9/1/9 </a:t>
            </a:r>
            <a:r>
              <a:rPr lang="en-AU" dirty="0"/>
              <a:t>on 26 Dec 2018 (</a:t>
            </a:r>
            <a:r>
              <a:rPr lang="en-AU" dirty="0">
                <a:solidFill>
                  <a:srgbClr val="FF0000"/>
                </a:solidFill>
              </a:rPr>
              <a:t>N??????</a:t>
            </a:r>
            <a:r>
              <a:rPr lang="en-AU" dirty="0"/>
              <a:t>)</a:t>
            </a:r>
            <a:endParaRPr lang="en-US" dirty="0"/>
          </a:p>
          <a:p>
            <a:pPr lvl="1"/>
            <a:r>
              <a:rPr lang="en-AU" dirty="0" smtClean="0"/>
              <a:t>Will be known as ISO/IEC/IEEE </a:t>
            </a:r>
            <a:r>
              <a:rPr lang="en-AU" dirty="0"/>
              <a:t>8802-A:2015/</a:t>
            </a:r>
            <a:r>
              <a:rPr lang="en-AU" dirty="0" err="1"/>
              <a:t>Amd</a:t>
            </a:r>
            <a:r>
              <a:rPr lang="en-AU" dirty="0"/>
              <a:t> 2</a:t>
            </a:r>
          </a:p>
          <a:p>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29</a:t>
            </a:fld>
            <a:endParaRPr lang="en-US"/>
          </a:p>
        </p:txBody>
      </p:sp>
    </p:spTree>
    <p:extLst>
      <p:ext uri="{BB962C8B-B14F-4D97-AF65-F5344CB8AC3E}">
        <p14:creationId xmlns:p14="http://schemas.microsoft.com/office/powerpoint/2010/main" val="24496296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3</a:t>
            </a:fld>
            <a:endParaRPr lang="en-US" dirty="0"/>
          </a:p>
        </p:txBody>
      </p:sp>
      <p:pic>
        <p:nvPicPr>
          <p:cNvPr id="2" name="Picture 1"/>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53641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a:t>
            </a:r>
            <a:r>
              <a:rPr lang="en-AU" dirty="0" smtClean="0"/>
              <a:t>802c</a:t>
            </a:r>
            <a:endParaRPr lang="en-AU" dirty="0"/>
          </a:p>
        </p:txBody>
      </p:sp>
      <p:sp>
        <p:nvSpPr>
          <p:cNvPr id="3" name="Content Placeholder 2"/>
          <p:cNvSpPr>
            <a:spLocks noGrp="1"/>
          </p:cNvSpPr>
          <p:nvPr>
            <p:ph idx="1"/>
          </p:nvPr>
        </p:nvSpPr>
        <p:spPr/>
        <p:txBody>
          <a:bodyPr/>
          <a:lstStyle/>
          <a:p>
            <a:r>
              <a:rPr lang="en-AU" dirty="0" smtClean="0"/>
              <a:t>China NB comment CN1</a:t>
            </a:r>
          </a:p>
          <a:p>
            <a:pPr lvl="1"/>
            <a:r>
              <a:rPr lang="en-US" dirty="0"/>
              <a:t>The abstract stated </a:t>
            </a:r>
            <a:r>
              <a:rPr lang="en-US" i="1" dirty="0"/>
              <a:t>“An optional local medium access control (MAC) address space structure, known as the Structured Local Address Plan (SLAP), is provided in this amendment to IEEE </a:t>
            </a:r>
            <a:r>
              <a:rPr lang="en-US" i="1" dirty="0" err="1"/>
              <a:t>Std</a:t>
            </a:r>
            <a:r>
              <a:rPr lang="en-US" i="1" dirty="0"/>
              <a:t> 802®-2014 in order to allow multiple administrations to coexist. This structure designates a range of local MAC addresses for protocols using a Company ID (CID) assigned by the IEEE Registration Authority. ”</a:t>
            </a:r>
            <a:endParaRPr lang="en-AU" dirty="0"/>
          </a:p>
          <a:p>
            <a:pPr lvl="1"/>
            <a:r>
              <a:rPr lang="en-US" dirty="0"/>
              <a:t>Also Section 9.3 states that </a:t>
            </a:r>
            <a:r>
              <a:rPr lang="en-US" i="1" dirty="0"/>
              <a:t>“an organization that has an OUI, CID, or OUI-36 assigned to it may use its OUI, CID, or OUI-36 to assign globally unique protocol identifiers to its own protocols”</a:t>
            </a:r>
            <a:r>
              <a:rPr lang="en-US" dirty="0"/>
              <a:t>. The format of an OUI or CID used as protocol identifier is</a:t>
            </a:r>
            <a:r>
              <a:rPr lang="en-GB" dirty="0"/>
              <a:t> explicitly and typically</a:t>
            </a:r>
            <a:r>
              <a:rPr lang="en-US" dirty="0"/>
              <a:t> defined for this project in Figure 15. </a:t>
            </a:r>
            <a:endParaRPr lang="en-US" dirty="0" smtClean="0"/>
          </a:p>
          <a:p>
            <a:pPr lvl="1"/>
            <a:r>
              <a:rPr lang="en-US"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4289222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802c</a:t>
            </a:r>
          </a:p>
        </p:txBody>
      </p:sp>
      <p:sp>
        <p:nvSpPr>
          <p:cNvPr id="3" name="Content Placeholder 2"/>
          <p:cNvSpPr>
            <a:spLocks noGrp="1"/>
          </p:cNvSpPr>
          <p:nvPr>
            <p:ph idx="1"/>
          </p:nvPr>
        </p:nvSpPr>
        <p:spPr/>
        <p:txBody>
          <a:bodyPr/>
          <a:lstStyle/>
          <a:p>
            <a:pPr lvl="1"/>
            <a:r>
              <a:rPr lang="en-AU" dirty="0" smtClean="0"/>
              <a:t>…</a:t>
            </a:r>
          </a:p>
          <a:p>
            <a:pPr lvl="1"/>
            <a:r>
              <a:rPr lang="en-US" dirty="0"/>
              <a:t>However, IEEE has already registered multiple OID nodes for the MAC </a:t>
            </a:r>
            <a:r>
              <a:rPr lang="en-US" dirty="0" smtClean="0"/>
              <a:t>address </a:t>
            </a:r>
            <a:r>
              <a:rPr lang="en-US" dirty="0"/>
              <a:t>and add them into the OID identification system. Using CID will cause confusion in the international standard identifier system and add burden or difficulty to the management.</a:t>
            </a:r>
            <a:endParaRPr lang="en-AU" dirty="0"/>
          </a:p>
          <a:p>
            <a:pPr lvl="1"/>
            <a:endParaRPr lang="en-AU" dirty="0"/>
          </a:p>
          <a:p>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1273187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802c</a:t>
            </a:r>
          </a:p>
        </p:txBody>
      </p:sp>
      <p:sp>
        <p:nvSpPr>
          <p:cNvPr id="3" name="Content Placeholder 2"/>
          <p:cNvSpPr>
            <a:spLocks noGrp="1"/>
          </p:cNvSpPr>
          <p:nvPr>
            <p:ph idx="1"/>
          </p:nvPr>
        </p:nvSpPr>
        <p:spPr/>
        <p:txBody>
          <a:bodyPr/>
          <a:lstStyle/>
          <a:p>
            <a:r>
              <a:rPr lang="en-AU" dirty="0" smtClean="0"/>
              <a:t>China </a:t>
            </a:r>
            <a:r>
              <a:rPr lang="en-AU" dirty="0"/>
              <a:t>NB </a:t>
            </a:r>
            <a:r>
              <a:rPr lang="en-AU" dirty="0" smtClean="0"/>
              <a:t>proposed change CN1</a:t>
            </a:r>
          </a:p>
          <a:p>
            <a:pPr lvl="1"/>
            <a:r>
              <a:rPr lang="en-GB" i="1" dirty="0"/>
              <a:t>OID is a flexible, scalable and across heterogeneous systems identifying mechanism proposed by ISO/IEC and ITU-T. OID is commonly applied in ISO/IEC international standard series. It has established a complete global OID registration system and is running well over years. Moreover, OID has explicitly reserved 1(ISO).3(identified-organization) for assigning globally unique protocol identifiers for companies.</a:t>
            </a:r>
            <a:endParaRPr lang="en-AU" i="1" dirty="0"/>
          </a:p>
          <a:p>
            <a:pPr lvl="1"/>
            <a:r>
              <a:rPr lang="en-US" i="1" dirty="0"/>
              <a:t>IEEE 802 replied CN1 in 6N16797 and mentioned that “OID-based identifiers are already supported and are specified Clause 10 of the base standard (ISO/IEC/IEEE 8802-A:2015 “Information technology -- Telecommunications and information exchange between systems -- Local and metropolitan area networks -- Part A: Overview and architecture”) that is proposed for amendment by IEEE </a:t>
            </a:r>
            <a:r>
              <a:rPr lang="en-US" i="1" dirty="0" err="1"/>
              <a:t>Std</a:t>
            </a:r>
            <a:r>
              <a:rPr lang="en-US" i="1" dirty="0"/>
              <a:t> 802c</a:t>
            </a:r>
            <a:r>
              <a:rPr lang="en-US" i="1" dirty="0" smtClean="0"/>
              <a:t>.”</a:t>
            </a:r>
          </a:p>
          <a:p>
            <a:pPr lvl="1"/>
            <a:r>
              <a:rPr lang="en-US"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13060426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802c</a:t>
            </a:r>
          </a:p>
        </p:txBody>
      </p:sp>
      <p:sp>
        <p:nvSpPr>
          <p:cNvPr id="3" name="Content Placeholder 2"/>
          <p:cNvSpPr>
            <a:spLocks noGrp="1"/>
          </p:cNvSpPr>
          <p:nvPr>
            <p:ph idx="1"/>
          </p:nvPr>
        </p:nvSpPr>
        <p:spPr/>
        <p:txBody>
          <a:bodyPr/>
          <a:lstStyle/>
          <a:p>
            <a:r>
              <a:rPr lang="en-AU" dirty="0" smtClean="0"/>
              <a:t>China </a:t>
            </a:r>
            <a:r>
              <a:rPr lang="en-AU" dirty="0"/>
              <a:t>NB </a:t>
            </a:r>
            <a:r>
              <a:rPr lang="en-AU" dirty="0" smtClean="0"/>
              <a:t>proposed change CN1</a:t>
            </a:r>
          </a:p>
          <a:p>
            <a:pPr lvl="1"/>
            <a:r>
              <a:rPr lang="en-US" i="1" dirty="0" smtClean="0"/>
              <a:t>…</a:t>
            </a:r>
          </a:p>
          <a:p>
            <a:pPr lvl="1"/>
            <a:r>
              <a:rPr lang="en-US" i="1" dirty="0" smtClean="0"/>
              <a:t>However</a:t>
            </a:r>
            <a:r>
              <a:rPr lang="en-US" i="1" dirty="0"/>
              <a:t>, actually the similar problem also exist in the base standard ISO/IEC/IEEE 8802-A:2015. </a:t>
            </a:r>
            <a:r>
              <a:rPr lang="en-GB" i="1" dirty="0"/>
              <a:t>The management of network resources of a large number of IEEE 802 standard series is still unclear and there are no specific management provisions and allocation rules. The users have no idea about where and how to get these resources.</a:t>
            </a:r>
            <a:endParaRPr lang="en-AU" i="1" dirty="0"/>
          </a:p>
          <a:p>
            <a:pPr lvl="1"/>
            <a:r>
              <a:rPr lang="en-US" i="1" dirty="0"/>
              <a:t>Therefore, in terms of the unification of similar identifiers used in global standards and the reduction of management difficulty as far as possible, it is suggested that the CID format defined in this proposal directly adopt OID format</a:t>
            </a:r>
            <a:r>
              <a:rPr lang="en-US" i="1" dirty="0" smtClean="0"/>
              <a:t>.</a:t>
            </a:r>
            <a:endParaRPr lang="en-AU" dirty="0"/>
          </a:p>
          <a:p>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3714714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802c</a:t>
            </a:r>
          </a:p>
        </p:txBody>
      </p:sp>
      <p:sp>
        <p:nvSpPr>
          <p:cNvPr id="3" name="Content Placeholder 2"/>
          <p:cNvSpPr>
            <a:spLocks noGrp="1"/>
          </p:cNvSpPr>
          <p:nvPr>
            <p:ph idx="1"/>
          </p:nvPr>
        </p:nvSpPr>
        <p:spPr/>
        <p:txBody>
          <a:bodyPr/>
          <a:lstStyle/>
          <a:p>
            <a:r>
              <a:rPr lang="en-AU" dirty="0" smtClean="0"/>
              <a:t>IEEE 802 proposed response </a:t>
            </a:r>
            <a:r>
              <a:rPr lang="en-AU" dirty="0"/>
              <a:t>CN1</a:t>
            </a:r>
          </a:p>
          <a:p>
            <a:pPr lvl="1"/>
            <a:r>
              <a:rPr lang="en-US" dirty="0" smtClean="0">
                <a:solidFill>
                  <a:srgbClr val="FF0000"/>
                </a:solidFill>
              </a:rPr>
              <a:t>Final </a:t>
            </a:r>
            <a:r>
              <a:rPr lang="en-US" dirty="0" smtClean="0">
                <a:solidFill>
                  <a:srgbClr val="FF0000"/>
                </a:solidFill>
              </a:rPr>
              <a:t>response (developed by Roger Marks and Bob Grow) </a:t>
            </a:r>
            <a:r>
              <a:rPr lang="en-US" dirty="0">
                <a:solidFill>
                  <a:srgbClr val="FF0000"/>
                </a:solidFill>
              </a:rPr>
              <a:t>not expected until March </a:t>
            </a:r>
            <a:r>
              <a:rPr lang="en-US" dirty="0" smtClean="0">
                <a:solidFill>
                  <a:srgbClr val="FF0000"/>
                </a:solidFill>
              </a:rPr>
              <a:t>plenary but draft has been developed</a:t>
            </a:r>
            <a:endParaRPr lang="en-US" i="1" dirty="0" smtClean="0"/>
          </a:p>
          <a:p>
            <a:pPr lvl="2"/>
            <a:r>
              <a:rPr lang="en-US" i="1" dirty="0" smtClean="0"/>
              <a:t>IEEE </a:t>
            </a:r>
            <a:r>
              <a:rPr lang="en-US" i="1" dirty="0"/>
              <a:t>802 appreciates the review and comments of the China National Body regarding ISO/IEC/IEEE FDIS 8802-A:2015/</a:t>
            </a:r>
            <a:r>
              <a:rPr lang="en-US" i="1" dirty="0" err="1"/>
              <a:t>FDAmd</a:t>
            </a:r>
            <a:r>
              <a:rPr lang="en-US" i="1" dirty="0"/>
              <a:t> </a:t>
            </a:r>
            <a:r>
              <a:rPr lang="en-US" i="1" dirty="0" smtClean="0"/>
              <a:t>2.</a:t>
            </a:r>
            <a:endParaRPr lang="en-US" dirty="0"/>
          </a:p>
          <a:p>
            <a:pPr lvl="2"/>
            <a:r>
              <a:rPr lang="en-US" i="1" dirty="0" smtClean="0"/>
              <a:t>The </a:t>
            </a:r>
            <a:r>
              <a:rPr lang="en-US" i="1" dirty="0"/>
              <a:t>protocol identifiers specified in the amendment are intended for use within Layer 2 packets and other cases with a need for a compact identifier rather than a verbose </a:t>
            </a:r>
            <a:r>
              <a:rPr lang="en-US" i="1" dirty="0" smtClean="0"/>
              <a:t>OID.</a:t>
            </a:r>
            <a:endParaRPr lang="en-US" dirty="0"/>
          </a:p>
          <a:p>
            <a:pPr lvl="2"/>
            <a:r>
              <a:rPr lang="en-US" i="1" dirty="0" smtClean="0"/>
              <a:t>OID-based </a:t>
            </a:r>
            <a:r>
              <a:rPr lang="en-US" i="1" dirty="0"/>
              <a:t>identifiers are already supported and are specified in Clause 10 of the base standard (ISO/IEC/IEEE 8802-A:2015 that is proposed for amendment. </a:t>
            </a:r>
            <a:endParaRPr lang="en-US" i="1" dirty="0" smtClean="0"/>
          </a:p>
          <a:p>
            <a:pPr lvl="2"/>
            <a:r>
              <a:rPr lang="en-US" i="1" dirty="0" smtClean="0"/>
              <a:t>Regarding </a:t>
            </a:r>
            <a:r>
              <a:rPr lang="en-US" i="1" dirty="0"/>
              <a:t>the comment that "IEEE has already registered multiple OID nodes for the MAC </a:t>
            </a:r>
            <a:r>
              <a:rPr lang="en-US" i="1" dirty="0" err="1" smtClean="0"/>
              <a:t>adddress</a:t>
            </a:r>
            <a:r>
              <a:rPr lang="en-US" i="1" dirty="0"/>
              <a:t>," an OID hierarchy is specified in IEC/IEEE 8802-A:2015 but we are not aware of an IEEE OID for MAC </a:t>
            </a:r>
            <a:r>
              <a:rPr lang="en-US" i="1" dirty="0" smtClean="0"/>
              <a:t>addresses.</a:t>
            </a:r>
            <a:endParaRPr lang="en-US" dirty="0"/>
          </a:p>
          <a:p>
            <a:pPr lvl="2"/>
            <a:r>
              <a:rPr lang="en-US" i="1" dirty="0" smtClean="0"/>
              <a:t>…</a:t>
            </a:r>
            <a:endParaRPr lang="en-AU" dirty="0" smtClean="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20475465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802c</a:t>
            </a:r>
          </a:p>
        </p:txBody>
      </p:sp>
      <p:sp>
        <p:nvSpPr>
          <p:cNvPr id="3" name="Content Placeholder 2"/>
          <p:cNvSpPr>
            <a:spLocks noGrp="1"/>
          </p:cNvSpPr>
          <p:nvPr>
            <p:ph idx="1"/>
          </p:nvPr>
        </p:nvSpPr>
        <p:spPr/>
        <p:txBody>
          <a:bodyPr/>
          <a:lstStyle/>
          <a:p>
            <a:r>
              <a:rPr lang="en-AU" dirty="0" smtClean="0"/>
              <a:t>IEEE 802 proposed response </a:t>
            </a:r>
            <a:r>
              <a:rPr lang="en-AU" dirty="0"/>
              <a:t>CN1</a:t>
            </a:r>
          </a:p>
          <a:p>
            <a:pPr lvl="2"/>
            <a:r>
              <a:rPr lang="en-US" i="1" dirty="0" smtClean="0"/>
              <a:t>…</a:t>
            </a:r>
          </a:p>
          <a:p>
            <a:pPr lvl="2"/>
            <a:r>
              <a:rPr lang="en-US" i="1" dirty="0" smtClean="0"/>
              <a:t>IEC/IEEE </a:t>
            </a:r>
            <a:r>
              <a:rPr lang="en-US" i="1" dirty="0"/>
              <a:t>8802-A:2015 specifies the construction of a protocol identifier as an extension of the 24-bit unique OUI assigned to an organization. The proposed amendment would provide for a 24-bit unique CID to be used as an alternative to the 24-bit unique OUI. The OUI and CID lie in non-overlapping regions of the same 24-bit number space, so the amendment supports additional organizational </a:t>
            </a:r>
            <a:r>
              <a:rPr lang="en-US" i="1" dirty="0" smtClean="0"/>
              <a:t>assignments.</a:t>
            </a:r>
            <a:endParaRPr lang="en-US" dirty="0"/>
          </a:p>
          <a:p>
            <a:pPr lvl="2"/>
            <a:r>
              <a:rPr lang="en-US" i="1" dirty="0" smtClean="0"/>
              <a:t>Regarding </a:t>
            </a:r>
            <a:r>
              <a:rPr lang="en-US" i="1" dirty="0"/>
              <a:t>the view that "users have no idea about where and how to get these resources," we note that, per IEC/IEEE 8802-A:2015, "The IEEE RA has the responsibility of defining and carrying out procedures for the administration of universal addresses. The IEEE RA has also been designated by ISO/IEC to act as a registration authority for the ISO/IEC 8802 series of standards." Additional information for users is provided in Footnote 1 of IEC/IEEE 8802-A:2015 and in Footnotes 2-5 of the FDIS</a:t>
            </a:r>
            <a:r>
              <a:rPr lang="en-US" i="1" dirty="0" smtClean="0"/>
              <a:t>.</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27116309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802.1Q-2018 60-day ballot closes on 11 March 2019</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802.1Q-REV/D2.0 </a:t>
            </a:r>
            <a:r>
              <a:rPr lang="en-AU" dirty="0" smtClean="0"/>
              <a:t>was liaised for information in Jul 2017 (N16688)</a:t>
            </a:r>
          </a:p>
          <a:p>
            <a:pPr lvl="1"/>
            <a:r>
              <a:rPr lang="en-GB" dirty="0" smtClean="0"/>
              <a:t>802.1Q-2018 was </a:t>
            </a:r>
            <a:r>
              <a:rPr lang="en-AU" dirty="0" smtClean="0"/>
              <a:t>published in June 2018</a:t>
            </a:r>
          </a:p>
          <a:p>
            <a:r>
              <a:rPr lang="en-US" dirty="0" smtClean="0"/>
              <a:t>60-day</a:t>
            </a:r>
            <a:r>
              <a:rPr lang="en-AU" dirty="0" smtClean="0"/>
              <a:t> pre-ballot: </a:t>
            </a:r>
            <a:r>
              <a:rPr lang="en-AU" dirty="0" smtClean="0">
                <a:solidFill>
                  <a:schemeClr val="accent2"/>
                </a:solidFill>
              </a:rPr>
              <a:t>closes 11 March 2019</a:t>
            </a:r>
          </a:p>
          <a:p>
            <a:pPr lvl="1"/>
            <a:r>
              <a:rPr lang="en-AU" dirty="0" smtClean="0"/>
              <a:t>Previously PSDO start was delayed until previous amendments (</a:t>
            </a:r>
            <a:r>
              <a:rPr lang="en-AU" dirty="0" err="1" smtClean="0"/>
              <a:t>Qci</a:t>
            </a:r>
            <a:r>
              <a:rPr lang="en-AU" dirty="0" smtClean="0"/>
              <a:t>, </a:t>
            </a:r>
            <a:r>
              <a:rPr lang="en-AU" dirty="0" err="1" smtClean="0"/>
              <a:t>Qch</a:t>
            </a:r>
            <a:r>
              <a:rPr lang="en-AU" dirty="0" smtClean="0"/>
              <a:t>) were approved, but it was submitted on 10 Jan 2019</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36</a:t>
            </a:fld>
            <a:endParaRPr lang="en-US"/>
          </a:p>
        </p:txBody>
      </p:sp>
    </p:spTree>
    <p:extLst>
      <p:ext uri="{BB962C8B-B14F-4D97-AF65-F5344CB8AC3E}">
        <p14:creationId xmlns:p14="http://schemas.microsoft.com/office/powerpoint/2010/main" val="5837023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802.1Qcc </a:t>
            </a:r>
            <a:r>
              <a:rPr lang="en-AU" dirty="0"/>
              <a:t>PSDO </a:t>
            </a:r>
            <a:r>
              <a:rPr lang="en-AU" dirty="0" smtClean="0"/>
              <a:t>process </a:t>
            </a:r>
            <a:r>
              <a:rPr lang="en-AU" dirty="0"/>
              <a:t>will be delayed until previous amendments are approved</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D2.0 liaised in Dec 2017 (WG1-N119</a:t>
            </a:r>
            <a:r>
              <a:rPr lang="en-AU" dirty="0" smtClean="0"/>
              <a:t>)</a:t>
            </a:r>
          </a:p>
          <a:p>
            <a:pPr lvl="1"/>
            <a:r>
              <a:rPr lang="en-AU" dirty="0"/>
              <a:t>802.1Qcc </a:t>
            </a:r>
            <a:r>
              <a:rPr lang="en-AU" dirty="0" smtClean="0"/>
              <a:t>was </a:t>
            </a:r>
            <a:r>
              <a:rPr lang="en-AU" dirty="0"/>
              <a:t>a</a:t>
            </a:r>
            <a:r>
              <a:rPr lang="en-AU" dirty="0" smtClean="0"/>
              <a:t>pproved by </a:t>
            </a:r>
            <a:r>
              <a:rPr lang="en-AU" dirty="0" err="1" smtClean="0"/>
              <a:t>RevCom</a:t>
            </a:r>
            <a:r>
              <a:rPr lang="en-AU" dirty="0" smtClean="0"/>
              <a:t> in June 2018</a:t>
            </a:r>
            <a:endParaRPr lang="en-AU" dirty="0"/>
          </a:p>
          <a:p>
            <a:r>
              <a:rPr lang="en-US" dirty="0" smtClean="0"/>
              <a:t>60-day</a:t>
            </a:r>
            <a:r>
              <a:rPr lang="en-AU" dirty="0" smtClean="0"/>
              <a:t> pre-ballot: </a:t>
            </a:r>
            <a:r>
              <a:rPr lang="en-AU" dirty="0" smtClean="0">
                <a:solidFill>
                  <a:schemeClr val="accent2"/>
                </a:solidFill>
              </a:rPr>
              <a:t>will start soon</a:t>
            </a:r>
          </a:p>
          <a:p>
            <a:pPr marL="174625" lvl="1" indent="-174625"/>
            <a:r>
              <a:rPr lang="en-AU" dirty="0"/>
              <a:t>PSDO start will be delayed until </a:t>
            </a:r>
            <a:r>
              <a:rPr lang="en-AU" dirty="0" smtClean="0"/>
              <a:t>802.1Q-2018 is approved</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37</a:t>
            </a:fld>
            <a:endParaRPr lang="en-US"/>
          </a:p>
        </p:txBody>
      </p:sp>
    </p:spTree>
    <p:extLst>
      <p:ext uri="{BB962C8B-B14F-4D97-AF65-F5344CB8AC3E}">
        <p14:creationId xmlns:p14="http://schemas.microsoft.com/office/powerpoint/2010/main" val="303805811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802.1Qcp </a:t>
            </a:r>
            <a:r>
              <a:rPr lang="en-AU" dirty="0"/>
              <a:t>PSDO process</a:t>
            </a:r>
            <a:r>
              <a:rPr lang="en-AU" dirty="0" smtClean="0"/>
              <a:t> </a:t>
            </a:r>
            <a:r>
              <a:rPr lang="en-AU" dirty="0"/>
              <a:t>will be delayed until previous amendments are approved</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D2.6 liaised in Dec 2017 (WG1-N119)</a:t>
            </a:r>
          </a:p>
          <a:p>
            <a:pPr lvl="1"/>
            <a:r>
              <a:rPr lang="en-AU" dirty="0" smtClean="0"/>
              <a:t>802.1Qcp </a:t>
            </a:r>
            <a:r>
              <a:rPr lang="en-AU" dirty="0"/>
              <a:t>was </a:t>
            </a:r>
            <a:r>
              <a:rPr lang="en-AU" dirty="0" smtClean="0"/>
              <a:t>published in Sept 2018</a:t>
            </a:r>
            <a:endParaRPr lang="en-AU" dirty="0"/>
          </a:p>
          <a:p>
            <a:r>
              <a:rPr lang="en-US" dirty="0" smtClean="0"/>
              <a:t>60-day</a:t>
            </a:r>
            <a:r>
              <a:rPr lang="en-AU" dirty="0" smtClean="0"/>
              <a:t> pre-ballot: </a:t>
            </a:r>
            <a:r>
              <a:rPr lang="en-AU" dirty="0">
                <a:solidFill>
                  <a:schemeClr val="accent2"/>
                </a:solidFill>
              </a:rPr>
              <a:t>will start soon</a:t>
            </a:r>
            <a:endParaRPr lang="en-AU" dirty="0" smtClean="0"/>
          </a:p>
          <a:p>
            <a:pPr marL="174625" lvl="1" indent="-174625"/>
            <a:r>
              <a:rPr lang="en-AU" dirty="0"/>
              <a:t>PSDO start will be delayed until </a:t>
            </a:r>
            <a:r>
              <a:rPr lang="en-AU" dirty="0" smtClean="0"/>
              <a:t>802.1Q-2018 </a:t>
            </a:r>
            <a:r>
              <a:rPr lang="en-AU" dirty="0"/>
              <a:t>is approved</a:t>
            </a:r>
            <a:endParaRPr lang="en-AU" dirty="0">
              <a:solidFill>
                <a:schemeClr val="accent2"/>
              </a:solidFill>
            </a:endParaRP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38</a:t>
            </a:fld>
            <a:endParaRPr lang="en-US"/>
          </a:p>
        </p:txBody>
      </p:sp>
    </p:spTree>
    <p:extLst>
      <p:ext uri="{BB962C8B-B14F-4D97-AF65-F5344CB8AC3E}">
        <p14:creationId xmlns:p14="http://schemas.microsoft.com/office/powerpoint/2010/main" val="261564315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1AR-Rev</a:t>
            </a:r>
            <a:r>
              <a:rPr lang="en-AU" dirty="0" smtClean="0"/>
              <a:t> is waiting start of FDIS ballot</a:t>
            </a:r>
            <a:r>
              <a:rPr lang="en-AU" dirty="0"/>
              <a:t/>
            </a:r>
            <a:br>
              <a:rPr lang="en-AU" dirty="0"/>
            </a:b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D2.0 </a:t>
            </a:r>
            <a:r>
              <a:rPr lang="en-AU" dirty="0" smtClean="0"/>
              <a:t>was liaised </a:t>
            </a:r>
            <a:r>
              <a:rPr lang="en-AU" dirty="0"/>
              <a:t>in </a:t>
            </a:r>
            <a:r>
              <a:rPr lang="en-AU" dirty="0" smtClean="0"/>
              <a:t>Apr 2018 (WG1N124) </a:t>
            </a:r>
          </a:p>
          <a:p>
            <a:r>
              <a:rPr lang="en-US" dirty="0" smtClean="0"/>
              <a:t>60-day</a:t>
            </a:r>
            <a:r>
              <a:rPr lang="en-AU" dirty="0" smtClean="0"/>
              <a:t> pre-ballot: </a:t>
            </a:r>
            <a:r>
              <a:rPr lang="en-AU" dirty="0" smtClean="0">
                <a:solidFill>
                  <a:srgbClr val="00B050"/>
                </a:solidFill>
              </a:rPr>
              <a:t>passed</a:t>
            </a:r>
            <a:r>
              <a:rPr lang="en-AU" dirty="0">
                <a:solidFill>
                  <a:srgbClr val="00B050"/>
                </a:solidFill>
              </a:rPr>
              <a:t> </a:t>
            </a:r>
            <a:r>
              <a:rPr lang="en-AU" dirty="0" smtClean="0">
                <a:solidFill>
                  <a:srgbClr val="00B050"/>
                </a:solidFill>
              </a:rPr>
              <a:t>&amp; responses sent</a:t>
            </a:r>
          </a:p>
          <a:p>
            <a:pPr lvl="1"/>
            <a:r>
              <a:rPr lang="en-AU" dirty="0"/>
              <a:t>802.1AR-Rev</a:t>
            </a:r>
            <a:r>
              <a:rPr lang="en-AU" dirty="0" smtClean="0"/>
              <a:t> </a:t>
            </a:r>
            <a:r>
              <a:rPr lang="en-AU" dirty="0"/>
              <a:t>60-day ballot passed on </a:t>
            </a:r>
            <a:r>
              <a:rPr lang="en-AU" dirty="0" smtClean="0"/>
              <a:t>14 Oct 2018 </a:t>
            </a:r>
            <a:r>
              <a:rPr lang="en-AU" dirty="0"/>
              <a:t>(</a:t>
            </a:r>
            <a:r>
              <a:rPr lang="en-AU" dirty="0" smtClean="0"/>
              <a:t>N16858)</a:t>
            </a:r>
            <a:endParaRPr lang="en-AU" dirty="0"/>
          </a:p>
          <a:p>
            <a:pPr lvl="2"/>
            <a:r>
              <a:rPr lang="en-AU" dirty="0"/>
              <a:t>Passed </a:t>
            </a:r>
            <a:r>
              <a:rPr lang="en-AU" dirty="0" smtClean="0"/>
              <a:t>8/0/10 </a:t>
            </a:r>
            <a:r>
              <a:rPr lang="en-AU" dirty="0"/>
              <a:t>on need for ISO standard</a:t>
            </a:r>
          </a:p>
          <a:p>
            <a:pPr lvl="2"/>
            <a:r>
              <a:rPr lang="en-AU" dirty="0"/>
              <a:t>Passed </a:t>
            </a:r>
            <a:r>
              <a:rPr lang="en-AU" dirty="0" smtClean="0"/>
              <a:t>5/1/12 </a:t>
            </a:r>
            <a:r>
              <a:rPr lang="en-AU" dirty="0"/>
              <a:t>on support for submission to FDIS</a:t>
            </a:r>
          </a:p>
          <a:p>
            <a:pPr lvl="1"/>
            <a:r>
              <a:rPr lang="en-AU" dirty="0"/>
              <a:t>China NB </a:t>
            </a:r>
            <a:r>
              <a:rPr lang="en-AU" dirty="0" smtClean="0"/>
              <a:t>provided comments</a:t>
            </a:r>
          </a:p>
          <a:p>
            <a:pPr lvl="2"/>
            <a:r>
              <a:rPr lang="en-AU" dirty="0" smtClean="0"/>
              <a:t>Response were sent in Jan 2019 </a:t>
            </a:r>
            <a:r>
              <a:rPr lang="en-AU" dirty="0" smtClean="0">
                <a:solidFill>
                  <a:srgbClr val="FF0000"/>
                </a:solidFill>
              </a:rPr>
              <a:t>(N??????)</a:t>
            </a:r>
          </a:p>
          <a:p>
            <a:r>
              <a:rPr lang="en-AU" dirty="0" smtClean="0"/>
              <a:t>FDIS ballot: </a:t>
            </a:r>
            <a:r>
              <a:rPr lang="en-AU" dirty="0" smtClean="0">
                <a:solidFill>
                  <a:schemeClr val="accent2"/>
                </a:solidFill>
              </a:rPr>
              <a:t>waiting for start</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39</a:t>
            </a:fld>
            <a:endParaRPr lang="en-US"/>
          </a:p>
        </p:txBody>
      </p:sp>
    </p:spTree>
    <p:extLst>
      <p:ext uri="{BB962C8B-B14F-4D97-AF65-F5344CB8AC3E}">
        <p14:creationId xmlns:p14="http://schemas.microsoft.com/office/powerpoint/2010/main" val="15826709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4</a:t>
            </a:fld>
            <a:endParaRPr lang="en-US" dirty="0"/>
          </a:p>
        </p:txBody>
      </p:sp>
      <p:sp>
        <p:nvSpPr>
          <p:cNvPr id="9220" name="Rectangle 6"/>
          <p:cNvSpPr>
            <a:spLocks noGrp="1" noChangeArrowheads="1"/>
          </p:cNvSpPr>
          <p:nvPr>
            <p:ph type="title"/>
          </p:nvPr>
        </p:nvSpPr>
        <p:spPr/>
        <p:txBody>
          <a:bodyPr/>
          <a:lstStyle/>
          <a:p>
            <a:r>
              <a:rPr lang="en-US" smtClean="0"/>
              <a:t>The IEEE 802 JTC1 SC 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1CM</a:t>
            </a:r>
            <a:r>
              <a:rPr lang="en-AU" dirty="0" smtClean="0"/>
              <a:t> is waiting for start of FDIS ballot</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D2.2 </a:t>
            </a:r>
            <a:r>
              <a:rPr lang="en-AU" dirty="0"/>
              <a:t>was liaised in Apr 2018 (WG1N124</a:t>
            </a:r>
            <a:r>
              <a:rPr lang="en-AU" dirty="0" smtClean="0"/>
              <a:t>)</a:t>
            </a:r>
          </a:p>
          <a:p>
            <a:r>
              <a:rPr lang="en-US" dirty="0" smtClean="0"/>
              <a:t>60-day</a:t>
            </a:r>
            <a:r>
              <a:rPr lang="en-AU" dirty="0" smtClean="0"/>
              <a:t> pre-ballot: </a:t>
            </a:r>
            <a:r>
              <a:rPr lang="en-AU" dirty="0" smtClean="0">
                <a:solidFill>
                  <a:srgbClr val="00B050"/>
                </a:solidFill>
              </a:rPr>
              <a:t>passed</a:t>
            </a:r>
            <a:endParaRPr lang="en-AU" dirty="0" smtClean="0"/>
          </a:p>
          <a:p>
            <a:pPr lvl="1"/>
            <a:r>
              <a:rPr lang="en-AU" dirty="0"/>
              <a:t>802.</a:t>
            </a:r>
            <a:r>
              <a:rPr lang="en-AU" dirty="0">
                <a:cs typeface="Arial" panose="020B0604020202020204" pitchFamily="34" charset="0"/>
              </a:rPr>
              <a:t>1CM</a:t>
            </a:r>
            <a:r>
              <a:rPr lang="en-AU" dirty="0" smtClean="0"/>
              <a:t> </a:t>
            </a:r>
            <a:r>
              <a:rPr lang="en-AU" dirty="0"/>
              <a:t>60-day ballot passed on 14 Oct 2018 (</a:t>
            </a:r>
            <a:r>
              <a:rPr lang="en-AU" dirty="0" smtClean="0"/>
              <a:t>N16859)</a:t>
            </a:r>
            <a:endParaRPr lang="en-AU" dirty="0"/>
          </a:p>
          <a:p>
            <a:pPr lvl="2"/>
            <a:r>
              <a:rPr lang="en-AU" dirty="0"/>
              <a:t>Passed </a:t>
            </a:r>
            <a:r>
              <a:rPr lang="en-AU" dirty="0" smtClean="0"/>
              <a:t>7/0/11 </a:t>
            </a:r>
            <a:r>
              <a:rPr lang="en-AU" dirty="0"/>
              <a:t>on need for ISO standard</a:t>
            </a:r>
          </a:p>
          <a:p>
            <a:pPr lvl="2"/>
            <a:r>
              <a:rPr lang="en-AU" dirty="0"/>
              <a:t>Passed </a:t>
            </a:r>
            <a:r>
              <a:rPr lang="en-AU" dirty="0" smtClean="0"/>
              <a:t>5/0/13 </a:t>
            </a:r>
            <a:r>
              <a:rPr lang="en-AU" dirty="0"/>
              <a:t>on support for submission to </a:t>
            </a:r>
            <a:r>
              <a:rPr lang="en-AU" dirty="0" smtClean="0"/>
              <a:t>FDIS</a:t>
            </a:r>
          </a:p>
          <a:p>
            <a:pPr lvl="1"/>
            <a:r>
              <a:rPr lang="en-AU" dirty="0" smtClean="0"/>
              <a:t>No comments were submitted</a:t>
            </a:r>
            <a:endParaRPr lang="en-AU" dirty="0"/>
          </a:p>
          <a:p>
            <a:r>
              <a:rPr lang="en-AU" dirty="0" smtClean="0"/>
              <a:t>FDIS ballot: </a:t>
            </a:r>
            <a:r>
              <a:rPr lang="en-AU" dirty="0" smtClean="0">
                <a:solidFill>
                  <a:schemeClr val="accent2"/>
                </a:solidFill>
              </a:rPr>
              <a:t>waiting for start</a:t>
            </a:r>
          </a:p>
          <a:p>
            <a:pPr lvl="1"/>
            <a:r>
              <a:rPr lang="en-AU" dirty="0" smtClean="0">
                <a:solidFill>
                  <a:srgbClr val="FF0000"/>
                </a:solidFill>
              </a:rPr>
              <a:t>(Jan 2019) Jodi checking</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40</a:t>
            </a:fld>
            <a:endParaRPr lang="en-US"/>
          </a:p>
        </p:txBody>
      </p:sp>
    </p:spTree>
    <p:extLst>
      <p:ext uri="{BB962C8B-B14F-4D97-AF65-F5344CB8AC3E}">
        <p14:creationId xmlns:p14="http://schemas.microsoft.com/office/powerpoint/2010/main" val="230394767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lvl="1"/>
            <a:r>
              <a:rPr lang="en-AU" dirty="0" smtClean="0"/>
              <a:t>IEEE 802.</a:t>
            </a:r>
            <a:r>
              <a:rPr lang="en-AU" dirty="0" smtClean="0">
                <a:cs typeface="Arial" panose="020B0604020202020204" pitchFamily="34" charset="0"/>
              </a:rPr>
              <a:t>1Qcy</a:t>
            </a:r>
            <a:r>
              <a:rPr lang="en-AU" dirty="0" smtClean="0"/>
              <a:t> </a:t>
            </a:r>
            <a:r>
              <a:rPr lang="en-AU" dirty="0"/>
              <a:t>PSDO process</a:t>
            </a:r>
            <a:r>
              <a:rPr lang="en-AU" dirty="0" smtClean="0"/>
              <a:t> </a:t>
            </a:r>
            <a:r>
              <a:rPr lang="en-AU" dirty="0"/>
              <a:t>will be delayed </a:t>
            </a:r>
            <a:r>
              <a:rPr lang="en-AU" dirty="0" smtClean="0"/>
              <a:t>until previous amendments </a:t>
            </a:r>
            <a:r>
              <a:rPr lang="en-AU" dirty="0"/>
              <a:t>are approved</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D2.1 </a:t>
            </a:r>
            <a:r>
              <a:rPr lang="en-AU" dirty="0"/>
              <a:t>was liaised in Apr </a:t>
            </a:r>
            <a:r>
              <a:rPr lang="en-AU" dirty="0" smtClean="0"/>
              <a:t>2018 (</a:t>
            </a:r>
            <a:r>
              <a:rPr lang="en-AU" dirty="0"/>
              <a:t>WG1N124</a:t>
            </a:r>
            <a:r>
              <a:rPr lang="en-AU" dirty="0" smtClean="0"/>
              <a:t>)</a:t>
            </a:r>
          </a:p>
          <a:p>
            <a:r>
              <a:rPr lang="en-US" dirty="0" smtClean="0"/>
              <a:t>60-day</a:t>
            </a:r>
            <a:r>
              <a:rPr lang="en-AU" dirty="0" smtClean="0"/>
              <a:t> pre-ballot: </a:t>
            </a:r>
            <a:r>
              <a:rPr lang="en-AU" dirty="0">
                <a:solidFill>
                  <a:schemeClr val="accent2"/>
                </a:solidFill>
              </a:rPr>
              <a:t>waiting</a:t>
            </a:r>
            <a:endParaRPr lang="en-AU" dirty="0" smtClean="0">
              <a:solidFill>
                <a:schemeClr val="accent2"/>
              </a:solidFill>
            </a:endParaRPr>
          </a:p>
          <a:p>
            <a:pPr marL="174625" lvl="1" indent="-174625"/>
            <a:r>
              <a:rPr lang="en-AU" dirty="0"/>
              <a:t>PSDO start will be delayed until 802.1Q-2018 is </a:t>
            </a:r>
            <a:r>
              <a:rPr lang="en-AU" dirty="0" smtClean="0"/>
              <a:t>approved</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41</a:t>
            </a:fld>
            <a:endParaRPr lang="en-US"/>
          </a:p>
        </p:txBody>
      </p:sp>
    </p:spTree>
    <p:extLst>
      <p:ext uri="{BB962C8B-B14F-4D97-AF65-F5344CB8AC3E}">
        <p14:creationId xmlns:p14="http://schemas.microsoft.com/office/powerpoint/2010/main" val="170251175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1AC/Cor-1</a:t>
            </a:r>
            <a:r>
              <a:rPr lang="en-AU" dirty="0" smtClean="0"/>
              <a:t> 90-day PSDO ballot closes 17 Mar 2019</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D2.0 was liaised in Apr </a:t>
            </a:r>
            <a:r>
              <a:rPr lang="en-AU" dirty="0" smtClean="0"/>
              <a:t>2018 (</a:t>
            </a:r>
            <a:r>
              <a:rPr lang="en-AU" dirty="0"/>
              <a:t>WG1N124</a:t>
            </a:r>
            <a:r>
              <a:rPr lang="en-AU" dirty="0" smtClean="0"/>
              <a:t>)</a:t>
            </a:r>
          </a:p>
          <a:p>
            <a:r>
              <a:rPr lang="en-AU" dirty="0" smtClean="0"/>
              <a:t>90-day FDIS ballot</a:t>
            </a:r>
            <a:r>
              <a:rPr lang="en-AU" smtClean="0"/>
              <a:t>: </a:t>
            </a:r>
            <a:r>
              <a:rPr lang="en-AU" smtClean="0">
                <a:solidFill>
                  <a:schemeClr val="accent2"/>
                </a:solidFill>
              </a:rPr>
              <a:t>closes 17 Mar 2019</a:t>
            </a:r>
            <a:endParaRPr lang="en-AU" dirty="0" smtClean="0">
              <a:solidFill>
                <a:schemeClr val="accent2"/>
              </a:solidFill>
            </a:endParaRPr>
          </a:p>
          <a:p>
            <a:pPr lvl="1"/>
            <a:r>
              <a:rPr lang="en-AU" dirty="0" smtClean="0"/>
              <a:t>A request to start ballot was sent to SC6 in Dec 2018</a:t>
            </a:r>
            <a:endParaRPr lang="en-US" dirty="0" smtClean="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42</a:t>
            </a:fld>
            <a:endParaRPr lang="en-US"/>
          </a:p>
        </p:txBody>
      </p:sp>
    </p:spTree>
    <p:extLst>
      <p:ext uri="{BB962C8B-B14F-4D97-AF65-F5344CB8AC3E}">
        <p14:creationId xmlns:p14="http://schemas.microsoft.com/office/powerpoint/2010/main" val="346854834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1Xck</a:t>
            </a:r>
            <a:r>
              <a:rPr lang="en-AU" dirty="0" smtClean="0"/>
              <a:t> </a:t>
            </a:r>
            <a:r>
              <a:rPr lang="en-AU" dirty="0"/>
              <a:t>60-day ballot closes on 11 March 2019</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IEEE 802.</a:t>
            </a:r>
            <a:r>
              <a:rPr lang="en-AU" dirty="0">
                <a:cs typeface="Arial" panose="020B0604020202020204" pitchFamily="34" charset="0"/>
              </a:rPr>
              <a:t>1Xck</a:t>
            </a:r>
            <a:r>
              <a:rPr lang="en-AU" dirty="0"/>
              <a:t> D2.0 was liaised in Apr 2018 (WG1N124</a:t>
            </a:r>
            <a:r>
              <a:rPr lang="en-AU" dirty="0" smtClean="0"/>
              <a:t>)</a:t>
            </a:r>
          </a:p>
          <a:p>
            <a:r>
              <a:rPr lang="en-US" dirty="0" smtClean="0"/>
              <a:t>60-day</a:t>
            </a:r>
            <a:r>
              <a:rPr lang="en-AU" dirty="0" smtClean="0"/>
              <a:t> pre-ballot: </a:t>
            </a:r>
            <a:r>
              <a:rPr lang="en-AU" dirty="0">
                <a:solidFill>
                  <a:schemeClr val="accent2"/>
                </a:solidFill>
              </a:rPr>
              <a:t>closes 11 March 2019</a:t>
            </a:r>
            <a:endParaRPr lang="en-AU" dirty="0" smtClean="0">
              <a:solidFill>
                <a:schemeClr val="accent2"/>
              </a:solidFill>
            </a:endParaRPr>
          </a:p>
          <a:p>
            <a:pPr lvl="1"/>
            <a:r>
              <a:rPr lang="en-AU" dirty="0" smtClean="0"/>
              <a:t>Submitted </a:t>
            </a:r>
            <a:r>
              <a:rPr lang="en-AU" dirty="0"/>
              <a:t>on 10 Jan 2019</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43</a:t>
            </a:fld>
            <a:endParaRPr lang="en-US"/>
          </a:p>
        </p:txBody>
      </p:sp>
    </p:spTree>
    <p:extLst>
      <p:ext uri="{BB962C8B-B14F-4D97-AF65-F5344CB8AC3E}">
        <p14:creationId xmlns:p14="http://schemas.microsoft.com/office/powerpoint/2010/main" val="396217233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1AE-Rev </a:t>
            </a:r>
            <a:r>
              <a:rPr lang="en-AU" dirty="0"/>
              <a:t>60-day ballot closes on 11 March 2019</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IEEE 802.</a:t>
            </a:r>
            <a:r>
              <a:rPr lang="en-AU" dirty="0">
                <a:cs typeface="Arial" panose="020B0604020202020204" pitchFamily="34" charset="0"/>
              </a:rPr>
              <a:t>1AE-Rev</a:t>
            </a:r>
            <a:r>
              <a:rPr lang="en-AU" dirty="0"/>
              <a:t> D1.1 was liaised in Apr 2018 (WG1N124</a:t>
            </a:r>
            <a:r>
              <a:rPr lang="en-AU" dirty="0" smtClean="0"/>
              <a:t>)</a:t>
            </a:r>
          </a:p>
          <a:p>
            <a:r>
              <a:rPr lang="en-US" dirty="0" smtClean="0"/>
              <a:t>60-day</a:t>
            </a:r>
            <a:r>
              <a:rPr lang="en-AU" dirty="0" smtClean="0"/>
              <a:t> pre-ballot: </a:t>
            </a:r>
            <a:r>
              <a:rPr lang="en-AU" dirty="0">
                <a:solidFill>
                  <a:schemeClr val="accent2"/>
                </a:solidFill>
              </a:rPr>
              <a:t>closes 11 March 2019 </a:t>
            </a:r>
            <a:endParaRPr lang="en-AU" dirty="0" smtClean="0">
              <a:solidFill>
                <a:schemeClr val="accent2"/>
              </a:solidFill>
            </a:endParaRPr>
          </a:p>
          <a:p>
            <a:pPr lvl="1"/>
            <a:r>
              <a:rPr lang="en-AU" dirty="0" smtClean="0"/>
              <a:t>Submitted </a:t>
            </a:r>
            <a:r>
              <a:rPr lang="en-AU" dirty="0"/>
              <a:t>on 10 Jan 2019</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44</a:t>
            </a:fld>
            <a:endParaRPr lang="en-US"/>
          </a:p>
        </p:txBody>
      </p:sp>
    </p:spTree>
    <p:extLst>
      <p:ext uri="{BB962C8B-B14F-4D97-AF65-F5344CB8AC3E}">
        <p14:creationId xmlns:p14="http://schemas.microsoft.com/office/powerpoint/2010/main" val="310045972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1AS-Rev</a:t>
            </a:r>
            <a:r>
              <a:rPr lang="en-AU" dirty="0" smtClean="0"/>
              <a:t> will be liaised for information soon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a:t>IEEE </a:t>
            </a:r>
            <a:r>
              <a:rPr lang="en-AU" dirty="0" smtClean="0"/>
              <a:t>802.</a:t>
            </a:r>
            <a:r>
              <a:rPr lang="en-AU" dirty="0" smtClean="0">
                <a:cs typeface="Arial" panose="020B0604020202020204" pitchFamily="34" charset="0"/>
              </a:rPr>
              <a:t>1AS-Rev </a:t>
            </a:r>
            <a:r>
              <a:rPr lang="en-US" dirty="0" smtClean="0"/>
              <a:t>is approved </a:t>
            </a:r>
            <a:r>
              <a:rPr lang="en-US" dirty="0"/>
              <a:t>to be sent in </a:t>
            </a:r>
            <a:r>
              <a:rPr lang="en-US" dirty="0" smtClean="0"/>
              <a:t>for </a:t>
            </a:r>
            <a:r>
              <a:rPr lang="en-US" dirty="0"/>
              <a:t>information when a revised (Sponsor Ballot) draft is ready </a:t>
            </a:r>
            <a:r>
              <a:rPr lang="en-US" dirty="0" smtClean="0"/>
              <a:t>(D8)</a:t>
            </a:r>
          </a:p>
          <a:p>
            <a:pPr lvl="2"/>
            <a:r>
              <a:rPr lang="en-US" dirty="0" smtClean="0"/>
              <a:t>Editor </a:t>
            </a:r>
            <a:r>
              <a:rPr lang="en-US" dirty="0"/>
              <a:t>estimates Sponsor Ballot in </a:t>
            </a:r>
            <a:r>
              <a:rPr lang="en-AU" dirty="0" smtClean="0"/>
              <a:t>Jan 2019</a:t>
            </a:r>
            <a:endParaRPr lang="en-AU" dirty="0"/>
          </a:p>
          <a:p>
            <a:r>
              <a:rPr lang="en-US" dirty="0" smtClean="0"/>
              <a:t>60-day</a:t>
            </a:r>
            <a:r>
              <a:rPr lang="en-AU" dirty="0" smtClean="0"/>
              <a:t> pre-ballot: </a:t>
            </a:r>
            <a:r>
              <a:rPr lang="en-AU" dirty="0" smtClean="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45</a:t>
            </a:fld>
            <a:endParaRPr lang="en-US"/>
          </a:p>
        </p:txBody>
      </p:sp>
    </p:spTree>
    <p:extLst>
      <p:ext uri="{BB962C8B-B14F-4D97-AF65-F5344CB8AC3E}">
        <p14:creationId xmlns:p14="http://schemas.microsoft.com/office/powerpoint/2010/main" val="42755164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couple of standards are going through Systematic Review</a:t>
            </a:r>
            <a:endParaRPr lang="en-AU" dirty="0"/>
          </a:p>
        </p:txBody>
      </p:sp>
      <p:sp>
        <p:nvSpPr>
          <p:cNvPr id="3" name="Content Placeholder 2"/>
          <p:cNvSpPr>
            <a:spLocks noGrp="1"/>
          </p:cNvSpPr>
          <p:nvPr>
            <p:ph idx="1"/>
          </p:nvPr>
        </p:nvSpPr>
        <p:spPr/>
        <p:txBody>
          <a:bodyPr/>
          <a:lstStyle/>
          <a:p>
            <a:pPr lvl="1"/>
            <a:r>
              <a:rPr lang="en-AU" dirty="0"/>
              <a:t>B</a:t>
            </a:r>
            <a:r>
              <a:rPr lang="en-AU" dirty="0" smtClean="0"/>
              <a:t>allot have </a:t>
            </a:r>
            <a:r>
              <a:rPr lang="en-AU" dirty="0" smtClean="0"/>
              <a:t>started </a:t>
            </a:r>
            <a:r>
              <a:rPr lang="en-AU" dirty="0" smtClean="0"/>
              <a:t>on </a:t>
            </a:r>
            <a:r>
              <a:rPr lang="en-AU" dirty="0" smtClean="0"/>
              <a:t>the systematic review of </a:t>
            </a:r>
          </a:p>
          <a:p>
            <a:pPr lvl="2"/>
            <a:r>
              <a:rPr lang="en-AU" dirty="0"/>
              <a:t>ISO/IEC/IEEE </a:t>
            </a:r>
            <a:r>
              <a:rPr lang="en-AU" dirty="0" smtClean="0"/>
              <a:t>8802-1X:2013 </a:t>
            </a:r>
            <a:r>
              <a:rPr lang="en-AU" dirty="0"/>
              <a:t>(closing 4 March 2019) </a:t>
            </a:r>
            <a:endParaRPr lang="en-AU" dirty="0" smtClean="0"/>
          </a:p>
          <a:p>
            <a:pPr lvl="2"/>
            <a:r>
              <a:rPr lang="en-AU" dirty="0"/>
              <a:t>ISO/IEC/IEEE </a:t>
            </a:r>
            <a:r>
              <a:rPr lang="en-AU" dirty="0" smtClean="0"/>
              <a:t>8802-1AE:2013 </a:t>
            </a:r>
            <a:r>
              <a:rPr lang="en-AU" dirty="0"/>
              <a:t>(closing 4 March 2019) </a:t>
            </a:r>
            <a:endParaRPr lang="en-AU" dirty="0" smtClean="0"/>
          </a:p>
          <a:p>
            <a:pPr lvl="2"/>
            <a:r>
              <a:rPr lang="en-AU" dirty="0"/>
              <a:t>ISO/IEC/IEEE </a:t>
            </a:r>
            <a:r>
              <a:rPr lang="en-AU" dirty="0" smtClean="0"/>
              <a:t>8802-1AS:2014 (</a:t>
            </a:r>
            <a:r>
              <a:rPr lang="en-AU" dirty="0"/>
              <a:t>closing 4 June 2019</a:t>
            </a:r>
            <a:r>
              <a:rPr lang="en-AU" dirty="0" smtClean="0"/>
              <a:t>) </a:t>
            </a:r>
            <a:r>
              <a:rPr lang="en-AU" dirty="0" smtClean="0">
                <a:solidFill>
                  <a:srgbClr val="FF0000"/>
                </a:solidFill>
              </a:rPr>
              <a:t>&lt;- new</a:t>
            </a:r>
            <a:endParaRPr lang="en-AU" dirty="0" smtClean="0">
              <a:solidFill>
                <a:srgbClr val="FF0000"/>
              </a:solidFill>
            </a:endParaRPr>
          </a:p>
          <a:p>
            <a:pPr lvl="1"/>
            <a:r>
              <a:rPr lang="en-AU" dirty="0" smtClean="0"/>
              <a:t>Q: are there any rollups of these standards due soon?</a:t>
            </a:r>
          </a:p>
          <a:p>
            <a:pPr lvl="2"/>
            <a:r>
              <a:rPr lang="en-AU" dirty="0" smtClean="0"/>
              <a:t>If so then maybe would could make the case that the SR is unnecessary?</a:t>
            </a:r>
          </a:p>
          <a:p>
            <a:pPr lvl="2"/>
            <a:r>
              <a:rPr lang="en-US" dirty="0" smtClean="0"/>
              <a:t>Karen </a:t>
            </a:r>
            <a:r>
              <a:rPr lang="en-US" dirty="0" err="1" smtClean="0"/>
              <a:t>Randell</a:t>
            </a:r>
            <a:r>
              <a:rPr lang="en-US" dirty="0" smtClean="0"/>
              <a:t> notes</a:t>
            </a:r>
          </a:p>
          <a:p>
            <a:pPr lvl="3"/>
            <a:r>
              <a:rPr lang="en-US" dirty="0" smtClean="0"/>
              <a:t>802.1AE-Rev </a:t>
            </a:r>
            <a:r>
              <a:rPr lang="en-US" dirty="0"/>
              <a:t>(2018) has been shared for information and will be going for adoption when it is </a:t>
            </a:r>
            <a:r>
              <a:rPr lang="en-US" dirty="0" smtClean="0"/>
              <a:t>published</a:t>
            </a:r>
          </a:p>
          <a:p>
            <a:pPr lvl="3"/>
            <a:r>
              <a:rPr lang="en-US" dirty="0" smtClean="0"/>
              <a:t>We </a:t>
            </a:r>
            <a:r>
              <a:rPr lang="en-US" dirty="0"/>
              <a:t>are just starting the rollup for 1X-Rev (probably 2019).  </a:t>
            </a:r>
            <a:endParaRPr lang="en-US" dirty="0" smtClean="0"/>
          </a:p>
          <a:p>
            <a:pPr lvl="2"/>
            <a:r>
              <a:rPr lang="en-US" dirty="0" smtClean="0"/>
              <a:t>Jodi </a:t>
            </a:r>
            <a:r>
              <a:rPr lang="en-US" dirty="0" err="1" smtClean="0"/>
              <a:t>Haasz</a:t>
            </a:r>
            <a:r>
              <a:rPr lang="en-US" dirty="0" smtClean="0"/>
              <a:t> note</a:t>
            </a:r>
          </a:p>
          <a:p>
            <a:pPr lvl="3"/>
            <a:r>
              <a:rPr lang="en-AU" dirty="0"/>
              <a:t>In regards to the systematic review, I would suggest letting ISO run their process (unless we have the document ready to send)</a:t>
            </a:r>
            <a:endParaRPr lang="en-AU" dirty="0" smtClean="0"/>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425508151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couple of standards are going through Systematic Review</a:t>
            </a:r>
            <a:endParaRPr lang="en-AU" dirty="0"/>
          </a:p>
        </p:txBody>
      </p:sp>
      <p:sp>
        <p:nvSpPr>
          <p:cNvPr id="3" name="Content Placeholder 2"/>
          <p:cNvSpPr>
            <a:spLocks noGrp="1"/>
          </p:cNvSpPr>
          <p:nvPr>
            <p:ph idx="1"/>
          </p:nvPr>
        </p:nvSpPr>
        <p:spPr/>
        <p:txBody>
          <a:bodyPr/>
          <a:lstStyle/>
          <a:p>
            <a:pPr lvl="1"/>
            <a:r>
              <a:rPr lang="en-AU" dirty="0" smtClean="0"/>
              <a:t>…</a:t>
            </a:r>
          </a:p>
          <a:p>
            <a:pPr lvl="1"/>
            <a:r>
              <a:rPr lang="en-AU" dirty="0" smtClean="0"/>
              <a:t>The PSDO implementation guide states</a:t>
            </a:r>
            <a:endParaRPr lang="en-AU" i="1" dirty="0"/>
          </a:p>
          <a:p>
            <a:pPr lvl="2"/>
            <a:r>
              <a:rPr lang="en-AU" i="1" dirty="0"/>
              <a:t>ISO/IEEE standards that have been published under this agreement shall undergo review no later than five years after their last approval date.  They will be reviewed in their entirety by the responsible IEEE committee and the responsible ISO committee and a decision shall be made by both parties whether to retain ("confirm" in ISO terminology), revise, or withdraw the standard</a:t>
            </a:r>
            <a:r>
              <a:rPr lang="en-AU" i="1" dirty="0" smtClean="0"/>
              <a:t>.</a:t>
            </a:r>
          </a:p>
          <a:p>
            <a:pPr lvl="1"/>
            <a:r>
              <a:rPr lang="en-AU" dirty="0" smtClean="0"/>
              <a:t>Guidance on the ISO Systematic review process </a:t>
            </a:r>
            <a:r>
              <a:rPr lang="en-AU" dirty="0"/>
              <a:t>is available </a:t>
            </a:r>
            <a:r>
              <a:rPr lang="en-AU" dirty="0" smtClean="0"/>
              <a:t>in </a:t>
            </a:r>
            <a:r>
              <a:rPr lang="en-AU" dirty="0" smtClean="0">
                <a:hlinkClick r:id="rId2"/>
              </a:rPr>
              <a:t>Guidance_systematic_review.pdf</a:t>
            </a:r>
            <a:endParaRPr lang="en-AU" dirty="0" smtClean="0"/>
          </a:p>
          <a:p>
            <a:pPr lvl="1"/>
            <a:endParaRPr lang="en-AU" dirty="0" smtClean="0"/>
          </a:p>
          <a:p>
            <a:pPr marL="1588" lvl="1" indent="0">
              <a:buNone/>
            </a:pP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Tree>
    <p:extLst>
      <p:ext uri="{BB962C8B-B14F-4D97-AF65-F5344CB8AC3E}">
        <p14:creationId xmlns:p14="http://schemas.microsoft.com/office/powerpoint/2010/main" val="24413039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systematic review asks five questions, including a </a:t>
            </a:r>
            <a:r>
              <a:rPr lang="en-AU" i="1" dirty="0"/>
              <a:t>r</a:t>
            </a:r>
            <a:r>
              <a:rPr lang="en-AU" i="1" dirty="0" smtClean="0"/>
              <a:t>ecommended action</a:t>
            </a:r>
            <a:endParaRPr lang="en-AU" dirty="0"/>
          </a:p>
        </p:txBody>
      </p:sp>
      <p:sp>
        <p:nvSpPr>
          <p:cNvPr id="3" name="Content Placeholder 2"/>
          <p:cNvSpPr>
            <a:spLocks noGrp="1"/>
          </p:cNvSpPr>
          <p:nvPr>
            <p:ph idx="1"/>
          </p:nvPr>
        </p:nvSpPr>
        <p:spPr/>
        <p:txBody>
          <a:bodyPr/>
          <a:lstStyle/>
          <a:p>
            <a:r>
              <a:rPr lang="en-AU" dirty="0" smtClean="0"/>
              <a:t>Questions in systematic review</a:t>
            </a:r>
          </a:p>
          <a:p>
            <a:pPr lvl="1"/>
            <a:r>
              <a:rPr lang="en-AU" i="1" dirty="0" smtClean="0"/>
              <a:t>Recommended action</a:t>
            </a:r>
          </a:p>
          <a:p>
            <a:pPr lvl="2"/>
            <a:r>
              <a:rPr lang="en-AU" i="1" dirty="0" smtClean="0"/>
              <a:t>Withdraw*</a:t>
            </a:r>
          </a:p>
          <a:p>
            <a:pPr lvl="2"/>
            <a:r>
              <a:rPr lang="en-AU" i="1" dirty="0" smtClean="0"/>
              <a:t>Revise/Amend*</a:t>
            </a:r>
          </a:p>
          <a:p>
            <a:pPr lvl="2"/>
            <a:r>
              <a:rPr lang="en-AU" i="1" dirty="0" smtClean="0"/>
              <a:t>Confirm</a:t>
            </a:r>
          </a:p>
          <a:p>
            <a:pPr lvl="2"/>
            <a:r>
              <a:rPr lang="en-AU" i="1" dirty="0" smtClean="0"/>
              <a:t>Abstain </a:t>
            </a:r>
            <a:r>
              <a:rPr lang="en-AU" i="1" dirty="0"/>
              <a:t>due to lack of </a:t>
            </a:r>
            <a:r>
              <a:rPr lang="en-AU" i="1" dirty="0" smtClean="0"/>
              <a:t>consensus</a:t>
            </a:r>
          </a:p>
          <a:p>
            <a:pPr lvl="2"/>
            <a:r>
              <a:rPr lang="en-AU" i="1" dirty="0" smtClean="0"/>
              <a:t>Abstain </a:t>
            </a:r>
            <a:r>
              <a:rPr lang="en-AU" i="1" dirty="0"/>
              <a:t>due to lack of national expert </a:t>
            </a:r>
            <a:r>
              <a:rPr lang="en-AU" i="1" dirty="0" smtClean="0"/>
              <a:t>input</a:t>
            </a:r>
          </a:p>
          <a:p>
            <a:pPr lvl="2"/>
            <a:r>
              <a:rPr lang="en-AU" i="1" dirty="0" smtClean="0"/>
              <a:t>Stabilize </a:t>
            </a:r>
            <a:endParaRPr lang="en-AU" i="1" dirty="0"/>
          </a:p>
          <a:p>
            <a:pPr lvl="1"/>
            <a:r>
              <a:rPr lang="en-AU" i="1" dirty="0" smtClean="0"/>
              <a:t>Has </a:t>
            </a:r>
            <a:r>
              <a:rPr lang="en-AU" i="1" dirty="0"/>
              <a:t>this International Standard been adopted or is it intended to be adopted in the future as a national standard or other </a:t>
            </a:r>
            <a:r>
              <a:rPr lang="en-AU" i="1" dirty="0" smtClean="0"/>
              <a:t>publication?</a:t>
            </a:r>
          </a:p>
          <a:p>
            <a:pPr lvl="2"/>
            <a:r>
              <a:rPr lang="en-AU" i="1" dirty="0" smtClean="0"/>
              <a:t>Yes*</a:t>
            </a:r>
          </a:p>
          <a:p>
            <a:pPr lvl="2"/>
            <a:r>
              <a:rPr lang="en-AU" i="1" dirty="0" smtClean="0"/>
              <a:t>No* </a:t>
            </a:r>
          </a:p>
          <a:p>
            <a:pPr lvl="1"/>
            <a:r>
              <a:rPr lang="en-AU"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137988385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systematic review asks five questions, including a </a:t>
            </a:r>
            <a:r>
              <a:rPr lang="en-AU" i="1" dirty="0"/>
              <a:t>recommended action</a:t>
            </a:r>
            <a:endParaRPr lang="en-AU" dirty="0"/>
          </a:p>
        </p:txBody>
      </p:sp>
      <p:sp>
        <p:nvSpPr>
          <p:cNvPr id="3" name="Content Placeholder 2"/>
          <p:cNvSpPr>
            <a:spLocks noGrp="1"/>
          </p:cNvSpPr>
          <p:nvPr>
            <p:ph idx="1"/>
          </p:nvPr>
        </p:nvSpPr>
        <p:spPr/>
        <p:txBody>
          <a:bodyPr/>
          <a:lstStyle/>
          <a:p>
            <a:r>
              <a:rPr lang="en-AU" dirty="0"/>
              <a:t>Questions in systematic </a:t>
            </a:r>
            <a:r>
              <a:rPr lang="en-AU" dirty="0" smtClean="0"/>
              <a:t>review</a:t>
            </a:r>
          </a:p>
          <a:p>
            <a:pPr lvl="1"/>
            <a:r>
              <a:rPr lang="en-AU" i="1" dirty="0" smtClean="0"/>
              <a:t>…</a:t>
            </a:r>
          </a:p>
          <a:p>
            <a:pPr lvl="1"/>
            <a:r>
              <a:rPr lang="en-AU" i="1" dirty="0" smtClean="0"/>
              <a:t>Is </a:t>
            </a:r>
            <a:r>
              <a:rPr lang="en-AU" i="1" dirty="0"/>
              <a:t>the national publication identical to the International Standard or was it </a:t>
            </a:r>
            <a:r>
              <a:rPr lang="en-AU" i="1" dirty="0" smtClean="0"/>
              <a:t>modified?</a:t>
            </a:r>
          </a:p>
          <a:p>
            <a:pPr lvl="2"/>
            <a:r>
              <a:rPr lang="en-AU" i="1" dirty="0" smtClean="0"/>
              <a:t>Identical</a:t>
            </a:r>
          </a:p>
          <a:p>
            <a:pPr lvl="2"/>
            <a:r>
              <a:rPr lang="en-AU" i="1" dirty="0" smtClean="0"/>
              <a:t>Modified* </a:t>
            </a:r>
            <a:endParaRPr lang="en-AU" i="1" dirty="0"/>
          </a:p>
          <a:p>
            <a:pPr lvl="1"/>
            <a:r>
              <a:rPr lang="en-AU" i="1" dirty="0" smtClean="0"/>
              <a:t>If </a:t>
            </a:r>
            <a:r>
              <a:rPr lang="en-AU" i="1" dirty="0"/>
              <a:t>this International Standard has not been nationally adopted, is it applied or used in your country without national adoption or are products/processes/services used in your country based on this </a:t>
            </a:r>
            <a:r>
              <a:rPr lang="en-AU" i="1" dirty="0" smtClean="0"/>
              <a:t>standard?</a:t>
            </a:r>
          </a:p>
          <a:p>
            <a:pPr lvl="2"/>
            <a:r>
              <a:rPr lang="en-AU" i="1" dirty="0" smtClean="0"/>
              <a:t>Yes* </a:t>
            </a:r>
            <a:endParaRPr lang="en-AU" i="1" dirty="0"/>
          </a:p>
          <a:p>
            <a:pPr lvl="2"/>
            <a:r>
              <a:rPr lang="en-AU" i="1" dirty="0"/>
              <a:t>No </a:t>
            </a:r>
          </a:p>
          <a:p>
            <a:pPr lvl="1"/>
            <a:r>
              <a:rPr lang="en-AU"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Tree>
    <p:extLst>
      <p:ext uri="{BB962C8B-B14F-4D97-AF65-F5344CB8AC3E}">
        <p14:creationId xmlns:p14="http://schemas.microsoft.com/office/powerpoint/2010/main" val="4516827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smtClean="0"/>
              <a:t>The SC will review the new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a:t>
            </a:r>
            <a:r>
              <a:rPr lang="en-AU" altLang="en-US" sz="1400" dirty="0" smtClean="0"/>
              <a:t>experience (</a:t>
            </a:r>
            <a:r>
              <a:rPr lang="en-AU" altLang="en-US" sz="1400" dirty="0" smtClean="0">
                <a:hlinkClick r:id="rId3"/>
              </a:rPr>
              <a:t>IEEE-SA By-Laws</a:t>
            </a:r>
            <a:r>
              <a:rPr lang="en-AU" altLang="en-US" sz="1400" dirty="0" smtClean="0"/>
              <a:t> section </a:t>
            </a:r>
            <a:r>
              <a:rPr lang="en-AU" altLang="en-US" sz="1400" dirty="0"/>
              <a:t>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a:t>
            </a:r>
            <a:r>
              <a:rPr lang="en-AU" altLang="en-US" sz="1400" dirty="0" smtClean="0"/>
              <a:t>sub-clause </a:t>
            </a:r>
            <a:r>
              <a:rPr lang="en-AU" altLang="en-US" sz="1400" dirty="0"/>
              <a:t>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a:t>
            </a:r>
            <a:r>
              <a:rPr lang="en-AU" altLang="en-US" sz="1400" dirty="0" smtClean="0"/>
              <a:t>orders</a:t>
            </a:r>
          </a:p>
          <a:p>
            <a:pPr lvl="1"/>
            <a:r>
              <a:rPr lang="en-AU" altLang="en-US" sz="1400" dirty="0" smtClean="0"/>
              <a:t>Participants </a:t>
            </a:r>
            <a:r>
              <a:rPr lang="en-AU" altLang="en-US" sz="1400" dirty="0"/>
              <a:t>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a:t>
            </a:r>
            <a:r>
              <a:rPr lang="en-AU" altLang="en-US" sz="1400" dirty="0" smtClean="0"/>
              <a:t>section </a:t>
            </a:r>
            <a:r>
              <a:rPr lang="en-AU" altLang="en-US" sz="1400" dirty="0"/>
              <a:t>5.2.1.3 and the IEEE 802 LMSC Working Group Policies and Procedures, subclause 3.4.1 “Chair”, list item </a:t>
            </a:r>
            <a:r>
              <a:rPr lang="en-AU" altLang="en-US" sz="1400" dirty="0" smtClean="0"/>
              <a:t>x)</a:t>
            </a:r>
            <a:endParaRPr lang="en-AU" altLang="en-US" sz="1400" dirty="0"/>
          </a:p>
          <a:p>
            <a:pPr marL="0" indent="0"/>
            <a:r>
              <a:rPr lang="en-GB" altLang="en-US" sz="1400" dirty="0" smtClean="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5</a:t>
            </a:fld>
            <a:endParaRPr lang="en-GB"/>
          </a:p>
        </p:txBody>
      </p:sp>
    </p:spTree>
    <p:extLst>
      <p:ext uri="{BB962C8B-B14F-4D97-AF65-F5344CB8AC3E}">
        <p14:creationId xmlns:p14="http://schemas.microsoft.com/office/powerpoint/2010/main" val="23552299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systematic review asks five questions, including a </a:t>
            </a:r>
            <a:r>
              <a:rPr lang="en-AU" i="1" dirty="0"/>
              <a:t>recommended action</a:t>
            </a:r>
            <a:endParaRPr lang="en-AU" dirty="0"/>
          </a:p>
        </p:txBody>
      </p:sp>
      <p:sp>
        <p:nvSpPr>
          <p:cNvPr id="3" name="Content Placeholder 2"/>
          <p:cNvSpPr>
            <a:spLocks noGrp="1"/>
          </p:cNvSpPr>
          <p:nvPr>
            <p:ph idx="1"/>
          </p:nvPr>
        </p:nvSpPr>
        <p:spPr/>
        <p:txBody>
          <a:bodyPr/>
          <a:lstStyle/>
          <a:p>
            <a:r>
              <a:rPr lang="en-AU" dirty="0"/>
              <a:t>Questions in systematic </a:t>
            </a:r>
            <a:r>
              <a:rPr lang="en-AU" dirty="0" smtClean="0"/>
              <a:t>review</a:t>
            </a:r>
          </a:p>
          <a:p>
            <a:pPr lvl="1"/>
            <a:r>
              <a:rPr lang="en-AU" i="1" dirty="0" smtClean="0"/>
              <a:t>…</a:t>
            </a:r>
          </a:p>
          <a:p>
            <a:pPr lvl="1"/>
            <a:r>
              <a:rPr lang="en-AU" i="1" dirty="0" smtClean="0"/>
              <a:t>Is </a:t>
            </a:r>
            <a:r>
              <a:rPr lang="en-AU" i="1" dirty="0"/>
              <a:t>this International Standard, or its national adoption, referenced in regulations in your </a:t>
            </a:r>
            <a:r>
              <a:rPr lang="en-AU" i="1" dirty="0" smtClean="0"/>
              <a:t>country?</a:t>
            </a:r>
          </a:p>
          <a:p>
            <a:pPr lvl="2"/>
            <a:r>
              <a:rPr lang="en-AU" i="1" dirty="0" smtClean="0"/>
              <a:t>Yes* </a:t>
            </a:r>
            <a:endParaRPr lang="en-AU" i="1" dirty="0"/>
          </a:p>
          <a:p>
            <a:pPr lvl="2"/>
            <a:r>
              <a:rPr lang="en-AU" i="1" dirty="0"/>
              <a:t>No </a:t>
            </a:r>
          </a:p>
          <a:p>
            <a:pPr lvl="1"/>
            <a:r>
              <a:rPr lang="en-AU" i="1" dirty="0" smtClean="0"/>
              <a:t>If </a:t>
            </a:r>
            <a:r>
              <a:rPr lang="en-AU" i="1" dirty="0"/>
              <a:t>the committee decides to revise or amend, do you propose an expert and/or project leader for the development of that </a:t>
            </a:r>
            <a:r>
              <a:rPr lang="en-AU" i="1" dirty="0" smtClean="0"/>
              <a:t>project?</a:t>
            </a:r>
          </a:p>
          <a:p>
            <a:pPr lvl="2"/>
            <a:r>
              <a:rPr lang="en-AU" i="1" dirty="0" smtClean="0"/>
              <a:t>Yes </a:t>
            </a:r>
            <a:r>
              <a:rPr lang="en-AU" i="1" dirty="0"/>
              <a:t>(name(s) and proposed role(s): expert or project leader</a:t>
            </a:r>
            <a:r>
              <a:rPr lang="en-AU" i="1" dirty="0" smtClean="0"/>
              <a:t>)* </a:t>
            </a:r>
            <a:endParaRPr lang="en-AU" i="1" dirty="0"/>
          </a:p>
          <a:p>
            <a:pPr lvl="2"/>
            <a:r>
              <a:rPr lang="en-AU" i="1" dirty="0"/>
              <a:t>No </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spTree>
    <p:extLst>
      <p:ext uri="{BB962C8B-B14F-4D97-AF65-F5344CB8AC3E}">
        <p14:creationId xmlns:p14="http://schemas.microsoft.com/office/powerpoint/2010/main" val="286788292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802.3 has ten standards in the pipeline for ratification under the PSDO process</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131783633"/>
              </p:ext>
            </p:extLst>
          </p:nvPr>
        </p:nvGraphicFramePr>
        <p:xfrm>
          <a:off x="152399" y="1600200"/>
          <a:ext cx="8839199" cy="393192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495615">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290122">
                <a:tc>
                  <a:txBody>
                    <a:bodyPr/>
                    <a:lstStyle/>
                    <a:p>
                      <a:r>
                        <a:rPr lang="en-GB" sz="1600" b="0" dirty="0" smtClean="0">
                          <a:solidFill>
                            <a:schemeClr val="tx1"/>
                          </a:solidFill>
                          <a:latin typeface="+mj-lt"/>
                        </a:rPr>
                        <a:t>.3bn</a:t>
                      </a:r>
                    </a:p>
                  </a:txBody>
                  <a:tcPr/>
                </a:tc>
                <a:tc>
                  <a:txBody>
                    <a:bodyPr/>
                    <a:lstStyle/>
                    <a:p>
                      <a:pPr algn="ctr"/>
                      <a:r>
                        <a:rPr lang="en-GB" sz="1600" dirty="0" smtClean="0">
                          <a:latin typeface="+mj-lt"/>
                        </a:rPr>
                        <a:t>D3.0</a:t>
                      </a:r>
                      <a:endParaRPr lang="en-GB" sz="1600" dirty="0">
                        <a:latin typeface="+mj-lt"/>
                      </a:endParaRPr>
                    </a:p>
                  </a:txBody>
                  <a:tcPr/>
                </a:tc>
                <a:tc>
                  <a:txBody>
                    <a:bodyPr/>
                    <a:lstStyle/>
                    <a:p>
                      <a:pPr algn="ctr"/>
                      <a:r>
                        <a:rPr lang="en-GB" sz="1600" dirty="0" smtClean="0">
                          <a:solidFill>
                            <a:schemeClr val="tx1"/>
                          </a:solidFill>
                          <a:latin typeface="+mj-lt"/>
                        </a:rPr>
                        <a:t>Feb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16</a:t>
                      </a:r>
                      <a:r>
                        <a:rPr lang="en-AU" sz="1600" b="0" baseline="0" dirty="0" smtClean="0">
                          <a:solidFill>
                            <a:schemeClr val="tx1"/>
                          </a:solidFill>
                          <a:latin typeface="+mj-lt"/>
                        </a:rPr>
                        <a:t> Apr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a:t>
                      </a:r>
                      <a:r>
                        <a:rPr lang="en-AU" sz="1600" b="0" baseline="0" dirty="0" smtClean="0">
                          <a:solidFill>
                            <a:schemeClr val="tx1"/>
                          </a:solidFill>
                          <a:latin typeface="+mj-lt"/>
                        </a:rPr>
                        <a:t> Sep 18</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chemeClr val="tx1"/>
                          </a:solidFill>
                          <a:latin typeface="+mn-lt"/>
                          <a:ea typeface="+mn-ea"/>
                          <a:cs typeface="+mn-cs"/>
                        </a:rPr>
                        <a:t>n/a</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3"/>
                  </a:ext>
                </a:extLst>
              </a:tr>
              <a:tr h="290122">
                <a:tc>
                  <a:txBody>
                    <a:bodyPr/>
                    <a:lstStyle/>
                    <a:p>
                      <a:r>
                        <a:rPr lang="en-GB" sz="1600" b="0" dirty="0" smtClean="0">
                          <a:solidFill>
                            <a:schemeClr val="tx1"/>
                          </a:solidFill>
                          <a:latin typeface="+mj-lt"/>
                        </a:rPr>
                        <a:t>.3bv</a:t>
                      </a:r>
                    </a:p>
                  </a:txBody>
                  <a:tcPr/>
                </a:tc>
                <a:tc>
                  <a:txBody>
                    <a:bodyPr/>
                    <a:lstStyle/>
                    <a:p>
                      <a:pPr algn="ctr"/>
                      <a:r>
                        <a:rPr lang="en-GB" sz="1600" dirty="0" smtClean="0">
                          <a:solidFill>
                            <a:schemeClr val="tx1"/>
                          </a:solidFill>
                          <a:latin typeface="+mj-lt"/>
                        </a:rPr>
                        <a:t>D3.1</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Oct</a:t>
                      </a:r>
                      <a:r>
                        <a:rPr lang="en-GB" sz="1600" baseline="0" dirty="0" smtClean="0">
                          <a:solidFill>
                            <a:schemeClr val="tx1"/>
                          </a:solidFill>
                          <a:latin typeface="+mj-lt"/>
                        </a:rPr>
                        <a:t>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18 </a:t>
                      </a:r>
                      <a:r>
                        <a:rPr lang="en-AU" sz="1600" b="0" baseline="0" dirty="0" smtClean="0">
                          <a:solidFill>
                            <a:schemeClr val="tx1"/>
                          </a:solidFill>
                          <a:latin typeface="+mj-lt"/>
                        </a:rPr>
                        <a:t>Aug 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a:t>
                      </a:r>
                      <a:r>
                        <a:rPr lang="en-AU" sz="1600" b="0" baseline="0" dirty="0" smtClean="0">
                          <a:solidFill>
                            <a:schemeClr val="tx1"/>
                          </a:solidFill>
                          <a:latin typeface="+mj-lt"/>
                        </a:rPr>
                        <a:t> Sep 18</a:t>
                      </a:r>
                      <a:endParaRPr lang="en-AU" sz="1600" b="0" dirty="0" smtClean="0">
                        <a:solidFill>
                          <a:schemeClr val="tx1"/>
                        </a:solidFill>
                        <a:latin typeface="+mj-lt"/>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7"/>
                  </a:ext>
                </a:extLst>
              </a:tr>
              <a:tr h="290122">
                <a:tc>
                  <a:txBody>
                    <a:bodyPr/>
                    <a:lstStyle/>
                    <a:p>
                      <a:r>
                        <a:rPr lang="en-GB" sz="1600" b="0" dirty="0" smtClean="0">
                          <a:solidFill>
                            <a:schemeClr val="tx1"/>
                          </a:solidFill>
                          <a:latin typeface="+mj-lt"/>
                        </a:rPr>
                        <a:t>.3bu</a:t>
                      </a:r>
                    </a:p>
                  </a:txBody>
                  <a:tcPr/>
                </a:tc>
                <a:tc>
                  <a:txBody>
                    <a:bodyPr/>
                    <a:lstStyle/>
                    <a:p>
                      <a:pPr algn="ctr"/>
                      <a:r>
                        <a:rPr lang="en-GB" sz="1600" dirty="0" smtClean="0">
                          <a:solidFill>
                            <a:schemeClr val="tx1"/>
                          </a:solidFill>
                          <a:latin typeface="+mj-lt"/>
                        </a:rPr>
                        <a:t>D3.2</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Oct</a:t>
                      </a:r>
                      <a:r>
                        <a:rPr lang="en-GB" sz="1600" baseline="0" dirty="0" smtClean="0">
                          <a:solidFill>
                            <a:schemeClr val="tx1"/>
                          </a:solidFill>
                          <a:latin typeface="+mj-lt"/>
                        </a:rPr>
                        <a:t>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18 </a:t>
                      </a:r>
                      <a:r>
                        <a:rPr lang="en-AU" sz="1600" b="0" kern="1200" baseline="0" dirty="0" smtClean="0">
                          <a:solidFill>
                            <a:schemeClr val="tx1"/>
                          </a:solidFill>
                          <a:latin typeface="+mn-lt"/>
                          <a:ea typeface="+mn-ea"/>
                          <a:cs typeface="+mn-cs"/>
                        </a:rPr>
                        <a:t>Aug 17</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a:t>
                      </a:r>
                      <a:r>
                        <a:rPr lang="en-AU" sz="1600" b="0" baseline="0" dirty="0" smtClean="0">
                          <a:solidFill>
                            <a:schemeClr val="tx1"/>
                          </a:solidFill>
                          <a:latin typeface="+mj-lt"/>
                        </a:rPr>
                        <a:t> Sep 18</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8"/>
                  </a:ext>
                </a:extLst>
              </a:tr>
              <a:tr h="290122">
                <a:tc>
                  <a:txBody>
                    <a:bodyPr/>
                    <a:lstStyle/>
                    <a:p>
                      <a:r>
                        <a:rPr lang="en-GB" sz="1600" b="0" dirty="0" smtClean="0">
                          <a:solidFill>
                            <a:schemeClr val="tx1"/>
                          </a:solidFill>
                          <a:latin typeface="+mj-lt"/>
                        </a:rPr>
                        <a:t>.3bs</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Feb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12</a:t>
                      </a:r>
                      <a:r>
                        <a:rPr lang="en-AU" sz="1600" b="0" kern="1200" baseline="0" dirty="0" smtClean="0">
                          <a:solidFill>
                            <a:schemeClr val="tx1"/>
                          </a:solidFill>
                          <a:latin typeface="+mn-lt"/>
                          <a:ea typeface="+mn-ea"/>
                          <a:cs typeface="+mn-cs"/>
                        </a:rPr>
                        <a:t> Apr 18</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26</a:t>
                      </a:r>
                      <a:r>
                        <a:rPr lang="en-AU" sz="1600" b="0" baseline="0" dirty="0" smtClean="0">
                          <a:solidFill>
                            <a:schemeClr val="tx1"/>
                          </a:solidFill>
                          <a:latin typeface="+mj-lt"/>
                        </a:rPr>
                        <a:t> Dec 18</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3898685209"/>
                  </a:ext>
                </a:extLst>
              </a:tr>
              <a:tr h="290122">
                <a:tc>
                  <a:txBody>
                    <a:bodyPr/>
                    <a:lstStyle/>
                    <a:p>
                      <a:r>
                        <a:rPr lang="en-GB" sz="1600" b="0" dirty="0" smtClean="0">
                          <a:solidFill>
                            <a:schemeClr val="tx1"/>
                          </a:solidFill>
                          <a:latin typeface="+mj-lt"/>
                        </a:rPr>
                        <a:t>.3cb</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2862799127"/>
                  </a:ext>
                </a:extLst>
              </a:tr>
              <a:tr h="290122">
                <a:tc>
                  <a:txBody>
                    <a:bodyPr/>
                    <a:lstStyle/>
                    <a:p>
                      <a:r>
                        <a:rPr lang="en-GB" sz="1600" b="0" dirty="0" smtClean="0">
                          <a:solidFill>
                            <a:schemeClr val="tx1"/>
                          </a:solidFill>
                          <a:latin typeface="+mj-lt"/>
                        </a:rPr>
                        <a:t>.3cc</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12</a:t>
                      </a:r>
                      <a:r>
                        <a:rPr lang="en-AU" sz="1600" b="0" kern="1200" baseline="0" dirty="0" smtClean="0">
                          <a:solidFill>
                            <a:schemeClr val="tx1"/>
                          </a:solidFill>
                          <a:latin typeface="+mn-lt"/>
                          <a:ea typeface="+mn-ea"/>
                          <a:cs typeface="+mn-cs"/>
                        </a:rPr>
                        <a:t> Apr 18</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26</a:t>
                      </a:r>
                      <a:r>
                        <a:rPr lang="en-AU" sz="1600" b="0" baseline="0" dirty="0" smtClean="0">
                          <a:solidFill>
                            <a:schemeClr val="tx1"/>
                          </a:solidFill>
                          <a:latin typeface="+mj-lt"/>
                        </a:rPr>
                        <a:t> Dec 18</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509910126"/>
                  </a:ext>
                </a:extLst>
              </a:tr>
              <a:tr h="290122">
                <a:tc>
                  <a:txBody>
                    <a:bodyPr/>
                    <a:lstStyle/>
                    <a:p>
                      <a:r>
                        <a:rPr lang="en-GB" sz="1600" b="0" dirty="0" smtClean="0">
                          <a:solidFill>
                            <a:schemeClr val="tx1"/>
                          </a:solidFill>
                          <a:latin typeface="+mj-lt"/>
                        </a:rPr>
                        <a:t>.3cd</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Feb</a:t>
                      </a:r>
                      <a:r>
                        <a:rPr lang="en-GB" sz="1600" baseline="0" dirty="0" smtClean="0">
                          <a:solidFill>
                            <a:schemeClr val="tx1"/>
                          </a:solidFill>
                          <a:latin typeface="+mj-lt"/>
                        </a:rPr>
                        <a:t>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2575905558"/>
                  </a:ext>
                </a:extLst>
              </a:tr>
              <a:tr h="290122">
                <a:tc>
                  <a:txBody>
                    <a:bodyPr/>
                    <a:lstStyle/>
                    <a:p>
                      <a:r>
                        <a:rPr lang="en-GB" sz="1600" b="0" dirty="0" smtClean="0">
                          <a:solidFill>
                            <a:schemeClr val="tx1"/>
                          </a:solidFill>
                          <a:latin typeface="+mj-lt"/>
                        </a:rPr>
                        <a:t>.3-rev</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mn-lt"/>
                          <a:ea typeface="+mn-ea"/>
                          <a:cs typeface="+mn-cs"/>
                        </a:rPr>
                        <a:t>D3.0</a:t>
                      </a:r>
                    </a:p>
                  </a:txBody>
                  <a:tcPr marR="0"/>
                </a:tc>
                <a:tc>
                  <a:txBody>
                    <a:bodyPr/>
                    <a:lstStyle/>
                    <a:p>
                      <a:pPr algn="ctr"/>
                      <a:r>
                        <a:rPr lang="en-GB" sz="1600" dirty="0" smtClean="0">
                          <a:solidFill>
                            <a:schemeClr val="tx1"/>
                          </a:solidFill>
                          <a:latin typeface="+mj-lt"/>
                        </a:rPr>
                        <a:t>Feb</a:t>
                      </a:r>
                      <a:r>
                        <a:rPr lang="en-GB" sz="1600" baseline="0" dirty="0" smtClean="0">
                          <a:solidFill>
                            <a:schemeClr val="tx1"/>
                          </a:solidFill>
                          <a:latin typeface="+mj-lt"/>
                        </a:rPr>
                        <a:t>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4092400724"/>
                  </a:ext>
                </a:extLst>
              </a:tr>
              <a:tr h="290122">
                <a:tc>
                  <a:txBody>
                    <a:bodyPr/>
                    <a:lstStyle/>
                    <a:p>
                      <a:r>
                        <a:rPr lang="en-GB" sz="1600" b="0" dirty="0" smtClean="0">
                          <a:solidFill>
                            <a:schemeClr val="tx1"/>
                          </a:solidFill>
                          <a:latin typeface="+mj-lt"/>
                        </a:rPr>
                        <a:t>.3bt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mn-lt"/>
                          <a:ea typeface="+mn-ea"/>
                          <a:cs typeface="+mn-cs"/>
                        </a:rPr>
                        <a:t>D3.2</a:t>
                      </a:r>
                    </a:p>
                  </a:txBody>
                  <a:tcPr marR="0"/>
                </a:tc>
                <a:tc>
                  <a:txBody>
                    <a:bodyPr/>
                    <a:lstStyle/>
                    <a:p>
                      <a:pPr algn="ctr"/>
                      <a:r>
                        <a:rPr lang="en-GB" sz="1600" dirty="0" smtClean="0">
                          <a:solidFill>
                            <a:schemeClr val="tx1"/>
                          </a:solidFill>
                          <a:latin typeface="+mj-lt"/>
                        </a:rPr>
                        <a:t>Feb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3296881205"/>
                  </a:ext>
                </a:extLst>
              </a:tr>
              <a:tr h="290122">
                <a:tc>
                  <a:txBody>
                    <a:bodyPr/>
                    <a:lstStyle/>
                    <a:p>
                      <a:r>
                        <a:rPr lang="en-GB" sz="1600" b="0" dirty="0" smtClean="0">
                          <a:solidFill>
                            <a:schemeClr val="tx1"/>
                          </a:solidFill>
                          <a:latin typeface="+mj-lt"/>
                        </a:rPr>
                        <a:t>.3.2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mn-lt"/>
                          <a:ea typeface="+mn-ea"/>
                          <a:cs typeface="+mn-cs"/>
                        </a:rPr>
                        <a:t>-</a:t>
                      </a:r>
                    </a:p>
                  </a:txBody>
                  <a:tcPr marR="0"/>
                </a:tc>
                <a:tc>
                  <a:txBody>
                    <a:bodyPr/>
                    <a:lstStyle/>
                    <a:p>
                      <a:pPr algn="ctr"/>
                      <a:r>
                        <a:rPr lang="en-GB" sz="1600" dirty="0" smtClean="0">
                          <a:solidFill>
                            <a:schemeClr val="tx1"/>
                          </a:solidFill>
                          <a:latin typeface="+mj-lt"/>
                        </a:rPr>
                        <a:t>-</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3370987547"/>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51</a:t>
            </a:fld>
            <a:endParaRPr lang="en-US"/>
          </a:p>
        </p:txBody>
      </p:sp>
    </p:spTree>
    <p:extLst>
      <p:ext uri="{BB962C8B-B14F-4D97-AF65-F5344CB8AC3E}">
        <p14:creationId xmlns:p14="http://schemas.microsoft.com/office/powerpoint/2010/main" val="58850855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52</a:t>
            </a:fld>
            <a:endParaRPr lang="en-US"/>
          </a:p>
        </p:txBody>
      </p:sp>
      <p:sp>
        <p:nvSpPr>
          <p:cNvPr id="10" name="Content Placeholder 9"/>
          <p:cNvSpPr>
            <a:spLocks noGrp="1"/>
          </p:cNvSpPr>
          <p:nvPr>
            <p:ph idx="1"/>
          </p:nvPr>
        </p:nvSpPr>
        <p:spPr>
          <a:xfrm>
            <a:off x="685800" y="17526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802.3bn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and response sent</a:t>
            </a:r>
            <a:endParaRPr lang="en-AU" dirty="0" smtClean="0">
              <a:solidFill>
                <a:schemeClr val="accent2"/>
              </a:solidFill>
            </a:endParaRPr>
          </a:p>
          <a:p>
            <a:pPr lvl="1"/>
            <a:r>
              <a:rPr lang="en-AU" dirty="0"/>
              <a:t>8</a:t>
            </a:r>
            <a:r>
              <a:rPr lang="en-AU" dirty="0" smtClean="0"/>
              <a:t>02.3bn-2016 passed 60-day pre-ballot on 16 Apr </a:t>
            </a:r>
            <a:r>
              <a:rPr lang="en-AU" dirty="0"/>
              <a:t>2017 (N16546)</a:t>
            </a:r>
            <a:endParaRPr lang="en-AU" dirty="0" smtClean="0"/>
          </a:p>
          <a:p>
            <a:pPr lvl="2"/>
            <a:r>
              <a:rPr lang="en-AU" dirty="0" smtClean="0"/>
              <a:t>Need? 8/1/10</a:t>
            </a:r>
          </a:p>
          <a:p>
            <a:pPr lvl="2"/>
            <a:r>
              <a:rPr lang="en-AU" dirty="0" smtClean="0"/>
              <a:t>Submission? 8/1/10</a:t>
            </a:r>
          </a:p>
          <a:p>
            <a:pPr lvl="1"/>
            <a:r>
              <a:rPr lang="en-AU" dirty="0" smtClean="0"/>
              <a:t>China NB voted “no” and provided the usual comments</a:t>
            </a:r>
          </a:p>
          <a:p>
            <a:pPr lvl="2"/>
            <a:r>
              <a:rPr lang="en-AU" dirty="0" smtClean="0"/>
              <a:t>A response was sent to SC6 on 7 June 2017 (6N16649)</a:t>
            </a:r>
          </a:p>
          <a:p>
            <a:r>
              <a:rPr lang="en-AU" dirty="0" smtClean="0"/>
              <a:t>FDIS ballot: </a:t>
            </a:r>
            <a:r>
              <a:rPr lang="en-AU" dirty="0" smtClean="0">
                <a:solidFill>
                  <a:srgbClr val="00B050"/>
                </a:solidFill>
              </a:rPr>
              <a:t>passed &amp; published</a:t>
            </a:r>
          </a:p>
          <a:p>
            <a:pPr lvl="1"/>
            <a:r>
              <a:rPr lang="en-AU" dirty="0" smtClean="0"/>
              <a:t>FDIS ballot passed 11/0/7 on 3 September 2018 (N16853)</a:t>
            </a:r>
          </a:p>
          <a:p>
            <a:pPr lvl="1"/>
            <a:r>
              <a:rPr lang="en-AU" dirty="0"/>
              <a:t>Published </a:t>
            </a:r>
            <a:r>
              <a:rPr lang="en-AU" dirty="0" smtClean="0"/>
              <a:t>as ISO/IEC/IEEE </a:t>
            </a:r>
            <a:r>
              <a:rPr lang="en-AU" dirty="0"/>
              <a:t>8802-3:2017/</a:t>
            </a:r>
            <a:r>
              <a:rPr lang="en-AU" dirty="0" err="1"/>
              <a:t>Amd</a:t>
            </a:r>
            <a:r>
              <a:rPr lang="en-AU" dirty="0"/>
              <a:t> </a:t>
            </a:r>
            <a:r>
              <a:rPr lang="en-AU" dirty="0" smtClean="0"/>
              <a:t>6</a:t>
            </a:r>
            <a:endParaRPr lang="en-AU" dirty="0">
              <a:solidFill>
                <a:srgbClr val="FF0000"/>
              </a:solidFill>
            </a:endParaRPr>
          </a:p>
        </p:txBody>
      </p:sp>
    </p:spTree>
    <p:extLst>
      <p:ext uri="{BB962C8B-B14F-4D97-AF65-F5344CB8AC3E}">
        <p14:creationId xmlns:p14="http://schemas.microsoft.com/office/powerpoint/2010/main" val="191011447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802.3bv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53</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802.3bv D3.1 was liaised to SC6  in Oct 2016</a:t>
            </a:r>
          </a:p>
          <a:p>
            <a:r>
              <a:rPr lang="en-US" dirty="0" smtClean="0"/>
              <a:t>60-day</a:t>
            </a:r>
            <a:r>
              <a:rPr lang="en-AU" dirty="0" smtClean="0"/>
              <a:t> </a:t>
            </a:r>
            <a:r>
              <a:rPr lang="en-AU" dirty="0"/>
              <a:t>pre-ballot</a:t>
            </a:r>
            <a:r>
              <a:rPr lang="en-AU" dirty="0" smtClean="0"/>
              <a:t>: </a:t>
            </a:r>
            <a:r>
              <a:rPr lang="en-AU" dirty="0" smtClean="0">
                <a:solidFill>
                  <a:srgbClr val="00B050"/>
                </a:solidFill>
              </a:rPr>
              <a:t>passed</a:t>
            </a:r>
          </a:p>
          <a:p>
            <a:pPr lvl="1"/>
            <a:r>
              <a:rPr lang="en-AU" dirty="0" smtClean="0"/>
              <a:t>Note: another ISO group is developing a standard </a:t>
            </a:r>
            <a:r>
              <a:rPr lang="en-AU" dirty="0"/>
              <a:t>to complement IEEE </a:t>
            </a:r>
            <a:r>
              <a:rPr lang="en-AU" dirty="0" err="1"/>
              <a:t>Std</a:t>
            </a:r>
            <a:r>
              <a:rPr lang="en-AU" dirty="0"/>
              <a:t> 802.3bv-2017 </a:t>
            </a:r>
            <a:r>
              <a:rPr lang="en-AU" dirty="0" smtClean="0"/>
              <a:t>(</a:t>
            </a:r>
            <a:r>
              <a:rPr lang="en-AU" dirty="0"/>
              <a:t>ISO TC22 </a:t>
            </a:r>
            <a:r>
              <a:rPr lang="en-AU" dirty="0" smtClean="0"/>
              <a:t>SC32) and may be interested in ensuring it is approved in SC6</a:t>
            </a:r>
          </a:p>
          <a:p>
            <a:pPr lvl="1"/>
            <a:r>
              <a:rPr lang="en-AU" dirty="0" smtClean="0"/>
              <a:t>802.3bv </a:t>
            </a:r>
            <a:r>
              <a:rPr lang="en-AU" dirty="0"/>
              <a:t>passed 60-day pre-ballot on 18 August 2017 (</a:t>
            </a:r>
            <a:r>
              <a:rPr lang="en-AU" dirty="0" smtClean="0"/>
              <a:t>N16694)</a:t>
            </a:r>
            <a:endParaRPr lang="en-AU" dirty="0"/>
          </a:p>
          <a:p>
            <a:pPr lvl="2"/>
            <a:r>
              <a:rPr lang="en-AU" dirty="0"/>
              <a:t>Support need for IS: passed 8/0/13 </a:t>
            </a:r>
          </a:p>
          <a:p>
            <a:pPr lvl="2"/>
            <a:r>
              <a:rPr lang="en-AU" dirty="0"/>
              <a:t>Support submission for this IS: passed 8/0/13</a:t>
            </a:r>
          </a:p>
          <a:p>
            <a:r>
              <a:rPr lang="en-AU" dirty="0" smtClean="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a:t>FDIS ballot passed 11/0/7 on 3 September </a:t>
            </a:r>
            <a:r>
              <a:rPr lang="en-AU" dirty="0" smtClean="0"/>
              <a:t>2018 (N16851)</a:t>
            </a:r>
            <a:endParaRPr lang="en-AU" dirty="0" smtClean="0">
              <a:solidFill>
                <a:schemeClr val="accent2"/>
              </a:solidFill>
            </a:endParaRPr>
          </a:p>
          <a:p>
            <a:pPr lvl="1"/>
            <a:r>
              <a:rPr lang="en-AU" dirty="0" smtClean="0"/>
              <a:t>Published as </a:t>
            </a:r>
            <a:r>
              <a:rPr lang="en-AU" dirty="0"/>
              <a:t>ISO/IEC/IEEE 8802-3:2017/</a:t>
            </a:r>
            <a:r>
              <a:rPr lang="en-AU" dirty="0" err="1"/>
              <a:t>Amd</a:t>
            </a:r>
            <a:r>
              <a:rPr lang="en-AU" dirty="0"/>
              <a:t> </a:t>
            </a:r>
            <a:r>
              <a:rPr lang="en-AU" dirty="0" smtClean="0"/>
              <a:t>9</a:t>
            </a:r>
            <a:endParaRPr lang="en-AU" dirty="0">
              <a:solidFill>
                <a:srgbClr val="FF0000"/>
              </a:solidFill>
            </a:endParaRPr>
          </a:p>
          <a:p>
            <a:endParaRPr lang="en-AU" dirty="0"/>
          </a:p>
        </p:txBody>
      </p:sp>
    </p:spTree>
    <p:extLst>
      <p:ext uri="{BB962C8B-B14F-4D97-AF65-F5344CB8AC3E}">
        <p14:creationId xmlns:p14="http://schemas.microsoft.com/office/powerpoint/2010/main" val="361785943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802.3bu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54</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802.3bu D3.2 was </a:t>
            </a:r>
            <a:r>
              <a:rPr lang="en-AU" dirty="0"/>
              <a:t>liaised to SC6  in Oct </a:t>
            </a:r>
            <a:r>
              <a:rPr lang="en-AU" dirty="0" smtClean="0"/>
              <a:t>2016</a:t>
            </a:r>
            <a:endParaRPr lang="en-AU" dirty="0"/>
          </a:p>
          <a:p>
            <a:r>
              <a:rPr lang="en-US" dirty="0" smtClean="0"/>
              <a:t>60-day</a:t>
            </a:r>
            <a:r>
              <a:rPr lang="en-AU" dirty="0" smtClean="0"/>
              <a:t> </a:t>
            </a:r>
            <a:r>
              <a:rPr lang="en-AU" dirty="0"/>
              <a:t>pre-ballot</a:t>
            </a:r>
            <a:r>
              <a:rPr lang="en-AU" dirty="0" smtClean="0"/>
              <a:t>: </a:t>
            </a:r>
            <a:r>
              <a:rPr lang="en-AU" dirty="0" smtClean="0">
                <a:solidFill>
                  <a:srgbClr val="00B050"/>
                </a:solidFill>
              </a:rPr>
              <a:t>passed</a:t>
            </a:r>
            <a:r>
              <a:rPr lang="en-AU" dirty="0" smtClean="0">
                <a:solidFill>
                  <a:schemeClr val="accent2"/>
                </a:solidFill>
              </a:rPr>
              <a:t> </a:t>
            </a:r>
          </a:p>
          <a:p>
            <a:pPr lvl="1"/>
            <a:r>
              <a:rPr lang="en-AU" dirty="0" smtClean="0"/>
              <a:t>802.3bu </a:t>
            </a:r>
            <a:r>
              <a:rPr lang="en-AU" dirty="0"/>
              <a:t>passed 60-day pre-ballot on </a:t>
            </a:r>
            <a:r>
              <a:rPr lang="en-AU" dirty="0" smtClean="0"/>
              <a:t>18 August 2017 </a:t>
            </a:r>
            <a:r>
              <a:rPr lang="en-AU" dirty="0"/>
              <a:t>(</a:t>
            </a:r>
            <a:r>
              <a:rPr lang="en-AU" dirty="0" smtClean="0"/>
              <a:t>N16693)</a:t>
            </a:r>
            <a:endParaRPr lang="en-AU" dirty="0"/>
          </a:p>
          <a:p>
            <a:pPr lvl="2"/>
            <a:r>
              <a:rPr lang="en-AU" dirty="0"/>
              <a:t>Support need for IS: passed </a:t>
            </a:r>
            <a:r>
              <a:rPr lang="en-AU" dirty="0" smtClean="0"/>
              <a:t>8/0/13 </a:t>
            </a:r>
            <a:endParaRPr lang="en-AU" dirty="0"/>
          </a:p>
          <a:p>
            <a:pPr lvl="2"/>
            <a:r>
              <a:rPr lang="en-AU" dirty="0"/>
              <a:t>Support submission for this IS: passed </a:t>
            </a:r>
            <a:r>
              <a:rPr lang="en-AU" dirty="0" smtClean="0"/>
              <a:t>8/0/13</a:t>
            </a:r>
            <a:endParaRPr lang="en-AU" dirty="0"/>
          </a:p>
          <a:p>
            <a:r>
              <a:rPr lang="en-AU" dirty="0" smtClean="0"/>
              <a:t>FDIS ballot: </a:t>
            </a:r>
            <a:r>
              <a:rPr lang="en-AU" dirty="0">
                <a:solidFill>
                  <a:srgbClr val="00B050"/>
                </a:solidFill>
              </a:rPr>
              <a:t>passed </a:t>
            </a:r>
            <a:r>
              <a:rPr lang="en-AU" dirty="0" smtClean="0">
                <a:solidFill>
                  <a:srgbClr val="00B050"/>
                </a:solidFill>
              </a:rPr>
              <a:t>&amp; published </a:t>
            </a:r>
          </a:p>
          <a:p>
            <a:pPr lvl="1"/>
            <a:r>
              <a:rPr lang="en-AU" dirty="0"/>
              <a:t>FDIS ballot passed 11/0/7 on 3 September </a:t>
            </a:r>
            <a:r>
              <a:rPr lang="en-AU" dirty="0" smtClean="0"/>
              <a:t>2018 (N16852)</a:t>
            </a:r>
          </a:p>
          <a:p>
            <a:pPr lvl="1"/>
            <a:r>
              <a:rPr lang="en-AU" dirty="0" smtClean="0"/>
              <a:t>Published as </a:t>
            </a:r>
            <a:r>
              <a:rPr lang="en-AU" dirty="0"/>
              <a:t>ISO/IEC/IEEE 8802-3:2017/</a:t>
            </a:r>
            <a:r>
              <a:rPr lang="en-AU" dirty="0" err="1"/>
              <a:t>Amd</a:t>
            </a:r>
            <a:r>
              <a:rPr lang="en-AU" dirty="0"/>
              <a:t> </a:t>
            </a:r>
            <a:r>
              <a:rPr lang="en-AU" dirty="0" smtClean="0"/>
              <a:t>8</a:t>
            </a:r>
          </a:p>
        </p:txBody>
      </p:sp>
    </p:spTree>
    <p:extLst>
      <p:ext uri="{BB962C8B-B14F-4D97-AF65-F5344CB8AC3E}">
        <p14:creationId xmlns:p14="http://schemas.microsoft.com/office/powerpoint/2010/main" val="166889963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802.3bs FDIS ballot passed &amp; is waiting for publication</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55</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802.3bs D3.0 was liaised in Feb 2017</a:t>
            </a:r>
            <a:endParaRPr lang="en-AU" dirty="0"/>
          </a:p>
          <a:p>
            <a:r>
              <a:rPr lang="en-US" dirty="0" smtClean="0"/>
              <a:t>60-day</a:t>
            </a:r>
            <a:r>
              <a:rPr lang="en-AU" dirty="0" smtClean="0"/>
              <a:t> </a:t>
            </a:r>
            <a:r>
              <a:rPr lang="en-AU" dirty="0"/>
              <a:t>pre-ballot</a:t>
            </a:r>
            <a:r>
              <a:rPr lang="en-AU" dirty="0" smtClean="0"/>
              <a:t>: </a:t>
            </a:r>
            <a:r>
              <a:rPr lang="en-AU" dirty="0" smtClean="0">
                <a:solidFill>
                  <a:srgbClr val="00B050"/>
                </a:solidFill>
              </a:rPr>
              <a:t>passed</a:t>
            </a:r>
            <a:endParaRPr lang="en-AU" dirty="0" smtClean="0">
              <a:solidFill>
                <a:schemeClr val="accent2"/>
              </a:solidFill>
            </a:endParaRPr>
          </a:p>
          <a:p>
            <a:pPr lvl="1"/>
            <a:r>
              <a:rPr lang="en-AU" dirty="0"/>
              <a:t>Passed on </a:t>
            </a:r>
            <a:r>
              <a:rPr lang="en-AU" dirty="0" smtClean="0"/>
              <a:t>12 Apr 218 (N16792)</a:t>
            </a:r>
            <a:endParaRPr lang="en-AU" dirty="0"/>
          </a:p>
          <a:p>
            <a:pPr lvl="2"/>
            <a:r>
              <a:rPr lang="en-AU" dirty="0"/>
              <a:t>Support need for IS: passed </a:t>
            </a:r>
            <a:r>
              <a:rPr lang="en-AU" dirty="0" smtClean="0"/>
              <a:t>11/0/8</a:t>
            </a:r>
            <a:endParaRPr lang="en-AU" dirty="0"/>
          </a:p>
          <a:p>
            <a:pPr lvl="2"/>
            <a:r>
              <a:rPr lang="en-AU" dirty="0"/>
              <a:t>Support this IS: passed </a:t>
            </a:r>
            <a:r>
              <a:rPr lang="en-AU" dirty="0" smtClean="0"/>
              <a:t>11/0/8</a:t>
            </a:r>
            <a:endParaRPr lang="en-AU" dirty="0"/>
          </a:p>
          <a:p>
            <a:pPr lvl="2"/>
            <a:r>
              <a:rPr lang="en-AU" dirty="0"/>
              <a:t>No comments</a:t>
            </a:r>
          </a:p>
          <a:p>
            <a:r>
              <a:rPr lang="en-AU" dirty="0" smtClean="0"/>
              <a:t>FDIS ballot: </a:t>
            </a:r>
            <a:r>
              <a:rPr lang="en-AU" dirty="0" smtClean="0">
                <a:solidFill>
                  <a:srgbClr val="00B050"/>
                </a:solidFill>
              </a:rPr>
              <a:t>passed </a:t>
            </a:r>
            <a:r>
              <a:rPr lang="en-AU" dirty="0" smtClean="0">
                <a:solidFill>
                  <a:schemeClr val="accent2"/>
                </a:solidFill>
              </a:rPr>
              <a:t>&amp; waiting for publication</a:t>
            </a:r>
          </a:p>
          <a:p>
            <a:pPr lvl="1"/>
            <a:r>
              <a:rPr lang="en-AU" dirty="0"/>
              <a:t>FDIS ballot passed </a:t>
            </a:r>
            <a:r>
              <a:rPr lang="en-AU" dirty="0" smtClean="0"/>
              <a:t>9/0/10 </a:t>
            </a:r>
            <a:r>
              <a:rPr lang="en-AU" dirty="0"/>
              <a:t>on 26 Dec 2018 (</a:t>
            </a:r>
            <a:r>
              <a:rPr lang="en-AU" dirty="0">
                <a:solidFill>
                  <a:srgbClr val="FF0000"/>
                </a:solidFill>
              </a:rPr>
              <a:t>N??????</a:t>
            </a:r>
            <a:r>
              <a:rPr lang="en-AU" dirty="0"/>
              <a:t>)</a:t>
            </a:r>
            <a:endParaRPr lang="en-US" dirty="0" smtClean="0"/>
          </a:p>
          <a:p>
            <a:pPr lvl="1"/>
            <a:r>
              <a:rPr lang="en-US" dirty="0" smtClean="0"/>
              <a:t>Will </a:t>
            </a:r>
            <a:r>
              <a:rPr lang="en-US" dirty="0"/>
              <a:t>be known as ISO/IEC/IEEE 8802-3:2017/</a:t>
            </a:r>
            <a:r>
              <a:rPr lang="en-US" dirty="0" err="1"/>
              <a:t>Amd</a:t>
            </a:r>
            <a:r>
              <a:rPr lang="en-US" dirty="0"/>
              <a:t> </a:t>
            </a:r>
            <a:r>
              <a:rPr lang="en-US" dirty="0" smtClean="0"/>
              <a:t>10</a:t>
            </a:r>
            <a:endParaRPr lang="en-AU" dirty="0"/>
          </a:p>
        </p:txBody>
      </p:sp>
    </p:spTree>
    <p:extLst>
      <p:ext uri="{BB962C8B-B14F-4D97-AF65-F5344CB8AC3E}">
        <p14:creationId xmlns:p14="http://schemas.microsoft.com/office/powerpoint/2010/main" val="12283108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802.3cb was liaised for information in June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802.3cb D3.0 was liaised in June 2017 (when in SB)</a:t>
            </a:r>
          </a:p>
          <a:p>
            <a:r>
              <a:rPr lang="en-US" dirty="0" smtClean="0"/>
              <a:t>60-day</a:t>
            </a:r>
            <a:r>
              <a:rPr lang="en-AU" dirty="0" smtClean="0"/>
              <a:t> pre-ballot: </a:t>
            </a:r>
            <a:r>
              <a:rPr lang="en-AU" dirty="0" smtClean="0">
                <a:solidFill>
                  <a:schemeClr val="accent2"/>
                </a:solidFill>
              </a:rPr>
              <a:t>waiting</a:t>
            </a:r>
          </a:p>
          <a:p>
            <a:pPr lvl="1"/>
            <a:r>
              <a:rPr lang="en-AU" dirty="0"/>
              <a:t>Submission planned soon</a:t>
            </a:r>
          </a:p>
          <a:p>
            <a:pPr lvl="2"/>
            <a:r>
              <a:rPr lang="en-AU" dirty="0" smtClean="0"/>
              <a:t>Expected </a:t>
            </a:r>
            <a:r>
              <a:rPr lang="en-AU" dirty="0"/>
              <a:t>to go to </a:t>
            </a:r>
            <a:r>
              <a:rPr lang="en-AU" dirty="0" err="1"/>
              <a:t>RevCom</a:t>
            </a:r>
            <a:r>
              <a:rPr lang="en-AU" dirty="0"/>
              <a:t> in Sept </a:t>
            </a:r>
            <a:r>
              <a:rPr lang="en-AU" dirty="0" smtClean="0"/>
              <a:t>2018</a:t>
            </a:r>
          </a:p>
          <a:p>
            <a:pPr lvl="2"/>
            <a:r>
              <a:rPr lang="en-AU" dirty="0">
                <a:solidFill>
                  <a:srgbClr val="FF0000"/>
                </a:solidFill>
              </a:rPr>
              <a:t>Expected submission to PSDO in Jan 2019 if </a:t>
            </a:r>
            <a:r>
              <a:rPr lang="en-AU" dirty="0" smtClean="0">
                <a:solidFill>
                  <a:srgbClr val="FF0000"/>
                </a:solidFill>
              </a:rPr>
              <a:t>published</a:t>
            </a:r>
          </a:p>
          <a:p>
            <a:pPr lvl="2"/>
            <a:r>
              <a:rPr lang="en-AU" dirty="0" smtClean="0">
                <a:solidFill>
                  <a:srgbClr val="FF0000"/>
                </a:solidFill>
              </a:rPr>
              <a:t>Note: it is an amendment of 802.3-2018</a:t>
            </a:r>
            <a:endParaRPr lang="en-AU" dirty="0">
              <a:solidFill>
                <a:srgbClr val="FF0000"/>
              </a:solidFill>
            </a:endParaRPr>
          </a:p>
          <a:p>
            <a:r>
              <a:rPr lang="en-AU" dirty="0" smtClean="0"/>
              <a:t>FDIS </a:t>
            </a:r>
            <a:r>
              <a:rPr lang="en-AU" dirty="0"/>
              <a:t>ballot: </a:t>
            </a:r>
            <a:r>
              <a:rPr lang="en-AU" dirty="0" smtClean="0">
                <a:solidFill>
                  <a:schemeClr val="accent2"/>
                </a:solidFill>
              </a:rPr>
              <a:t>waiting</a:t>
            </a:r>
          </a:p>
          <a:p>
            <a:pPr lvl="1"/>
            <a:r>
              <a:rPr lang="en-US" dirty="0">
                <a:solidFill>
                  <a:srgbClr val="FF0000"/>
                </a:solidFill>
              </a:rPr>
              <a:t>Will be known as ISO/IEC/IEEE 8802-3:2019/</a:t>
            </a:r>
            <a:r>
              <a:rPr lang="en-US" dirty="0" err="1">
                <a:solidFill>
                  <a:srgbClr val="FF0000"/>
                </a:solidFill>
              </a:rPr>
              <a:t>Amd</a:t>
            </a:r>
            <a:r>
              <a:rPr lang="en-US" dirty="0">
                <a:solidFill>
                  <a:srgbClr val="FF0000"/>
                </a:solidFill>
              </a:rPr>
              <a:t> </a:t>
            </a:r>
            <a:r>
              <a:rPr lang="en-US" dirty="0" smtClean="0">
                <a:solidFill>
                  <a:srgbClr val="FF0000"/>
                </a:solidFill>
              </a:rPr>
              <a:t>2?</a:t>
            </a:r>
            <a:endParaRPr lang="en-AU" dirty="0">
              <a:solidFill>
                <a:srgbClr val="FF0000"/>
              </a:solidFill>
            </a:endParaRP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56</a:t>
            </a:fld>
            <a:endParaRPr lang="en-US"/>
          </a:p>
        </p:txBody>
      </p:sp>
    </p:spTree>
    <p:extLst>
      <p:ext uri="{BB962C8B-B14F-4D97-AF65-F5344CB8AC3E}">
        <p14:creationId xmlns:p14="http://schemas.microsoft.com/office/powerpoint/2010/main" val="133332083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802.3cc FDIS </a:t>
            </a:r>
            <a:r>
              <a:rPr lang="en-AU" dirty="0"/>
              <a:t>ballot passed &amp; is waiting for publication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802.3cc D3.0 was liaised in June 2016 (when in SB)</a:t>
            </a:r>
          </a:p>
          <a:p>
            <a:r>
              <a:rPr lang="en-US" dirty="0"/>
              <a:t>60-day</a:t>
            </a:r>
            <a:r>
              <a:rPr lang="en-AU" dirty="0"/>
              <a:t> pre-ballot: </a:t>
            </a:r>
            <a:r>
              <a:rPr lang="en-AU" dirty="0">
                <a:solidFill>
                  <a:srgbClr val="00B050"/>
                </a:solidFill>
              </a:rPr>
              <a:t>passed</a:t>
            </a:r>
            <a:endParaRPr lang="en-AU" dirty="0">
              <a:solidFill>
                <a:schemeClr val="accent2"/>
              </a:solidFill>
            </a:endParaRPr>
          </a:p>
          <a:p>
            <a:pPr lvl="1"/>
            <a:r>
              <a:rPr lang="en-AU" dirty="0"/>
              <a:t>Passed on 12 Apr 218 (</a:t>
            </a:r>
            <a:r>
              <a:rPr lang="en-AU" dirty="0" smtClean="0"/>
              <a:t>N16793)</a:t>
            </a:r>
            <a:endParaRPr lang="en-AU" dirty="0"/>
          </a:p>
          <a:p>
            <a:pPr lvl="2"/>
            <a:r>
              <a:rPr lang="en-AU" dirty="0"/>
              <a:t>Support need for IS: passed 11/0/8</a:t>
            </a:r>
          </a:p>
          <a:p>
            <a:pPr lvl="2"/>
            <a:r>
              <a:rPr lang="en-AU" dirty="0"/>
              <a:t>Support this IS: passed 11/0/8</a:t>
            </a:r>
          </a:p>
          <a:p>
            <a:pPr lvl="2"/>
            <a:r>
              <a:rPr lang="en-AU" dirty="0"/>
              <a:t>No comments</a:t>
            </a:r>
          </a:p>
          <a:p>
            <a:r>
              <a:rPr lang="en-AU" dirty="0"/>
              <a:t>FDIS ballot</a:t>
            </a:r>
            <a:r>
              <a:rPr lang="en-AU" dirty="0" smtClean="0"/>
              <a:t>: </a:t>
            </a:r>
            <a:r>
              <a:rPr lang="en-AU" dirty="0">
                <a:solidFill>
                  <a:srgbClr val="00B050"/>
                </a:solidFill>
              </a:rPr>
              <a:t>passed </a:t>
            </a:r>
            <a:r>
              <a:rPr lang="en-AU" dirty="0">
                <a:solidFill>
                  <a:schemeClr val="accent2"/>
                </a:solidFill>
              </a:rPr>
              <a:t>&amp; waiting for publication </a:t>
            </a:r>
            <a:endParaRPr lang="en-AU" dirty="0" smtClean="0">
              <a:solidFill>
                <a:schemeClr val="accent2"/>
              </a:solidFill>
            </a:endParaRPr>
          </a:p>
          <a:p>
            <a:pPr lvl="1"/>
            <a:r>
              <a:rPr lang="en-AU" dirty="0" smtClean="0"/>
              <a:t>FDIS </a:t>
            </a:r>
            <a:r>
              <a:rPr lang="en-AU" dirty="0"/>
              <a:t>ballot passed </a:t>
            </a:r>
            <a:r>
              <a:rPr lang="en-AU" dirty="0" smtClean="0"/>
              <a:t>9/0/10 </a:t>
            </a:r>
            <a:r>
              <a:rPr lang="en-AU" dirty="0"/>
              <a:t>on 26 Dec 2018 (</a:t>
            </a:r>
            <a:r>
              <a:rPr lang="en-AU" dirty="0">
                <a:solidFill>
                  <a:srgbClr val="FF0000"/>
                </a:solidFill>
              </a:rPr>
              <a:t>N??????</a:t>
            </a:r>
            <a:r>
              <a:rPr lang="en-AU" dirty="0"/>
              <a:t>)</a:t>
            </a:r>
            <a:endParaRPr lang="en-US" dirty="0"/>
          </a:p>
          <a:p>
            <a:pPr lvl="1"/>
            <a:r>
              <a:rPr lang="en-US" dirty="0" smtClean="0"/>
              <a:t>Will </a:t>
            </a:r>
            <a:r>
              <a:rPr lang="en-US" dirty="0"/>
              <a:t>be known as ISO/IEC/IEEE 8802-3:2017/</a:t>
            </a:r>
            <a:r>
              <a:rPr lang="en-US" dirty="0" err="1"/>
              <a:t>Amd</a:t>
            </a:r>
            <a:r>
              <a:rPr lang="en-US" dirty="0"/>
              <a:t> 11</a:t>
            </a:r>
            <a:endParaRPr lang="en-AU" dirty="0"/>
          </a:p>
          <a:p>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57</a:t>
            </a:fld>
            <a:endParaRPr lang="en-US"/>
          </a:p>
        </p:txBody>
      </p:sp>
    </p:spTree>
    <p:extLst>
      <p:ext uri="{BB962C8B-B14F-4D97-AF65-F5344CB8AC3E}">
        <p14:creationId xmlns:p14="http://schemas.microsoft.com/office/powerpoint/2010/main" val="416931315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802.3cd </a:t>
            </a:r>
            <a:r>
              <a:rPr lang="en-AU" dirty="0"/>
              <a:t>was liaised for information in </a:t>
            </a:r>
            <a:r>
              <a:rPr lang="en-AU" dirty="0" smtClean="0"/>
              <a:t>Feb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802.3cd D3.0 </a:t>
            </a:r>
            <a:r>
              <a:rPr lang="en-AU" dirty="0"/>
              <a:t>was liaised in Feb </a:t>
            </a:r>
            <a:r>
              <a:rPr lang="en-AU" dirty="0" smtClean="0"/>
              <a:t>2018</a:t>
            </a:r>
          </a:p>
          <a:p>
            <a:r>
              <a:rPr lang="en-US" dirty="0" smtClean="0"/>
              <a:t>60-day</a:t>
            </a:r>
            <a:r>
              <a:rPr lang="en-AU" dirty="0" smtClean="0"/>
              <a:t> pre-ballot: </a:t>
            </a:r>
            <a:r>
              <a:rPr lang="en-AU" dirty="0" smtClean="0">
                <a:solidFill>
                  <a:schemeClr val="accent2"/>
                </a:solidFill>
              </a:rPr>
              <a:t>waiting</a:t>
            </a:r>
          </a:p>
          <a:p>
            <a:pPr lvl="1"/>
            <a:r>
              <a:rPr lang="en-AU" dirty="0"/>
              <a:t>Submission planned </a:t>
            </a:r>
            <a:r>
              <a:rPr lang="en-AU" dirty="0" smtClean="0"/>
              <a:t>soon</a:t>
            </a:r>
          </a:p>
          <a:p>
            <a:pPr lvl="2"/>
            <a:r>
              <a:rPr lang="en-AU" dirty="0"/>
              <a:t>Expected to go to </a:t>
            </a:r>
            <a:r>
              <a:rPr lang="en-AU" dirty="0" err="1"/>
              <a:t>RevCom</a:t>
            </a:r>
            <a:r>
              <a:rPr lang="en-AU" dirty="0"/>
              <a:t> in </a:t>
            </a:r>
            <a:r>
              <a:rPr lang="en-AU" dirty="0" smtClean="0"/>
              <a:t>Dec 2018</a:t>
            </a:r>
          </a:p>
          <a:p>
            <a:pPr lvl="2"/>
            <a:r>
              <a:rPr lang="en-AU" dirty="0"/>
              <a:t>Expected submission to PSDO in </a:t>
            </a:r>
            <a:r>
              <a:rPr lang="en-AU" dirty="0" smtClean="0"/>
              <a:t>Mar 2019</a:t>
            </a: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58</a:t>
            </a:fld>
            <a:endParaRPr lang="en-US"/>
          </a:p>
        </p:txBody>
      </p:sp>
    </p:spTree>
    <p:extLst>
      <p:ext uri="{BB962C8B-B14F-4D97-AF65-F5344CB8AC3E}">
        <p14:creationId xmlns:p14="http://schemas.microsoft.com/office/powerpoint/2010/main" val="137710020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802.3-REV was </a:t>
            </a:r>
            <a:r>
              <a:rPr lang="en-AU" dirty="0"/>
              <a:t>liaised for information in Feb 2018</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802.3 </a:t>
            </a:r>
            <a:r>
              <a:rPr lang="en-AU" dirty="0"/>
              <a:t>D3.0 </a:t>
            </a:r>
            <a:r>
              <a:rPr lang="en-AU" dirty="0" smtClean="0"/>
              <a:t>(802.3cj) was </a:t>
            </a:r>
            <a:r>
              <a:rPr lang="en-AU" dirty="0"/>
              <a:t>liaised in Feb </a:t>
            </a:r>
            <a:r>
              <a:rPr lang="en-AU" dirty="0" smtClean="0"/>
              <a:t>2018</a:t>
            </a:r>
          </a:p>
          <a:p>
            <a:r>
              <a:rPr lang="en-US" dirty="0" smtClean="0"/>
              <a:t>60-day</a:t>
            </a:r>
            <a:r>
              <a:rPr lang="en-AU" dirty="0" smtClean="0"/>
              <a:t> pre-ballot: </a:t>
            </a:r>
            <a:r>
              <a:rPr lang="en-AU" dirty="0" smtClean="0">
                <a:solidFill>
                  <a:schemeClr val="accent2"/>
                </a:solidFill>
              </a:rPr>
              <a:t>waiting</a:t>
            </a:r>
          </a:p>
          <a:p>
            <a:pPr lvl="1"/>
            <a:r>
              <a:rPr lang="en-AU" dirty="0" smtClean="0">
                <a:solidFill>
                  <a:srgbClr val="FF0000"/>
                </a:solidFill>
              </a:rPr>
              <a:t>Expecting </a:t>
            </a:r>
            <a:r>
              <a:rPr lang="en-AU" dirty="0">
                <a:solidFill>
                  <a:srgbClr val="FF0000"/>
                </a:solidFill>
              </a:rPr>
              <a:t>submission to PSDO in </a:t>
            </a:r>
            <a:r>
              <a:rPr lang="en-AU" dirty="0" smtClean="0">
                <a:solidFill>
                  <a:srgbClr val="FF0000"/>
                </a:solidFill>
              </a:rPr>
              <a:t>Jan 2019</a:t>
            </a: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59</a:t>
            </a:fld>
            <a:endParaRPr lang="en-US"/>
          </a:p>
        </p:txBody>
      </p:sp>
    </p:spTree>
    <p:extLst>
      <p:ext uri="{BB962C8B-B14F-4D97-AF65-F5344CB8AC3E}">
        <p14:creationId xmlns:p14="http://schemas.microsoft.com/office/powerpoint/2010/main" val="15104917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685800" y="2667000"/>
            <a:ext cx="2514600" cy="3429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a:lstStyle/>
          <a:p>
            <a:pPr marL="180975" indent="-180975">
              <a:spcBef>
                <a:spcPts val="800"/>
              </a:spcBef>
              <a:buFont typeface="Arial" pitchFamily="34" charset="0"/>
              <a:buChar char="•"/>
              <a:defRPr/>
            </a:pPr>
            <a:r>
              <a:rPr lang="en-US" sz="1600" dirty="0">
                <a:latin typeface="+mj-lt"/>
              </a:rPr>
              <a:t>Call to Order</a:t>
            </a:r>
          </a:p>
          <a:p>
            <a:pPr marL="180975" indent="-180975">
              <a:spcBef>
                <a:spcPts val="800"/>
              </a:spcBef>
              <a:buFont typeface="Arial" pitchFamily="34" charset="0"/>
              <a:buChar char="•"/>
              <a:defRPr/>
            </a:pPr>
            <a:r>
              <a:rPr lang="en-US" sz="1600" dirty="0">
                <a:latin typeface="+mj-lt"/>
              </a:rPr>
              <a:t>Select recording secretary </a:t>
            </a:r>
            <a:r>
              <a:rPr lang="en-US" sz="1600" dirty="0">
                <a:solidFill>
                  <a:srgbClr val="FF0000"/>
                </a:solidFill>
                <a:latin typeface="+mj-lt"/>
              </a:rPr>
              <a:t>&lt;- important!</a:t>
            </a:r>
          </a:p>
          <a:p>
            <a:pPr marL="180975" indent="-180975">
              <a:spcBef>
                <a:spcPts val="800"/>
              </a:spcBef>
              <a:buFont typeface="Arial" pitchFamily="34" charset="0"/>
              <a:buChar char="•"/>
              <a:defRPr/>
            </a:pPr>
            <a:r>
              <a:rPr lang="en-US" sz="1600" dirty="0">
                <a:latin typeface="+mj-lt"/>
              </a:rPr>
              <a:t>Approve </a:t>
            </a:r>
            <a:r>
              <a:rPr lang="en-US" sz="1600" dirty="0" smtClean="0">
                <a:latin typeface="+mj-lt"/>
              </a:rPr>
              <a:t>agenda</a:t>
            </a:r>
          </a:p>
          <a:p>
            <a:pPr marL="180975" indent="-180975">
              <a:spcBef>
                <a:spcPts val="800"/>
              </a:spcBef>
              <a:buFont typeface="Arial" pitchFamily="34" charset="0"/>
              <a:buChar char="•"/>
              <a:defRPr/>
            </a:pPr>
            <a:r>
              <a:rPr lang="en-US" sz="1600" dirty="0" smtClean="0">
                <a:latin typeface="+mj-lt"/>
              </a:rPr>
              <a:t>Execute agenda</a:t>
            </a:r>
            <a:endParaRPr lang="en-US" sz="1600" dirty="0">
              <a:latin typeface="+mj-lt"/>
            </a:endParaRPr>
          </a:p>
          <a:p>
            <a:pPr marL="180975" indent="-180975">
              <a:spcBef>
                <a:spcPts val="800"/>
              </a:spcBef>
              <a:buFont typeface="Arial" pitchFamily="34" charset="0"/>
              <a:buChar char="•"/>
              <a:defRPr/>
            </a:pPr>
            <a:r>
              <a:rPr lang="en-AU" sz="1600" dirty="0" smtClean="0">
                <a:latin typeface="+mj-lt"/>
              </a:rPr>
              <a:t>Adjourn</a:t>
            </a:r>
            <a:endParaRPr lang="en-US" sz="1600" dirty="0">
              <a:latin typeface="+mj-lt"/>
            </a:endParaRPr>
          </a:p>
        </p:txBody>
      </p:sp>
      <p:sp>
        <p:nvSpPr>
          <p:cNvPr id="10244" name="Rectangle 20"/>
          <p:cNvSpPr>
            <a:spLocks noGrp="1" noChangeArrowheads="1"/>
          </p:cNvSpPr>
          <p:nvPr>
            <p:ph type="title"/>
          </p:nvPr>
        </p:nvSpPr>
        <p:spPr>
          <a:xfrm>
            <a:off x="685800" y="685800"/>
            <a:ext cx="8077200" cy="1066800"/>
          </a:xfrm>
        </p:spPr>
        <p:txBody>
          <a:bodyPr/>
          <a:lstStyle/>
          <a:p>
            <a:r>
              <a:rPr lang="en-US" dirty="0" smtClean="0"/>
              <a:t>The IEEE 802 JTC1 SC will have one slot at the Jan 2019 interim meeting in St Louis</a:t>
            </a:r>
          </a:p>
        </p:txBody>
      </p:sp>
      <p:sp>
        <p:nvSpPr>
          <p:cNvPr id="7" name="Footer Placeholder 5"/>
          <p:cNvSpPr>
            <a:spLocks noGrp="1"/>
          </p:cNvSpPr>
          <p:nvPr>
            <p:ph type="ftr" sz="quarter" idx="10"/>
          </p:nvPr>
        </p:nvSpPr>
        <p:spPr/>
        <p:txBody>
          <a:bodyPr/>
          <a:lstStyle/>
          <a:p>
            <a:pPr>
              <a:defRPr/>
            </a:pPr>
            <a:r>
              <a:rPr lang="en-US" smtClean="0"/>
              <a:t>Andrew Myles, Cisco</a:t>
            </a:r>
            <a:endParaRPr lang="en-US"/>
          </a:p>
        </p:txBody>
      </p:sp>
      <p:sp>
        <p:nvSpPr>
          <p:cNvPr id="10" name="Rectangle 9"/>
          <p:cNvSpPr/>
          <p:nvPr/>
        </p:nvSpPr>
        <p:spPr bwMode="auto">
          <a:xfrm>
            <a:off x="685800" y="1752600"/>
            <a:ext cx="2514600" cy="9144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US" sz="1600" b="1" dirty="0" smtClean="0">
                <a:latin typeface="+mj-lt"/>
              </a:rPr>
              <a:t>Tuesday</a:t>
            </a:r>
            <a:endParaRPr lang="en-US" sz="1600" b="1" dirty="0">
              <a:latin typeface="+mj-lt"/>
            </a:endParaRPr>
          </a:p>
          <a:p>
            <a:pPr algn="ctr">
              <a:defRPr/>
            </a:pPr>
            <a:r>
              <a:rPr lang="en-US" sz="1600" b="1" dirty="0" smtClean="0">
                <a:latin typeface="+mj-lt"/>
              </a:rPr>
              <a:t>15 Jan 2019, PM1</a:t>
            </a:r>
          </a:p>
        </p:txBody>
      </p:sp>
      <p:sp>
        <p:nvSpPr>
          <p:cNvPr id="3" name="TextBox 2"/>
          <p:cNvSpPr txBox="1"/>
          <p:nvPr/>
        </p:nvSpPr>
        <p:spPr>
          <a:xfrm>
            <a:off x="4343400" y="6477000"/>
            <a:ext cx="655197" cy="276999"/>
          </a:xfrm>
          <a:prstGeom prst="rect">
            <a:avLst/>
          </a:prstGeom>
          <a:noFill/>
        </p:spPr>
        <p:txBody>
          <a:bodyPr wrap="none" rtlCol="0">
            <a:spAutoFit/>
          </a:bodyPr>
          <a:lstStyle/>
          <a:p>
            <a:r>
              <a:rPr lang="en-US" dirty="0">
                <a:latin typeface="+mn-lt"/>
              </a:rPr>
              <a:t>Slide </a:t>
            </a:r>
            <a:fld id="{CE9E285F-F601-43F1-B60E-9449BADFF5FA}" type="slidenum">
              <a:rPr lang="en-US" smtClean="0">
                <a:latin typeface="+mn-lt"/>
              </a:rPr>
              <a:pPr/>
              <a:t>6</a:t>
            </a:fld>
            <a:endParaRPr lang="en-US" dirty="0">
              <a:latin typeface="+mn-lt"/>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802.3bt </a:t>
            </a:r>
            <a:r>
              <a:rPr lang="en-AU" dirty="0"/>
              <a:t>was liaised for information in Feb 2018</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802.3bt D3.2 </a:t>
            </a:r>
            <a:r>
              <a:rPr lang="en-AU" dirty="0"/>
              <a:t>was liaised in Feb 2018</a:t>
            </a:r>
          </a:p>
          <a:p>
            <a:r>
              <a:rPr lang="en-US" dirty="0" smtClean="0"/>
              <a:t>60-day</a:t>
            </a:r>
            <a:r>
              <a:rPr lang="en-AU" dirty="0" smtClean="0"/>
              <a:t> pre-ballot: </a:t>
            </a:r>
            <a:r>
              <a:rPr lang="en-AU" dirty="0" smtClean="0">
                <a:solidFill>
                  <a:schemeClr val="accent2"/>
                </a:solidFill>
              </a:rPr>
              <a:t>waiting</a:t>
            </a:r>
          </a:p>
          <a:p>
            <a:pPr lvl="1"/>
            <a:r>
              <a:rPr lang="en-AU" dirty="0"/>
              <a:t>Submission planned soon</a:t>
            </a:r>
          </a:p>
          <a:p>
            <a:pPr lvl="2"/>
            <a:r>
              <a:rPr lang="en-AU" dirty="0" smtClean="0"/>
              <a:t>Expected </a:t>
            </a:r>
            <a:r>
              <a:rPr lang="en-AU" dirty="0"/>
              <a:t>to go to </a:t>
            </a:r>
            <a:r>
              <a:rPr lang="en-AU" dirty="0" err="1"/>
              <a:t>RevCom</a:t>
            </a:r>
            <a:r>
              <a:rPr lang="en-AU" dirty="0"/>
              <a:t> in Sept </a:t>
            </a:r>
            <a:r>
              <a:rPr lang="en-AU" dirty="0" smtClean="0"/>
              <a:t>2018</a:t>
            </a:r>
          </a:p>
          <a:p>
            <a:pPr lvl="2"/>
            <a:r>
              <a:rPr lang="en-AU" dirty="0">
                <a:solidFill>
                  <a:srgbClr val="FF0000"/>
                </a:solidFill>
              </a:rPr>
              <a:t>Expected submission to PSDO in Jan 2019 if </a:t>
            </a:r>
            <a:r>
              <a:rPr lang="en-AU" dirty="0" smtClean="0">
                <a:solidFill>
                  <a:srgbClr val="FF0000"/>
                </a:solidFill>
              </a:rPr>
              <a:t>published</a:t>
            </a:r>
          </a:p>
          <a:p>
            <a:pPr lvl="2"/>
            <a:r>
              <a:rPr lang="en-AU" dirty="0">
                <a:solidFill>
                  <a:srgbClr val="FF0000"/>
                </a:solidFill>
              </a:rPr>
              <a:t>Note: it is an amendment of </a:t>
            </a:r>
            <a:r>
              <a:rPr lang="en-AU" dirty="0" smtClean="0">
                <a:solidFill>
                  <a:srgbClr val="FF0000"/>
                </a:solidFill>
              </a:rPr>
              <a:t>802.3-2018</a:t>
            </a:r>
            <a:endParaRPr lang="en-AU" dirty="0">
              <a:solidFill>
                <a:srgbClr val="FF0000"/>
              </a:solidFill>
            </a:endParaRPr>
          </a:p>
          <a:p>
            <a:r>
              <a:rPr lang="en-AU" dirty="0" smtClean="0"/>
              <a:t>FDIS </a:t>
            </a:r>
            <a:r>
              <a:rPr lang="en-AU" dirty="0"/>
              <a:t>ballot: </a:t>
            </a:r>
            <a:r>
              <a:rPr lang="en-AU" dirty="0" smtClean="0">
                <a:solidFill>
                  <a:schemeClr val="accent2"/>
                </a:solidFill>
              </a:rPr>
              <a:t>waiting</a:t>
            </a:r>
          </a:p>
          <a:p>
            <a:pPr lvl="1"/>
            <a:r>
              <a:rPr lang="en-US" dirty="0">
                <a:solidFill>
                  <a:srgbClr val="FF0000"/>
                </a:solidFill>
              </a:rPr>
              <a:t>Will be known as ISO/IEC/IEEE </a:t>
            </a:r>
            <a:r>
              <a:rPr lang="en-US" dirty="0" smtClean="0">
                <a:solidFill>
                  <a:srgbClr val="FF0000"/>
                </a:solidFill>
              </a:rPr>
              <a:t>8802-3:2019/</a:t>
            </a:r>
            <a:r>
              <a:rPr lang="en-US" dirty="0" err="1" smtClean="0">
                <a:solidFill>
                  <a:srgbClr val="FF0000"/>
                </a:solidFill>
              </a:rPr>
              <a:t>Amd</a:t>
            </a:r>
            <a:r>
              <a:rPr lang="en-US" dirty="0" smtClean="0">
                <a:solidFill>
                  <a:srgbClr val="FF0000"/>
                </a:solidFill>
              </a:rPr>
              <a:t> 1?</a:t>
            </a:r>
            <a:endParaRPr lang="en-AU" dirty="0">
              <a:solidFill>
                <a:srgbClr val="FF0000"/>
              </a:solidFill>
            </a:endParaRP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60</a:t>
            </a:fld>
            <a:endParaRPr lang="en-US"/>
          </a:p>
        </p:txBody>
      </p:sp>
    </p:spTree>
    <p:extLst>
      <p:ext uri="{BB962C8B-B14F-4D97-AF65-F5344CB8AC3E}">
        <p14:creationId xmlns:p14="http://schemas.microsoft.com/office/powerpoint/2010/main" val="252106749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802.3.2 will be </a:t>
            </a:r>
            <a:r>
              <a:rPr lang="en-AU" dirty="0"/>
              <a:t>liaised for information in </a:t>
            </a:r>
            <a:r>
              <a:rPr lang="en-AU" dirty="0" smtClean="0"/>
              <a:t>Jan 2019</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solidFill>
                  <a:srgbClr val="FF0000"/>
                </a:solidFill>
              </a:rPr>
              <a:t>802.3.2 will </a:t>
            </a:r>
            <a:r>
              <a:rPr lang="en-AU" dirty="0">
                <a:solidFill>
                  <a:srgbClr val="FF0000"/>
                </a:solidFill>
              </a:rPr>
              <a:t>be liaised for information in Jan </a:t>
            </a:r>
            <a:r>
              <a:rPr lang="en-AU" dirty="0" smtClean="0">
                <a:solidFill>
                  <a:srgbClr val="FF0000"/>
                </a:solidFill>
              </a:rPr>
              <a:t>2019</a:t>
            </a:r>
            <a:endParaRPr lang="en-AU" dirty="0">
              <a:solidFill>
                <a:srgbClr val="FF0000"/>
              </a:solidFill>
            </a:endParaRPr>
          </a:p>
          <a:p>
            <a:r>
              <a:rPr lang="en-US" dirty="0" smtClean="0"/>
              <a:t>60-day</a:t>
            </a:r>
            <a:r>
              <a:rPr lang="en-AU" dirty="0" smtClean="0"/>
              <a:t> pre-ballot: </a:t>
            </a:r>
            <a:r>
              <a:rPr lang="en-AU" dirty="0" smtClean="0">
                <a:solidFill>
                  <a:schemeClr val="accent2"/>
                </a:solidFill>
              </a:rPr>
              <a:t>waiting</a:t>
            </a:r>
          </a:p>
          <a:p>
            <a:r>
              <a:rPr lang="en-AU" dirty="0" smtClean="0"/>
              <a:t>FDIS </a:t>
            </a:r>
            <a:r>
              <a:rPr lang="en-AU" dirty="0"/>
              <a:t>ballot: </a:t>
            </a:r>
            <a:r>
              <a:rPr lang="en-AU" dirty="0" smtClean="0">
                <a:solidFill>
                  <a:schemeClr val="accent2"/>
                </a:solidFill>
              </a:rPr>
              <a:t>waiting</a:t>
            </a: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61</a:t>
            </a:fld>
            <a:endParaRPr lang="en-US"/>
          </a:p>
        </p:txBody>
      </p:sp>
    </p:spTree>
    <p:extLst>
      <p:ext uri="{BB962C8B-B14F-4D97-AF65-F5344CB8AC3E}">
        <p14:creationId xmlns:p14="http://schemas.microsoft.com/office/powerpoint/2010/main" val="191429994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802.3 WG are currently considering the order of </a:t>
            </a:r>
            <a:endParaRPr lang="en-AU" dirty="0"/>
          </a:p>
        </p:txBody>
      </p:sp>
      <p:sp>
        <p:nvSpPr>
          <p:cNvPr id="3" name="Content Placeholder 2"/>
          <p:cNvSpPr>
            <a:spLocks noGrp="1"/>
          </p:cNvSpPr>
          <p:nvPr>
            <p:ph idx="1"/>
          </p:nvPr>
        </p:nvSpPr>
        <p:spPr/>
        <p:txBody>
          <a:bodyPr/>
          <a:lstStyle/>
          <a:p>
            <a:pPr lvl="1"/>
            <a:r>
              <a:rPr lang="en-US" dirty="0" smtClean="0"/>
              <a:t>After the Nov 2018 meeting …</a:t>
            </a:r>
          </a:p>
          <a:p>
            <a:pPr lvl="1"/>
            <a:r>
              <a:rPr lang="en-US" dirty="0" smtClean="0"/>
              <a:t>David </a:t>
            </a:r>
            <a:r>
              <a:rPr lang="en-US" dirty="0"/>
              <a:t>Law </a:t>
            </a:r>
            <a:r>
              <a:rPr lang="en-US" dirty="0" smtClean="0"/>
              <a:t>indicated </a:t>
            </a:r>
            <a:r>
              <a:rPr lang="en-US" dirty="0"/>
              <a:t>that IEEE 802.3 is working on a revision that will cover some upcoming amendments, so they haven’t submitted anything to ballot just yet. </a:t>
            </a:r>
            <a:endParaRPr lang="en-US" dirty="0" smtClean="0"/>
          </a:p>
          <a:p>
            <a:pPr lvl="1"/>
            <a:r>
              <a:rPr lang="en-US" dirty="0" smtClean="0"/>
              <a:t>An </a:t>
            </a:r>
            <a:r>
              <a:rPr lang="en-US" dirty="0"/>
              <a:t>update on the state of these ballots will be available for the January interim meeting in St. Louis.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62</a:t>
            </a:fld>
            <a:endParaRPr lang="en-US"/>
          </a:p>
        </p:txBody>
      </p:sp>
    </p:spTree>
    <p:extLst>
      <p:ext uri="{BB962C8B-B14F-4D97-AF65-F5344CB8AC3E}">
        <p14:creationId xmlns:p14="http://schemas.microsoft.com/office/powerpoint/2010/main" val="172007625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802.11 has ten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147459337"/>
              </p:ext>
            </p:extLst>
          </p:nvPr>
        </p:nvGraphicFramePr>
        <p:xfrm>
          <a:off x="152399" y="1600200"/>
          <a:ext cx="8839199" cy="4175140"/>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rPr>
                        <a:t>11ah</a:t>
                      </a:r>
                    </a:p>
                  </a:txBody>
                  <a:tcPr marL="115147" marR="115147"/>
                </a:tc>
                <a:tc>
                  <a:txBody>
                    <a:bodyPr/>
                    <a:lstStyle/>
                    <a:p>
                      <a:pPr algn="ctr"/>
                      <a:r>
                        <a:rPr lang="en-AU" sz="1600" b="0" dirty="0" smtClean="0">
                          <a:solidFill>
                            <a:schemeClr val="tx1"/>
                          </a:solidFill>
                          <a:latin typeface="+mj-lt"/>
                        </a:rPr>
                        <a:t>D9.0</a:t>
                      </a:r>
                    </a:p>
                  </a:txBody>
                  <a:tcPr marL="115147" marR="115147"/>
                </a:tc>
                <a:tc>
                  <a:txBody>
                    <a:bodyPr/>
                    <a:lstStyle/>
                    <a:p>
                      <a:pPr algn="ctr"/>
                      <a:r>
                        <a:rPr lang="en-AU" sz="1600" b="0" dirty="0" smtClean="0">
                          <a:solidFill>
                            <a:schemeClr val="tx1"/>
                          </a:solidFill>
                          <a:latin typeface="+mj-lt"/>
                        </a:rPr>
                        <a:t>Sep 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a:t>
                      </a:r>
                      <a:r>
                        <a:rPr lang="en-AU" sz="1600" b="0" baseline="0" dirty="0" smtClean="0">
                          <a:solidFill>
                            <a:schemeClr val="tx1"/>
                          </a:solidFill>
                          <a:latin typeface="+mj-lt"/>
                        </a:rPr>
                        <a:t> Jul 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smtClean="0">
                          <a:solidFill>
                            <a:schemeClr val="tx1"/>
                          </a:solidFill>
                          <a:latin typeface="+mj-lt"/>
                        </a:rPr>
                        <a:t>8</a:t>
                      </a:r>
                      <a:r>
                        <a:rPr lang="en-AU" sz="1600" b="0" baseline="0" smtClean="0">
                          <a:solidFill>
                            <a:schemeClr val="tx1"/>
                          </a:solidFill>
                          <a:latin typeface="+mj-lt"/>
                        </a:rPr>
                        <a:t> Feb 19</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2"/>
                  </a:ext>
                </a:extLst>
              </a:tr>
              <a:tr h="359602">
                <a:tc>
                  <a:txBody>
                    <a:bodyPr/>
                    <a:lstStyle/>
                    <a:p>
                      <a:pPr algn="l"/>
                      <a:r>
                        <a:rPr lang="en-AU" sz="1600" b="0" dirty="0" smtClean="0">
                          <a:solidFill>
                            <a:schemeClr val="tx1"/>
                          </a:solidFill>
                          <a:latin typeface="+mj-lt"/>
                          <a:cs typeface="Arial" panose="020B0604020202020204" pitchFamily="34" charset="0"/>
                        </a:rPr>
                        <a:t>11ai</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D8.0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a:t>
                      </a:r>
                      <a:r>
                        <a:rPr lang="en-AU" sz="1600" b="0" baseline="0" dirty="0" smtClean="0">
                          <a:solidFill>
                            <a:schemeClr val="tx1"/>
                          </a:solidFill>
                          <a:latin typeface="+mj-lt"/>
                        </a:rPr>
                        <a:t> Sep 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26</a:t>
                      </a:r>
                      <a:r>
                        <a:rPr lang="en-AU" sz="1600" b="0" baseline="0" dirty="0" smtClean="0">
                          <a:solidFill>
                            <a:schemeClr val="tx1"/>
                          </a:solidFill>
                          <a:latin typeface="+mj-lt"/>
                        </a:rPr>
                        <a:t> Dec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p>
                  </a:txBody>
                  <a:tcPr marL="115147" marR="115147"/>
                </a:tc>
                <a:extLst>
                  <a:ext uri="{0D108BD9-81ED-4DB2-BD59-A6C34878D82A}">
                    <a16:rowId xmlns:a16="http://schemas.microsoft.com/office/drawing/2014/main" val="10003"/>
                  </a:ext>
                </a:extLst>
              </a:tr>
              <a:tr h="359602">
                <a:tc>
                  <a:txBody>
                    <a:bodyPr/>
                    <a:lstStyle/>
                    <a:p>
                      <a:pPr algn="l"/>
                      <a:r>
                        <a:rPr lang="en-GB" sz="1600" b="0" dirty="0" smtClean="0">
                          <a:solidFill>
                            <a:schemeClr val="tx1"/>
                          </a:solidFill>
                          <a:latin typeface="+mj-lt"/>
                        </a:rPr>
                        <a:t>11aj</a:t>
                      </a:r>
                      <a:endParaRPr lang="en-GB" sz="1600" b="0" dirty="0">
                        <a:solidFill>
                          <a:schemeClr val="tx1"/>
                        </a:solidFill>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D5.0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10</a:t>
                      </a:r>
                      <a:r>
                        <a:rPr lang="en-AU" sz="1600" b="0" baseline="0" dirty="0" smtClean="0">
                          <a:solidFill>
                            <a:schemeClr val="tx1"/>
                          </a:solidFill>
                          <a:latin typeface="+mj-lt"/>
                        </a:rPr>
                        <a:t> Feb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4"/>
                  </a:ext>
                </a:extLst>
              </a:tr>
              <a:tr h="359602">
                <a:tc>
                  <a:txBody>
                    <a:bodyPr/>
                    <a:lstStyle/>
                    <a:p>
                      <a:pPr algn="l"/>
                      <a:r>
                        <a:rPr lang="en-GB" sz="1600" b="0" dirty="0" smtClean="0">
                          <a:solidFill>
                            <a:schemeClr val="tx1"/>
                          </a:solidFill>
                          <a:latin typeface="+mj-lt"/>
                        </a:rPr>
                        <a:t>11ak</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j-lt"/>
                          <a:ea typeface="+mn-ea"/>
                          <a:cs typeface="Arial" panose="020B0604020202020204" pitchFamily="34" charset="0"/>
                        </a:rPr>
                        <a:t>D4.0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10</a:t>
                      </a:r>
                      <a:r>
                        <a:rPr lang="en-AU" sz="1600" b="0" baseline="0" dirty="0" smtClean="0">
                          <a:solidFill>
                            <a:schemeClr val="tx1"/>
                          </a:solidFill>
                          <a:latin typeface="+mj-lt"/>
                        </a:rPr>
                        <a:t> Feb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5"/>
                  </a:ext>
                </a:extLst>
              </a:tr>
              <a:tr h="359602">
                <a:tc>
                  <a:txBody>
                    <a:bodyPr/>
                    <a:lstStyle/>
                    <a:p>
                      <a:pPr algn="l"/>
                      <a:r>
                        <a:rPr lang="en-GB" sz="1600" b="0" dirty="0" smtClean="0">
                          <a:solidFill>
                            <a:schemeClr val="tx1"/>
                          </a:solidFill>
                          <a:latin typeface="+mj-lt"/>
                        </a:rPr>
                        <a:t>11aq</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n-lt"/>
                          <a:ea typeface="+mn-ea"/>
                          <a:cs typeface="Arial" panose="020B0604020202020204" pitchFamily="34" charset="0"/>
                        </a:rPr>
                        <a:t>D8.0</a:t>
                      </a:r>
                      <a:endParaRPr lang="en-AU" sz="1600" b="0" kern="1200" dirty="0">
                        <a:solidFill>
                          <a:schemeClr val="tx1"/>
                        </a:solidFill>
                        <a:latin typeface="+mn-lt"/>
                        <a:ea typeface="+mn-ea"/>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a:t>
                      </a:r>
                      <a:r>
                        <a:rPr lang="en-AU" sz="1600" b="0" baseline="0" dirty="0" smtClean="0">
                          <a:solidFill>
                            <a:schemeClr val="tx1"/>
                          </a:solidFill>
                          <a:latin typeface="+mj-lt"/>
                          <a:cs typeface="Arial" panose="020B0604020202020204" pitchFamily="34" charset="0"/>
                        </a:rPr>
                        <a:t>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10</a:t>
                      </a:r>
                      <a:r>
                        <a:rPr lang="en-AU" sz="1600" b="0" baseline="0" dirty="0" smtClean="0">
                          <a:solidFill>
                            <a:schemeClr val="tx1"/>
                          </a:solidFill>
                          <a:latin typeface="+mj-lt"/>
                        </a:rPr>
                        <a:t> Feb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6"/>
                  </a:ext>
                </a:extLst>
              </a:tr>
              <a:tr h="359602">
                <a:tc>
                  <a:txBody>
                    <a:bodyPr/>
                    <a:lstStyle/>
                    <a:p>
                      <a:pPr algn="l"/>
                      <a:r>
                        <a:rPr lang="en-GB" sz="1600" b="0" dirty="0" smtClean="0">
                          <a:solidFill>
                            <a:schemeClr val="tx1"/>
                          </a:solidFill>
                          <a:latin typeface="+mj-lt"/>
                        </a:rPr>
                        <a:t>11ax</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7"/>
                  </a:ext>
                </a:extLst>
              </a:tr>
              <a:tr h="359602">
                <a:tc>
                  <a:txBody>
                    <a:bodyPr/>
                    <a:lstStyle/>
                    <a:p>
                      <a:pPr algn="l"/>
                      <a:r>
                        <a:rPr lang="en-GB" sz="1600" b="0" dirty="0" smtClean="0">
                          <a:solidFill>
                            <a:schemeClr val="tx1"/>
                          </a:solidFill>
                          <a:latin typeface="+mj-lt"/>
                        </a:rPr>
                        <a:t>11ay</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8"/>
                  </a:ext>
                </a:extLst>
              </a:tr>
              <a:tr h="359602">
                <a:tc>
                  <a:txBody>
                    <a:bodyPr/>
                    <a:lstStyle/>
                    <a:p>
                      <a:pPr algn="l"/>
                      <a:r>
                        <a:rPr lang="en-GB" sz="1600" b="0" dirty="0" smtClean="0">
                          <a:solidFill>
                            <a:schemeClr val="tx1"/>
                          </a:solidFill>
                          <a:latin typeface="+mj-lt"/>
                        </a:rPr>
                        <a:t>11az</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9"/>
                  </a:ext>
                </a:extLst>
              </a:tr>
              <a:tr h="359602">
                <a:tc>
                  <a:txBody>
                    <a:bodyPr/>
                    <a:lstStyle/>
                    <a:p>
                      <a:pPr algn="l"/>
                      <a:r>
                        <a:rPr lang="en-GB" sz="1600" b="0" dirty="0" smtClean="0">
                          <a:solidFill>
                            <a:schemeClr val="tx1"/>
                          </a:solidFill>
                          <a:latin typeface="+mj-lt"/>
                        </a:rPr>
                        <a:t>11ba</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n-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0"/>
                  </a:ext>
                </a:extLst>
              </a:tr>
              <a:tr h="359602">
                <a:tc>
                  <a:txBody>
                    <a:bodyPr/>
                    <a:lstStyle/>
                    <a:p>
                      <a:pPr algn="l"/>
                      <a:r>
                        <a:rPr lang="en-GB" sz="1600" b="0" dirty="0" smtClean="0">
                          <a:solidFill>
                            <a:schemeClr val="tx1"/>
                          </a:solidFill>
                          <a:latin typeface="+mj-lt"/>
                        </a:rPr>
                        <a:t>11bb</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n-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2245042808"/>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63</a:t>
            </a:fld>
            <a:endParaRPr lang="en-US"/>
          </a:p>
        </p:txBody>
      </p:sp>
    </p:spTree>
    <p:extLst>
      <p:ext uri="{BB962C8B-B14F-4D97-AF65-F5344CB8AC3E}">
        <p14:creationId xmlns:p14="http://schemas.microsoft.com/office/powerpoint/2010/main" val="341695591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802.11ah FDIS closes on 8 Feb 2019</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802.11ah drafts were liaised for information </a:t>
            </a:r>
            <a:endParaRPr lang="en-GB" dirty="0" smtClean="0"/>
          </a:p>
          <a:p>
            <a:pPr lvl="2"/>
            <a:r>
              <a:rPr lang="en-GB" dirty="0" smtClean="0"/>
              <a:t>D5.0 in Oct 2015</a:t>
            </a:r>
          </a:p>
          <a:p>
            <a:pPr lvl="2"/>
            <a:r>
              <a:rPr lang="en-GB" dirty="0" smtClean="0"/>
              <a:t>D9.0 in Sep 2016</a:t>
            </a:r>
          </a:p>
          <a:p>
            <a:r>
              <a:rPr lang="en-US" dirty="0" smtClean="0"/>
              <a:t>60-day</a:t>
            </a:r>
            <a:r>
              <a:rPr lang="en-AU" dirty="0" smtClean="0"/>
              <a:t> pre-ballot: </a:t>
            </a:r>
            <a:r>
              <a:rPr lang="en-AU" dirty="0" smtClean="0">
                <a:solidFill>
                  <a:srgbClr val="00B050"/>
                </a:solidFill>
              </a:rPr>
              <a:t>passed</a:t>
            </a:r>
          </a:p>
          <a:p>
            <a:pPr lvl="1"/>
            <a:r>
              <a:rPr lang="en-AU" dirty="0" smtClean="0"/>
              <a:t>802.11ah </a:t>
            </a:r>
            <a:r>
              <a:rPr lang="en-AU" dirty="0"/>
              <a:t>passed 60-day pre-ballot (</a:t>
            </a:r>
            <a:r>
              <a:rPr lang="en-AU" dirty="0" smtClean="0"/>
              <a:t>N16685) </a:t>
            </a:r>
            <a:r>
              <a:rPr lang="en-AU" dirty="0"/>
              <a:t>on </a:t>
            </a:r>
            <a:r>
              <a:rPr lang="en-AU" dirty="0" smtClean="0"/>
              <a:t>20 July 2017</a:t>
            </a:r>
            <a:endParaRPr lang="en-AU" dirty="0"/>
          </a:p>
          <a:p>
            <a:pPr lvl="2"/>
            <a:r>
              <a:rPr lang="en-AU" dirty="0"/>
              <a:t>Need? 10/0/10</a:t>
            </a:r>
          </a:p>
          <a:p>
            <a:pPr lvl="2"/>
            <a:r>
              <a:rPr lang="en-AU" dirty="0"/>
              <a:t>Submission? </a:t>
            </a:r>
            <a:r>
              <a:rPr lang="en-AU" dirty="0" smtClean="0"/>
              <a:t>9/0/11</a:t>
            </a:r>
          </a:p>
          <a:p>
            <a:r>
              <a:rPr lang="en-AU" dirty="0" smtClean="0"/>
              <a:t>FDIS ballot: </a:t>
            </a:r>
            <a:r>
              <a:rPr lang="en-AU" dirty="0" smtClean="0">
                <a:solidFill>
                  <a:schemeClr val="accent2"/>
                </a:solidFill>
              </a:rPr>
              <a:t>closes 8 Feb 2019</a:t>
            </a:r>
            <a:endParaRPr lang="en-AU" dirty="0"/>
          </a:p>
          <a:p>
            <a:pPr lvl="1"/>
            <a:r>
              <a:rPr lang="en-AU" dirty="0" smtClean="0"/>
              <a:t>Will be known </a:t>
            </a:r>
            <a:r>
              <a:rPr lang="en-AU" dirty="0"/>
              <a:t>as </a:t>
            </a:r>
            <a:r>
              <a:rPr lang="en-AU" dirty="0" smtClean="0"/>
              <a:t>ISO/IEC/IEEE 8802-11:2018/FD </a:t>
            </a:r>
            <a:r>
              <a:rPr lang="en-AU" dirty="0" err="1" smtClean="0"/>
              <a:t>Amd</a:t>
            </a:r>
            <a:r>
              <a:rPr lang="en-AU" dirty="0" smtClean="0"/>
              <a:t> </a:t>
            </a:r>
            <a:r>
              <a:rPr lang="en-AU" dirty="0"/>
              <a:t>2</a:t>
            </a:r>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64</a:t>
            </a:fld>
            <a:endParaRPr lang="en-US"/>
          </a:p>
        </p:txBody>
      </p:sp>
    </p:spTree>
    <p:extLst>
      <p:ext uri="{BB962C8B-B14F-4D97-AF65-F5344CB8AC3E}">
        <p14:creationId xmlns:p14="http://schemas.microsoft.com/office/powerpoint/2010/main" val="327978421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802.11ai FDIS ballot passed but a response is required</a:t>
            </a:r>
          </a:p>
        </p:txBody>
      </p:sp>
      <p:sp>
        <p:nvSpPr>
          <p:cNvPr id="10" name="Content Placeholder 9"/>
          <p:cNvSpPr>
            <a:spLocks noGrp="1"/>
          </p:cNvSpPr>
          <p:nvPr>
            <p:ph idx="1"/>
          </p:nvPr>
        </p:nvSpPr>
        <p:spPr>
          <a:xfrm>
            <a:off x="685800" y="1828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802.11ai </a:t>
            </a:r>
            <a:r>
              <a:rPr lang="en-GB" dirty="0"/>
              <a:t>drafts were liaised for information </a:t>
            </a:r>
          </a:p>
          <a:p>
            <a:pPr lvl="2"/>
            <a:r>
              <a:rPr lang="en-GB" dirty="0" smtClean="0"/>
              <a:t>D6.0 </a:t>
            </a:r>
            <a:r>
              <a:rPr lang="en-GB" dirty="0"/>
              <a:t>in Oct </a:t>
            </a:r>
            <a:r>
              <a:rPr lang="en-GB" dirty="0" smtClean="0"/>
              <a:t>2015,  D8.0 </a:t>
            </a:r>
            <a:r>
              <a:rPr lang="en-GB" dirty="0"/>
              <a:t>in </a:t>
            </a:r>
            <a:r>
              <a:rPr lang="en-GB" dirty="0" smtClean="0"/>
              <a:t>Jul 2016,  D9.0 in Sep 2016</a:t>
            </a:r>
            <a:endParaRPr lang="en-GB" dirty="0"/>
          </a:p>
          <a:p>
            <a:r>
              <a:rPr lang="en-US" dirty="0" smtClean="0"/>
              <a:t>60-day</a:t>
            </a:r>
            <a:r>
              <a:rPr lang="en-AU" dirty="0" smtClean="0"/>
              <a:t> pre-ballot: </a:t>
            </a:r>
            <a:r>
              <a:rPr lang="en-AU" dirty="0" smtClean="0">
                <a:solidFill>
                  <a:srgbClr val="00B050"/>
                </a:solidFill>
              </a:rPr>
              <a:t>passed on 1 Sept 2017, and response sent</a:t>
            </a:r>
          </a:p>
          <a:p>
            <a:pPr lvl="1"/>
            <a:r>
              <a:rPr lang="en-AU" dirty="0" smtClean="0"/>
              <a:t>802.11ai-2016 passed 60-day </a:t>
            </a:r>
            <a:r>
              <a:rPr lang="en-AU" dirty="0"/>
              <a:t>pre-ballot </a:t>
            </a:r>
            <a:r>
              <a:rPr lang="en-AU" dirty="0" smtClean="0"/>
              <a:t>(N16608) on </a:t>
            </a:r>
            <a:r>
              <a:rPr lang="en-AU" dirty="0"/>
              <a:t>16 April </a:t>
            </a:r>
            <a:r>
              <a:rPr lang="en-AU" dirty="0" smtClean="0"/>
              <a:t>2017</a:t>
            </a:r>
          </a:p>
          <a:p>
            <a:pPr lvl="2"/>
            <a:r>
              <a:rPr lang="en-AU" dirty="0" smtClean="0"/>
              <a:t>Need? 9/1/10</a:t>
            </a:r>
          </a:p>
          <a:p>
            <a:pPr lvl="2"/>
            <a:r>
              <a:rPr lang="en-AU" dirty="0" smtClean="0"/>
              <a:t>Submission? 9/1/10</a:t>
            </a:r>
          </a:p>
          <a:p>
            <a:pPr lvl="1"/>
            <a:r>
              <a:rPr lang="en-AU" dirty="0" smtClean="0"/>
              <a:t>China voted “no” with the usual security related comments, to which responses were developed</a:t>
            </a:r>
          </a:p>
          <a:p>
            <a:pPr lvl="2"/>
            <a:r>
              <a:rPr lang="en-AU" dirty="0" smtClean="0"/>
              <a:t>See </a:t>
            </a:r>
            <a:r>
              <a:rPr lang="en-AU" dirty="0" smtClean="0">
                <a:hlinkClick r:id="rId2"/>
              </a:rPr>
              <a:t>11-17-612-02</a:t>
            </a:r>
            <a:r>
              <a:rPr lang="en-AU" dirty="0" smtClean="0"/>
              <a:t> – was sent on 10 June 2017 (N16656)</a:t>
            </a:r>
          </a:p>
          <a:p>
            <a:pPr lvl="1"/>
            <a:r>
              <a:rPr lang="en-AU" dirty="0" smtClean="0"/>
              <a:t>…</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65</a:t>
            </a:fld>
            <a:endParaRPr lang="en-US"/>
          </a:p>
        </p:txBody>
      </p:sp>
    </p:spTree>
    <p:extLst>
      <p:ext uri="{BB962C8B-B14F-4D97-AF65-F5344CB8AC3E}">
        <p14:creationId xmlns:p14="http://schemas.microsoft.com/office/powerpoint/2010/main" val="145162927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802.11ai FDIS ballot </a:t>
            </a:r>
            <a:r>
              <a:rPr lang="en-AU" dirty="0" smtClean="0"/>
              <a:t>passed but a response is required</a:t>
            </a:r>
            <a:endParaRPr lang="en-AU" dirty="0"/>
          </a:p>
        </p:txBody>
      </p:sp>
      <p:sp>
        <p:nvSpPr>
          <p:cNvPr id="10" name="Content Placeholder 9"/>
          <p:cNvSpPr>
            <a:spLocks noGrp="1"/>
          </p:cNvSpPr>
          <p:nvPr>
            <p:ph idx="1"/>
          </p:nvPr>
        </p:nvSpPr>
        <p:spPr>
          <a:xfrm>
            <a:off x="685800" y="1828800"/>
            <a:ext cx="7772400" cy="4114800"/>
          </a:xfrm>
        </p:spPr>
        <p:txBody>
          <a:bodyPr/>
          <a:lstStyle/>
          <a:p>
            <a:pPr lvl="1"/>
            <a:r>
              <a:rPr lang="en-AU" dirty="0" smtClean="0"/>
              <a:t>…</a:t>
            </a:r>
          </a:p>
          <a:p>
            <a:pPr lvl="1"/>
            <a:r>
              <a:rPr lang="en-AU" dirty="0" smtClean="0"/>
              <a:t>Unfortunately, errors in the publication process required a re-run of the 60-day pre-ballot, which passed on 1 Sept 2017 (N16697)</a:t>
            </a:r>
          </a:p>
          <a:p>
            <a:pPr lvl="2"/>
            <a:r>
              <a:rPr lang="en-AU" dirty="0"/>
              <a:t>Need? </a:t>
            </a:r>
            <a:r>
              <a:rPr lang="en-AU" dirty="0" smtClean="0"/>
              <a:t>9/1/11</a:t>
            </a:r>
            <a:endParaRPr lang="en-AU" dirty="0"/>
          </a:p>
          <a:p>
            <a:pPr lvl="2"/>
            <a:r>
              <a:rPr lang="en-AU" dirty="0"/>
              <a:t>Submission? </a:t>
            </a:r>
            <a:r>
              <a:rPr lang="en-AU" dirty="0" smtClean="0"/>
              <a:t>9/1/11</a:t>
            </a:r>
          </a:p>
          <a:p>
            <a:pPr lvl="1"/>
            <a:r>
              <a:rPr lang="en-AU" dirty="0" smtClean="0">
                <a:solidFill>
                  <a:schemeClr val="tx2"/>
                </a:solidFill>
              </a:rPr>
              <a:t>China </a:t>
            </a:r>
            <a:r>
              <a:rPr lang="en-AU" dirty="0">
                <a:solidFill>
                  <a:schemeClr val="tx2"/>
                </a:solidFill>
              </a:rPr>
              <a:t>voted “no” with the usual security related </a:t>
            </a:r>
            <a:r>
              <a:rPr lang="en-AU" dirty="0" smtClean="0">
                <a:solidFill>
                  <a:schemeClr val="tx2"/>
                </a:solidFill>
              </a:rPr>
              <a:t>comment</a:t>
            </a:r>
          </a:p>
          <a:p>
            <a:pPr lvl="2"/>
            <a:r>
              <a:rPr lang="en-AU" dirty="0">
                <a:solidFill>
                  <a:schemeClr val="tx2"/>
                </a:solidFill>
              </a:rPr>
              <a:t>Response (</a:t>
            </a:r>
            <a:r>
              <a:rPr lang="en-US" dirty="0">
                <a:hlinkClick r:id="rId2"/>
              </a:rPr>
              <a:t>11-17/1398r0</a:t>
            </a:r>
            <a:r>
              <a:rPr lang="en-US" dirty="0"/>
              <a:t>)</a:t>
            </a:r>
            <a:r>
              <a:rPr lang="en-AU" dirty="0">
                <a:solidFill>
                  <a:schemeClr val="tx2"/>
                </a:solidFill>
              </a:rPr>
              <a:t> has been approved </a:t>
            </a:r>
            <a:r>
              <a:rPr lang="en-AU" dirty="0" smtClean="0">
                <a:solidFill>
                  <a:schemeClr val="tx2"/>
                </a:solidFill>
              </a:rPr>
              <a:t>was sent in Oct </a:t>
            </a:r>
            <a:r>
              <a:rPr lang="en-AU" dirty="0">
                <a:solidFill>
                  <a:schemeClr val="tx2"/>
                </a:solidFill>
              </a:rPr>
              <a:t>2017 </a:t>
            </a:r>
            <a:r>
              <a:rPr lang="en-AU" dirty="0" smtClean="0">
                <a:solidFill>
                  <a:schemeClr val="tx2"/>
                </a:solidFill>
              </a:rPr>
              <a:t>(</a:t>
            </a:r>
            <a:r>
              <a:rPr lang="en-AU" dirty="0">
                <a:solidFill>
                  <a:schemeClr val="tx2"/>
                </a:solidFill>
              </a:rPr>
              <a:t>N16725)</a:t>
            </a:r>
          </a:p>
          <a:p>
            <a:r>
              <a:rPr lang="en-AU" dirty="0" smtClean="0"/>
              <a:t>FDIS ballot: </a:t>
            </a:r>
            <a:r>
              <a:rPr lang="en-AU" dirty="0" smtClean="0">
                <a:solidFill>
                  <a:srgbClr val="00B050"/>
                </a:solidFill>
              </a:rPr>
              <a:t>passed</a:t>
            </a:r>
            <a:r>
              <a:rPr lang="en-AU" dirty="0" smtClean="0">
                <a:solidFill>
                  <a:schemeClr val="accent2"/>
                </a:solidFill>
              </a:rPr>
              <a:t> &amp; response required</a:t>
            </a:r>
          </a:p>
          <a:p>
            <a:pPr lvl="1"/>
            <a:r>
              <a:rPr lang="en-AU" dirty="0"/>
              <a:t>FDIS ballot passed </a:t>
            </a:r>
            <a:r>
              <a:rPr lang="en-AU" dirty="0" smtClean="0"/>
              <a:t>9/1/9 </a:t>
            </a:r>
            <a:r>
              <a:rPr lang="en-AU" dirty="0"/>
              <a:t>on </a:t>
            </a:r>
            <a:r>
              <a:rPr lang="en-AU" dirty="0" smtClean="0"/>
              <a:t>26 Dec 2018 </a:t>
            </a:r>
            <a:r>
              <a:rPr lang="en-AU" dirty="0"/>
              <a:t>(</a:t>
            </a:r>
            <a:r>
              <a:rPr lang="en-AU" dirty="0" smtClean="0">
                <a:solidFill>
                  <a:srgbClr val="FF0000"/>
                </a:solidFill>
              </a:rPr>
              <a:t>N??????</a:t>
            </a:r>
            <a:r>
              <a:rPr lang="en-AU" dirty="0" smtClean="0"/>
              <a:t>)</a:t>
            </a:r>
            <a:endParaRPr lang="en-AU" dirty="0"/>
          </a:p>
          <a:p>
            <a:pPr lvl="2"/>
            <a:r>
              <a:rPr lang="en-AU" dirty="0" smtClean="0"/>
              <a:t>China voted no</a:t>
            </a:r>
            <a:endParaRPr lang="en-AU" dirty="0"/>
          </a:p>
          <a:p>
            <a:pPr lvl="1"/>
            <a:r>
              <a:rPr lang="en-AU" dirty="0" smtClean="0"/>
              <a:t>Will be known as </a:t>
            </a:r>
            <a:r>
              <a:rPr lang="en-AU" dirty="0"/>
              <a:t>ISO/IEC/IEEE </a:t>
            </a:r>
            <a:r>
              <a:rPr lang="en-AU" dirty="0" smtClean="0"/>
              <a:t>8802-11:2018/</a:t>
            </a:r>
            <a:r>
              <a:rPr lang="en-AU" dirty="0" err="1" smtClean="0"/>
              <a:t>Amd</a:t>
            </a:r>
            <a:r>
              <a:rPr lang="en-AU" dirty="0" smtClean="0"/>
              <a:t> </a:t>
            </a:r>
            <a:r>
              <a:rPr lang="en-AU" dirty="0"/>
              <a:t>1</a:t>
            </a:r>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66</a:t>
            </a:fld>
            <a:endParaRPr lang="en-US"/>
          </a:p>
        </p:txBody>
      </p:sp>
    </p:spTree>
    <p:extLst>
      <p:ext uri="{BB962C8B-B14F-4D97-AF65-F5344CB8AC3E}">
        <p14:creationId xmlns:p14="http://schemas.microsoft.com/office/powerpoint/2010/main" val="309409460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a:t>
            </a:r>
            <a:r>
              <a:rPr lang="en-AU" dirty="0" smtClean="0"/>
              <a:t>802.11ai</a:t>
            </a:r>
            <a:endParaRPr lang="en-AU" dirty="0"/>
          </a:p>
        </p:txBody>
      </p:sp>
      <p:sp>
        <p:nvSpPr>
          <p:cNvPr id="3" name="Content Placeholder 2"/>
          <p:cNvSpPr>
            <a:spLocks noGrp="1"/>
          </p:cNvSpPr>
          <p:nvPr>
            <p:ph idx="1"/>
          </p:nvPr>
        </p:nvSpPr>
        <p:spPr/>
        <p:txBody>
          <a:bodyPr/>
          <a:lstStyle/>
          <a:p>
            <a:r>
              <a:rPr lang="en-AU" dirty="0" smtClean="0"/>
              <a:t>China NB comment CN1</a:t>
            </a:r>
          </a:p>
          <a:p>
            <a:pPr lvl="1"/>
            <a:r>
              <a:rPr lang="en-GB" i="1" dirty="0"/>
              <a:t>China NB submitted the following comments during 60 days ballot (6N16704):</a:t>
            </a:r>
            <a:endParaRPr lang="en-AU" i="1" dirty="0"/>
          </a:p>
          <a:p>
            <a:pPr lvl="2"/>
            <a:r>
              <a:rPr lang="en-GB" i="1" dirty="0"/>
              <a:t>1) In FILS shared key authentication, the shared key is generated between STA and AS and stored in these two devices, the key needs to be delivered by AS to AP through network when Link setup, so, a secure channel should be provided, but the security channel is not specified in the standard, which causes a security risk. </a:t>
            </a:r>
            <a:endParaRPr lang="en-AU" i="1" dirty="0"/>
          </a:p>
          <a:p>
            <a:pPr lvl="2"/>
            <a:r>
              <a:rPr lang="en-GB" i="1" dirty="0"/>
              <a:t>2) In FILS public key authentication, </a:t>
            </a:r>
            <a:r>
              <a:rPr lang="en-GB" i="1" dirty="0" err="1"/>
              <a:t>Subclause</a:t>
            </a:r>
            <a:r>
              <a:rPr lang="en-GB" i="1" dirty="0"/>
              <a:t> 12.12.1 mentioned that "when FILS Public Key authentication is used, each STA has a means to trust the public key of the other STA", but the standard does not provide specific means on how STA trust public key of other STAs. Furthermore, such means may be difficult to implement in real scenarios, thus will introduce very serious security issues.</a:t>
            </a:r>
            <a:endParaRPr lang="en-AU" i="1" dirty="0"/>
          </a:p>
          <a:p>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67</a:t>
            </a:fld>
            <a:endParaRPr lang="en-US"/>
          </a:p>
        </p:txBody>
      </p:sp>
    </p:spTree>
    <p:extLst>
      <p:ext uri="{BB962C8B-B14F-4D97-AF65-F5344CB8AC3E}">
        <p14:creationId xmlns:p14="http://schemas.microsoft.com/office/powerpoint/2010/main" val="2504293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a:t>
            </a:r>
            <a:r>
              <a:rPr lang="en-AU" dirty="0" smtClean="0"/>
              <a:t>802.11ai</a:t>
            </a:r>
            <a:endParaRPr lang="en-AU" dirty="0"/>
          </a:p>
        </p:txBody>
      </p:sp>
      <p:sp>
        <p:nvSpPr>
          <p:cNvPr id="3" name="Content Placeholder 2"/>
          <p:cNvSpPr>
            <a:spLocks noGrp="1"/>
          </p:cNvSpPr>
          <p:nvPr>
            <p:ph idx="1"/>
          </p:nvPr>
        </p:nvSpPr>
        <p:spPr/>
        <p:txBody>
          <a:bodyPr/>
          <a:lstStyle/>
          <a:p>
            <a:r>
              <a:rPr lang="en-AU" dirty="0" smtClean="0"/>
              <a:t>China </a:t>
            </a:r>
            <a:r>
              <a:rPr lang="en-AU" dirty="0"/>
              <a:t>NB </a:t>
            </a:r>
            <a:r>
              <a:rPr lang="en-AU" dirty="0" smtClean="0"/>
              <a:t>proposed change CN1</a:t>
            </a:r>
          </a:p>
          <a:p>
            <a:pPr lvl="1"/>
            <a:r>
              <a:rPr lang="en-AU" dirty="0" smtClean="0"/>
              <a:t>None</a:t>
            </a:r>
          </a:p>
          <a:p>
            <a:r>
              <a:rPr lang="en-AU" dirty="0" smtClean="0"/>
              <a:t>IEEE 802 proposed response </a:t>
            </a:r>
            <a:r>
              <a:rPr lang="en-AU" dirty="0"/>
              <a:t>CN1</a:t>
            </a:r>
          </a:p>
          <a:p>
            <a:pPr lvl="1"/>
            <a:r>
              <a:rPr lang="en-AU" dirty="0"/>
              <a:t>None</a:t>
            </a:r>
          </a:p>
          <a:p>
            <a:pPr lvl="1"/>
            <a:endParaRPr lang="en-AU" dirty="0"/>
          </a:p>
          <a:p>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68</a:t>
            </a:fld>
            <a:endParaRPr lang="en-US"/>
          </a:p>
        </p:txBody>
      </p:sp>
    </p:spTree>
    <p:extLst>
      <p:ext uri="{BB962C8B-B14F-4D97-AF65-F5344CB8AC3E}">
        <p14:creationId xmlns:p14="http://schemas.microsoft.com/office/powerpoint/2010/main" val="218019193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a:t>
            </a:r>
            <a:r>
              <a:rPr lang="en-AU" dirty="0" smtClean="0"/>
              <a:t>802.11ai</a:t>
            </a:r>
            <a:endParaRPr lang="en-AU" dirty="0"/>
          </a:p>
        </p:txBody>
      </p:sp>
      <p:sp>
        <p:nvSpPr>
          <p:cNvPr id="3" name="Content Placeholder 2"/>
          <p:cNvSpPr>
            <a:spLocks noGrp="1"/>
          </p:cNvSpPr>
          <p:nvPr>
            <p:ph idx="1"/>
          </p:nvPr>
        </p:nvSpPr>
        <p:spPr/>
        <p:txBody>
          <a:bodyPr/>
          <a:lstStyle/>
          <a:p>
            <a:r>
              <a:rPr lang="en-AU" dirty="0" smtClean="0"/>
              <a:t>China NB comment CN2</a:t>
            </a:r>
          </a:p>
          <a:p>
            <a:pPr lvl="1"/>
            <a:r>
              <a:rPr lang="en-GB" i="1" dirty="0"/>
              <a:t>IEEE 802.11 WG rejected CN1 and provided reasons in 6N16725. The given reasons in 6N16725 are untenable and these topics are not out of scope, because:</a:t>
            </a:r>
            <a:endParaRPr lang="en-AU" i="1" dirty="0"/>
          </a:p>
          <a:p>
            <a:pPr lvl="2"/>
            <a:r>
              <a:rPr lang="en-GB" i="1" dirty="0"/>
              <a:t>1) The amendment does not specify specific specifications or give the referred protocols for use in a trustworthy channel, which will not guarantee security and interoperability in product implementation. </a:t>
            </a:r>
            <a:endParaRPr lang="en-AU" i="1" dirty="0"/>
          </a:p>
          <a:p>
            <a:pPr lvl="2"/>
            <a:r>
              <a:rPr lang="en-GB" i="1" dirty="0"/>
              <a:t>2) The amendment does not specify the means by which trust can be obtained, however, this is an important part in authentication and key establishment. Besides, when STA (not an AP) could not get connected to the Internet, it is difficult for PKI system to accomplish authentication and establish necessary trust. Therefore, the situation will lead to difficulty in product design and implementation.</a:t>
            </a:r>
            <a:endParaRPr lang="en-AU" i="1"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69</a:t>
            </a:fld>
            <a:endParaRPr lang="en-US"/>
          </a:p>
        </p:txBody>
      </p:sp>
    </p:spTree>
    <p:extLst>
      <p:ext uri="{BB962C8B-B14F-4D97-AF65-F5344CB8AC3E}">
        <p14:creationId xmlns:p14="http://schemas.microsoft.com/office/powerpoint/2010/main" val="1316573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smtClean="0"/>
              <a:t>The IEEE 802 JTC1 SC regular meeting has a high level list of agenda items to be considered</a:t>
            </a:r>
            <a:endParaRPr lang="en-AU" dirty="0" smtClean="0"/>
          </a:p>
        </p:txBody>
      </p:sp>
      <p:sp>
        <p:nvSpPr>
          <p:cNvPr id="11267" name="Rectangle 3"/>
          <p:cNvSpPr>
            <a:spLocks noGrp="1" noChangeArrowheads="1"/>
          </p:cNvSpPr>
          <p:nvPr>
            <p:ph idx="1"/>
          </p:nvPr>
        </p:nvSpPr>
        <p:spPr/>
        <p:txBody>
          <a:bodyPr/>
          <a:lstStyle/>
          <a:p>
            <a:r>
              <a:rPr lang="en-AU" dirty="0" smtClean="0"/>
              <a:t>In no particular order:</a:t>
            </a:r>
          </a:p>
          <a:p>
            <a:pPr lvl="1"/>
            <a:r>
              <a:rPr lang="en-AU" dirty="0" smtClean="0"/>
              <a:t>Approve minutes</a:t>
            </a:r>
          </a:p>
          <a:p>
            <a:pPr lvl="2"/>
            <a:r>
              <a:rPr lang="en-AU" dirty="0" smtClean="0"/>
              <a:t>From IEEE 802 plenary meeting in Nov 2018 in Bangkok</a:t>
            </a:r>
          </a:p>
          <a:p>
            <a:pPr lvl="1"/>
            <a:r>
              <a:rPr lang="en-AU" dirty="0" smtClean="0"/>
              <a:t>Review extended goals</a:t>
            </a:r>
          </a:p>
          <a:p>
            <a:pPr lvl="1"/>
            <a:r>
              <a:rPr lang="en-AU" dirty="0" smtClean="0"/>
              <a:t>Review status of SC6 interactions</a:t>
            </a:r>
          </a:p>
          <a:p>
            <a:pPr lvl="2"/>
            <a:r>
              <a:rPr lang="en-AU" dirty="0" smtClean="0"/>
              <a:t>Review liaisons of drafts to SC6</a:t>
            </a:r>
          </a:p>
          <a:p>
            <a:pPr lvl="2"/>
            <a:r>
              <a:rPr lang="en-AU" dirty="0" smtClean="0"/>
              <a:t>Review notifications of projects to SC6</a:t>
            </a:r>
          </a:p>
          <a:p>
            <a:pPr lvl="2"/>
            <a:r>
              <a:rPr lang="en-AU" dirty="0" smtClean="0"/>
              <a:t>Review status of 60-day/FDIS ballots</a:t>
            </a:r>
          </a:p>
          <a:p>
            <a:pPr lvl="1"/>
            <a:r>
              <a:rPr lang="en-AU" dirty="0" smtClean="0"/>
              <a:t>Discuss agenda &amp; arrangements for SC6 meeting in April 2019</a:t>
            </a:r>
          </a:p>
          <a:p>
            <a:pPr lvl="1"/>
            <a:r>
              <a:rPr lang="en-AU" dirty="0" smtClean="0"/>
              <a:t>Consider </a:t>
            </a:r>
            <a:r>
              <a:rPr lang="en-AU" dirty="0"/>
              <a:t>any motions</a:t>
            </a:r>
          </a:p>
          <a:p>
            <a:pPr lvl="2"/>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C1120F2B-73AB-4F0E-8BCB-E97D8340144F}" type="slidenum">
              <a:rPr lang="en-US" smtClean="0"/>
              <a:pPr/>
              <a:t>7</a:t>
            </a:fld>
            <a:endParaRPr lang="en-US"/>
          </a:p>
        </p:txBody>
      </p:sp>
    </p:spTree>
    <p:extLst>
      <p:ext uri="{BB962C8B-B14F-4D97-AF65-F5344CB8AC3E}">
        <p14:creationId xmlns:p14="http://schemas.microsoft.com/office/powerpoint/2010/main" val="254425430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a:t>
            </a:r>
            <a:r>
              <a:rPr lang="en-AU" dirty="0" smtClean="0"/>
              <a:t>802.11ai</a:t>
            </a:r>
            <a:endParaRPr lang="en-AU" dirty="0"/>
          </a:p>
        </p:txBody>
      </p:sp>
      <p:sp>
        <p:nvSpPr>
          <p:cNvPr id="3" name="Content Placeholder 2"/>
          <p:cNvSpPr>
            <a:spLocks noGrp="1"/>
          </p:cNvSpPr>
          <p:nvPr>
            <p:ph idx="1"/>
          </p:nvPr>
        </p:nvSpPr>
        <p:spPr/>
        <p:txBody>
          <a:bodyPr/>
          <a:lstStyle/>
          <a:p>
            <a:r>
              <a:rPr lang="en-AU" dirty="0" smtClean="0"/>
              <a:t>China </a:t>
            </a:r>
            <a:r>
              <a:rPr lang="en-AU" dirty="0"/>
              <a:t>NB </a:t>
            </a:r>
            <a:r>
              <a:rPr lang="en-AU" dirty="0" smtClean="0"/>
              <a:t>proposed change CN2</a:t>
            </a:r>
          </a:p>
          <a:p>
            <a:pPr lvl="1"/>
            <a:r>
              <a:rPr lang="en-AU" dirty="0" smtClean="0"/>
              <a:t>None</a:t>
            </a:r>
          </a:p>
          <a:p>
            <a:r>
              <a:rPr lang="en-AU" dirty="0" smtClean="0"/>
              <a:t>IEEE 802 proposed response CN2</a:t>
            </a:r>
            <a:endParaRPr lang="en-AU" dirty="0"/>
          </a:p>
          <a:p>
            <a:pPr lvl="1"/>
            <a:r>
              <a:rPr lang="en-AU" dirty="0" smtClean="0">
                <a:solidFill>
                  <a:srgbClr val="FF0000"/>
                </a:solidFill>
              </a:rPr>
              <a:t>China NB </a:t>
            </a:r>
            <a:r>
              <a:rPr lang="en-AU" dirty="0">
                <a:solidFill>
                  <a:srgbClr val="FF0000"/>
                </a:solidFill>
              </a:rPr>
              <a:t>say the</a:t>
            </a:r>
          </a:p>
          <a:p>
            <a:pPr lvl="2"/>
            <a:r>
              <a:rPr lang="en-AU" dirty="0">
                <a:solidFill>
                  <a:srgbClr val="FF0000"/>
                </a:solidFill>
              </a:rPr>
              <a:t>IEEE 802 response to the 60 day ballot comments is untenable, although they fail to explain why</a:t>
            </a:r>
          </a:p>
          <a:p>
            <a:pPr lvl="2"/>
            <a:r>
              <a:rPr lang="en-AU" dirty="0">
                <a:solidFill>
                  <a:srgbClr val="FF0000"/>
                </a:solidFill>
              </a:rPr>
              <a:t>The topics are not out of scope, and yet they do not address the reasons we provided for why they are out of </a:t>
            </a:r>
            <a:r>
              <a:rPr lang="en-AU" dirty="0" smtClean="0">
                <a:solidFill>
                  <a:srgbClr val="FF0000"/>
                </a:solidFill>
              </a:rPr>
              <a:t>scope</a:t>
            </a:r>
          </a:p>
          <a:p>
            <a:pPr lvl="1"/>
            <a:r>
              <a:rPr lang="en-AU" dirty="0" smtClean="0">
                <a:solidFill>
                  <a:srgbClr val="FF0000"/>
                </a:solidFill>
              </a:rPr>
              <a:t>Dan Harkins has drafted a response</a:t>
            </a:r>
          </a:p>
          <a:p>
            <a:pPr lvl="2"/>
            <a:r>
              <a:rPr lang="en-AU" dirty="0">
                <a:solidFill>
                  <a:srgbClr val="FF0000"/>
                </a:solidFill>
              </a:rPr>
              <a:t>See </a:t>
            </a:r>
            <a:r>
              <a:rPr lang="en-AU" dirty="0" smtClean="0">
                <a:solidFill>
                  <a:srgbClr val="FF0000"/>
                </a:solidFill>
                <a:hlinkClick r:id="rId2"/>
              </a:rPr>
              <a:t>11-19-0062-00</a:t>
            </a:r>
            <a:endParaRPr lang="en-AU" dirty="0" smtClean="0">
              <a:solidFill>
                <a:srgbClr val="FF0000"/>
              </a:solidFill>
            </a:endParaRPr>
          </a:p>
          <a:p>
            <a:pPr lvl="2"/>
            <a:endParaRPr lang="en-AU" dirty="0">
              <a:solidFill>
                <a:srgbClr val="FF0000"/>
              </a:solidFill>
            </a:endParaRPr>
          </a:p>
          <a:p>
            <a:pPr lvl="1"/>
            <a:endParaRPr lang="en-AU" dirty="0"/>
          </a:p>
          <a:p>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70</a:t>
            </a:fld>
            <a:endParaRPr lang="en-US"/>
          </a:p>
        </p:txBody>
      </p:sp>
    </p:spTree>
    <p:extLst>
      <p:ext uri="{BB962C8B-B14F-4D97-AF65-F5344CB8AC3E}">
        <p14:creationId xmlns:p14="http://schemas.microsoft.com/office/powerpoint/2010/main" val="234722226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endParaRPr lang="en-AU"/>
          </a:p>
        </p:txBody>
      </p:sp>
      <p:sp>
        <p:nvSpPr>
          <p:cNvPr id="3" name="Content Placeholder 2"/>
          <p:cNvSpPr>
            <a:spLocks noGrp="1"/>
          </p:cNvSpPr>
          <p:nvPr>
            <p:ph idx="1"/>
          </p:nvPr>
        </p:nvSpPr>
        <p:spPr/>
        <p:txBody>
          <a:bodyPr/>
          <a:lstStyle/>
          <a:p>
            <a:r>
              <a:rPr lang="en-AU" dirty="0" smtClean="0"/>
              <a:t>Motion</a:t>
            </a:r>
          </a:p>
          <a:p>
            <a:pPr lvl="1"/>
            <a:r>
              <a:rPr lang="en-AU" i="1" dirty="0" smtClean="0"/>
              <a:t>The JTC1 SC recommends to IEEE 802.11 WG that the contents of </a:t>
            </a:r>
            <a:r>
              <a:rPr lang="en-AU" i="1" dirty="0" smtClean="0">
                <a:hlinkClick r:id="rId2"/>
              </a:rPr>
              <a:t>11-19-0062-01</a:t>
            </a:r>
            <a:r>
              <a:rPr lang="en-AU" i="1" dirty="0" smtClean="0"/>
              <a:t> be liaised to SC6 as IEEE 802.11 WG’s response to the comments on the IEEE 802.11ai FDIS ballot</a:t>
            </a:r>
          </a:p>
          <a:p>
            <a:pPr lvl="1"/>
            <a:r>
              <a:rPr lang="en-AU" dirty="0" smtClean="0"/>
              <a:t>Moved: Peter Yee</a:t>
            </a:r>
          </a:p>
          <a:p>
            <a:pPr lvl="1"/>
            <a:r>
              <a:rPr lang="en-AU" dirty="0" smtClean="0"/>
              <a:t>Seconded: James Lepp</a:t>
            </a:r>
          </a:p>
          <a:p>
            <a:pPr lvl="1"/>
            <a:r>
              <a:rPr lang="en-AU" dirty="0" smtClean="0"/>
              <a:t>Result: 5/0/2</a:t>
            </a:r>
          </a:p>
          <a:p>
            <a:pPr lvl="1"/>
            <a:endParaRPr lang="en-AU" i="1" dirty="0" smtClean="0"/>
          </a:p>
          <a:p>
            <a:r>
              <a:rPr lang="en-AU" dirty="0" smtClean="0"/>
              <a:t> </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71</a:t>
            </a:fld>
            <a:endParaRPr lang="en-US"/>
          </a:p>
        </p:txBody>
      </p:sp>
    </p:spTree>
    <p:extLst>
      <p:ext uri="{BB962C8B-B14F-4D97-AF65-F5344CB8AC3E}">
        <p14:creationId xmlns:p14="http://schemas.microsoft.com/office/powerpoint/2010/main" val="237072096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802.11aj 60-day </a:t>
            </a:r>
            <a:r>
              <a:rPr lang="en-AU" dirty="0"/>
              <a:t>ballot closes on </a:t>
            </a:r>
            <a:r>
              <a:rPr lang="en-AU" dirty="0" smtClean="0"/>
              <a:t>10 Feb 2019</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802.11aj </a:t>
            </a:r>
            <a:r>
              <a:rPr lang="en-GB" dirty="0"/>
              <a:t>drafts were liaised for information </a:t>
            </a:r>
          </a:p>
          <a:p>
            <a:pPr lvl="2"/>
            <a:r>
              <a:rPr lang="en-GB" dirty="0" smtClean="0"/>
              <a:t>D5.0 </a:t>
            </a:r>
            <a:r>
              <a:rPr lang="en-GB" dirty="0"/>
              <a:t>in </a:t>
            </a:r>
            <a:r>
              <a:rPr lang="en-GB" dirty="0" smtClean="0"/>
              <a:t>Jun 2017</a:t>
            </a:r>
          </a:p>
          <a:p>
            <a:pPr lvl="2"/>
            <a:r>
              <a:rPr lang="en-AU" dirty="0" smtClean="0"/>
              <a:t>Published version liaised in July 2018 (N16817)</a:t>
            </a:r>
          </a:p>
          <a:p>
            <a:r>
              <a:rPr lang="en-US" dirty="0" smtClean="0"/>
              <a:t>60-day</a:t>
            </a:r>
            <a:r>
              <a:rPr lang="en-AU" dirty="0" smtClean="0"/>
              <a:t> pre-ballot: </a:t>
            </a:r>
            <a:r>
              <a:rPr lang="en-AU" dirty="0" smtClean="0">
                <a:solidFill>
                  <a:schemeClr val="accent2"/>
                </a:solidFill>
              </a:rPr>
              <a:t>closes 10 Feb 2018</a:t>
            </a:r>
          </a:p>
          <a:p>
            <a:pPr lvl="1"/>
            <a:r>
              <a:rPr lang="en-AU" b="0" dirty="0" smtClean="0"/>
              <a:t>PSDO approved in Nov 2018 &amp; document submitted in Dec 2018</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72</a:t>
            </a:fld>
            <a:endParaRPr lang="en-US"/>
          </a:p>
        </p:txBody>
      </p:sp>
    </p:spTree>
    <p:extLst>
      <p:ext uri="{BB962C8B-B14F-4D97-AF65-F5344CB8AC3E}">
        <p14:creationId xmlns:p14="http://schemas.microsoft.com/office/powerpoint/2010/main" val="117419851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802.11ak </a:t>
            </a:r>
            <a:r>
              <a:rPr lang="en-AU" dirty="0"/>
              <a:t>60-day ballot closes on 10 Feb 2019</a:t>
            </a:r>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GB" dirty="0" smtClean="0"/>
              <a:t>802.11ak </a:t>
            </a:r>
            <a:r>
              <a:rPr lang="en-GB" dirty="0"/>
              <a:t>drafts were liaised for information </a:t>
            </a:r>
          </a:p>
          <a:p>
            <a:pPr lvl="2"/>
            <a:r>
              <a:rPr lang="en-GB" dirty="0" smtClean="0"/>
              <a:t>D4.0 </a:t>
            </a:r>
            <a:r>
              <a:rPr lang="en-GB" dirty="0"/>
              <a:t>in Jun </a:t>
            </a:r>
            <a:r>
              <a:rPr lang="en-GB" dirty="0" smtClean="0"/>
              <a:t>2017</a:t>
            </a:r>
          </a:p>
          <a:p>
            <a:pPr lvl="2"/>
            <a:r>
              <a:rPr lang="en-AU" dirty="0"/>
              <a:t>Published version </a:t>
            </a:r>
            <a:r>
              <a:rPr lang="en-AU" dirty="0" smtClean="0"/>
              <a:t>liaised </a:t>
            </a:r>
            <a:r>
              <a:rPr lang="en-AU" dirty="0"/>
              <a:t>in July 2018 (N16817)</a:t>
            </a:r>
            <a:endParaRPr lang="en-GB" dirty="0" smtClean="0"/>
          </a:p>
          <a:p>
            <a:r>
              <a:rPr lang="en-US" dirty="0" smtClean="0"/>
              <a:t>60-day</a:t>
            </a:r>
            <a:r>
              <a:rPr lang="en-AU" dirty="0" smtClean="0"/>
              <a:t> pre-ballot: </a:t>
            </a:r>
            <a:r>
              <a:rPr lang="en-AU" dirty="0">
                <a:solidFill>
                  <a:schemeClr val="accent2"/>
                </a:solidFill>
              </a:rPr>
              <a:t>closes 10 Feb 2018</a:t>
            </a:r>
            <a:endParaRPr lang="en-AU" dirty="0" smtClean="0">
              <a:solidFill>
                <a:schemeClr val="accent2"/>
              </a:solidFill>
            </a:endParaRPr>
          </a:p>
          <a:p>
            <a:pPr lvl="1"/>
            <a:r>
              <a:rPr lang="en-AU" dirty="0"/>
              <a:t>PSDO approved in Nov 2018 &amp; document submitted in Dec 2018</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73</a:t>
            </a:fld>
            <a:endParaRPr lang="en-US"/>
          </a:p>
        </p:txBody>
      </p:sp>
    </p:spTree>
    <p:extLst>
      <p:ext uri="{BB962C8B-B14F-4D97-AF65-F5344CB8AC3E}">
        <p14:creationId xmlns:p14="http://schemas.microsoft.com/office/powerpoint/2010/main" val="337908660"/>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802.11aq </a:t>
            </a:r>
            <a:r>
              <a:rPr lang="en-AU" dirty="0"/>
              <a:t>60-day ballot closes on 10 Feb 2019</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802.11aq D8.0 was sent for liaison in Mar 2017</a:t>
            </a:r>
          </a:p>
          <a:p>
            <a:pPr lvl="1"/>
            <a:r>
              <a:rPr lang="en-AU" dirty="0"/>
              <a:t>Published version </a:t>
            </a:r>
            <a:r>
              <a:rPr lang="en-AU" dirty="0" smtClean="0"/>
              <a:t>was liaised in Sept </a:t>
            </a:r>
            <a:r>
              <a:rPr lang="en-AU" dirty="0"/>
              <a:t>2018 </a:t>
            </a:r>
            <a:r>
              <a:rPr lang="en-AU" dirty="0" smtClean="0"/>
              <a:t>(N16854)</a:t>
            </a:r>
            <a:endParaRPr lang="en-GB" dirty="0">
              <a:solidFill>
                <a:srgbClr val="FF0000"/>
              </a:solidFill>
            </a:endParaRPr>
          </a:p>
          <a:p>
            <a:r>
              <a:rPr lang="en-US" dirty="0" smtClean="0"/>
              <a:t>60-day</a:t>
            </a:r>
            <a:r>
              <a:rPr lang="en-AU" dirty="0" smtClean="0"/>
              <a:t> pre-ballot: </a:t>
            </a:r>
            <a:r>
              <a:rPr lang="en-AU" dirty="0">
                <a:solidFill>
                  <a:schemeClr val="accent2"/>
                </a:solidFill>
              </a:rPr>
              <a:t>closes 10 Feb 2018</a:t>
            </a:r>
            <a:endParaRPr lang="en-AU" dirty="0" smtClean="0">
              <a:solidFill>
                <a:schemeClr val="accent2"/>
              </a:solidFill>
            </a:endParaRPr>
          </a:p>
          <a:p>
            <a:pPr lvl="1"/>
            <a:r>
              <a:rPr lang="en-AU" dirty="0"/>
              <a:t>PSDO approved in Nov 2018 &amp; document submitted in Dec </a:t>
            </a:r>
            <a:r>
              <a:rPr lang="en-AU" dirty="0" smtClean="0"/>
              <a:t>2018</a:t>
            </a:r>
            <a:endParaRPr lang="en-AU" dirty="0">
              <a:solidFill>
                <a:srgbClr val="FF0000"/>
              </a:solidFill>
            </a:endParaRP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74</a:t>
            </a:fld>
            <a:endParaRPr lang="en-US"/>
          </a:p>
        </p:txBody>
      </p:sp>
    </p:spTree>
    <p:extLst>
      <p:ext uri="{BB962C8B-B14F-4D97-AF65-F5344CB8AC3E}">
        <p14:creationId xmlns:p14="http://schemas.microsoft.com/office/powerpoint/2010/main" val="4167547369"/>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802.11ax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smtClean="0"/>
              <a:t>D3.0 is now approved; D4.0 will probably be liaised for information</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75</a:t>
            </a:fld>
            <a:endParaRPr lang="en-US"/>
          </a:p>
        </p:txBody>
      </p:sp>
    </p:spTree>
    <p:extLst>
      <p:ext uri="{BB962C8B-B14F-4D97-AF65-F5344CB8AC3E}">
        <p14:creationId xmlns:p14="http://schemas.microsoft.com/office/powerpoint/2010/main" val="411270482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802.11ay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smtClean="0"/>
              <a:t>Likely will liaise D3.0 in Jan/Feb 2019</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76</a:t>
            </a:fld>
            <a:endParaRPr lang="en-US"/>
          </a:p>
        </p:txBody>
      </p:sp>
    </p:spTree>
    <p:extLst>
      <p:ext uri="{BB962C8B-B14F-4D97-AF65-F5344CB8AC3E}">
        <p14:creationId xmlns:p14="http://schemas.microsoft.com/office/powerpoint/2010/main" val="1447526330"/>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802.11az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t>No approved draft yet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77</a:t>
            </a:fld>
            <a:endParaRPr lang="en-US"/>
          </a:p>
        </p:txBody>
      </p:sp>
    </p:spTree>
    <p:extLst>
      <p:ext uri="{BB962C8B-B14F-4D97-AF65-F5344CB8AC3E}">
        <p14:creationId xmlns:p14="http://schemas.microsoft.com/office/powerpoint/2010/main" val="1264000525"/>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802.11ba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t>No approved draft </a:t>
            </a:r>
            <a:r>
              <a:rPr lang="en-AU" dirty="0" smtClean="0"/>
              <a:t>yet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78</a:t>
            </a:fld>
            <a:endParaRPr lang="en-US"/>
          </a:p>
        </p:txBody>
      </p:sp>
    </p:spTree>
    <p:extLst>
      <p:ext uri="{BB962C8B-B14F-4D97-AF65-F5344CB8AC3E}">
        <p14:creationId xmlns:p14="http://schemas.microsoft.com/office/powerpoint/2010/main" val="3194244939"/>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802.11bb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t>No approved draft </a:t>
            </a:r>
            <a:r>
              <a:rPr lang="en-AU" dirty="0" smtClean="0"/>
              <a:t>yet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79</a:t>
            </a:fld>
            <a:endParaRPr lang="en-US"/>
          </a:p>
        </p:txBody>
      </p:sp>
    </p:spTree>
    <p:extLst>
      <p:ext uri="{BB962C8B-B14F-4D97-AF65-F5344CB8AC3E}">
        <p14:creationId xmlns:p14="http://schemas.microsoft.com/office/powerpoint/2010/main" val="3259782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B776D292-FC0B-44FB-BBF2-3B2FCC45F9DC}" type="slidenum">
              <a:rPr lang="en-US" smtClean="0"/>
              <a:pPr>
                <a:defRPr/>
              </a:pPr>
              <a:t>8</a:t>
            </a:fld>
            <a:endParaRPr lang="en-US"/>
          </a:p>
        </p:txBody>
      </p:sp>
      <p:sp>
        <p:nvSpPr>
          <p:cNvPr id="13316" name="Rectangle 2"/>
          <p:cNvSpPr>
            <a:spLocks noGrp="1" noChangeArrowheads="1"/>
          </p:cNvSpPr>
          <p:nvPr>
            <p:ph type="title"/>
          </p:nvPr>
        </p:nvSpPr>
        <p:spPr/>
        <p:txBody>
          <a:bodyPr/>
          <a:lstStyle/>
          <a:p>
            <a:r>
              <a:rPr lang="en-AU" dirty="0" smtClean="0"/>
              <a:t>The IEEE 802 JTC1 SC will consider approving its agenda</a:t>
            </a:r>
          </a:p>
        </p:txBody>
      </p:sp>
      <p:sp>
        <p:nvSpPr>
          <p:cNvPr id="13317" name="Rectangle 3"/>
          <p:cNvSpPr>
            <a:spLocks noGrp="1" noChangeArrowheads="1"/>
          </p:cNvSpPr>
          <p:nvPr>
            <p:ph type="body" idx="1"/>
          </p:nvPr>
        </p:nvSpPr>
        <p:spPr/>
        <p:txBody>
          <a:bodyPr/>
          <a:lstStyle/>
          <a:p>
            <a:pPr marL="0" indent="0"/>
            <a:r>
              <a:rPr lang="en-AU" dirty="0" smtClean="0"/>
              <a:t>Motion to approve agenda</a:t>
            </a:r>
          </a:p>
          <a:p>
            <a:pPr lvl="1"/>
            <a:r>
              <a:rPr lang="en-AU" i="1" dirty="0" smtClean="0"/>
              <a:t>The IEEE 802 JTC1 SC approves the agenda for its meeting in St Louis in January 2019, as documented on slide 7 of </a:t>
            </a:r>
            <a:r>
              <a:rPr lang="en-AU" i="1" dirty="0" smtClean="0">
                <a:solidFill>
                  <a:srgbClr val="FF0000"/>
                </a:solidFill>
              </a:rPr>
              <a:t>&lt;this slide deck&gt;</a:t>
            </a:r>
          </a:p>
          <a:p>
            <a:pPr lvl="1"/>
            <a:r>
              <a:rPr lang="en-AU" dirty="0" smtClean="0"/>
              <a:t>Moved:</a:t>
            </a:r>
          </a:p>
          <a:p>
            <a:pPr lvl="1"/>
            <a:r>
              <a:rPr lang="en-AU" dirty="0" smtClean="0"/>
              <a:t>Seconded:</a:t>
            </a:r>
          </a:p>
          <a:p>
            <a:pPr lvl="1"/>
            <a:r>
              <a:rPr lang="en-AU" dirty="0" smtClean="0"/>
              <a:t>Result:</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802.15 has one standard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63320129"/>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cs typeface="Arial" panose="020B0604020202020204" pitchFamily="34" charset="0"/>
                        </a:rPr>
                        <a:t>.15.6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err="1" smtClean="0">
                          <a:solidFill>
                            <a:schemeClr val="tx1"/>
                          </a:solidFill>
                          <a:latin typeface="+mj-lt"/>
                          <a:cs typeface="Arial" panose="020B0604020202020204" pitchFamily="34" charset="0"/>
                        </a:rPr>
                        <a:t>Std</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23 Nov 16</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a:t>
                      </a:r>
                      <a:r>
                        <a:rPr lang="en-AU" sz="1600" b="0" baseline="0" dirty="0" smtClean="0">
                          <a:solidFill>
                            <a:schemeClr val="tx1"/>
                          </a:solidFill>
                          <a:latin typeface="+mj-lt"/>
                        </a:rPr>
                        <a:t> </a:t>
                      </a:r>
                      <a:r>
                        <a:rPr lang="en-AU" sz="1600" b="0" dirty="0" smtClean="0">
                          <a:solidFill>
                            <a:schemeClr val="tx1"/>
                          </a:solidFill>
                          <a:latin typeface="+mj-lt"/>
                        </a:rPr>
                        <a:t>Sep</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rgbClr val="00B050"/>
                        </a:solidFill>
                        <a:latin typeface="+mj-lt"/>
                      </a:endParaRPr>
                    </a:p>
                  </a:txBody>
                  <a:tcPr marL="115147" marR="115147"/>
                </a:tc>
                <a:extLst>
                  <a:ext uri="{0D108BD9-81ED-4DB2-BD59-A6C34878D82A}">
                    <a16:rowId xmlns:a16="http://schemas.microsoft.com/office/drawing/2014/main" val="10003"/>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80</a:t>
            </a:fld>
            <a:endParaRPr lang="en-US"/>
          </a:p>
        </p:txBody>
      </p:sp>
    </p:spTree>
    <p:extLst>
      <p:ext uri="{BB962C8B-B14F-4D97-AF65-F5344CB8AC3E}">
        <p14:creationId xmlns:p14="http://schemas.microsoft.com/office/powerpoint/2010/main" val="4054423402"/>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802.15.6-2012 FDIS ballot passed but comment responses are required</a:t>
            </a:r>
            <a:endParaRPr lang="en-AU" dirty="0">
              <a:solidFill>
                <a:schemeClr val="accent6"/>
              </a:solidFill>
            </a:endParaRP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The 802.15.6 standard was </a:t>
            </a:r>
            <a:r>
              <a:rPr lang="en-GB" dirty="0"/>
              <a:t>supposed to be liaised in Apr 2016 for </a:t>
            </a:r>
            <a:r>
              <a:rPr lang="en-GB" dirty="0" smtClean="0"/>
              <a:t>information but was eventually liaised in late July 2016</a:t>
            </a:r>
          </a:p>
          <a:p>
            <a:r>
              <a:rPr lang="en-US" dirty="0" smtClean="0"/>
              <a:t>60-day</a:t>
            </a:r>
            <a:r>
              <a:rPr lang="en-AU" dirty="0" smtClean="0"/>
              <a:t> pre-ballot: </a:t>
            </a:r>
            <a:r>
              <a:rPr lang="en-AU" dirty="0" smtClean="0">
                <a:solidFill>
                  <a:srgbClr val="00B050"/>
                </a:solidFill>
              </a:rPr>
              <a:t>passed &amp; responses sent</a:t>
            </a:r>
            <a:endParaRPr lang="en-AU" dirty="0" smtClean="0">
              <a:solidFill>
                <a:schemeClr val="accent2"/>
              </a:solidFill>
            </a:endParaRPr>
          </a:p>
          <a:p>
            <a:pPr lvl="1"/>
            <a:r>
              <a:rPr lang="en-GB" dirty="0" smtClean="0"/>
              <a:t>The 60-day ballot passed on 23 Nov 2016</a:t>
            </a:r>
          </a:p>
          <a:p>
            <a:pPr lvl="2"/>
            <a:r>
              <a:rPr lang="en-GB" dirty="0" smtClean="0"/>
              <a:t>Need for IS on topic: 9/0/10</a:t>
            </a:r>
          </a:p>
          <a:p>
            <a:pPr lvl="2"/>
            <a:r>
              <a:rPr lang="en-GB" dirty="0" smtClean="0"/>
              <a:t>Submission of this proposal as IS: 6/3/10, with “no” from Germany, Japan &amp; UK</a:t>
            </a:r>
          </a:p>
          <a:p>
            <a:pPr lvl="1"/>
            <a:r>
              <a:rPr lang="en-AU" dirty="0" smtClean="0"/>
              <a:t>Responses were sent in Feb 2017 (see 15-17-0107-02)</a:t>
            </a:r>
            <a:endParaRPr lang="en-GB" dirty="0"/>
          </a:p>
          <a:p>
            <a:r>
              <a:rPr lang="en-AU" dirty="0" smtClean="0"/>
              <a:t>FDIS ballot: </a:t>
            </a:r>
            <a:r>
              <a:rPr lang="en-AU" dirty="0">
                <a:solidFill>
                  <a:srgbClr val="00B050"/>
                </a:solidFill>
              </a:rPr>
              <a:t>passed </a:t>
            </a:r>
            <a:r>
              <a:rPr lang="en-AU" dirty="0">
                <a:solidFill>
                  <a:schemeClr val="accent6"/>
                </a:solidFill>
              </a:rPr>
              <a:t>&amp; </a:t>
            </a:r>
            <a:r>
              <a:rPr lang="en-AU" dirty="0" smtClean="0">
                <a:solidFill>
                  <a:schemeClr val="accent6"/>
                </a:solidFill>
              </a:rPr>
              <a:t>response required</a:t>
            </a:r>
            <a:endParaRPr lang="en-AU" dirty="0">
              <a:solidFill>
                <a:schemeClr val="accent6"/>
              </a:solidFill>
            </a:endParaRPr>
          </a:p>
          <a:p>
            <a:pPr lvl="1"/>
            <a:r>
              <a:rPr lang="en-AU" dirty="0" smtClean="0"/>
              <a:t>Passed on 7 Sep 17 by </a:t>
            </a:r>
            <a:r>
              <a:rPr lang="en-AU" dirty="0"/>
              <a:t>12/2/14 (N16711)</a:t>
            </a:r>
          </a:p>
          <a:p>
            <a:pPr lvl="2"/>
            <a:r>
              <a:rPr lang="en-AU" dirty="0" smtClean="0"/>
              <a:t>China NB and Japan NB voted “no” with comments</a:t>
            </a:r>
          </a:p>
          <a:p>
            <a:pPr lvl="1"/>
            <a:r>
              <a:rPr lang="en-AU" dirty="0" smtClean="0"/>
              <a:t>Response will be sent after July 2018 meeting - </a:t>
            </a:r>
            <a:r>
              <a:rPr lang="en-AU" dirty="0" smtClean="0">
                <a:solidFill>
                  <a:srgbClr val="FF0000"/>
                </a:solidFill>
              </a:rPr>
              <a:t>was </a:t>
            </a:r>
            <a:r>
              <a:rPr lang="en-AU" dirty="0">
                <a:solidFill>
                  <a:srgbClr val="FF0000"/>
                </a:solidFill>
              </a:rPr>
              <a:t>it</a:t>
            </a:r>
            <a:r>
              <a:rPr lang="en-AU" dirty="0" smtClean="0">
                <a:solidFill>
                  <a:srgbClr val="FF0000"/>
                </a:solidFill>
              </a:rPr>
              <a:t>? Peter checking (Jan 2019)</a:t>
            </a:r>
            <a:endParaRPr lang="en-AU" dirty="0">
              <a:solidFill>
                <a:srgbClr val="FF0000"/>
              </a:solidFill>
            </a:endParaRPr>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81</a:t>
            </a:fld>
            <a:endParaRPr lang="en-US"/>
          </a:p>
        </p:txBody>
      </p:sp>
    </p:spTree>
    <p:extLst>
      <p:ext uri="{BB962C8B-B14F-4D97-AF65-F5344CB8AC3E}">
        <p14:creationId xmlns:p14="http://schemas.microsoft.com/office/powerpoint/2010/main" val="1352380794"/>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802.16 has zero standards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64153300"/>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rPr>
                        <a:t>-</a:t>
                      </a:r>
                    </a:p>
                  </a:txBody>
                  <a:tcPr marL="115147" marR="115147"/>
                </a:tc>
                <a:tc>
                  <a:txBody>
                    <a:bodyPr/>
                    <a:lstStyle/>
                    <a:p>
                      <a:pPr algn="ctr"/>
                      <a:r>
                        <a:rPr lang="en-AU" sz="1600" b="0" dirty="0" smtClean="0">
                          <a:solidFill>
                            <a:schemeClr val="tx1"/>
                          </a:solidFill>
                          <a:latin typeface="+mj-lt"/>
                        </a:rPr>
                        <a:t>-</a:t>
                      </a:r>
                    </a:p>
                  </a:txBody>
                  <a:tcPr marL="115147" marR="115147"/>
                </a:tc>
                <a:tc>
                  <a:txBody>
                    <a:bodyPr/>
                    <a:lstStyle/>
                    <a:p>
                      <a:pPr algn="ct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n-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n-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FF0000"/>
                          </a:solidFill>
                          <a:latin typeface="+mn-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n-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FF0000"/>
                          </a:solidFill>
                          <a:latin typeface="+mn-lt"/>
                        </a:rPr>
                        <a:t>-</a:t>
                      </a:r>
                    </a:p>
                  </a:txBody>
                  <a:tcPr marL="115147" marR="115147"/>
                </a:tc>
                <a:extLst>
                  <a:ext uri="{0D108BD9-81ED-4DB2-BD59-A6C34878D82A}">
                    <a16:rowId xmlns:a16="http://schemas.microsoft.com/office/drawing/2014/main" val="10002"/>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82</a:t>
            </a:fld>
            <a:endParaRPr lang="en-US"/>
          </a:p>
        </p:txBody>
      </p:sp>
    </p:spTree>
    <p:extLst>
      <p:ext uri="{BB962C8B-B14F-4D97-AF65-F5344CB8AC3E}">
        <p14:creationId xmlns:p14="http://schemas.microsoft.com/office/powerpoint/2010/main" val="2036127635"/>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802.16-2017 passed 60-day pre-ballot with comments but the PSDO process was cancelled</a:t>
            </a:r>
            <a:endParaRPr lang="en-AU" dirty="0"/>
          </a:p>
        </p:txBody>
      </p:sp>
      <p:sp>
        <p:nvSpPr>
          <p:cNvPr id="10" name="Content Placeholder 9"/>
          <p:cNvSpPr>
            <a:spLocks noGrp="1"/>
          </p:cNvSpPr>
          <p:nvPr>
            <p:ph idx="1"/>
          </p:nvPr>
        </p:nvSpPr>
        <p:spPr>
          <a:xfrm>
            <a:off x="441325" y="1767038"/>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802.16-2017 was sent for information in Mar 2018 (N16785)</a:t>
            </a:r>
            <a:endParaRPr lang="en-GB" dirty="0" smtClean="0"/>
          </a:p>
          <a:p>
            <a:r>
              <a:rPr lang="en-US" dirty="0" smtClean="0"/>
              <a:t>60-day</a:t>
            </a:r>
            <a:r>
              <a:rPr lang="en-AU" dirty="0" smtClean="0"/>
              <a:t> pre-ballot: </a:t>
            </a:r>
            <a:r>
              <a:rPr lang="en-AU" dirty="0" smtClean="0">
                <a:solidFill>
                  <a:srgbClr val="00B050"/>
                </a:solidFill>
              </a:rPr>
              <a:t>passed </a:t>
            </a:r>
            <a:r>
              <a:rPr lang="en-AU" dirty="0" smtClean="0">
                <a:solidFill>
                  <a:schemeClr val="accent2"/>
                </a:solidFill>
              </a:rPr>
              <a:t>but response required</a:t>
            </a:r>
          </a:p>
          <a:p>
            <a:pPr lvl="1"/>
            <a:r>
              <a:rPr lang="en-GB" dirty="0"/>
              <a:t>The 60-day </a:t>
            </a:r>
            <a:r>
              <a:rPr lang="en-AU" dirty="0"/>
              <a:t>(N16810) </a:t>
            </a:r>
            <a:r>
              <a:rPr lang="en-GB" dirty="0" smtClean="0"/>
              <a:t>ballot passed (N16821) </a:t>
            </a:r>
            <a:r>
              <a:rPr lang="en-GB" dirty="0"/>
              <a:t>on </a:t>
            </a:r>
            <a:r>
              <a:rPr lang="en-AU" dirty="0"/>
              <a:t>30 July 2018</a:t>
            </a:r>
            <a:endParaRPr lang="en-GB" dirty="0"/>
          </a:p>
          <a:p>
            <a:pPr lvl="2"/>
            <a:r>
              <a:rPr lang="en-GB" dirty="0"/>
              <a:t>Need for IS on topic: </a:t>
            </a:r>
            <a:r>
              <a:rPr lang="en-GB" dirty="0" smtClean="0"/>
              <a:t>7/0/11</a:t>
            </a:r>
            <a:endParaRPr lang="en-GB" dirty="0"/>
          </a:p>
          <a:p>
            <a:pPr lvl="2"/>
            <a:r>
              <a:rPr lang="en-GB" dirty="0"/>
              <a:t>Submission of this proposal as IS: </a:t>
            </a:r>
            <a:r>
              <a:rPr lang="en-GB" dirty="0" smtClean="0"/>
              <a:t>5/1/12, </a:t>
            </a:r>
            <a:r>
              <a:rPr lang="en-GB" dirty="0"/>
              <a:t>with “no” </a:t>
            </a:r>
            <a:r>
              <a:rPr lang="en-GB" dirty="0" smtClean="0"/>
              <a:t>(with comments) from China</a:t>
            </a:r>
            <a:endParaRPr lang="en-GB" dirty="0"/>
          </a:p>
          <a:p>
            <a:r>
              <a:rPr lang="en-AU" dirty="0" smtClean="0"/>
              <a:t>FDIS </a:t>
            </a:r>
            <a:r>
              <a:rPr lang="en-AU" dirty="0"/>
              <a:t>ballot: </a:t>
            </a:r>
            <a:r>
              <a:rPr lang="en-AU" dirty="0">
                <a:solidFill>
                  <a:schemeClr val="accent2"/>
                </a:solidFill>
              </a:rPr>
              <a:t>cancelled</a:t>
            </a:r>
          </a:p>
          <a:p>
            <a:pPr lvl="1"/>
            <a:r>
              <a:rPr lang="en-AU" dirty="0" smtClean="0"/>
              <a:t>The EC approved cancelling the PSDO process in Nov 2018, and the following was sent to SC6</a:t>
            </a:r>
          </a:p>
          <a:p>
            <a:pPr lvl="2"/>
            <a:r>
              <a:rPr lang="en-AU" i="1" dirty="0" smtClean="0"/>
              <a:t>IEEE </a:t>
            </a:r>
            <a:r>
              <a:rPr lang="en-AU" i="1" dirty="0"/>
              <a:t>802 thanks JTC 1/SC 6 for considering the adoption of IEEE 802.16-2017 under the ISO/IEEE PSDO Agreement. We further appreciate the comments received. At this time, IEEE would like to withdraw this document from the PSDO process and refer the comments received to the IEEE 802.16 Working Group for further consideration.</a:t>
            </a:r>
          </a:p>
          <a:p>
            <a:endParaRPr lang="en-AU" dirty="0">
              <a:solidFill>
                <a:schemeClr val="accent2"/>
              </a:solidFill>
            </a:endParaRPr>
          </a:p>
          <a:p>
            <a:pPr lvl="1"/>
            <a:endParaRPr lang="en-AU" dirty="0">
              <a:solidFill>
                <a:srgbClr val="FF0000"/>
              </a:solidFill>
            </a:endParaRPr>
          </a:p>
          <a:p>
            <a:endParaRPr lang="en-AU" dirty="0" smtClean="0">
              <a:solidFill>
                <a:schemeClr val="accent2"/>
              </a:solidFill>
            </a:endParaRPr>
          </a:p>
          <a:p>
            <a:pPr lvl="1"/>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83</a:t>
            </a:fld>
            <a:endParaRPr lang="en-US"/>
          </a:p>
        </p:txBody>
      </p:sp>
    </p:spTree>
    <p:extLst>
      <p:ext uri="{BB962C8B-B14F-4D97-AF65-F5344CB8AC3E}">
        <p14:creationId xmlns:p14="http://schemas.microsoft.com/office/powerpoint/2010/main" val="57537150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802.21 has no standards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85749336"/>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ct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1751644007"/>
                  </a:ext>
                </a:extLst>
              </a:tr>
            </a:tbl>
          </a:graphicData>
        </a:graphic>
      </p:graphicFrame>
      <p:sp>
        <p:nvSpPr>
          <p:cNvPr id="4" name="Footer Placeholder 3"/>
          <p:cNvSpPr>
            <a:spLocks noGrp="1"/>
          </p:cNvSpPr>
          <p:nvPr>
            <p:ph type="ftr" sz="quarter" idx="10"/>
          </p:nvPr>
        </p:nvSpPr>
        <p:spPr/>
        <p:txBody>
          <a:bodyPr/>
          <a:lstStyle/>
          <a:p>
            <a:pPr>
              <a:defRPr/>
            </a:pPr>
            <a:r>
              <a:rPr lang="en-US" dirty="0"/>
              <a:t>IEEE 802</a:t>
            </a: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84</a:t>
            </a:fld>
            <a:endParaRPr lang="en-US"/>
          </a:p>
        </p:txBody>
      </p:sp>
    </p:spTree>
    <p:extLst>
      <p:ext uri="{BB962C8B-B14F-4D97-AF65-F5344CB8AC3E}">
        <p14:creationId xmlns:p14="http://schemas.microsoft.com/office/powerpoint/2010/main" val="3121656324"/>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802.22 has zero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75387846"/>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endParaRPr lang="en-AU" sz="1600" dirty="0">
                        <a:latin typeface="+mj-lt"/>
                        <a:cs typeface="Arial" panose="020B0604020202020204" pitchFamily="34" charset="0"/>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solidFill>
                          <a:srgbClr val="00B050"/>
                        </a:solidFill>
                        <a:latin typeface="+mj-lt"/>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solidFill>
                          <a:schemeClr val="accent6"/>
                        </a:solidFill>
                        <a:latin typeface="+mj-lt"/>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solidFill>
                          <a:srgbClr val="00B050"/>
                        </a:solidFill>
                        <a:latin typeface="+mj-lt"/>
                      </a:endParaRPr>
                    </a:p>
                  </a:txBody>
                  <a:tcPr marL="115147" marR="115147"/>
                </a:tc>
                <a:extLst>
                  <a:ext uri="{0D108BD9-81ED-4DB2-BD59-A6C34878D82A}">
                    <a16:rowId xmlns:a16="http://schemas.microsoft.com/office/drawing/2014/main" val="10002"/>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85</a:t>
            </a:fld>
            <a:endParaRPr lang="en-US"/>
          </a:p>
        </p:txBody>
      </p:sp>
    </p:spTree>
    <p:extLst>
      <p:ext uri="{BB962C8B-B14F-4D97-AF65-F5344CB8AC3E}">
        <p14:creationId xmlns:p14="http://schemas.microsoft.com/office/powerpoint/2010/main" val="322867565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LS was sent to SC6 in March 2018 asking that  various ISO/IEC standards be withdrawn</a:t>
            </a:r>
            <a:endParaRPr lang="en-AU" dirty="0"/>
          </a:p>
        </p:txBody>
      </p:sp>
      <p:sp>
        <p:nvSpPr>
          <p:cNvPr id="3" name="Content Placeholder 2"/>
          <p:cNvSpPr>
            <a:spLocks noGrp="1"/>
          </p:cNvSpPr>
          <p:nvPr>
            <p:ph idx="1"/>
          </p:nvPr>
        </p:nvSpPr>
        <p:spPr/>
        <p:txBody>
          <a:bodyPr/>
          <a:lstStyle/>
          <a:p>
            <a:pPr lvl="1"/>
            <a:r>
              <a:rPr lang="en-AU" dirty="0" smtClean="0"/>
              <a:t>The IEEE 802 EC approved withdrawal of various ISO/IEC standards in Nov 2017, giving Andrew Myles authority to make it happen</a:t>
            </a:r>
          </a:p>
          <a:p>
            <a:pPr lvl="2"/>
            <a:r>
              <a:rPr lang="en-AU" dirty="0" smtClean="0"/>
              <a:t>ISO/IEC TR 8802-1:2001</a:t>
            </a:r>
          </a:p>
          <a:p>
            <a:pPr lvl="2"/>
            <a:r>
              <a:rPr lang="en-AU" dirty="0" smtClean="0"/>
              <a:t>ISO/IEC 15802-1:1995</a:t>
            </a:r>
          </a:p>
          <a:p>
            <a:pPr lvl="2"/>
            <a:r>
              <a:rPr lang="en-AU" dirty="0" smtClean="0"/>
              <a:t>ISO/IEC 15802-3:1998</a:t>
            </a:r>
          </a:p>
          <a:p>
            <a:pPr lvl="2"/>
            <a:r>
              <a:rPr lang="en-AU" dirty="0" smtClean="0"/>
              <a:t>ISO/IEC 8802-5 and anything related (such as corrigenda)</a:t>
            </a:r>
          </a:p>
          <a:p>
            <a:pPr lvl="1"/>
            <a:r>
              <a:rPr lang="en-AU" dirty="0" smtClean="0"/>
              <a:t>The decision was not executed because more information was required by IEEE-SA staff, and this was not made available until Feb 2018</a:t>
            </a:r>
          </a:p>
          <a:p>
            <a:pPr lvl="1"/>
            <a:r>
              <a:rPr lang="en-AU" dirty="0" smtClean="0"/>
              <a:t>In March 2018, it was decided the best way of achieving the approved goal was to send a LS </a:t>
            </a:r>
            <a:r>
              <a:rPr lang="en-AU" dirty="0"/>
              <a:t>to </a:t>
            </a:r>
            <a:r>
              <a:rPr lang="en-AU" dirty="0" smtClean="0"/>
              <a:t>SC6</a:t>
            </a:r>
          </a:p>
          <a:p>
            <a:pPr lvl="2"/>
            <a:r>
              <a:rPr lang="en-AU" dirty="0" smtClean="0"/>
              <a:t>See contents in  </a:t>
            </a:r>
            <a:r>
              <a:rPr lang="en-AU" dirty="0" smtClean="0">
                <a:hlinkClick r:id="rId2"/>
              </a:rPr>
              <a:t>11-18-0576-04</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86</a:t>
            </a:fld>
            <a:endParaRPr lang="en-US"/>
          </a:p>
        </p:txBody>
      </p:sp>
    </p:spTree>
    <p:extLst>
      <p:ext uri="{BB962C8B-B14F-4D97-AF65-F5344CB8AC3E}">
        <p14:creationId xmlns:p14="http://schemas.microsoft.com/office/powerpoint/2010/main" val="1059783583"/>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7858125" cy="1066800"/>
          </a:xfrm>
        </p:spPr>
        <p:txBody>
          <a:bodyPr/>
          <a:lstStyle/>
          <a:p>
            <a:r>
              <a:rPr lang="en-AU" dirty="0" smtClean="0"/>
              <a:t>SC6 has initiated a process for the withdrawal of various ISO/IEC standards as requested by IEEE 802</a:t>
            </a:r>
            <a:endParaRPr lang="en-AU" dirty="0"/>
          </a:p>
        </p:txBody>
      </p:sp>
      <p:sp>
        <p:nvSpPr>
          <p:cNvPr id="3" name="Content Placeholder 2"/>
          <p:cNvSpPr>
            <a:spLocks noGrp="1"/>
          </p:cNvSpPr>
          <p:nvPr>
            <p:ph idx="1"/>
          </p:nvPr>
        </p:nvSpPr>
        <p:spPr/>
        <p:txBody>
          <a:bodyPr/>
          <a:lstStyle/>
          <a:p>
            <a:pPr lvl="1"/>
            <a:r>
              <a:rPr lang="en-AU" dirty="0" smtClean="0"/>
              <a:t>The IEEE 802 EC Chair liaised the request in 13 March 2018 but it seemed to get lost for a while</a:t>
            </a:r>
          </a:p>
          <a:p>
            <a:pPr lvl="1"/>
            <a:r>
              <a:rPr lang="en-AU" dirty="0" smtClean="0"/>
              <a:t>In June 2018 the SC6 Secretary suggested that an internal SC6 ballot might be started soon</a:t>
            </a:r>
          </a:p>
          <a:p>
            <a:pPr lvl="1"/>
            <a:r>
              <a:rPr lang="en-AU" dirty="0" smtClean="0"/>
              <a:t>SC6 discussed the request at their meeting in August and agreed to a request to ITTF to </a:t>
            </a:r>
            <a:r>
              <a:rPr lang="en-US" i="1" dirty="0" smtClean="0"/>
              <a:t>initiate </a:t>
            </a:r>
            <a:r>
              <a:rPr lang="en-US" i="1" dirty="0"/>
              <a:t>a systematic review </a:t>
            </a:r>
            <a:r>
              <a:rPr lang="en-US" i="1" dirty="0" smtClean="0"/>
              <a:t>ballot </a:t>
            </a:r>
            <a:r>
              <a:rPr lang="en-US" i="1" dirty="0"/>
              <a:t>for withdrawal </a:t>
            </a:r>
            <a:endParaRPr lang="en-US" i="1" dirty="0" smtClean="0"/>
          </a:p>
          <a:p>
            <a:pPr lvl="2"/>
            <a:r>
              <a:rPr lang="en-AU" dirty="0"/>
              <a:t>ISO/IEC TR </a:t>
            </a:r>
            <a:r>
              <a:rPr lang="en-AU" dirty="0" smtClean="0"/>
              <a:t>8802-1:2001</a:t>
            </a:r>
            <a:endParaRPr lang="en-AU" dirty="0"/>
          </a:p>
          <a:p>
            <a:pPr lvl="2"/>
            <a:r>
              <a:rPr lang="en-AU" dirty="0"/>
              <a:t>ISO/IEC </a:t>
            </a:r>
            <a:r>
              <a:rPr lang="en-AU" dirty="0" smtClean="0"/>
              <a:t>15802-1:1995</a:t>
            </a:r>
          </a:p>
          <a:p>
            <a:pPr lvl="2"/>
            <a:r>
              <a:rPr lang="en-AU" dirty="0" smtClean="0"/>
              <a:t>ISO/IEC 15802-3:1998</a:t>
            </a:r>
          </a:p>
          <a:p>
            <a:pPr lvl="2"/>
            <a:r>
              <a:rPr lang="en-AU" dirty="0" smtClean="0"/>
              <a:t>ISO/IEC 8802-5:1998</a:t>
            </a:r>
          </a:p>
          <a:p>
            <a:pPr lvl="2"/>
            <a:r>
              <a:rPr lang="en-AU" dirty="0" smtClean="0"/>
              <a:t>ISO/IEC 8802-5:1998/Amd.1:1998</a:t>
            </a:r>
          </a:p>
          <a:p>
            <a:pPr lvl="1"/>
            <a:r>
              <a:rPr lang="en-AU" dirty="0" smtClean="0"/>
              <a:t>We will track progress of the withdrawals</a:t>
            </a:r>
          </a:p>
          <a:p>
            <a:pPr lvl="2"/>
            <a:r>
              <a:rPr lang="en-AU" dirty="0" smtClean="0">
                <a:solidFill>
                  <a:srgbClr val="FF0000"/>
                </a:solidFill>
              </a:rPr>
              <a:t>Jodi asked for status from SC6 Secretary in Dec 2018</a:t>
            </a:r>
            <a:endParaRPr lang="en-AU" dirty="0">
              <a:solidFill>
                <a:srgbClr val="FF0000"/>
              </a:solidFill>
            </a:endParaRP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87</a:t>
            </a:fld>
            <a:endParaRPr lang="en-US"/>
          </a:p>
        </p:txBody>
      </p:sp>
    </p:spTree>
    <p:extLst>
      <p:ext uri="{BB962C8B-B14F-4D97-AF65-F5344CB8AC3E}">
        <p14:creationId xmlns:p14="http://schemas.microsoft.com/office/powerpoint/2010/main" val="1803744787"/>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The next SC6 meeting will be </a:t>
            </a:r>
            <a:r>
              <a:rPr lang="en-AU" smtClean="0"/>
              <a:t>held in April </a:t>
            </a:r>
            <a:r>
              <a:rPr lang="en-AU" dirty="0" smtClean="0"/>
              <a:t>2019 in Beijing</a:t>
            </a:r>
            <a:endParaRPr lang="en-AU" dirty="0"/>
          </a:p>
        </p:txBody>
      </p:sp>
      <p:sp>
        <p:nvSpPr>
          <p:cNvPr id="3" name="Content Placeholder 2"/>
          <p:cNvSpPr>
            <a:spLocks noGrp="1"/>
          </p:cNvSpPr>
          <p:nvPr>
            <p:ph sz="half" idx="1"/>
          </p:nvPr>
        </p:nvSpPr>
        <p:spPr/>
        <p:txBody>
          <a:bodyPr/>
          <a:lstStyle/>
          <a:p>
            <a:r>
              <a:rPr lang="en-AU" dirty="0" smtClean="0"/>
              <a:t>Meeting</a:t>
            </a:r>
          </a:p>
          <a:p>
            <a:pPr lvl="1"/>
            <a:r>
              <a:rPr lang="en-AU" dirty="0" smtClean="0"/>
              <a:t>ISO/IEC JTC1/SC6</a:t>
            </a:r>
          </a:p>
          <a:p>
            <a:r>
              <a:rPr lang="en-AU" dirty="0" smtClean="0"/>
              <a:t>Hosts</a:t>
            </a:r>
          </a:p>
          <a:p>
            <a:pPr lvl="1"/>
            <a:r>
              <a:rPr lang="en-AU" b="0" dirty="0" smtClean="0"/>
              <a:t>SAC</a:t>
            </a:r>
            <a:endParaRPr lang="en-AU" b="0" dirty="0"/>
          </a:p>
          <a:p>
            <a:pPr lvl="1"/>
            <a:r>
              <a:rPr lang="en-AU" dirty="0" smtClean="0"/>
              <a:t>Organizers</a:t>
            </a:r>
            <a:endParaRPr lang="en-AU" dirty="0"/>
          </a:p>
          <a:p>
            <a:pPr lvl="2"/>
            <a:r>
              <a:rPr lang="en-AU" b="0" dirty="0" smtClean="0"/>
              <a:t>SC </a:t>
            </a:r>
            <a:r>
              <a:rPr lang="en-AU" b="0" dirty="0"/>
              <a:t>6 Mirror </a:t>
            </a:r>
            <a:r>
              <a:rPr lang="en-AU" b="0" dirty="0" smtClean="0"/>
              <a:t>Committee</a:t>
            </a:r>
            <a:endParaRPr lang="en-AU" dirty="0"/>
          </a:p>
          <a:p>
            <a:pPr lvl="2"/>
            <a:r>
              <a:rPr lang="en-AU" b="0" dirty="0" smtClean="0"/>
              <a:t>WAPI Alliance</a:t>
            </a:r>
          </a:p>
          <a:p>
            <a:r>
              <a:rPr lang="en-AU" dirty="0" smtClean="0"/>
              <a:t>Dates</a:t>
            </a:r>
            <a:endParaRPr lang="en-AU" dirty="0"/>
          </a:p>
          <a:p>
            <a:pPr lvl="1"/>
            <a:r>
              <a:rPr lang="en-AU" dirty="0"/>
              <a:t>22-26 Apr </a:t>
            </a:r>
            <a:r>
              <a:rPr lang="en-AU" dirty="0" smtClean="0"/>
              <a:t>2019</a:t>
            </a:r>
          </a:p>
          <a:p>
            <a:r>
              <a:rPr lang="en-AU" dirty="0"/>
              <a:t>Location</a:t>
            </a:r>
          </a:p>
          <a:p>
            <a:pPr lvl="1"/>
            <a:r>
              <a:rPr lang="en-AU" dirty="0"/>
              <a:t>Beijing, </a:t>
            </a:r>
            <a:r>
              <a:rPr lang="en-AU" dirty="0" smtClean="0"/>
              <a:t>China</a:t>
            </a:r>
            <a:endParaRPr lang="en-AU" dirty="0"/>
          </a:p>
          <a:p>
            <a:pPr lvl="2"/>
            <a:endParaRPr lang="en-US" dirty="0" smtClean="0"/>
          </a:p>
        </p:txBody>
      </p:sp>
      <p:sp>
        <p:nvSpPr>
          <p:cNvPr id="6" name="Content Placeholder 5"/>
          <p:cNvSpPr>
            <a:spLocks noGrp="1"/>
          </p:cNvSpPr>
          <p:nvPr>
            <p:ph sz="half" idx="2"/>
          </p:nvPr>
        </p:nvSpPr>
        <p:spPr/>
        <p:txBody>
          <a:bodyPr/>
          <a:lstStyle/>
          <a:p>
            <a:r>
              <a:rPr lang="en-AU" dirty="0" smtClean="0"/>
              <a:t>Logistical details</a:t>
            </a:r>
          </a:p>
          <a:p>
            <a:pPr lvl="1"/>
            <a:r>
              <a:rPr lang="en-AU" dirty="0" smtClean="0"/>
              <a:t>See </a:t>
            </a:r>
            <a:r>
              <a:rPr lang="en-AU" dirty="0" smtClean="0">
                <a:hlinkClick r:id="rId2"/>
              </a:rPr>
              <a:t>N16878</a:t>
            </a:r>
            <a:endParaRPr lang="en-AU" dirty="0" smtClean="0"/>
          </a:p>
          <a:p>
            <a:pPr lvl="1"/>
            <a:r>
              <a:rPr lang="en-AU" dirty="0" smtClean="0"/>
              <a:t>WebEx availability unknown</a:t>
            </a:r>
            <a:endParaRPr lang="en-AU" dirty="0"/>
          </a:p>
          <a:p>
            <a:r>
              <a:rPr lang="en-GB" dirty="0" smtClean="0"/>
              <a:t>Deadlines</a:t>
            </a:r>
          </a:p>
          <a:p>
            <a:pPr lvl="1"/>
            <a:r>
              <a:rPr lang="en-GB" dirty="0" smtClean="0"/>
              <a:t>New agenda items: 25 Feb 2019</a:t>
            </a:r>
          </a:p>
          <a:p>
            <a:pPr lvl="1"/>
            <a:r>
              <a:rPr lang="en-GB" dirty="0" smtClean="0"/>
              <a:t>New contributions: 5 April 2019</a:t>
            </a:r>
          </a:p>
          <a:p>
            <a:pPr lvl="1"/>
            <a:r>
              <a:rPr lang="en-GB" dirty="0" smtClean="0"/>
              <a:t>New comments: 13 April 2019</a:t>
            </a:r>
          </a:p>
          <a:p>
            <a:pPr lvl="1"/>
            <a:r>
              <a:rPr lang="en-GB" dirty="0" smtClean="0"/>
              <a:t>Registration:</a:t>
            </a:r>
          </a:p>
          <a:p>
            <a:r>
              <a:rPr lang="en-GB" dirty="0" smtClean="0"/>
              <a:t>Following meeting</a:t>
            </a:r>
          </a:p>
          <a:p>
            <a:pPr lvl="1"/>
            <a:r>
              <a:rPr lang="en-GB" dirty="0" smtClean="0"/>
              <a:t>Feb 2020 or Mar 2020 in UK or at ITU-T in Geneva</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88</a:t>
            </a:fld>
            <a:endParaRPr lang="en-US"/>
          </a:p>
        </p:txBody>
      </p:sp>
      <p:sp>
        <p:nvSpPr>
          <p:cNvPr id="8" name="AutoShape 2" descr="Image result for Seongnam-s kore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349959788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draft agendas for the April F2F meeting at the SC6 level are placeholders</a:t>
            </a:r>
            <a:endParaRPr lang="en-AU" dirty="0"/>
          </a:p>
        </p:txBody>
      </p:sp>
      <p:sp>
        <p:nvSpPr>
          <p:cNvPr id="3" name="Content Placeholder 2"/>
          <p:cNvSpPr>
            <a:spLocks noGrp="1"/>
          </p:cNvSpPr>
          <p:nvPr>
            <p:ph idx="1"/>
          </p:nvPr>
        </p:nvSpPr>
        <p:spPr/>
        <p:txBody>
          <a:bodyPr/>
          <a:lstStyle/>
          <a:p>
            <a:pPr lvl="1"/>
            <a:r>
              <a:rPr lang="en-AU" dirty="0" smtClean="0"/>
              <a:t>The first draft SC6 plenary agenda (</a:t>
            </a:r>
            <a:r>
              <a:rPr lang="en-AU" dirty="0" smtClean="0">
                <a:hlinkClick r:id="rId2"/>
              </a:rPr>
              <a:t>N16876</a:t>
            </a:r>
            <a:r>
              <a:rPr lang="en-AU" dirty="0" smtClean="0"/>
              <a:t>) is generic and is essentially content free</a:t>
            </a:r>
          </a:p>
          <a:p>
            <a:pPr lvl="1"/>
            <a:r>
              <a:rPr lang="en-AU" dirty="0"/>
              <a:t>The first draft</a:t>
            </a:r>
            <a:r>
              <a:rPr lang="en-AU" dirty="0" smtClean="0"/>
              <a:t> </a:t>
            </a:r>
            <a:r>
              <a:rPr lang="en-AU" dirty="0" smtClean="0"/>
              <a:t>Agenda </a:t>
            </a:r>
            <a:r>
              <a:rPr lang="en-AU" dirty="0"/>
              <a:t>of the JTC 1/SC 6 </a:t>
            </a:r>
            <a:r>
              <a:rPr lang="en-AU" dirty="0" err="1"/>
              <a:t>HoDC</a:t>
            </a:r>
            <a:r>
              <a:rPr lang="en-AU" dirty="0"/>
              <a:t> </a:t>
            </a:r>
            <a:r>
              <a:rPr lang="en-AU" dirty="0" smtClean="0"/>
              <a:t>Meeting (</a:t>
            </a:r>
            <a:r>
              <a:rPr lang="en-AU" dirty="0" smtClean="0">
                <a:hlinkClick r:id="rId3"/>
              </a:rPr>
              <a:t>N16877</a:t>
            </a:r>
            <a:r>
              <a:rPr lang="en-AU" dirty="0" smtClean="0"/>
              <a:t>) is </a:t>
            </a:r>
            <a:r>
              <a:rPr lang="en-AU" dirty="0"/>
              <a:t>generic and </a:t>
            </a:r>
            <a:r>
              <a:rPr lang="en-AU" dirty="0" smtClean="0"/>
              <a:t>is </a:t>
            </a:r>
            <a:r>
              <a:rPr lang="en-AU" dirty="0"/>
              <a:t>content free</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89</a:t>
            </a:fld>
            <a:endParaRPr lang="en-US"/>
          </a:p>
        </p:txBody>
      </p:sp>
    </p:spTree>
    <p:extLst>
      <p:ext uri="{BB962C8B-B14F-4D97-AF65-F5344CB8AC3E}">
        <p14:creationId xmlns:p14="http://schemas.microsoft.com/office/powerpoint/2010/main" val="36350431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AU" dirty="0" smtClean="0"/>
              <a:t>The IEEE 802 JTC1 SC will consider approval of the minutes of its previous meeting</a:t>
            </a:r>
          </a:p>
        </p:txBody>
      </p:sp>
      <p:sp>
        <p:nvSpPr>
          <p:cNvPr id="14339" name="Rectangle 3"/>
          <p:cNvSpPr>
            <a:spLocks noGrp="1" noChangeArrowheads="1"/>
          </p:cNvSpPr>
          <p:nvPr>
            <p:ph type="body" idx="1"/>
          </p:nvPr>
        </p:nvSpPr>
        <p:spPr/>
        <p:txBody>
          <a:bodyPr/>
          <a:lstStyle/>
          <a:p>
            <a:r>
              <a:rPr lang="en-AU" dirty="0" smtClean="0"/>
              <a:t>Motion to approve minutes</a:t>
            </a:r>
          </a:p>
          <a:p>
            <a:pPr lvl="1"/>
            <a:r>
              <a:rPr lang="en-AU" i="1" dirty="0" smtClean="0"/>
              <a:t>The IEEE 802 JTC1 SC approves the minutes for its meeting in Bangkok, in November 2018, as documented in </a:t>
            </a:r>
            <a:r>
              <a:rPr lang="en-AU" i="1" dirty="0" smtClean="0">
                <a:solidFill>
                  <a:srgbClr val="FF0000"/>
                </a:solidFill>
                <a:hlinkClick r:id="rId3"/>
              </a:rPr>
              <a:t>11-18-2117-00</a:t>
            </a:r>
            <a:endParaRPr lang="en-AU" i="1" dirty="0">
              <a:solidFill>
                <a:srgbClr val="FF0000"/>
              </a:solidFill>
            </a:endParaRPr>
          </a:p>
          <a:p>
            <a:pPr lvl="1"/>
            <a:r>
              <a:rPr lang="en-AU" dirty="0" smtClean="0"/>
              <a:t>Moved:</a:t>
            </a:r>
          </a:p>
          <a:p>
            <a:pPr lvl="1"/>
            <a:r>
              <a:rPr lang="en-AU" dirty="0" smtClean="0"/>
              <a:t>Seconded:</a:t>
            </a:r>
          </a:p>
          <a:p>
            <a:pPr lvl="1"/>
            <a:r>
              <a:rPr lang="en-AU" dirty="0" smtClean="0"/>
              <a:t>Result:</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08CCF68E-62E4-4896-9D6C-BF4ADA5E7272}" type="slidenum">
              <a:rPr lang="en-US" smtClean="0"/>
              <a:pPr>
                <a:defRPr/>
              </a:pPr>
              <a:t>9</a:t>
            </a:fld>
            <a:endParaRPr lang="en-US"/>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draft agenda for the April F2F meeting at the SC6/WG1 level is mostly generic</a:t>
            </a:r>
            <a:endParaRPr lang="en-AU" dirty="0"/>
          </a:p>
        </p:txBody>
      </p:sp>
      <p:sp>
        <p:nvSpPr>
          <p:cNvPr id="3" name="Content Placeholder 2"/>
          <p:cNvSpPr>
            <a:spLocks noGrp="1"/>
          </p:cNvSpPr>
          <p:nvPr>
            <p:ph idx="1"/>
          </p:nvPr>
        </p:nvSpPr>
        <p:spPr/>
        <p:txBody>
          <a:bodyPr/>
          <a:lstStyle/>
          <a:p>
            <a:r>
              <a:rPr lang="en-AU" dirty="0" smtClean="0"/>
              <a:t>Draft agenda</a:t>
            </a:r>
          </a:p>
          <a:p>
            <a:pPr lvl="1"/>
            <a:r>
              <a:rPr lang="en-AU" dirty="0" smtClean="0"/>
              <a:t>Welcome</a:t>
            </a:r>
          </a:p>
          <a:p>
            <a:pPr lvl="1"/>
            <a:r>
              <a:rPr lang="en-AU" dirty="0" smtClean="0"/>
              <a:t>Roll Call of Delegates</a:t>
            </a:r>
          </a:p>
          <a:p>
            <a:pPr lvl="1"/>
            <a:r>
              <a:rPr lang="en-AU" dirty="0" smtClean="0"/>
              <a:t>3. Approval of Agenda</a:t>
            </a:r>
          </a:p>
          <a:p>
            <a:pPr lvl="1"/>
            <a:r>
              <a:rPr lang="en-AU" dirty="0" smtClean="0"/>
              <a:t>4. Review Meeting Report</a:t>
            </a:r>
          </a:p>
          <a:p>
            <a:pPr lvl="2"/>
            <a:r>
              <a:rPr lang="en-AU" dirty="0" smtClean="0"/>
              <a:t>WG1N158: Meeting Minutes for ISO IEC JTC1 SC6 WG1 Meeting Tokyo, Japan 2018</a:t>
            </a:r>
          </a:p>
          <a:p>
            <a:pPr lvl="1"/>
            <a:r>
              <a:rPr lang="en-AU" dirty="0" smtClean="0"/>
              <a:t>5. Active Work Items</a:t>
            </a:r>
          </a:p>
          <a:p>
            <a:pPr lvl="2"/>
            <a:r>
              <a:rPr lang="en-AU" dirty="0" smtClean="0"/>
              <a:t>5.1 Power Line Communication (PLC)</a:t>
            </a:r>
          </a:p>
          <a:p>
            <a:pPr lvl="2"/>
            <a:r>
              <a:rPr lang="en-AU" dirty="0" smtClean="0"/>
              <a:t>5.2 Revision ISO/IEC 21481:2012 - Near Field Communication Interface and Protocol -2 (NFCIP-2)</a:t>
            </a:r>
          </a:p>
          <a:p>
            <a:pPr lvl="2"/>
            <a:r>
              <a:rPr lang="en-AU" dirty="0" smtClean="0"/>
              <a:t>5.3 Revision ISO/IEC 17982:2012 - Close Capacitive Coupling Communication Physical Layer (CCCC PHY)</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90</a:t>
            </a:fld>
            <a:endParaRPr lang="en-US"/>
          </a:p>
        </p:txBody>
      </p:sp>
    </p:spTree>
    <p:extLst>
      <p:ext uri="{BB962C8B-B14F-4D97-AF65-F5344CB8AC3E}">
        <p14:creationId xmlns:p14="http://schemas.microsoft.com/office/powerpoint/2010/main" val="82718400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draft agendas for the April F2F </a:t>
            </a:r>
            <a:r>
              <a:rPr lang="en-AU" dirty="0"/>
              <a:t>meeting at the SC6/WG1 level is mostly generic</a:t>
            </a:r>
          </a:p>
        </p:txBody>
      </p:sp>
      <p:sp>
        <p:nvSpPr>
          <p:cNvPr id="3" name="Content Placeholder 2"/>
          <p:cNvSpPr>
            <a:spLocks noGrp="1"/>
          </p:cNvSpPr>
          <p:nvPr>
            <p:ph idx="1"/>
          </p:nvPr>
        </p:nvSpPr>
        <p:spPr/>
        <p:txBody>
          <a:bodyPr/>
          <a:lstStyle/>
          <a:p>
            <a:r>
              <a:rPr lang="en-AU" dirty="0" smtClean="0"/>
              <a:t>Draft agenda</a:t>
            </a:r>
          </a:p>
          <a:p>
            <a:pPr lvl="1"/>
            <a:r>
              <a:rPr lang="en-AU" dirty="0" smtClean="0"/>
              <a:t>6. Ad-Hoc group updates related to WG 1</a:t>
            </a:r>
          </a:p>
          <a:p>
            <a:pPr lvl="2"/>
            <a:r>
              <a:rPr lang="en-AU" dirty="0" smtClean="0"/>
              <a:t>6.1 Study Group on Wearable Devices</a:t>
            </a:r>
          </a:p>
          <a:p>
            <a:pPr lvl="2"/>
            <a:r>
              <a:rPr lang="en-AU" dirty="0" smtClean="0"/>
              <a:t>6.2 Ad-Hoc Group on Networking for Block chain</a:t>
            </a:r>
          </a:p>
          <a:p>
            <a:pPr lvl="1"/>
            <a:r>
              <a:rPr lang="en-AU" b="0" dirty="0"/>
              <a:t>7. Liaison</a:t>
            </a:r>
          </a:p>
          <a:p>
            <a:pPr lvl="2"/>
            <a:r>
              <a:rPr lang="en-AU" b="0" dirty="0"/>
              <a:t>7.1 Liaisons with other SDOs</a:t>
            </a:r>
          </a:p>
          <a:p>
            <a:pPr lvl="3"/>
            <a:r>
              <a:rPr lang="en-AU" b="0" dirty="0"/>
              <a:t>JTC 1/SC 17: Cards and security devices for personal identification</a:t>
            </a:r>
          </a:p>
          <a:p>
            <a:pPr lvl="3"/>
            <a:r>
              <a:rPr lang="en-AU" b="0" dirty="0" smtClean="0"/>
              <a:t>JTC </a:t>
            </a:r>
            <a:r>
              <a:rPr lang="en-AU" b="0" dirty="0"/>
              <a:t>1/SC 27: IT Security techniques</a:t>
            </a:r>
          </a:p>
          <a:p>
            <a:pPr lvl="3"/>
            <a:r>
              <a:rPr lang="en-AU" b="0" dirty="0" smtClean="0"/>
              <a:t>JTC </a:t>
            </a:r>
            <a:r>
              <a:rPr lang="en-AU" b="0" dirty="0"/>
              <a:t>1/SC 41: Internet of Things and related technologies</a:t>
            </a:r>
          </a:p>
          <a:p>
            <a:pPr lvl="3"/>
            <a:r>
              <a:rPr lang="en-AU" b="0" dirty="0" smtClean="0"/>
              <a:t>IEC </a:t>
            </a:r>
            <a:r>
              <a:rPr lang="en-AU" b="0" dirty="0"/>
              <a:t>TC 100/TA 15</a:t>
            </a:r>
          </a:p>
          <a:p>
            <a:pPr lvl="3"/>
            <a:r>
              <a:rPr lang="en-AU" b="0" dirty="0" smtClean="0"/>
              <a:t>ECMA </a:t>
            </a:r>
            <a:r>
              <a:rPr lang="en-AU" b="0" dirty="0"/>
              <a:t>International</a:t>
            </a:r>
          </a:p>
          <a:p>
            <a:pPr lvl="3"/>
            <a:r>
              <a:rPr lang="en-AU" b="0" dirty="0" smtClean="0"/>
              <a:t>IEEE </a:t>
            </a:r>
            <a:r>
              <a:rPr lang="en-AU" b="0" dirty="0"/>
              <a:t>1901 WG and ITU-T Q18/15</a:t>
            </a:r>
          </a:p>
          <a:p>
            <a:pPr lvl="3"/>
            <a:r>
              <a:rPr lang="en-AU" b="1" dirty="0" smtClean="0">
                <a:solidFill>
                  <a:srgbClr val="FF0000"/>
                </a:solidFill>
              </a:rPr>
              <a:t>IEEE 802</a:t>
            </a:r>
          </a:p>
          <a:p>
            <a:pPr lvl="3"/>
            <a:r>
              <a:rPr lang="en-AU" b="0" dirty="0" smtClean="0"/>
              <a:t>NFC Forum</a:t>
            </a:r>
          </a:p>
          <a:p>
            <a:pPr lvl="2"/>
            <a:r>
              <a:rPr lang="en-AU" dirty="0"/>
              <a:t>7.2 Review liaison status</a:t>
            </a:r>
          </a:p>
          <a:p>
            <a:pPr lvl="3"/>
            <a:endParaRPr lang="en-AU" b="0"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91</a:t>
            </a:fld>
            <a:endParaRPr lang="en-US"/>
          </a:p>
        </p:txBody>
      </p:sp>
      <p:sp>
        <p:nvSpPr>
          <p:cNvPr id="6" name="Rectangle 5"/>
          <p:cNvSpPr/>
          <p:nvPr/>
        </p:nvSpPr>
        <p:spPr bwMode="auto">
          <a:xfrm>
            <a:off x="4892675" y="5410200"/>
            <a:ext cx="3794125"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We will</a:t>
            </a:r>
            <a:r>
              <a:rPr kumimoji="0" lang="en-AU" sz="1600" b="1" i="0" u="none" strike="noStrike" cap="none" normalizeH="0" dirty="0" smtClean="0">
                <a:ln>
                  <a:noFill/>
                </a:ln>
                <a:solidFill>
                  <a:srgbClr val="FF0000"/>
                </a:solidFill>
                <a:effectLst/>
                <a:latin typeface="+mj-lt"/>
              </a:rPr>
              <a:t> develop the LS in March 2019</a:t>
            </a:r>
            <a:endParaRPr kumimoji="0" lang="en-AU" sz="1600" b="1" i="0" u="none" strike="noStrike" cap="none" normalizeH="0" baseline="0" dirty="0" smtClean="0">
              <a:ln>
                <a:noFill/>
              </a:ln>
              <a:solidFill>
                <a:srgbClr val="FF0000"/>
              </a:solidFill>
              <a:effectLst/>
              <a:latin typeface="+mj-lt"/>
            </a:endParaRPr>
          </a:p>
        </p:txBody>
      </p:sp>
      <p:cxnSp>
        <p:nvCxnSpPr>
          <p:cNvPr id="8" name="Straight Arrow Connector 7"/>
          <p:cNvCxnSpPr/>
          <p:nvPr/>
        </p:nvCxnSpPr>
        <p:spPr bwMode="auto">
          <a:xfrm flipH="1">
            <a:off x="2362200" y="5562600"/>
            <a:ext cx="2530475" cy="0"/>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157598692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draft agendas for the April F2F </a:t>
            </a:r>
            <a:r>
              <a:rPr lang="en-AU" dirty="0"/>
              <a:t>meeting at the SC6/WG1 level is mostly generic</a:t>
            </a:r>
          </a:p>
        </p:txBody>
      </p:sp>
      <p:sp>
        <p:nvSpPr>
          <p:cNvPr id="3" name="Content Placeholder 2"/>
          <p:cNvSpPr>
            <a:spLocks noGrp="1"/>
          </p:cNvSpPr>
          <p:nvPr>
            <p:ph idx="1"/>
          </p:nvPr>
        </p:nvSpPr>
        <p:spPr/>
        <p:txBody>
          <a:bodyPr/>
          <a:lstStyle/>
          <a:p>
            <a:r>
              <a:rPr lang="en-AU" dirty="0" smtClean="0"/>
              <a:t>Draft agenda</a:t>
            </a:r>
          </a:p>
          <a:p>
            <a:pPr lvl="1"/>
            <a:r>
              <a:rPr lang="en-AU" b="0" dirty="0" smtClean="0"/>
              <a:t>8</a:t>
            </a:r>
            <a:r>
              <a:rPr lang="en-AU" b="0" dirty="0"/>
              <a:t>. Introduction of New Item</a:t>
            </a:r>
          </a:p>
          <a:p>
            <a:pPr lvl="2"/>
            <a:r>
              <a:rPr lang="en-AU" dirty="0"/>
              <a:t>8.1 WG1N0xx: Simultaneous Wireless Information &amp; Power Transfer</a:t>
            </a:r>
          </a:p>
          <a:p>
            <a:pPr lvl="1"/>
            <a:r>
              <a:rPr lang="en-AU" b="0" dirty="0"/>
              <a:t>9. Other Business</a:t>
            </a:r>
          </a:p>
          <a:p>
            <a:pPr lvl="2"/>
            <a:r>
              <a:rPr lang="en-AU" b="1" dirty="0">
                <a:solidFill>
                  <a:srgbClr val="FF0000"/>
                </a:solidFill>
              </a:rPr>
              <a:t>9.1 Improvement of WG 1 Organization</a:t>
            </a:r>
          </a:p>
          <a:p>
            <a:pPr lvl="1"/>
            <a:r>
              <a:rPr lang="en-AU" b="0" dirty="0"/>
              <a:t>10. Development, Review, and Approval of Draft WG1 Resolutions</a:t>
            </a:r>
          </a:p>
          <a:p>
            <a:pPr lvl="1"/>
            <a:r>
              <a:rPr lang="en-AU" b="0" dirty="0"/>
              <a:t>11. Close</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92</a:t>
            </a:fld>
            <a:endParaRPr lang="en-US"/>
          </a:p>
        </p:txBody>
      </p:sp>
      <p:sp>
        <p:nvSpPr>
          <p:cNvPr id="6" name="Rectangle 5"/>
          <p:cNvSpPr/>
          <p:nvPr/>
        </p:nvSpPr>
        <p:spPr bwMode="auto">
          <a:xfrm>
            <a:off x="5349875" y="3429000"/>
            <a:ext cx="3794125"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See next page</a:t>
            </a:r>
          </a:p>
        </p:txBody>
      </p:sp>
      <p:cxnSp>
        <p:nvCxnSpPr>
          <p:cNvPr id="7" name="Straight Arrow Connector 6"/>
          <p:cNvCxnSpPr/>
          <p:nvPr/>
        </p:nvCxnSpPr>
        <p:spPr bwMode="auto">
          <a:xfrm flipH="1">
            <a:off x="5029200" y="3581400"/>
            <a:ext cx="320676" cy="0"/>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27692607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Item 9.1 of the WG1 agenda is of potential concern</a:t>
            </a:r>
            <a:endParaRPr lang="en-AU" dirty="0"/>
          </a:p>
        </p:txBody>
      </p:sp>
      <p:sp>
        <p:nvSpPr>
          <p:cNvPr id="3" name="Content Placeholder 2"/>
          <p:cNvSpPr>
            <a:spLocks noGrp="1"/>
          </p:cNvSpPr>
          <p:nvPr>
            <p:ph idx="1"/>
          </p:nvPr>
        </p:nvSpPr>
        <p:spPr/>
        <p:txBody>
          <a:bodyPr/>
          <a:lstStyle/>
          <a:p>
            <a:pPr lvl="1"/>
            <a:r>
              <a:rPr lang="en-AU" dirty="0" smtClean="0"/>
              <a:t>Item 9.1 of the SC6/WG1 agenda is </a:t>
            </a:r>
            <a:r>
              <a:rPr lang="en-AU" i="1" dirty="0"/>
              <a:t>Improvement of WG 1 Organization</a:t>
            </a:r>
            <a:r>
              <a:rPr lang="en-AU" i="1" dirty="0" smtClean="0"/>
              <a:t> </a:t>
            </a:r>
          </a:p>
          <a:p>
            <a:pPr lvl="1"/>
            <a:r>
              <a:rPr lang="en-AU" dirty="0" smtClean="0"/>
              <a:t>We don’t know anything of the content at this stage …</a:t>
            </a:r>
          </a:p>
          <a:p>
            <a:pPr lvl="2"/>
            <a:r>
              <a:rPr lang="en-AU" dirty="0" smtClean="0"/>
              <a:t>Jodi </a:t>
            </a:r>
            <a:r>
              <a:rPr lang="en-AU" dirty="0" err="1" smtClean="0"/>
              <a:t>Haasz</a:t>
            </a:r>
            <a:r>
              <a:rPr lang="en-AU" dirty="0" smtClean="0"/>
              <a:t> notes</a:t>
            </a:r>
          </a:p>
          <a:p>
            <a:pPr lvl="3"/>
            <a:r>
              <a:rPr lang="en-AU" i="1" dirty="0" smtClean="0"/>
              <a:t>This </a:t>
            </a:r>
            <a:r>
              <a:rPr lang="en-AU" i="1" dirty="0"/>
              <a:t>was a topic on the last SC 6 agenda (added at the </a:t>
            </a:r>
            <a:r>
              <a:rPr lang="en-AU" i="1" dirty="0" smtClean="0"/>
              <a:t>meeting)</a:t>
            </a:r>
          </a:p>
          <a:p>
            <a:pPr lvl="3"/>
            <a:r>
              <a:rPr lang="en-AU" i="1" dirty="0" smtClean="0"/>
              <a:t>It </a:t>
            </a:r>
            <a:r>
              <a:rPr lang="en-AU" i="1" dirty="0"/>
              <a:t>consisted of the WG 1 Chair asking how we can improve the work of WG 1 and bring new work </a:t>
            </a:r>
            <a:r>
              <a:rPr lang="en-AU" i="1" dirty="0" smtClean="0"/>
              <a:t>in</a:t>
            </a:r>
          </a:p>
          <a:p>
            <a:pPr lvl="3"/>
            <a:r>
              <a:rPr lang="en-AU" i="1" dirty="0" smtClean="0"/>
              <a:t>This </a:t>
            </a:r>
            <a:r>
              <a:rPr lang="en-AU" i="1" dirty="0"/>
              <a:t>is documented in the WG 1 meeting minutes from the August meeting.</a:t>
            </a:r>
          </a:p>
          <a:p>
            <a:pPr marL="1588" lvl="1" indent="0">
              <a:buNone/>
            </a:pP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93</a:t>
            </a:fld>
            <a:endParaRPr lang="en-US"/>
          </a:p>
        </p:txBody>
      </p:sp>
    </p:spTree>
    <p:extLst>
      <p:ext uri="{BB962C8B-B14F-4D97-AF65-F5344CB8AC3E}">
        <p14:creationId xmlns:p14="http://schemas.microsoft.com/office/powerpoint/2010/main" val="60935832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Is anyone intending to go to the SC6 meeting in China?</a:t>
            </a:r>
            <a:endParaRPr lang="en-AU" dirty="0"/>
          </a:p>
        </p:txBody>
      </p:sp>
      <p:sp>
        <p:nvSpPr>
          <p:cNvPr id="3" name="Content Placeholder 2"/>
          <p:cNvSpPr>
            <a:spLocks noGrp="1"/>
          </p:cNvSpPr>
          <p:nvPr>
            <p:ph idx="1"/>
          </p:nvPr>
        </p:nvSpPr>
        <p:spPr/>
        <p:txBody>
          <a:bodyPr/>
          <a:lstStyle/>
          <a:p>
            <a:pPr lvl="1"/>
            <a:r>
              <a:rPr lang="en-AU" dirty="0" smtClean="0"/>
              <a:t>Jodi </a:t>
            </a:r>
            <a:r>
              <a:rPr lang="en-AU" dirty="0" err="1" smtClean="0"/>
              <a:t>Haasz</a:t>
            </a:r>
            <a:r>
              <a:rPr lang="en-AU" dirty="0" smtClean="0"/>
              <a:t> notes:</a:t>
            </a:r>
          </a:p>
          <a:p>
            <a:pPr lvl="2"/>
            <a:r>
              <a:rPr lang="en-AU" dirty="0"/>
              <a:t>I am working with Peter on identifying a technical expert to accompany me to </a:t>
            </a:r>
            <a:r>
              <a:rPr lang="en-AU" dirty="0" smtClean="0"/>
              <a:t>China</a:t>
            </a:r>
          </a:p>
          <a:p>
            <a:pPr lvl="2"/>
            <a:r>
              <a:rPr lang="en-AU" dirty="0" smtClean="0"/>
              <a:t>My </a:t>
            </a:r>
            <a:r>
              <a:rPr lang="en-AU" dirty="0"/>
              <a:t>"guess" is that there will be technical presentations added to the agenda about the ISO/IEC/IEEE 8802 series of standards (as we saw in the past</a:t>
            </a:r>
            <a:r>
              <a:rPr lang="en-AU" dirty="0" smtClean="0"/>
              <a:t>)</a:t>
            </a:r>
            <a:endParaRPr lang="en-AU" dirty="0"/>
          </a:p>
          <a:p>
            <a:pPr lvl="2"/>
            <a:r>
              <a:rPr lang="en-AU" dirty="0" smtClean="0"/>
              <a:t>As </a:t>
            </a:r>
            <a:r>
              <a:rPr lang="en-AU" dirty="0"/>
              <a:t>I told Peter, I am available to attend this meeting but there is no point in me attending this meeting without a technical expert.  </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94</a:t>
            </a:fld>
            <a:endParaRPr lang="en-US"/>
          </a:p>
        </p:txBody>
      </p:sp>
    </p:spTree>
    <p:extLst>
      <p:ext uri="{BB962C8B-B14F-4D97-AF65-F5344CB8AC3E}">
        <p14:creationId xmlns:p14="http://schemas.microsoft.com/office/powerpoint/2010/main" val="58297807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ISO/IEC JTC1 has changed the rules so that “experts” rather than “NBs” participate in WGs</a:t>
            </a:r>
            <a:endParaRPr lang="en-AU" dirty="0"/>
          </a:p>
        </p:txBody>
      </p:sp>
      <p:sp>
        <p:nvSpPr>
          <p:cNvPr id="3" name="Content Placeholder 2"/>
          <p:cNvSpPr>
            <a:spLocks noGrp="1"/>
          </p:cNvSpPr>
          <p:nvPr>
            <p:ph idx="1"/>
          </p:nvPr>
        </p:nvSpPr>
        <p:spPr/>
        <p:txBody>
          <a:bodyPr/>
          <a:lstStyle/>
          <a:p>
            <a:pPr lvl="1"/>
            <a:r>
              <a:rPr lang="en-AU" dirty="0" smtClean="0"/>
              <a:t>The organisational structure in ISO/IEC JTC1 changed in 2016 to align its operation with ISO rules</a:t>
            </a:r>
          </a:p>
          <a:p>
            <a:pPr lvl="1"/>
            <a:r>
              <a:rPr lang="en-AU" dirty="0" smtClean="0"/>
              <a:t>A communication from JTC1 states</a:t>
            </a:r>
          </a:p>
          <a:p>
            <a:pPr lvl="2"/>
            <a:r>
              <a:rPr lang="en-AU" i="1" dirty="0" smtClean="0"/>
              <a:t>Working Groups are comprised of INDIVIDUAL EXPERTS appointed by National Bodies and Liaison Organizations</a:t>
            </a:r>
          </a:p>
          <a:p>
            <a:pPr lvl="2"/>
            <a:r>
              <a:rPr lang="en-AU" i="1" dirty="0" smtClean="0"/>
              <a:t>These experts MUST be entered into Global Directory to be considered a member of the WG and to receive documents</a:t>
            </a:r>
          </a:p>
          <a:p>
            <a:pPr lvl="2"/>
            <a:r>
              <a:rPr lang="en-AU" i="1" dirty="0" smtClean="0"/>
              <a:t>National Bodies are responsible for ensuring that their expert appointments are up to date</a:t>
            </a:r>
          </a:p>
          <a:p>
            <a:pPr lvl="2"/>
            <a:r>
              <a:rPr lang="en-AU" i="1" dirty="0" smtClean="0"/>
              <a:t>Liaison Organizations work via ITTF to maintain their expert members</a:t>
            </a:r>
          </a:p>
          <a:p>
            <a:pPr lvl="2"/>
            <a:r>
              <a:rPr lang="en-AU" i="1" dirty="0" smtClean="0"/>
              <a:t>If the expert is NOT in Global Directory, he/she will not receive documents and will NOT be considered a member of the WG.</a:t>
            </a:r>
          </a:p>
          <a:p>
            <a:pPr lvl="1"/>
            <a:r>
              <a:rPr lang="en-AU" dirty="0" smtClean="0"/>
              <a:t>Technically this means someone not in the Global Directory could not speak SC6 meetings but no one has raised this as an issue</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95</a:t>
            </a:fld>
            <a:endParaRPr lang="en-US"/>
          </a:p>
        </p:txBody>
      </p:sp>
    </p:spTree>
    <p:extLst>
      <p:ext uri="{BB962C8B-B14F-4D97-AF65-F5344CB8AC3E}">
        <p14:creationId xmlns:p14="http://schemas.microsoft.com/office/powerpoint/2010/main" val="2285021260"/>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Chair has been empowered to appoint experts to the </a:t>
            </a:r>
            <a:r>
              <a:rPr lang="en-AU" dirty="0"/>
              <a:t>SC6 document access lists </a:t>
            </a:r>
          </a:p>
        </p:txBody>
      </p:sp>
      <p:sp>
        <p:nvSpPr>
          <p:cNvPr id="3" name="Content Placeholder 2"/>
          <p:cNvSpPr>
            <a:spLocks noGrp="1"/>
          </p:cNvSpPr>
          <p:nvPr>
            <p:ph idx="1"/>
          </p:nvPr>
        </p:nvSpPr>
        <p:spPr/>
        <p:txBody>
          <a:bodyPr/>
          <a:lstStyle/>
          <a:p>
            <a:pPr lvl="1"/>
            <a:r>
              <a:rPr lang="en-AU" dirty="0" smtClean="0"/>
              <a:t>One way of dealing with this change is to empower the SC Chair to appoint experts to WG1 and WG7, with the understanding that anyone who volunteers will be appointed</a:t>
            </a:r>
          </a:p>
          <a:p>
            <a:pPr lvl="1"/>
            <a:r>
              <a:rPr lang="en-AU" dirty="0" smtClean="0"/>
              <a:t>Motion (ratified in May 2014 by IEEE 802 EC)</a:t>
            </a:r>
          </a:p>
          <a:p>
            <a:pPr lvl="2"/>
            <a:r>
              <a:rPr lang="en-AU" i="1" dirty="0" smtClean="0"/>
              <a:t>The IEEE 802 JTC1 SC recommends to the IEEE 802 EC that the Chair of the IEEE 802 JTC1 SC be empowered to submit  the names to ITTF of any  IEEE 802 members who volunteer  as “experts” to the appropriate Working Group lists in ISO/IEC JTC1</a:t>
            </a:r>
          </a:p>
          <a:p>
            <a:pPr lvl="2"/>
            <a:r>
              <a:rPr lang="en-AU" dirty="0" smtClean="0"/>
              <a:t>Moved</a:t>
            </a:r>
          </a:p>
          <a:p>
            <a:pPr lvl="2"/>
            <a:r>
              <a:rPr lang="en-AU" dirty="0" smtClean="0"/>
              <a:t>Seconded</a:t>
            </a:r>
          </a:p>
          <a:p>
            <a:pPr lvl="2"/>
            <a:r>
              <a:rPr lang="en-AU" dirty="0" smtClean="0"/>
              <a:t>Result 9/0/0</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96</a:t>
            </a:fld>
            <a:endParaRPr lang="en-US"/>
          </a:p>
        </p:txBody>
      </p:sp>
    </p:spTree>
    <p:extLst>
      <p:ext uri="{BB962C8B-B14F-4D97-AF65-F5344CB8AC3E}">
        <p14:creationId xmlns:p14="http://schemas.microsoft.com/office/powerpoint/2010/main" val="931243923"/>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The small number of people who asked to be added to the SC6 reflectors were added in Sept 2014:</a:t>
            </a:r>
          </a:p>
          <a:p>
            <a:pPr lvl="2"/>
            <a:r>
              <a:rPr lang="en-AU" dirty="0" smtClean="0"/>
              <a:t>Ian Sherlock - isherlock@ti.com</a:t>
            </a:r>
          </a:p>
          <a:p>
            <a:pPr lvl="2"/>
            <a:r>
              <a:rPr lang="en-AU" dirty="0" smtClean="0"/>
              <a:t>Al </a:t>
            </a:r>
            <a:r>
              <a:rPr lang="en-AU" dirty="0" err="1" smtClean="0"/>
              <a:t>Petrick</a:t>
            </a:r>
            <a:r>
              <a:rPr lang="en-AU" dirty="0" smtClean="0"/>
              <a:t> - al@jpasoc.com</a:t>
            </a:r>
          </a:p>
          <a:p>
            <a:pPr lvl="2"/>
            <a:r>
              <a:rPr lang="en-AU" dirty="0" smtClean="0"/>
              <a:t>Dan Harkins - dharkins@arubanetworks.com</a:t>
            </a:r>
          </a:p>
          <a:p>
            <a:pPr lvl="2"/>
            <a:r>
              <a:rPr lang="en-AU" dirty="0" smtClean="0"/>
              <a:t>Brian Weis - bew@cisco.com</a:t>
            </a:r>
          </a:p>
          <a:p>
            <a:pPr lvl="2"/>
            <a:r>
              <a:rPr lang="en-AU" dirty="0" smtClean="0"/>
              <a:t>Mick Seaman - mickseaman@gmail.com</a:t>
            </a:r>
          </a:p>
          <a:p>
            <a:pPr lvl="2"/>
            <a:r>
              <a:rPr lang="en-AU" dirty="0" smtClean="0"/>
              <a:t>Stephen McCann  - mccann.stephen@gmail.com</a:t>
            </a:r>
          </a:p>
          <a:p>
            <a:pPr lvl="2"/>
            <a:r>
              <a:rPr lang="en-AU" dirty="0" smtClean="0"/>
              <a:t>Adrian Stephens - Adrian.P.Stephens@intel.com</a:t>
            </a:r>
          </a:p>
          <a:p>
            <a:pPr lvl="2"/>
            <a:r>
              <a:rPr lang="en-AU" dirty="0" smtClean="0"/>
              <a:t>Bruce Kraemer - bkraemer@marvell.com</a:t>
            </a:r>
          </a:p>
          <a:p>
            <a:pPr lvl="2"/>
            <a:r>
              <a:rPr lang="en-AU" dirty="0" smtClean="0"/>
              <a:t>John Messenger - </a:t>
            </a:r>
            <a:r>
              <a:rPr lang="en-AU" dirty="0" smtClean="0">
                <a:hlinkClick r:id="rId2"/>
              </a:rPr>
              <a:t>jmessenger@advaoptical.com</a:t>
            </a:r>
            <a:endParaRPr lang="en-AU" dirty="0" smtClean="0"/>
          </a:p>
          <a:p>
            <a:pPr lvl="1"/>
            <a:r>
              <a:rPr lang="en-AU"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97</a:t>
            </a:fld>
            <a:endParaRPr lang="en-US"/>
          </a:p>
        </p:txBody>
      </p:sp>
    </p:spTree>
    <p:extLst>
      <p:ext uri="{BB962C8B-B14F-4D97-AF65-F5344CB8AC3E}">
        <p14:creationId xmlns:p14="http://schemas.microsoft.com/office/powerpoint/2010/main" val="1594141530"/>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a:t>
            </a:r>
          </a:p>
          <a:p>
            <a:pPr lvl="1"/>
            <a:r>
              <a:rPr lang="en-AU" dirty="0" smtClean="0"/>
              <a:t>Others have been added since</a:t>
            </a:r>
          </a:p>
          <a:p>
            <a:pPr lvl="2"/>
            <a:r>
              <a:rPr lang="en-AU" dirty="0" smtClean="0"/>
              <a:t>Karen Randall - </a:t>
            </a:r>
            <a:r>
              <a:rPr lang="en-AU" dirty="0" smtClean="0">
                <a:hlinkClick r:id="rId2"/>
              </a:rPr>
              <a:t>karen@randall-consulting.com</a:t>
            </a:r>
            <a:r>
              <a:rPr lang="en-AU" dirty="0" smtClean="0"/>
              <a:t> - added Sept 2015</a:t>
            </a:r>
          </a:p>
          <a:p>
            <a:pPr lvl="2"/>
            <a:r>
              <a:rPr lang="en-AU" dirty="0" smtClean="0"/>
              <a:t>Dorothy Stanley - </a:t>
            </a:r>
            <a:r>
              <a:rPr lang="en-AU" dirty="0" smtClean="0">
                <a:hlinkClick r:id="rId3"/>
              </a:rPr>
              <a:t>dorothy.stanley@hpe.com</a:t>
            </a:r>
            <a:r>
              <a:rPr lang="en-AU" dirty="0" smtClean="0"/>
              <a:t> – added Mar 2016</a:t>
            </a:r>
          </a:p>
          <a:p>
            <a:pPr lvl="2"/>
            <a:r>
              <a:rPr lang="en-AU" dirty="0" smtClean="0"/>
              <a:t>Peter Yee - </a:t>
            </a:r>
            <a:r>
              <a:rPr lang="en-US" u="sng" dirty="0" smtClean="0">
                <a:hlinkClick r:id="rId4"/>
              </a:rPr>
              <a:t>peter@akayla.com</a:t>
            </a:r>
            <a:r>
              <a:rPr lang="en-US" dirty="0"/>
              <a:t> </a:t>
            </a:r>
            <a:r>
              <a:rPr lang="en-US" dirty="0" smtClean="0"/>
              <a:t>– added Oct 2017</a:t>
            </a:r>
          </a:p>
          <a:p>
            <a:pPr lvl="2"/>
            <a:r>
              <a:rPr lang="en-AU" dirty="0" smtClean="0"/>
              <a:t>David Law – </a:t>
            </a:r>
            <a:r>
              <a:rPr lang="en-AU" dirty="0" smtClean="0">
                <a:hlinkClick r:id="rId5"/>
              </a:rPr>
              <a:t>dlaw@hpe.com</a:t>
            </a:r>
            <a:r>
              <a:rPr lang="en-AU" dirty="0" smtClean="0"/>
              <a:t> – added Oct 2017</a:t>
            </a:r>
          </a:p>
          <a:p>
            <a:pPr lvl="2"/>
            <a:r>
              <a:rPr lang="en-US" dirty="0" err="1"/>
              <a:t>Hyeong</a:t>
            </a:r>
            <a:r>
              <a:rPr lang="en-US" dirty="0"/>
              <a:t>-Ho </a:t>
            </a:r>
            <a:r>
              <a:rPr lang="en-US" dirty="0" smtClean="0"/>
              <a:t>LEE - </a:t>
            </a:r>
            <a:r>
              <a:rPr lang="en-US" dirty="0" smtClean="0">
                <a:hlinkClick r:id="rId6"/>
              </a:rPr>
              <a:t>holee@etri.re.kr</a:t>
            </a:r>
            <a:r>
              <a:rPr lang="en-US" dirty="0" smtClean="0"/>
              <a:t> - </a:t>
            </a:r>
            <a:r>
              <a:rPr lang="en-AU" dirty="0"/>
              <a:t>added Oct </a:t>
            </a:r>
            <a:r>
              <a:rPr lang="en-AU" dirty="0" smtClean="0"/>
              <a:t>2017</a:t>
            </a:r>
            <a:endParaRPr lang="en-AU" dirty="0" smtClean="0">
              <a:solidFill>
                <a:srgbClr val="FF0000"/>
              </a:solidFill>
            </a:endParaRPr>
          </a:p>
          <a:p>
            <a:pPr lvl="1"/>
            <a:r>
              <a:rPr lang="en-AU" dirty="0" smtClean="0"/>
              <a:t>Yell if you would like to be added too</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98</a:t>
            </a:fld>
            <a:endParaRPr lang="en-US"/>
          </a:p>
        </p:txBody>
      </p:sp>
    </p:spTree>
    <p:extLst>
      <p:ext uri="{BB962C8B-B14F-4D97-AF65-F5344CB8AC3E}">
        <p14:creationId xmlns:p14="http://schemas.microsoft.com/office/powerpoint/2010/main" val="2383333038"/>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r>
              <a:rPr lang="en-AU" smtClean="0"/>
              <a:t>Are there any other matters for consideration by IEEE 802 JTC1 SC?</a:t>
            </a:r>
            <a:endParaRPr lang="en-US" smtClean="0"/>
          </a:p>
        </p:txBody>
      </p:sp>
      <p:sp>
        <p:nvSpPr>
          <p:cNvPr id="65539" name="Content Placeholder 6"/>
          <p:cNvSpPr>
            <a:spLocks noGrp="1"/>
          </p:cNvSpPr>
          <p:nvPr>
            <p:ph idx="1"/>
          </p:nvPr>
        </p:nvSpPr>
        <p:spPr/>
        <p:txBody>
          <a:bodyPr/>
          <a:lstStyle/>
          <a:p>
            <a:pPr lvl="1"/>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C8EF58FE-2C23-4D70-A5CA-B7C1EDBDBD71}" type="slidenum">
              <a:rPr lang="en-US" smtClean="0"/>
              <a:pPr>
                <a:defRPr/>
              </a:pPr>
              <a:t>99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13842</Words>
  <Application>Microsoft Office PowerPoint</Application>
  <PresentationFormat>On-screen Show (4:3)</PresentationFormat>
  <Paragraphs>2244</Paragraphs>
  <Slides>151</Slides>
  <Notes>11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151</vt:i4>
      </vt:variant>
    </vt:vector>
  </HeadingPairs>
  <TitlesOfParts>
    <vt:vector size="157" baseType="lpstr">
      <vt:lpstr>Arial</vt:lpstr>
      <vt:lpstr>Times New Roman</vt:lpstr>
      <vt:lpstr>Wingdings</vt:lpstr>
      <vt:lpstr>802-11-Submission</vt:lpstr>
      <vt:lpstr>Acrobat Document</vt:lpstr>
      <vt:lpstr>Packager Shell Object</vt:lpstr>
      <vt:lpstr>IEEE 802 JTC1 Standing Committee January 2019 agenda for St Louis</vt:lpstr>
      <vt:lpstr>This document will be used to run the IEEE 802 JTC1 SC meetings in St Louis in January 2019</vt:lpstr>
      <vt:lpstr>The SC will review the official IEEE-SA patent material for pre-PAR groups</vt:lpstr>
      <vt:lpstr>The IEEE 802 JTC1 SC will operate using accepted principles of meeting etiquette</vt:lpstr>
      <vt:lpstr>The SC will review the new “Participation in IEEE 802 Meetings” slide</vt:lpstr>
      <vt:lpstr>The IEEE 802 JTC1 SC will have one slot at the Jan 2019 interim meeting in St Louis</vt:lpstr>
      <vt:lpstr>The IEEE 802 JTC1 SC regular meeting has a high level list of agenda items to be considered</vt:lpstr>
      <vt:lpstr>The IEEE 802 JTC1 SC will consider approving its agenda</vt:lpstr>
      <vt:lpstr>The IEEE 802 JTC1 SC will consider approval of the minutes of its previous meeting</vt:lpstr>
      <vt:lpstr>The goals of the IEEE 802 JTC1 SC were reaffirmed by the IEEE 802 EC in July 2018</vt:lpstr>
      <vt:lpstr>The IEEE 802 WGs continue to liaise drafts to SC6 for their information</vt:lpstr>
      <vt:lpstr>IEEE 802 continues to notify SC6 of various new projects</vt:lpstr>
      <vt:lpstr>The new iMeet area for the “Adoption of IEEE 802 standards by ISO/IEC JTC1” is operational</vt:lpstr>
      <vt:lpstr>IEEE 802 has sent 48 standards through to PSDO ratification with 36 in-process</vt:lpstr>
      <vt:lpstr>IEEE 802.1 WG has sent 23 standards completely through the PSDO ratification process</vt:lpstr>
      <vt:lpstr>IEEE 802.1 WG has sent 23 standards completely through the PSDO ratification process</vt:lpstr>
      <vt:lpstr>IEEE 802.3 WG has sent 10 standards completely through the PSDO ratification process</vt:lpstr>
      <vt:lpstr>IEEE 802.11 WG has sent 7 standards completely through the PSDO ratification process</vt:lpstr>
      <vt:lpstr>IEEE 802.15 WG has sent two standards  completely through the PSDO ratification process</vt:lpstr>
      <vt:lpstr>IEEE 802.16 WG has sent zero standards completely through the PSDO ratification process</vt:lpstr>
      <vt:lpstr>IEEE 802.21 WG has sent three standards completely through the PSDO ratification process</vt:lpstr>
      <vt:lpstr>IEEE 802.22 WG has sent three standards completely through the PSDO ratification process</vt:lpstr>
      <vt:lpstr>IEEE 802.1 has 15 standards in the pipeline for ratification under the PSDO</vt:lpstr>
      <vt:lpstr>IEEE 802.1 has 15 standards in the pipeline for ratification under the PSDO process</vt:lpstr>
      <vt:lpstr>IEEE 802.1AEcg is waiting for publication</vt:lpstr>
      <vt:lpstr>IEEE 802.1CB FDIS ballot passed &amp; is waiting for publication</vt:lpstr>
      <vt:lpstr>IEEE 802.1Qci FDIS ballot passed &amp; is waiting for publication</vt:lpstr>
      <vt:lpstr>IEEE 802.1Qch FDIS ballot passed &amp; is waiting for publication</vt:lpstr>
      <vt:lpstr>IEEE 802c FDIS ballot passed but requires a response  </vt:lpstr>
      <vt:lpstr>China NB provided comments in FDIS ballot on IEEE 802c</vt:lpstr>
      <vt:lpstr>China NB provided comments in FDIS ballot on IEEE 802c</vt:lpstr>
      <vt:lpstr>China NB provided comments in FDIS ballot on IEEE 802c</vt:lpstr>
      <vt:lpstr>China NB provided comments in FDIS ballot on IEEE 802c</vt:lpstr>
      <vt:lpstr>China NB provided comments in FDIS ballot on IEEE 802c</vt:lpstr>
      <vt:lpstr>China NB provided comments in FDIS ballot on IEEE 802c</vt:lpstr>
      <vt:lpstr>IEEE 802.1Q-2018 60-day ballot closes on 11 March 2019</vt:lpstr>
      <vt:lpstr>IEEE 802.1Qcc PSDO process will be delayed until previous amendments are approved</vt:lpstr>
      <vt:lpstr>IEEE 802.1Qcp PSDO process will be delayed until previous amendments are approved</vt:lpstr>
      <vt:lpstr>IEEE 802.1AR-Rev is waiting start of FDIS ballot </vt:lpstr>
      <vt:lpstr>IEEE 802.1CM is waiting for start of FDIS ballot</vt:lpstr>
      <vt:lpstr>IEEE 802.1Qcy PSDO process will be delayed until previous amendments are approved</vt:lpstr>
      <vt:lpstr>IEEE 802.1AC/Cor-1 90-day PSDO ballot closes 17 Mar 2019</vt:lpstr>
      <vt:lpstr>IEEE 802.1Xck 60-day ballot closes on 11 March 2019</vt:lpstr>
      <vt:lpstr>IEEE 802.1AE-Rev 60-day ballot closes on 11 March 2019</vt:lpstr>
      <vt:lpstr>IEEE 802.1AS-Rev will be liaised for information soon</vt:lpstr>
      <vt:lpstr>A couple of standards are going through Systematic Review</vt:lpstr>
      <vt:lpstr>A couple of standards are going through Systematic Review</vt:lpstr>
      <vt:lpstr>A systematic review asks five questions, including a recommended action</vt:lpstr>
      <vt:lpstr>A systematic review asks five questions, including a recommended action</vt:lpstr>
      <vt:lpstr>A systematic review asks five questions, including a recommended action</vt:lpstr>
      <vt:lpstr>IEEE 802.3 has ten standards in the pipeline for ratification under the PSDO process</vt:lpstr>
      <vt:lpstr>IEEE 802.3bn published</vt:lpstr>
      <vt:lpstr>IEEE 802.3bv published</vt:lpstr>
      <vt:lpstr>IEEE 802.3bu published</vt:lpstr>
      <vt:lpstr>IEEE 802.3bs FDIS ballot passed &amp; is waiting for publication</vt:lpstr>
      <vt:lpstr>IEEE 802.3cb was liaised for information in June 2017</vt:lpstr>
      <vt:lpstr>IEEE 802.3cc FDIS ballot passed &amp; is waiting for publication</vt:lpstr>
      <vt:lpstr>IEEE 802.3cd was liaised for information in Feb 2018</vt:lpstr>
      <vt:lpstr>IEEE 802.3-REV was liaised for information in Feb 2018</vt:lpstr>
      <vt:lpstr>IEEE 802.3bt was liaised for information in Feb 2018</vt:lpstr>
      <vt:lpstr>IEEE 802.3.2 will be liaised for information in Jan 2019</vt:lpstr>
      <vt:lpstr>802.3 WG are currently considering the order of </vt:lpstr>
      <vt:lpstr>IEEE 802.11 has ten standards in the pipeline for ratification under the PSDO</vt:lpstr>
      <vt:lpstr>IEEE 802.11ah FDIS closes on 8 Feb 2019</vt:lpstr>
      <vt:lpstr>IEEE 802.11ai FDIS ballot passed but a response is required</vt:lpstr>
      <vt:lpstr>IEEE 802.11ai FDIS ballot passed but a response is required</vt:lpstr>
      <vt:lpstr>China NB provided comments in FDIS ballot on IEEE 802.11ai</vt:lpstr>
      <vt:lpstr>China NB provided comments in FDIS ballot on IEEE 802.11ai</vt:lpstr>
      <vt:lpstr>China NB provided comments in FDIS ballot on IEEE 802.11ai</vt:lpstr>
      <vt:lpstr>China NB provided comments in FDIS ballot on IEEE 802.11ai</vt:lpstr>
      <vt:lpstr>PowerPoint Presentation</vt:lpstr>
      <vt:lpstr>IEEE 802.11aj 60-day ballot closes on 10 Feb 2019</vt:lpstr>
      <vt:lpstr>IEEE 802.11ak 60-day ballot closes on 10 Feb 2019</vt:lpstr>
      <vt:lpstr>IEEE 802.11aq 60-day ballot closes on 10 Feb 2019</vt:lpstr>
      <vt:lpstr>IEEE 802.11ax will be liaised when appropriate</vt:lpstr>
      <vt:lpstr>IEEE 802.11ay will be liaised when appropriate</vt:lpstr>
      <vt:lpstr>IEEE 802.11az will be liaised when appropriate</vt:lpstr>
      <vt:lpstr>IEEE 802.11ba will be liaised when appropriate</vt:lpstr>
      <vt:lpstr>IEEE 802.11bb will be liaised when appropriate</vt:lpstr>
      <vt:lpstr>IEEE 802.15 has one standard in the pipeline for ratification under the PSDO</vt:lpstr>
      <vt:lpstr>IEEE 802.15.6-2012 FDIS ballot passed but comment responses are required</vt:lpstr>
      <vt:lpstr>IEEE 802.16 has zero standards in the pipeline for ratification under the PSDO</vt:lpstr>
      <vt:lpstr>IEEE 802.16-2017 passed 60-day pre-ballot with comments but the PSDO process was cancelled</vt:lpstr>
      <vt:lpstr>IEEE 802.21 has no standards in the pipeline for ratification under the PSDO</vt:lpstr>
      <vt:lpstr>IEEE 802.22 has zero standards in the pipeline for ratification under the PSDO</vt:lpstr>
      <vt:lpstr>A LS was sent to SC6 in March 2018 asking that  various ISO/IEC standards be withdrawn</vt:lpstr>
      <vt:lpstr>SC6 has initiated a process for the withdrawal of various ISO/IEC standards as requested by IEEE 802</vt:lpstr>
      <vt:lpstr>The next SC6 meeting will be held in April 2019 in Beijing</vt:lpstr>
      <vt:lpstr>The draft agendas for the April F2F meeting at the SC6 level are placeholders</vt:lpstr>
      <vt:lpstr>The draft agenda for the April F2F meeting at the SC6/WG1 level is mostly generic</vt:lpstr>
      <vt:lpstr>The draft agendas for the April F2F meeting at the SC6/WG1 level is mostly generic</vt:lpstr>
      <vt:lpstr>The draft agendas for the April F2F meeting at the SC6/WG1 level is mostly generic</vt:lpstr>
      <vt:lpstr>Item 9.1 of the WG1 agenda is of potential concern</vt:lpstr>
      <vt:lpstr>Is anyone intending to go to the SC6 meeting in China?</vt:lpstr>
      <vt:lpstr>ISO/IEC JTC1 has changed the rules so that “experts” rather than “NBs” participate in WGs</vt:lpstr>
      <vt:lpstr>The SC Chair has been empowered to appoint experts to the SC6 document access lists </vt:lpstr>
      <vt:lpstr>Various names have been added to the SC6 document access lists at this time</vt:lpstr>
      <vt:lpstr>Various names have been added to the SC6 document access lists at this time</vt:lpstr>
      <vt:lpstr>Are there any other matters for consideration by IEEE 802 JTC1 SC?</vt:lpstr>
      <vt:lpstr>The IEEE 802 JTC1 SC will adjourn for the week</vt:lpstr>
      <vt:lpstr>Additional process material</vt:lpstr>
      <vt:lpstr>The SC agreed in Nov 2014 on a process for developing &amp; approving PSDO comment resolutions</vt:lpstr>
      <vt:lpstr>Old status pages</vt:lpstr>
      <vt:lpstr>IEEE 802.11-2012 has been published</vt:lpstr>
      <vt:lpstr>IEEE 802.1X-2010 has been published</vt:lpstr>
      <vt:lpstr>IEEE 802.1AE-2006 has been published</vt:lpstr>
      <vt:lpstr>IEEE 802.1AB-2009 has been published</vt:lpstr>
      <vt:lpstr>IEEE 802.1AR-2009 has been published</vt:lpstr>
      <vt:lpstr>IEEE 802.1AS-2011 has been published</vt:lpstr>
      <vt:lpstr>IEEE 802.1BA-2011 has been published</vt:lpstr>
      <vt:lpstr>IEEE 802.1BR-2012 has been published</vt:lpstr>
      <vt:lpstr>IEEE 802.3-2012 has been published</vt:lpstr>
      <vt:lpstr>IEEE 802.11ae-2012 has been published</vt:lpstr>
      <vt:lpstr>IEEE 802.11aa-2012 has been published</vt:lpstr>
      <vt:lpstr>IEEE 802.11ad-2012 has been published</vt:lpstr>
      <vt:lpstr>IEEE 802.22 has been published</vt:lpstr>
      <vt:lpstr>IEEE 802.1AEbn-2011 has been published</vt:lpstr>
      <vt:lpstr>IEEE 802.1AEbw-2013 has been published</vt:lpstr>
      <vt:lpstr>IEEE 802.3.1-2013 has been published</vt:lpstr>
      <vt:lpstr>IEEE 802.11ac-2013 has been published</vt:lpstr>
      <vt:lpstr>IEEE 802.11af-2013 has been published</vt:lpstr>
      <vt:lpstr>IEEE 802.1AX-2014 has been published</vt:lpstr>
      <vt:lpstr>IEEE 802-2014 has been published</vt:lpstr>
      <vt:lpstr>IEEE 802.1Xbx-2014 has been published</vt:lpstr>
      <vt:lpstr>IEEE 802.1Q-Rev-2014 has been published</vt:lpstr>
      <vt:lpstr>IEEE 802-3-2015 has been published</vt:lpstr>
      <vt:lpstr>IEEE 802.1Qbv-2015 has been published</vt:lpstr>
      <vt:lpstr>IEEE 802.1AB-2016 has been published</vt:lpstr>
      <vt:lpstr>IEEE 802.1Qca-2015 has been published</vt:lpstr>
      <vt:lpstr>IEEE 802.22a has been published</vt:lpstr>
      <vt:lpstr>IEEE 8802.1Qbu has been published</vt:lpstr>
      <vt:lpstr>IEEE 8802.1Qbz has been published</vt:lpstr>
      <vt:lpstr>IEEE 802.1Qcd-2015 has been published</vt:lpstr>
      <vt:lpstr>IEEE 802.1Q-2014/Cor 1-2015 has been published</vt:lpstr>
      <vt:lpstr>IEEE 8802.3bw has been published</vt:lpstr>
      <vt:lpstr>IEEE 8802.3bp has been published</vt:lpstr>
      <vt:lpstr>IEEE 8802.3bq has been published</vt:lpstr>
      <vt:lpstr>IEEE 8802.3br has been published</vt:lpstr>
      <vt:lpstr>IEEE 8802.3by has been published</vt:lpstr>
      <vt:lpstr>IEEE 8802.3bz has been published</vt:lpstr>
      <vt:lpstr>ISO/IEC/IEEE 802.15.3 has been published</vt:lpstr>
      <vt:lpstr>IEEE 802.15.4-2015 has been published</vt:lpstr>
      <vt:lpstr>IEEE 802.21-2017 has been published</vt:lpstr>
      <vt:lpstr>IEEE 802.22b has been published</vt:lpstr>
      <vt:lpstr>IEEE 802.1AC-Rev has been published</vt:lpstr>
      <vt:lpstr>IEEE 802d has been published</vt:lpstr>
      <vt:lpstr>IEEE 802.11mc has been published</vt:lpstr>
      <vt:lpstr>IEEE 802.21.1 has been published</vt:lpstr>
      <vt:lpstr>IEEE 802.1AX-2014/Cor1 has been published</vt:lpstr>
      <vt:lpstr>IEEE 802.3/Cor 1 has been published</vt:lpstr>
      <vt:lpstr>IEEE 802.21-2017-Cor1 90-day  FDIS ballot passed and response sent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2019-01-15T20:38:37Z</dcterms:modified>
</cp:coreProperties>
</file>