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2"/>
  </p:notesMasterIdLst>
  <p:handoutMasterIdLst>
    <p:handoutMasterId r:id="rId153"/>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2225" r:id="rId31"/>
    <p:sldId id="2226" r:id="rId32"/>
    <p:sldId id="2227" r:id="rId33"/>
    <p:sldId id="2228" r:id="rId34"/>
    <p:sldId id="2229" r:id="rId35"/>
    <p:sldId id="2236" r:id="rId36"/>
    <p:sldId id="1965" r:id="rId37"/>
    <p:sldId id="1967" r:id="rId38"/>
    <p:sldId id="1968" r:id="rId39"/>
    <p:sldId id="1969" r:id="rId40"/>
    <p:sldId id="2035" r:id="rId41"/>
    <p:sldId id="2104" r:id="rId42"/>
    <p:sldId id="2112" r:id="rId43"/>
    <p:sldId id="2113" r:id="rId44"/>
    <p:sldId id="2114" r:id="rId45"/>
    <p:sldId id="2167" r:id="rId46"/>
    <p:sldId id="2207" r:id="rId47"/>
    <p:sldId id="2215" r:id="rId48"/>
    <p:sldId id="2210" r:id="rId49"/>
    <p:sldId id="2209" r:id="rId50"/>
    <p:sldId id="2211" r:id="rId51"/>
    <p:sldId id="2008" r:id="rId52"/>
    <p:sldId id="1694" r:id="rId53"/>
    <p:sldId id="1716" r:id="rId54"/>
    <p:sldId id="1717" r:id="rId55"/>
    <p:sldId id="1864" r:id="rId56"/>
    <p:sldId id="1945" r:id="rId57"/>
    <p:sldId id="1946" r:id="rId58"/>
    <p:sldId id="2036" r:id="rId59"/>
    <p:sldId id="2037" r:id="rId60"/>
    <p:sldId id="2071" r:id="rId61"/>
    <p:sldId id="2218" r:id="rId62"/>
    <p:sldId id="2220" r:id="rId63"/>
    <p:sldId id="1688" r:id="rId64"/>
    <p:sldId id="1703" r:id="rId65"/>
    <p:sldId id="1704" r:id="rId66"/>
    <p:sldId id="1978" r:id="rId67"/>
    <p:sldId id="2221" r:id="rId68"/>
    <p:sldId id="2223" r:id="rId69"/>
    <p:sldId id="2222" r:id="rId70"/>
    <p:sldId id="2224" r:id="rId71"/>
    <p:sldId id="1705" r:id="rId72"/>
    <p:sldId id="1706" r:id="rId73"/>
    <p:sldId id="1707" r:id="rId74"/>
    <p:sldId id="1708" r:id="rId75"/>
    <p:sldId id="1709" r:id="rId76"/>
    <p:sldId id="1710" r:id="rId77"/>
    <p:sldId id="1790" r:id="rId78"/>
    <p:sldId id="2199" r:id="rId79"/>
    <p:sldId id="1698" r:id="rId80"/>
    <p:sldId id="1701" r:id="rId81"/>
    <p:sldId id="2100" r:id="rId82"/>
    <p:sldId id="2101" r:id="rId83"/>
    <p:sldId id="2014" r:id="rId84"/>
    <p:sldId id="1679" r:id="rId85"/>
    <p:sldId id="2191" r:id="rId86"/>
    <p:sldId id="2192" r:id="rId87"/>
    <p:sldId id="2193" r:id="rId88"/>
    <p:sldId id="2231" r:id="rId89"/>
    <p:sldId id="2232" r:id="rId90"/>
    <p:sldId id="2233" r:id="rId91"/>
    <p:sldId id="2234" r:id="rId92"/>
    <p:sldId id="2235" r:id="rId93"/>
    <p:sldId id="2230" r:id="rId94"/>
    <p:sldId id="1375" r:id="rId95"/>
    <p:sldId id="1376" r:id="rId96"/>
    <p:sldId id="1400" r:id="rId97"/>
    <p:sldId id="2004" r:id="rId98"/>
    <p:sldId id="619" r:id="rId99"/>
    <p:sldId id="621" r:id="rId100"/>
    <p:sldId id="1561" r:id="rId101"/>
    <p:sldId id="1555" r:id="rId102"/>
    <p:sldId id="1601" r:id="rId103"/>
    <p:sldId id="1585" r:id="rId104"/>
    <p:sldId id="1586" r:id="rId105"/>
    <p:sldId id="1587" r:id="rId106"/>
    <p:sldId id="1588" r:id="rId107"/>
    <p:sldId id="1589" r:id="rId108"/>
    <p:sldId id="1590" r:id="rId109"/>
    <p:sldId id="1771" r:id="rId110"/>
    <p:sldId id="1772" r:id="rId111"/>
    <p:sldId id="1591" r:id="rId112"/>
    <p:sldId id="1592" r:id="rId113"/>
    <p:sldId id="1593" r:id="rId114"/>
    <p:sldId id="1594" r:id="rId115"/>
    <p:sldId id="1595" r:id="rId116"/>
    <p:sldId id="1596" r:id="rId117"/>
    <p:sldId id="1597" r:id="rId118"/>
    <p:sldId id="1598" r:id="rId119"/>
    <p:sldId id="1599" r:id="rId120"/>
    <p:sldId id="1600" r:id="rId121"/>
    <p:sldId id="1628" r:id="rId122"/>
    <p:sldId id="1638" r:id="rId123"/>
    <p:sldId id="1725" r:id="rId124"/>
    <p:sldId id="1726" r:id="rId125"/>
    <p:sldId id="1947" r:id="rId126"/>
    <p:sldId id="1975" r:id="rId127"/>
    <p:sldId id="1976" r:id="rId128"/>
    <p:sldId id="1977" r:id="rId129"/>
    <p:sldId id="2039" r:id="rId130"/>
    <p:sldId id="2060" r:id="rId131"/>
    <p:sldId id="2061" r:id="rId132"/>
    <p:sldId id="2097" r:id="rId133"/>
    <p:sldId id="2103" r:id="rId134"/>
    <p:sldId id="2063" r:id="rId135"/>
    <p:sldId id="2064" r:id="rId136"/>
    <p:sldId id="2065" r:id="rId137"/>
    <p:sldId id="2066" r:id="rId138"/>
    <p:sldId id="2067" r:id="rId139"/>
    <p:sldId id="2068" r:id="rId140"/>
    <p:sldId id="2069" r:id="rId141"/>
    <p:sldId id="2146" r:id="rId142"/>
    <p:sldId id="2147" r:id="rId143"/>
    <p:sldId id="2148" r:id="rId144"/>
    <p:sldId id="2158" r:id="rId145"/>
    <p:sldId id="2159" r:id="rId146"/>
    <p:sldId id="2157" r:id="rId147"/>
    <p:sldId id="2160" r:id="rId148"/>
    <p:sldId id="2216" r:id="rId149"/>
    <p:sldId id="2217" r:id="rId150"/>
    <p:sldId id="2219" r:id="rId1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56" d="100"/>
          <a:sy n="56" d="100"/>
        </p:scale>
        <p:origin x="64" y="2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802.11-18/2078r4</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0062-00-0jtc-resolution-of-comments-received-from-china-nb-during-fdis-ballot-on-ieee-802-11ai.docx"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17-00-0jtc-minutes-of-bangkok-meeting-in-nov-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January 2019 agenda </a:t>
            </a:r>
            <a:r>
              <a:rPr lang="en-US" dirty="0">
                <a:solidFill>
                  <a:schemeClr val="accent2">
                    <a:lumMod val="75000"/>
                  </a:schemeClr>
                </a:solidFill>
              </a:rPr>
              <a:t>for </a:t>
            </a:r>
            <a:r>
              <a:rPr lang="en-US" dirty="0" smtClean="0">
                <a:solidFill>
                  <a:schemeClr val="accent2">
                    <a:lumMod val="75000"/>
                  </a:schemeClr>
                </a:solidFill>
              </a:rPr>
              <a:t>St Louis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11 January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887"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22"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10"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 </a:t>
            </a:r>
            <a:r>
              <a:rPr lang="en-AU" dirty="0" smtClean="0">
                <a:hlinkClick r:id="rId3"/>
              </a:rPr>
              <a:t>document</a:t>
            </a:r>
            <a:r>
              <a:rPr lang="en-AU" dirty="0" smtClean="0"/>
              <a:t> that explains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132</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133</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48 </a:t>
            </a:r>
            <a:r>
              <a:rPr lang="en-AU" dirty="0"/>
              <a:t>standards </a:t>
            </a:r>
            <a:r>
              <a:rPr lang="en-AU" dirty="0" smtClean="0"/>
              <a:t>through to </a:t>
            </a:r>
            <a:r>
              <a:rPr lang="en-AU" dirty="0"/>
              <a:t>PSDO ratification </a:t>
            </a:r>
            <a:r>
              <a:rPr lang="en-AU" dirty="0" smtClean="0"/>
              <a:t>with 36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01749685"/>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10</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142</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143</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144</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145</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146</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148</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150</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1720979"/>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St Louis in January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15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687436252"/>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15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662117749"/>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a:t>
            </a:r>
            <a:r>
              <a:rPr lang="en-AU" dirty="0" smtClean="0"/>
              <a:t>is waiting for publication</a:t>
            </a:r>
            <a:endParaRPr lang="en-AU" dirty="0"/>
          </a:p>
        </p:txBody>
      </p:sp>
      <p:sp>
        <p:nvSpPr>
          <p:cNvPr id="10" name="Content Placeholder 9"/>
          <p:cNvSpPr>
            <a:spLocks noGrp="1"/>
          </p:cNvSpPr>
          <p:nvPr>
            <p:ph idx="1"/>
          </p:nvPr>
        </p:nvSpPr>
        <p:spPr>
          <a:xfrm>
            <a:off x="685800" y="16002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rgbClr val="00B050"/>
                </a:solidFill>
              </a:rPr>
              <a:t>response sent </a:t>
            </a:r>
            <a:r>
              <a:rPr lang="en-AU" dirty="0" smtClean="0">
                <a:solidFill>
                  <a:schemeClr val="accent2"/>
                </a:solidFill>
              </a:rPr>
              <a:t>&amp; waiting for publication</a:t>
            </a:r>
            <a:endParaRPr lang="en-AU" dirty="0" smtClean="0">
              <a:solidFill>
                <a:schemeClr val="accent2"/>
              </a:solidFill>
            </a:endParaRP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p>
          <a:p>
            <a:pPr lvl="1"/>
            <a:r>
              <a:rPr lang="en-AU" dirty="0"/>
              <a:t>Published as ISO/IEC/IEEE 8802-1AE:2013/</a:t>
            </a:r>
            <a:r>
              <a:rPr lang="en-AU" dirty="0" err="1"/>
              <a:t>Amd</a:t>
            </a:r>
            <a:r>
              <a:rPr lang="en-AU" dirty="0"/>
              <a:t> 3:2018</a:t>
            </a:r>
            <a:endParaRPr lang="en-AU" dirty="0">
              <a:solidFill>
                <a:srgbClr val="FF0000"/>
              </a:solidFill>
            </a:endParaRPr>
          </a:p>
          <a:p>
            <a:pPr lvl="1"/>
            <a:r>
              <a:rPr lang="en-AU" dirty="0" smtClean="0"/>
              <a:t>Comment </a:t>
            </a:r>
            <a:r>
              <a:rPr lang="en-AU" dirty="0" smtClean="0"/>
              <a:t>responses were </a:t>
            </a:r>
            <a:r>
              <a:rPr lang="en-AU" dirty="0" smtClean="0"/>
              <a:t>sent in Jan 2019</a:t>
            </a:r>
            <a:r>
              <a:rPr lang="en-AU" dirty="0" smtClean="0">
                <a:solidFill>
                  <a:srgbClr val="FF0000"/>
                </a:solidFill>
              </a:rPr>
              <a:t> </a:t>
            </a:r>
            <a:r>
              <a:rPr lang="en-AU" dirty="0" smtClean="0">
                <a:solidFill>
                  <a:srgbClr val="FF0000"/>
                </a:solidFill>
              </a:rPr>
              <a:t>(N?????)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a:t>be known as ISO/IEC/IEEE 8802-1CB</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a:t>
            </a:r>
            <a:r>
              <a:rPr lang="en-AU" dirty="0"/>
              <a:t>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2010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8922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27318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30604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1471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1"/>
            <a:r>
              <a:rPr lang="en-US" dirty="0" smtClean="0">
                <a:solidFill>
                  <a:srgbClr val="FF0000"/>
                </a:solidFill>
              </a:rPr>
              <a:t>Final response </a:t>
            </a:r>
            <a:r>
              <a:rPr lang="en-US" dirty="0">
                <a:solidFill>
                  <a:srgbClr val="FF0000"/>
                </a:solidFill>
              </a:rPr>
              <a:t>not expected until March </a:t>
            </a:r>
            <a:r>
              <a:rPr lang="en-US" dirty="0" smtClean="0">
                <a:solidFill>
                  <a:srgbClr val="FF0000"/>
                </a:solidFill>
              </a:rPr>
              <a:t>plenary but draft has been developed</a:t>
            </a:r>
            <a:endParaRPr lang="en-US" i="1" dirty="0" smtClean="0"/>
          </a:p>
          <a:p>
            <a:pPr lvl="2"/>
            <a:r>
              <a:rPr lang="en-US" i="1" dirty="0" smtClean="0"/>
              <a:t>IEEE </a:t>
            </a:r>
            <a:r>
              <a:rPr lang="en-US" i="1" dirty="0"/>
              <a:t>802 appreciates the review and comments of the China National Body regarding ISO/IEC/IEEE FDIS 8802-A:2015/</a:t>
            </a:r>
            <a:r>
              <a:rPr lang="en-US" i="1" dirty="0" err="1"/>
              <a:t>FDAmd</a:t>
            </a:r>
            <a:r>
              <a:rPr lang="en-US" i="1" dirty="0"/>
              <a:t> </a:t>
            </a:r>
            <a:r>
              <a:rPr lang="en-US" i="1" dirty="0" smtClean="0"/>
              <a:t>2.</a:t>
            </a:r>
            <a:endParaRPr lang="en-US" dirty="0"/>
          </a:p>
          <a:p>
            <a:pPr lvl="2"/>
            <a:r>
              <a:rPr lang="en-US" i="1" dirty="0" smtClean="0"/>
              <a:t>The </a:t>
            </a:r>
            <a:r>
              <a:rPr lang="en-US" i="1" dirty="0"/>
              <a:t>protocol identifiers specified in the amendment are intended for use within Layer 2 packets and other cases with a need for a compact identifier rather than a verbose </a:t>
            </a:r>
            <a:r>
              <a:rPr lang="en-US" i="1" dirty="0" smtClean="0"/>
              <a:t>OID.</a:t>
            </a:r>
            <a:endParaRPr lang="en-US" dirty="0"/>
          </a:p>
          <a:p>
            <a:pPr lvl="2"/>
            <a:r>
              <a:rPr lang="en-US" i="1" dirty="0" smtClean="0"/>
              <a:t>OID-based </a:t>
            </a:r>
            <a:r>
              <a:rPr lang="en-US" i="1" dirty="0"/>
              <a:t>identifiers are already supported and are specified in Clause 10 of the base standard (ISO/IEC/IEEE 8802-A:2015 that is proposed for amendment. Regarding the comment that "IEEE has already registered multiple OID nodes for the MAC </a:t>
            </a:r>
            <a:r>
              <a:rPr lang="en-US" i="1" dirty="0" err="1"/>
              <a:t>adddress</a:t>
            </a:r>
            <a:r>
              <a:rPr lang="en-US" i="1" dirty="0"/>
              <a:t>," an OID hierarchy is specified in IEC/IEEE 8802-A:2015 but we are not aware of an IEEE OID for MAC </a:t>
            </a:r>
            <a:r>
              <a:rPr lang="en-US" i="1" dirty="0" smtClean="0"/>
              <a:t>addresses.</a:t>
            </a:r>
            <a:endParaRPr lang="en-US" dirty="0"/>
          </a:p>
          <a:p>
            <a:pPr lvl="2"/>
            <a:r>
              <a:rPr lang="en-US" i="1" dirty="0" smtClean="0"/>
              <a:t>…</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47546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2"/>
            <a:r>
              <a:rPr lang="en-US" i="1" dirty="0" smtClean="0"/>
              <a:t>…</a:t>
            </a:r>
          </a:p>
          <a:p>
            <a:pPr lvl="2"/>
            <a:r>
              <a:rPr lang="en-US" i="1" dirty="0" smtClean="0"/>
              <a:t>IEC/IEEE </a:t>
            </a:r>
            <a:r>
              <a:rPr lang="en-US" i="1" dirty="0"/>
              <a:t>8802-A:2015 specifies the construction of a protocol identifier as an extension of the 24-bit unique OUI assigned to an organization. The proposed amendment would provide for a 24-bit unique CID to be used as an alternative to the 24-bit unique OUI. The OUI and CID lie in non-overlapping regions of the same 24-bit number space, so the amendment supports additional organizational </a:t>
            </a:r>
            <a:r>
              <a:rPr lang="en-US" i="1" dirty="0" smtClean="0"/>
              <a:t>assignments.</a:t>
            </a:r>
            <a:endParaRPr lang="en-US" dirty="0"/>
          </a:p>
          <a:p>
            <a:pPr lvl="2"/>
            <a:r>
              <a:rPr lang="en-US" i="1" dirty="0" smtClean="0"/>
              <a:t>Regarding </a:t>
            </a:r>
            <a:r>
              <a:rPr lang="en-US" i="1" dirty="0"/>
              <a:t>the view that "users have no idea about where and how to get these resources," we note that, per IEC/IEEE 8802-A:2015, "The IEEE RA has the responsibility of defining and carrying out procedures for the administration of universal addresses. The IEEE RA has also been designated by ISO/IEC to act as a registration authority for the ISO/IEC 8802 series of standards." Additional information for users is provided in Footnote 1 of IEC/IEEE 8802-A:2015 and in Footnotes 2-5 of the FDIS</a:t>
            </a:r>
            <a:r>
              <a:rPr lang="en-US" i="1"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711630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60-day ballot closes on 11 March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closes 11 March 2019</a:t>
            </a:r>
          </a:p>
          <a:p>
            <a:pPr lvl="1"/>
            <a:r>
              <a:rPr lang="en-AU" dirty="0" smtClean="0"/>
              <a:t>Previously PSDO start was delayed until previous amendments (</a:t>
            </a:r>
            <a:r>
              <a:rPr lang="en-AU" dirty="0" err="1" smtClean="0"/>
              <a:t>Qci</a:t>
            </a:r>
            <a:r>
              <a:rPr lang="en-AU" dirty="0" smtClean="0"/>
              <a:t>, </a:t>
            </a:r>
            <a:r>
              <a:rPr lang="en-AU" dirty="0" err="1" smtClean="0"/>
              <a:t>Qch</a:t>
            </a:r>
            <a:r>
              <a:rPr lang="en-AU" dirty="0" smtClean="0"/>
              <a:t>) were approved, but it was submitted 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a:t>
            </a:r>
            <a:r>
              <a:rPr lang="en-AU" dirty="0" smtClean="0"/>
              <a:t>is waiting start of 60-day pre-ballot</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responses </a:t>
            </a:r>
            <a:r>
              <a:rPr lang="en-AU" dirty="0" smtClean="0">
                <a:solidFill>
                  <a:srgbClr val="00B050"/>
                </a:solidFill>
              </a:rPr>
              <a:t>sent</a:t>
            </a:r>
            <a:endParaRPr lang="en-AU" dirty="0" smtClean="0">
              <a:solidFill>
                <a:srgbClr val="00B050"/>
              </a:solidFill>
            </a:endParaRP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t>Response </a:t>
            </a:r>
            <a:r>
              <a:rPr lang="en-AU" dirty="0" smtClean="0"/>
              <a:t>were sent in Jan 2019 </a:t>
            </a:r>
            <a:r>
              <a:rPr lang="en-AU" dirty="0" smtClean="0">
                <a:solidFill>
                  <a:srgbClr val="FF0000"/>
                </a:solidFill>
              </a:rPr>
              <a:t>(N</a:t>
            </a:r>
            <a:r>
              <a:rPr lang="en-AU" dirty="0" smtClean="0">
                <a:solidFill>
                  <a:srgbClr val="FF0000"/>
                </a:solidFill>
              </a:rPr>
              <a:t>??????)</a:t>
            </a: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(Jan 2019) Jodi checking</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 </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US" dirty="0" smtClean="0"/>
              <a:t>Nov 2018</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45</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 ballot has started (closing 4 March 2019) on the systematic review of </a:t>
            </a:r>
          </a:p>
          <a:p>
            <a:pPr lvl="2"/>
            <a:r>
              <a:rPr lang="en-AU" dirty="0" smtClean="0"/>
              <a:t>8802-1X:2013</a:t>
            </a:r>
          </a:p>
          <a:p>
            <a:pPr lvl="2"/>
            <a:r>
              <a:rPr lang="en-AU" dirty="0" smtClean="0"/>
              <a:t>8802-1AE:2013</a:t>
            </a: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a:t>
            </a:r>
            <a:r>
              <a:rPr lang="en-US" dirty="0" err="1" smtClean="0"/>
              <a:t>Randell</a:t>
            </a:r>
            <a:r>
              <a:rPr lang="en-US" dirty="0" smtClean="0"/>
              <a:t>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US" dirty="0" smtClean="0"/>
          </a:p>
          <a:p>
            <a:pPr lvl="2"/>
            <a:r>
              <a:rPr lang="en-US" dirty="0" smtClean="0"/>
              <a:t>Jodi </a:t>
            </a:r>
            <a:r>
              <a:rPr lang="en-US" dirty="0" err="1" smtClean="0"/>
              <a:t>Haasz</a:t>
            </a:r>
            <a:r>
              <a:rPr lang="en-US" dirty="0" smtClean="0"/>
              <a:t> note</a:t>
            </a:r>
          </a:p>
          <a:p>
            <a:pPr lvl="3"/>
            <a:r>
              <a:rPr lang="en-AU" dirty="0"/>
              <a:t>In regards to the systematic review, I would suggest letting ISO run their process (unless we have the document ready to send)</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55081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4413039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3798838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51682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867882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1783633"/>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FDIS ballot passed &amp;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FDIS </a:t>
            </a:r>
            <a:r>
              <a:rPr lang="en-AU" dirty="0"/>
              <a:t>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2019 interim meeting in St Louis</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15 Jan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who indicated 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be available for the January interim meeting in St. Louis.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7200762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745933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passed but a response is required</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a:t>
            </a:r>
            <a:r>
              <a:rPr lang="en-AU" dirty="0" smtClean="0"/>
              <a:t>passed but a response is required</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rgbClr val="00B050"/>
                </a:solidFill>
              </a:rPr>
              <a:t>passed</a:t>
            </a:r>
            <a:r>
              <a:rPr lang="en-AU" dirty="0" smtClean="0">
                <a:solidFill>
                  <a:schemeClr val="accent2"/>
                </a:solidFill>
              </a:rPr>
              <a:t> &amp; response required</a:t>
            </a: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GB" i="1" dirty="0"/>
              <a:t>China NB submitted the following comments during 60 days ballot (6N16704):</a:t>
            </a:r>
            <a:endParaRPr lang="en-AU" i="1" dirty="0"/>
          </a:p>
          <a:p>
            <a:pPr lvl="2"/>
            <a:r>
              <a:rPr lang="en-GB" i="1" dirty="0"/>
              <a:t>1) In FILS shared key authentication, the shared key is generated between STA and AS and stored in these two devices, the key needs to be delivered by AS to AP through network when Link setup, so, a secure channel should be provided, but the security channel is not specified in the standard, which causes a security risk. </a:t>
            </a:r>
            <a:endParaRPr lang="en-AU" i="1" dirty="0"/>
          </a:p>
          <a:p>
            <a:pPr lvl="2"/>
            <a:r>
              <a:rPr lang="en-GB" i="1" dirty="0"/>
              <a:t>2) In FILS public key authentication, </a:t>
            </a:r>
            <a:r>
              <a:rPr lang="en-GB" i="1" dirty="0" err="1"/>
              <a:t>Subclause</a:t>
            </a:r>
            <a:r>
              <a:rPr lang="en-GB" i="1" dirty="0"/>
              <a:t> 12.12.1 mentioned that "when FILS Public Key authentication is used, each STA has a means to trust the public key of the other STA", but the standard does not provide specific means on how STA trust public key of other STAs. Furthermore, such means may be difficult to implement in real scenarios, thus will introduce very serious security issues.</a:t>
            </a:r>
            <a:endParaRPr lang="en-AU" i="1"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50429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AU" dirty="0" smtClean="0"/>
              <a:t>None</a:t>
            </a:r>
          </a:p>
          <a:p>
            <a:r>
              <a:rPr lang="en-AU" dirty="0" smtClean="0"/>
              <a:t>IEEE 802 proposed response </a:t>
            </a:r>
            <a:r>
              <a:rPr lang="en-AU" dirty="0"/>
              <a:t>CN1</a:t>
            </a:r>
          </a:p>
          <a:p>
            <a:pPr lvl="1"/>
            <a:r>
              <a:rPr lang="en-AU" dirty="0"/>
              <a:t>None</a:t>
            </a: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1801919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CN2</a:t>
            </a:r>
          </a:p>
          <a:p>
            <a:pPr lvl="1"/>
            <a:r>
              <a:rPr lang="en-GB" i="1" dirty="0"/>
              <a:t>IEEE 802.11 WG rejected CN1 and provided reasons in 6N16725. The given reasons in 6N16725 are untenable and these topics are not out of scope, because:</a:t>
            </a:r>
            <a:endParaRPr lang="en-AU" i="1" dirty="0"/>
          </a:p>
          <a:p>
            <a:pPr lvl="2"/>
            <a:r>
              <a:rPr lang="en-GB" i="1" dirty="0"/>
              <a:t>1) The amendment does not specify specific specifications or give the referred protocols for use in a trustworthy channel, which will not guarantee security and interoperability in product implementation. </a:t>
            </a:r>
            <a:endParaRPr lang="en-AU" i="1" dirty="0"/>
          </a:p>
          <a:p>
            <a:pPr lvl="2"/>
            <a:r>
              <a:rPr lang="en-GB" i="1" dirty="0"/>
              <a:t>2) The amendment does not specify the means by which trust can be obtained, however, this is an important part in authentication and key establishment. Besides, when STA (not an AP) could not get connected to the Internet, it is difficult for PKI system to accomplish authentication and establish necessary trust. Therefore, the situation will lead to difficulty in product design and implementation.</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31657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 plenary meeting in Nov 2018 in Bangkok</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CN2</a:t>
            </a:r>
          </a:p>
          <a:p>
            <a:pPr lvl="1"/>
            <a:r>
              <a:rPr lang="en-AU" dirty="0" smtClean="0"/>
              <a:t>None</a:t>
            </a:r>
          </a:p>
          <a:p>
            <a:r>
              <a:rPr lang="en-AU" dirty="0" smtClean="0"/>
              <a:t>IEEE 802 proposed response CN2</a:t>
            </a:r>
            <a:endParaRPr lang="en-AU" dirty="0"/>
          </a:p>
          <a:p>
            <a:pPr lvl="1"/>
            <a:r>
              <a:rPr lang="en-AU" dirty="0" smtClean="0">
                <a:solidFill>
                  <a:srgbClr val="FF0000"/>
                </a:solidFill>
              </a:rPr>
              <a:t>China NB </a:t>
            </a:r>
            <a:r>
              <a:rPr lang="en-AU" dirty="0">
                <a:solidFill>
                  <a:srgbClr val="FF0000"/>
                </a:solidFill>
              </a:rPr>
              <a:t>say the</a:t>
            </a:r>
          </a:p>
          <a:p>
            <a:pPr lvl="2"/>
            <a:r>
              <a:rPr lang="en-AU" dirty="0">
                <a:solidFill>
                  <a:srgbClr val="FF0000"/>
                </a:solidFill>
              </a:rPr>
              <a:t>IEEE 802 response to the 60 day ballot comments is untenable, although they fail to explain why</a:t>
            </a:r>
          </a:p>
          <a:p>
            <a:pPr lvl="2"/>
            <a:r>
              <a:rPr lang="en-AU" dirty="0">
                <a:solidFill>
                  <a:srgbClr val="FF0000"/>
                </a:solidFill>
              </a:rPr>
              <a:t>The topics are not out of scope, and yet they do not address the reasons we provided for why they are out of </a:t>
            </a:r>
            <a:r>
              <a:rPr lang="en-AU" dirty="0" smtClean="0">
                <a:solidFill>
                  <a:srgbClr val="FF0000"/>
                </a:solidFill>
              </a:rPr>
              <a:t>scope</a:t>
            </a:r>
          </a:p>
          <a:p>
            <a:pPr lvl="1"/>
            <a:r>
              <a:rPr lang="en-AU" dirty="0" smtClean="0">
                <a:solidFill>
                  <a:srgbClr val="FF0000"/>
                </a:solidFill>
              </a:rPr>
              <a:t>Dan Harkins has drafted a response</a:t>
            </a:r>
          </a:p>
          <a:p>
            <a:pPr lvl="2"/>
            <a:r>
              <a:rPr lang="en-AU" dirty="0">
                <a:solidFill>
                  <a:srgbClr val="FF0000"/>
                </a:solidFill>
              </a:rPr>
              <a:t>See </a:t>
            </a:r>
            <a:r>
              <a:rPr lang="en-AU" dirty="0" smtClean="0">
                <a:solidFill>
                  <a:srgbClr val="FF0000"/>
                </a:solidFill>
                <a:hlinkClick r:id="rId2"/>
              </a:rPr>
              <a:t>11-19-0062-00</a:t>
            </a:r>
            <a:endParaRPr lang="en-AU" dirty="0" smtClean="0">
              <a:solidFill>
                <a:srgbClr val="FF0000"/>
              </a:solidFill>
            </a:endParaRPr>
          </a:p>
          <a:p>
            <a:pPr lvl="2"/>
            <a:endParaRPr lang="en-AU" dirty="0">
              <a:solidFill>
                <a:srgbClr val="FF0000"/>
              </a:solidFill>
            </a:endParaRP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3472222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closes on </a:t>
            </a:r>
            <a:r>
              <a:rPr lang="en-AU" dirty="0" smtClean="0"/>
              <a:t>10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closes 10 Feb 2018</a:t>
            </a:r>
          </a:p>
          <a:p>
            <a:pPr lvl="1"/>
            <a:r>
              <a:rPr lang="en-AU" b="0" dirty="0" smtClean="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closes on 10 Feb 2019</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closes on 10 Feb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a:t>
            </a:r>
            <a:r>
              <a:rPr lang="en-AU" dirty="0" smtClean="0"/>
              <a:t>2018</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Likely will liaise D3.0 in Jan/Feb 2019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St Louis in January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80</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81</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a:t>
            </a:r>
            <a:r>
              <a:rPr lang="en-AU" dirty="0" smtClean="0"/>
              <a:t>PSDO </a:t>
            </a:r>
            <a:r>
              <a:rPr lang="en-AU" dirty="0" smtClean="0"/>
              <a:t>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82</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a:t>
            </a:r>
            <a:r>
              <a:rPr lang="en-AU" dirty="0" smtClean="0"/>
              <a:t>15802-1:1995</a:t>
            </a:r>
          </a:p>
          <a:p>
            <a:pPr lvl="2"/>
            <a:r>
              <a:rPr lang="en-AU" dirty="0" smtClean="0"/>
              <a:t>ISO/IEC 15802-3:1998</a:t>
            </a:r>
          </a:p>
          <a:p>
            <a:pPr lvl="2"/>
            <a:r>
              <a:rPr lang="en-AU" dirty="0" smtClean="0"/>
              <a:t>ISO/IEC 8802-5:1998</a:t>
            </a:r>
          </a:p>
          <a:p>
            <a:pPr lvl="2"/>
            <a:r>
              <a:rPr lang="en-AU" dirty="0" smtClean="0"/>
              <a:t>ISO/IEC 8802-5:1998/Amd.1:1998</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t>
            </a:r>
            <a:r>
              <a:rPr lang="en-AU" dirty="0" err="1"/>
              <a:t>d</a:t>
            </a:r>
            <a:r>
              <a:rPr lang="en-AU" dirty="0" err="1" smtClean="0"/>
              <a:t>raft</a:t>
            </a:r>
            <a:r>
              <a:rPr lang="en-AU" dirty="0" smtClean="0"/>
              <a:t> </a:t>
            </a:r>
            <a:r>
              <a:rPr lang="en-AU" dirty="0"/>
              <a:t>Agenda 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6350431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827184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Bangkok, in November 2018, as documented in </a:t>
            </a:r>
            <a:r>
              <a:rPr lang="en-AU" i="1" dirty="0" smtClean="0">
                <a:solidFill>
                  <a:srgbClr val="FF0000"/>
                </a:solidFill>
                <a:hlinkClick r:id="rId3"/>
              </a:rPr>
              <a:t>11-18-2117-00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91</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Item 9.1 of the WG1 agenda is of potential concern</a:t>
            </a:r>
            <a:endParaRPr lang="en-AU" dirty="0"/>
          </a:p>
        </p:txBody>
      </p:sp>
      <p:sp>
        <p:nvSpPr>
          <p:cNvPr id="3" name="Content Placeholder 2"/>
          <p:cNvSpPr>
            <a:spLocks noGrp="1"/>
          </p:cNvSpPr>
          <p:nvPr>
            <p:ph idx="1"/>
          </p:nvPr>
        </p:nvSpPr>
        <p:spPr/>
        <p:txBody>
          <a:bodyPr/>
          <a:lstStyle/>
          <a:p>
            <a:pPr lvl="1"/>
            <a:r>
              <a:rPr lang="en-AU" dirty="0" smtClean="0"/>
              <a:t>Item 9.1 of the SC6/WG1 agenda is </a:t>
            </a:r>
            <a:r>
              <a:rPr lang="en-AU" i="1" dirty="0"/>
              <a:t>Improvement of WG 1 Organization</a:t>
            </a:r>
            <a:r>
              <a:rPr lang="en-AU" i="1" dirty="0" smtClean="0"/>
              <a:t> </a:t>
            </a:r>
          </a:p>
          <a:p>
            <a:pPr lvl="1"/>
            <a:r>
              <a:rPr lang="en-AU" dirty="0" smtClean="0"/>
              <a:t>We don’t know anything of the content at this stage </a:t>
            </a:r>
            <a:r>
              <a:rPr lang="en-AU" dirty="0" smtClean="0"/>
              <a:t>…</a:t>
            </a:r>
          </a:p>
          <a:p>
            <a:pPr lvl="2"/>
            <a:r>
              <a:rPr lang="en-AU" dirty="0" smtClean="0"/>
              <a:t>Jodi </a:t>
            </a:r>
            <a:r>
              <a:rPr lang="en-AU" dirty="0" err="1" smtClean="0"/>
              <a:t>Haasz</a:t>
            </a:r>
            <a:r>
              <a:rPr lang="en-AU" dirty="0" smtClean="0"/>
              <a:t> notes</a:t>
            </a:r>
          </a:p>
          <a:p>
            <a:pPr lvl="3"/>
            <a:r>
              <a:rPr lang="en-AU" i="1" dirty="0" smtClean="0"/>
              <a:t>This </a:t>
            </a:r>
            <a:r>
              <a:rPr lang="en-AU" i="1" dirty="0"/>
              <a:t>was a topic on the last SC 6 agenda (added at the </a:t>
            </a:r>
            <a:r>
              <a:rPr lang="en-AU" i="1" dirty="0" smtClean="0"/>
              <a:t>meeting)</a:t>
            </a:r>
          </a:p>
          <a:p>
            <a:pPr lvl="3"/>
            <a:r>
              <a:rPr lang="en-AU" i="1" dirty="0" smtClean="0"/>
              <a:t>It </a:t>
            </a:r>
            <a:r>
              <a:rPr lang="en-AU" i="1" dirty="0"/>
              <a:t>consisted of the WG 1 Chair asking how we can improve the work of WG 1 and bring new work </a:t>
            </a:r>
            <a:r>
              <a:rPr lang="en-AU" i="1" dirty="0" smtClean="0"/>
              <a:t>in</a:t>
            </a:r>
          </a:p>
          <a:p>
            <a:pPr lvl="3"/>
            <a:r>
              <a:rPr lang="en-AU" i="1" dirty="0" smtClean="0"/>
              <a:t>This </a:t>
            </a:r>
            <a:r>
              <a:rPr lang="en-AU" i="1" dirty="0"/>
              <a:t>is documented in the WG 1 meeting minutes from the August meeting.</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60935832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notes:</a:t>
            </a:r>
          </a:p>
          <a:p>
            <a:pPr lvl="2"/>
            <a:r>
              <a:rPr lang="en-AU" dirty="0"/>
              <a:t>I am working with Peter on identifying a technical expert to accompany me to </a:t>
            </a:r>
            <a:r>
              <a:rPr lang="en-AU" dirty="0" smtClean="0"/>
              <a:t>China</a:t>
            </a:r>
          </a:p>
          <a:p>
            <a:pPr lvl="2"/>
            <a:r>
              <a:rPr lang="en-AU" dirty="0" smtClean="0"/>
              <a:t>My </a:t>
            </a:r>
            <a:r>
              <a:rPr lang="en-AU" dirty="0"/>
              <a:t>"guess" is that there will be technical presentations added to the agenda about the ISO/IEC/IEEE 8802 series of standards (as we saw in the past</a:t>
            </a:r>
            <a:r>
              <a:rPr lang="en-AU" dirty="0" smtClean="0"/>
              <a:t>)</a:t>
            </a:r>
            <a:endParaRPr lang="en-AU" dirty="0"/>
          </a:p>
          <a:p>
            <a:pPr lvl="2"/>
            <a:r>
              <a:rPr lang="en-AU" dirty="0" smtClean="0"/>
              <a:t>As </a:t>
            </a:r>
            <a:r>
              <a:rPr lang="en-AU" dirty="0"/>
              <a:t>I told Peter, I am available to attend this meeting but there is no point in me attending this meeting without a technical expert.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58297807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98</a:t>
            </a:fld>
            <a:endParaRPr 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13766</Words>
  <Application>Microsoft Office PowerPoint</Application>
  <PresentationFormat>On-screen Show (4:3)</PresentationFormat>
  <Paragraphs>2233</Paragraphs>
  <Slides>150</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150</vt:i4>
      </vt:variant>
    </vt:vector>
  </HeadingPairs>
  <TitlesOfParts>
    <vt:vector size="156" baseType="lpstr">
      <vt:lpstr>Arial</vt:lpstr>
      <vt:lpstr>Times New Roman</vt:lpstr>
      <vt:lpstr>Wingdings</vt:lpstr>
      <vt:lpstr>802-11-Submission</vt:lpstr>
      <vt:lpstr>Acrobat Document</vt:lpstr>
      <vt:lpstr>Packager Shell Object</vt:lpstr>
      <vt:lpstr>IEEE 802 JTC1 Standing Committee January 2019 agenda for St Louis</vt:lpstr>
      <vt:lpstr>This document will be used to run the IEEE 802 JTC1 SC meetings in St Louis in January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2019 interim meeting in St Louis</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48 standards through to PSDO ratification with 36 in-process</vt:lpstr>
      <vt:lpstr>IEEE 802.1 WG has sent 23 standards completely through the PSDO ratification process</vt:lpstr>
      <vt:lpstr>IEEE 802.1 WG has sent 23 standards completely through the PSDO ratification process</vt:lpstr>
      <vt:lpstr>IEEE 802.3 WG has sent 10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15 standards in the pipeline for ratification under the PSDO process</vt:lpstr>
      <vt:lpstr>IEEE 802.1AEcg is waiting for publication</vt:lpstr>
      <vt:lpstr>IEEE 802.1CB FDIS ballot passed &amp; is waiting for publication</vt:lpstr>
      <vt:lpstr>IEEE 802.1Qci FDIS ballot passed &amp; is waiting for publication</vt:lpstr>
      <vt:lpstr>IEEE 802.1Qch FDIS ballot passed &amp;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60-day ballot closes on 11 March 2019</vt:lpstr>
      <vt:lpstr>IEEE 802.1Qcc PSDO process will be delayed until previous amendments are approved</vt:lpstr>
      <vt:lpstr>IEEE 802.1Qcp PSDO process will be delayed until previous amendments are approved</vt:lpstr>
      <vt:lpstr>IEEE 802.1AR-Rev is waiting start of 60-day pre-ballot </vt:lpstr>
      <vt:lpstr>IEEE 802.1CM is waiting for start of FDIS ballot</vt:lpstr>
      <vt:lpstr>IEEE 802.1Qcy PSDO process will be delayed until previous amendments are approved</vt:lpstr>
      <vt:lpstr>IEEE 802.1AC/Cor-1 90-day PSDO ballot closes 17 Mar 2019</vt:lpstr>
      <vt:lpstr>IEEE 802.1Xck 60-day ballot closes on 11 March 2019</vt:lpstr>
      <vt:lpstr>IEEE 802.1AE-Rev 60-day ballot closes on 11 March 2019</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ten standards in the pipeline for ratification under the PSDO process</vt:lpstr>
      <vt:lpstr>IEEE 802.3bn published</vt:lpstr>
      <vt:lpstr>IEEE 802.3bv published</vt:lpstr>
      <vt:lpstr>IEEE 802.3bu published</vt:lpstr>
      <vt:lpstr>IEEE 802.3bs FDIS ballot passed &amp; is waiting for publication</vt:lpstr>
      <vt:lpstr>IEEE 802.3cb was liaised for information in June 2017</vt:lpstr>
      <vt:lpstr>IEEE 802.3cc FDIS ballot passed &amp; is waiting for publication</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vt:lpstr>
      <vt:lpstr>IEEE 802.11 has ten standards in the pipeline for ratification under the PSDO</vt:lpstr>
      <vt:lpstr>IEEE 802.11ah FDIS closes on 8 Feb 2019</vt:lpstr>
      <vt:lpstr>IEEE 802.11ai FDIS ballot passed but a response is required</vt:lpstr>
      <vt:lpstr>IEEE 802.11ai FDIS ballot passed but a response is required</vt:lpstr>
      <vt:lpstr>China NB provided comments in FDIS ballot on IEEE 802.11ai</vt:lpstr>
      <vt:lpstr>China NB provided comments in FDIS ballot on IEEE 802.11ai</vt:lpstr>
      <vt:lpstr>China NB provided comments in FDIS ballot on IEEE 802.11ai</vt:lpstr>
      <vt:lpstr>China NB provided comments in FDIS ballot on IEEE 802.11ai</vt:lpstr>
      <vt:lpstr>IEEE 802.11aj 60-day ballot closes on 10 Feb 2019</vt:lpstr>
      <vt:lpstr>IEEE 802.11ak 60-day ballot closes on 10 Feb 2019</vt:lpstr>
      <vt:lpstr>IEEE 802.11aq 60-day ballot closes on 10 Feb 2019</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the PSDO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Item 9.1 of the WG1 agenda is of potential concern</vt:lpstr>
      <vt:lpstr>Is anyone intending to go to the SC6 meeting in China?</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2019-01-14T15:21:18Z</dcterms:modified>
</cp:coreProperties>
</file>