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2"/>
  </p:notesMasterIdLst>
  <p:handoutMasterIdLst>
    <p:handoutMasterId r:id="rId153"/>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2236" r:id="rId36"/>
    <p:sldId id="1965" r:id="rId37"/>
    <p:sldId id="1967" r:id="rId38"/>
    <p:sldId id="1968" r:id="rId39"/>
    <p:sldId id="1969" r:id="rId40"/>
    <p:sldId id="2035" r:id="rId41"/>
    <p:sldId id="2104" r:id="rId42"/>
    <p:sldId id="2112" r:id="rId43"/>
    <p:sldId id="2113" r:id="rId44"/>
    <p:sldId id="2114" r:id="rId45"/>
    <p:sldId id="2167" r:id="rId46"/>
    <p:sldId id="2207" r:id="rId47"/>
    <p:sldId id="2215" r:id="rId48"/>
    <p:sldId id="2210" r:id="rId49"/>
    <p:sldId id="2209" r:id="rId50"/>
    <p:sldId id="2211" r:id="rId51"/>
    <p:sldId id="2008" r:id="rId52"/>
    <p:sldId id="1694" r:id="rId53"/>
    <p:sldId id="1716" r:id="rId54"/>
    <p:sldId id="1717" r:id="rId55"/>
    <p:sldId id="1864" r:id="rId56"/>
    <p:sldId id="1945" r:id="rId57"/>
    <p:sldId id="1946" r:id="rId58"/>
    <p:sldId id="2036" r:id="rId59"/>
    <p:sldId id="2037" r:id="rId60"/>
    <p:sldId id="2071" r:id="rId61"/>
    <p:sldId id="2218" r:id="rId62"/>
    <p:sldId id="2220" r:id="rId63"/>
    <p:sldId id="1688" r:id="rId64"/>
    <p:sldId id="1703" r:id="rId65"/>
    <p:sldId id="1704" r:id="rId66"/>
    <p:sldId id="1978" r:id="rId67"/>
    <p:sldId id="2221" r:id="rId68"/>
    <p:sldId id="2223" r:id="rId69"/>
    <p:sldId id="2222" r:id="rId70"/>
    <p:sldId id="2224" r:id="rId71"/>
    <p:sldId id="1705" r:id="rId72"/>
    <p:sldId id="1706" r:id="rId73"/>
    <p:sldId id="1707" r:id="rId74"/>
    <p:sldId id="1708" r:id="rId75"/>
    <p:sldId id="1709" r:id="rId76"/>
    <p:sldId id="1710" r:id="rId77"/>
    <p:sldId id="1790" r:id="rId78"/>
    <p:sldId id="2199" r:id="rId79"/>
    <p:sldId id="1698" r:id="rId80"/>
    <p:sldId id="1701" r:id="rId81"/>
    <p:sldId id="2100" r:id="rId82"/>
    <p:sldId id="2101" r:id="rId83"/>
    <p:sldId id="2014" r:id="rId84"/>
    <p:sldId id="1679" r:id="rId85"/>
    <p:sldId id="2191" r:id="rId86"/>
    <p:sldId id="2192" r:id="rId87"/>
    <p:sldId id="2193" r:id="rId88"/>
    <p:sldId id="2231" r:id="rId89"/>
    <p:sldId id="2232" r:id="rId90"/>
    <p:sldId id="2233" r:id="rId91"/>
    <p:sldId id="2234" r:id="rId92"/>
    <p:sldId id="2235" r:id="rId93"/>
    <p:sldId id="2230" r:id="rId94"/>
    <p:sldId id="1375" r:id="rId95"/>
    <p:sldId id="1376" r:id="rId96"/>
    <p:sldId id="1400" r:id="rId97"/>
    <p:sldId id="2004" r:id="rId98"/>
    <p:sldId id="619" r:id="rId99"/>
    <p:sldId id="621" r:id="rId100"/>
    <p:sldId id="1561" r:id="rId101"/>
    <p:sldId id="1555" r:id="rId102"/>
    <p:sldId id="1601" r:id="rId103"/>
    <p:sldId id="1585" r:id="rId104"/>
    <p:sldId id="1586" r:id="rId105"/>
    <p:sldId id="1587" r:id="rId106"/>
    <p:sldId id="1588" r:id="rId107"/>
    <p:sldId id="1589" r:id="rId108"/>
    <p:sldId id="1590" r:id="rId109"/>
    <p:sldId id="1771" r:id="rId110"/>
    <p:sldId id="1772" r:id="rId111"/>
    <p:sldId id="1591" r:id="rId112"/>
    <p:sldId id="1592" r:id="rId113"/>
    <p:sldId id="1593" r:id="rId114"/>
    <p:sldId id="1594" r:id="rId115"/>
    <p:sldId id="1595" r:id="rId116"/>
    <p:sldId id="1596" r:id="rId117"/>
    <p:sldId id="1597" r:id="rId118"/>
    <p:sldId id="1598" r:id="rId119"/>
    <p:sldId id="1599" r:id="rId120"/>
    <p:sldId id="1600" r:id="rId121"/>
    <p:sldId id="1628" r:id="rId122"/>
    <p:sldId id="1638" r:id="rId123"/>
    <p:sldId id="1725" r:id="rId124"/>
    <p:sldId id="1726" r:id="rId125"/>
    <p:sldId id="1947" r:id="rId126"/>
    <p:sldId id="1975" r:id="rId127"/>
    <p:sldId id="1976" r:id="rId128"/>
    <p:sldId id="1977" r:id="rId129"/>
    <p:sldId id="2039" r:id="rId130"/>
    <p:sldId id="2060" r:id="rId131"/>
    <p:sldId id="2061" r:id="rId132"/>
    <p:sldId id="2097" r:id="rId133"/>
    <p:sldId id="2103" r:id="rId134"/>
    <p:sldId id="2063" r:id="rId135"/>
    <p:sldId id="2064" r:id="rId136"/>
    <p:sldId id="2065" r:id="rId137"/>
    <p:sldId id="2066" r:id="rId138"/>
    <p:sldId id="2067" r:id="rId139"/>
    <p:sldId id="2068" r:id="rId140"/>
    <p:sldId id="2069" r:id="rId141"/>
    <p:sldId id="2146" r:id="rId142"/>
    <p:sldId id="2147" r:id="rId143"/>
    <p:sldId id="2148" r:id="rId144"/>
    <p:sldId id="2158" r:id="rId145"/>
    <p:sldId id="2159" r:id="rId146"/>
    <p:sldId id="2157" r:id="rId147"/>
    <p:sldId id="2160" r:id="rId148"/>
    <p:sldId id="2216" r:id="rId149"/>
    <p:sldId id="2217" r:id="rId150"/>
    <p:sldId id="2219" r:id="rId1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56" d="100"/>
          <a:sy n="56" d="100"/>
        </p:scale>
        <p:origin x="64" y="2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0062-00-0jtc-resolution-of-comments-received-from-china-nb-during-fdis-ballot-on-ieee-802-11ai.docx"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11 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87"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22"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10"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142</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144</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145</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146</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150</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8743625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a:t>
            </a:r>
            <a:r>
              <a:rPr lang="en-AU" dirty="0" smtClean="0"/>
              <a:t>is waiting for publication</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t>
            </a:r>
            <a:r>
              <a:rPr lang="en-AU" dirty="0" smtClean="0">
                <a:solidFill>
                  <a:schemeClr val="accent2"/>
                </a:solidFill>
              </a:rPr>
              <a:t>&amp; waiting for publication</a:t>
            </a:r>
            <a:endParaRPr lang="en-AU" dirty="0" smtClean="0">
              <a:solidFill>
                <a:schemeClr val="accent2"/>
              </a:solidFill>
            </a:endParaRP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Published as ISO/IEC/IEEE 8802-1AE:2013/</a:t>
            </a:r>
            <a:r>
              <a:rPr lang="en-AU" dirty="0" err="1"/>
              <a:t>Amd</a:t>
            </a:r>
            <a:r>
              <a:rPr lang="en-AU" dirty="0"/>
              <a:t> 3:2018</a:t>
            </a:r>
            <a:endParaRPr lang="en-AU" dirty="0">
              <a:solidFill>
                <a:srgbClr val="FF0000"/>
              </a:solidFill>
            </a:endParaRPr>
          </a:p>
          <a:p>
            <a:pPr lvl="1"/>
            <a:r>
              <a:rPr lang="en-AU" dirty="0" smtClean="0"/>
              <a:t>Comment </a:t>
            </a:r>
            <a:r>
              <a:rPr lang="en-AU" dirty="0" smtClean="0"/>
              <a:t>responses were </a:t>
            </a:r>
            <a:r>
              <a:rPr lang="en-AU" dirty="0" smtClean="0"/>
              <a:t>sent in Jan 2019</a:t>
            </a:r>
            <a:r>
              <a:rPr lang="en-AU" dirty="0" smtClean="0">
                <a:solidFill>
                  <a:srgbClr val="FF0000"/>
                </a:solidFill>
              </a:rPr>
              <a:t> </a:t>
            </a:r>
            <a:r>
              <a:rPr lang="en-AU" dirty="0" smtClean="0">
                <a:solidFill>
                  <a:srgbClr val="FF0000"/>
                </a:solidFill>
              </a:rPr>
              <a:t>(N?????)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a:t>
            </a:r>
            <a:r>
              <a:rPr lang="en-AU" dirty="0"/>
              <a:t>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2010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US" dirty="0" smtClean="0">
                <a:solidFill>
                  <a:srgbClr val="FF0000"/>
                </a:solidFill>
              </a:rPr>
              <a:t>Final response </a:t>
            </a:r>
            <a:r>
              <a:rPr lang="en-US" dirty="0">
                <a:solidFill>
                  <a:srgbClr val="FF0000"/>
                </a:solidFill>
              </a:rPr>
              <a:t>not expected until March </a:t>
            </a:r>
            <a:r>
              <a:rPr lang="en-US" dirty="0" smtClean="0">
                <a:solidFill>
                  <a:srgbClr val="FF0000"/>
                </a:solidFill>
              </a:rPr>
              <a:t>plenary but draft has been developed</a:t>
            </a:r>
            <a:endParaRPr lang="en-US" i="1" dirty="0" smtClean="0"/>
          </a:p>
          <a:p>
            <a:pPr lvl="2"/>
            <a:r>
              <a:rPr lang="en-US" i="1" dirty="0" smtClean="0"/>
              <a:t>IEEE </a:t>
            </a:r>
            <a:r>
              <a:rPr lang="en-US" i="1" dirty="0"/>
              <a:t>802 appreciates the review and comments of the China National Body regarding ISO/IEC/IEEE FDIS 8802-A:2015/</a:t>
            </a:r>
            <a:r>
              <a:rPr lang="en-US" i="1" dirty="0" err="1"/>
              <a:t>FDAmd</a:t>
            </a:r>
            <a:r>
              <a:rPr lang="en-US" i="1" dirty="0"/>
              <a:t> </a:t>
            </a:r>
            <a:r>
              <a:rPr lang="en-US" i="1" dirty="0" smtClean="0"/>
              <a:t>2.</a:t>
            </a:r>
            <a:endParaRPr lang="en-US" dirty="0"/>
          </a:p>
          <a:p>
            <a:pPr lvl="2"/>
            <a:r>
              <a:rPr lang="en-US" i="1" dirty="0" smtClean="0"/>
              <a:t>The </a:t>
            </a:r>
            <a:r>
              <a:rPr lang="en-US" i="1" dirty="0"/>
              <a:t>protocol identifiers specified in the amendment are intended for use within Layer 2 packets and other cases with a need for a compact identifier rather than a verbose </a:t>
            </a:r>
            <a:r>
              <a:rPr lang="en-US" i="1" dirty="0" smtClean="0"/>
              <a:t>OID.</a:t>
            </a:r>
            <a:endParaRPr lang="en-US" dirty="0"/>
          </a:p>
          <a:p>
            <a:pPr lvl="2"/>
            <a:r>
              <a:rPr lang="en-US" i="1" dirty="0" smtClean="0"/>
              <a:t>OID-based </a:t>
            </a:r>
            <a:r>
              <a:rPr lang="en-US" i="1" dirty="0"/>
              <a:t>identifiers are already supported and are specified in Clause 10 of the base standard (ISO/IEC/IEEE 8802-A:2015 that is proposed for amendment. Regarding the comment that "IEEE has already registered multiple OID nodes for the MAC </a:t>
            </a:r>
            <a:r>
              <a:rPr lang="en-US" i="1" dirty="0" err="1"/>
              <a:t>adddress</a:t>
            </a:r>
            <a:r>
              <a:rPr lang="en-US" i="1" dirty="0"/>
              <a:t>," an OID hierarchy is specified in IEC/IEEE 8802-A:2015 but we are not aware of an IEEE OID for MAC </a:t>
            </a:r>
            <a:r>
              <a:rPr lang="en-US" i="1" dirty="0" smtClean="0"/>
              <a:t>addresses.</a:t>
            </a:r>
            <a:endParaRPr lang="en-US" dirty="0"/>
          </a:p>
          <a:p>
            <a:pPr lvl="2"/>
            <a:r>
              <a:rPr lang="en-US" i="1" dirty="0" smtClean="0"/>
              <a: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711630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a:t>
            </a:r>
            <a:r>
              <a:rPr lang="en-AU" dirty="0" smtClean="0"/>
              <a:t>is waiting start of 60-day pre-ballot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a:t>
            </a:r>
            <a:r>
              <a:rPr lang="en-AU" dirty="0" smtClean="0">
                <a:solidFill>
                  <a:srgbClr val="00B050"/>
                </a:solidFill>
              </a:rPr>
              <a:t>sent</a:t>
            </a:r>
            <a:endParaRPr lang="en-AU" dirty="0" smtClean="0">
              <a:solidFill>
                <a:srgbClr val="00B050"/>
              </a:solidFill>
            </a:endParaRP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a:t>
            </a:r>
            <a:r>
              <a:rPr lang="en-AU" dirty="0" smtClean="0"/>
              <a:t>were sent in Jan 2019 </a:t>
            </a:r>
            <a:r>
              <a:rPr lang="en-AU" dirty="0" smtClean="0">
                <a:solidFill>
                  <a:srgbClr val="FF0000"/>
                </a:solidFill>
              </a:rPr>
              <a:t>(N</a:t>
            </a:r>
            <a:r>
              <a:rPr lang="en-AU" dirty="0" smtClean="0">
                <a:solidFill>
                  <a:srgbClr val="FF0000"/>
                </a:solidFill>
              </a:rPr>
              <a:t>??????)</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US" dirty="0" smtClean="0"/>
              <a:t>Nov 2018</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 ballot has started (closing 4 March 2019) on the systematic review of </a:t>
            </a:r>
          </a:p>
          <a:p>
            <a:pPr lvl="2"/>
            <a:r>
              <a:rPr lang="en-AU" dirty="0" smtClean="0"/>
              <a:t>8802-1X:2013</a:t>
            </a:r>
          </a:p>
          <a:p>
            <a:pPr lvl="2"/>
            <a:r>
              <a:rPr lang="en-AU" dirty="0" smtClean="0"/>
              <a:t>8802-1AE:2013</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5508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41303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379883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5168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86788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78363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ballot passed &amp;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FDIS </a:t>
            </a:r>
            <a:r>
              <a:rPr lang="en-AU" dirty="0"/>
              <a:t>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who indicated 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be 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720076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passed but a response is required</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a:t>
            </a:r>
            <a:r>
              <a:rPr lang="en-AU" dirty="0" smtClean="0"/>
              <a:t>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a:t>
            </a:r>
            <a:r>
              <a:rPr lang="en-AU" dirty="0" smtClean="0">
                <a:solidFill>
                  <a:schemeClr val="accent2"/>
                </a:solidFill>
              </a:rPr>
              <a:t> &amp; response required</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GB" i="1" dirty="0"/>
              <a:t>China NB submitted the following comments during 60 days ballot (6N16704):</a:t>
            </a:r>
            <a:endParaRPr lang="en-AU" i="1" dirty="0"/>
          </a:p>
          <a:p>
            <a:pPr lvl="2"/>
            <a:r>
              <a:rPr lang="en-GB" i="1" dirty="0"/>
              <a:t>1) In FILS shared key authentication, the shared key is generated between STA and AS and stored in these two devices, the key needs to be delivered by AS to AP through network when Link setup, so, a secure channel should be provided, but the security channel is not specified in the standard, which causes a security risk. </a:t>
            </a:r>
            <a:endParaRPr lang="en-AU" i="1" dirty="0"/>
          </a:p>
          <a:p>
            <a:pPr lvl="2"/>
            <a:r>
              <a:rPr lang="en-GB" i="1" dirty="0"/>
              <a:t>2) In FILS public key authentication, </a:t>
            </a:r>
            <a:r>
              <a:rPr lang="en-GB" i="1" dirty="0" err="1"/>
              <a:t>Subclause</a:t>
            </a:r>
            <a:r>
              <a:rPr lang="en-GB" i="1" dirty="0"/>
              <a:t> 12.12.1 mentioned that "when FILS Public Key authentication is used, each STA has a means to trust the public key of the other STA", but the standard does not provide specific means on how STA trust public key of other STAs. Furthermore, such means may be difficult to implement in real scenarios, thus will introduce very serious security issues.</a:t>
            </a:r>
            <a:endParaRPr lang="en-AU" i="1"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50429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dirty="0" smtClean="0"/>
              <a:t>None</a:t>
            </a:r>
          </a:p>
          <a:p>
            <a:r>
              <a:rPr lang="en-AU" dirty="0" smtClean="0"/>
              <a:t>IEEE 802 proposed response </a:t>
            </a:r>
            <a:r>
              <a:rPr lang="en-AU" dirty="0"/>
              <a:t>CN1</a:t>
            </a:r>
          </a:p>
          <a:p>
            <a:pPr lvl="1"/>
            <a:r>
              <a:rPr lang="en-AU" dirty="0"/>
              <a:t>None</a:t>
            </a: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180191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CN2</a:t>
            </a:r>
          </a:p>
          <a:p>
            <a:pPr lvl="1"/>
            <a:r>
              <a:rPr lang="en-GB" i="1" dirty="0"/>
              <a:t>IEEE 802.11 WG rejected CN1 and provided reasons in 6N16725. The given reasons in 6N16725 are untenable and these topics are not out of scope, because:</a:t>
            </a:r>
            <a:endParaRPr lang="en-AU" i="1" dirty="0"/>
          </a:p>
          <a:p>
            <a:pPr lvl="2"/>
            <a:r>
              <a:rPr lang="en-GB" i="1" dirty="0"/>
              <a:t>1) The amendment does not specify specific specifications or give the referred protocols for use in a trustworthy channel, which will not guarantee security and interoperability in product implementation. </a:t>
            </a:r>
            <a:endParaRPr lang="en-AU" i="1" dirty="0"/>
          </a:p>
          <a:p>
            <a:pPr lvl="2"/>
            <a:r>
              <a:rPr lang="en-GB" i="1" dirty="0"/>
              <a:t>2) The amendment does not specify the means by which trust can be obtained, however, this is an important part in authentication and key establishment. Besides, when STA (not an AP) could not get connected to the Internet, it is difficult for PKI system to accomplish authentication and establish necessary trust. Therefore, the situation will lead to difficulty in product design and implementation.</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31657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CN2</a:t>
            </a:r>
          </a:p>
          <a:p>
            <a:pPr lvl="1"/>
            <a:r>
              <a:rPr lang="en-AU" dirty="0" smtClean="0"/>
              <a:t>None</a:t>
            </a:r>
          </a:p>
          <a:p>
            <a:r>
              <a:rPr lang="en-AU" dirty="0" smtClean="0"/>
              <a:t>IEEE 802 proposed response CN2</a:t>
            </a:r>
            <a:endParaRPr lang="en-AU" dirty="0"/>
          </a:p>
          <a:p>
            <a:pPr lvl="1"/>
            <a:r>
              <a:rPr lang="en-AU" dirty="0" smtClean="0">
                <a:solidFill>
                  <a:srgbClr val="FF0000"/>
                </a:solidFill>
              </a:rPr>
              <a:t>China NB </a:t>
            </a:r>
            <a:r>
              <a:rPr lang="en-AU" dirty="0">
                <a:solidFill>
                  <a:srgbClr val="FF0000"/>
                </a:solidFill>
              </a:rPr>
              <a:t>say the</a:t>
            </a:r>
          </a:p>
          <a:p>
            <a:pPr lvl="2"/>
            <a:r>
              <a:rPr lang="en-AU" dirty="0">
                <a:solidFill>
                  <a:srgbClr val="FF0000"/>
                </a:solidFill>
              </a:rPr>
              <a:t>IEEE 802 response to the 60 day ballot comments is untenable, although they fail to explain why</a:t>
            </a:r>
          </a:p>
          <a:p>
            <a:pPr lvl="2"/>
            <a:r>
              <a:rPr lang="en-AU" dirty="0">
                <a:solidFill>
                  <a:srgbClr val="FF0000"/>
                </a:solidFill>
              </a:rPr>
              <a:t>The topics are not out of scope, and yet they do not address the reasons we provided for why they are out of </a:t>
            </a:r>
            <a:r>
              <a:rPr lang="en-AU" dirty="0" smtClean="0">
                <a:solidFill>
                  <a:srgbClr val="FF0000"/>
                </a:solidFill>
              </a:rPr>
              <a:t>scope</a:t>
            </a:r>
          </a:p>
          <a:p>
            <a:pPr lvl="1"/>
            <a:r>
              <a:rPr lang="en-AU" dirty="0" smtClean="0">
                <a:solidFill>
                  <a:srgbClr val="FF0000"/>
                </a:solidFill>
              </a:rPr>
              <a:t>Dan Harkins has drafted a response</a:t>
            </a:r>
          </a:p>
          <a:p>
            <a:pPr lvl="2"/>
            <a:r>
              <a:rPr lang="en-AU" dirty="0">
                <a:solidFill>
                  <a:srgbClr val="FF0000"/>
                </a:solidFill>
              </a:rPr>
              <a:t>See </a:t>
            </a:r>
            <a:r>
              <a:rPr lang="en-AU" dirty="0" smtClean="0">
                <a:solidFill>
                  <a:srgbClr val="FF0000"/>
                </a:solidFill>
                <a:hlinkClick r:id="rId2"/>
              </a:rPr>
              <a:t>11-19-0062-00</a:t>
            </a:r>
            <a:endParaRPr lang="en-AU" dirty="0" smtClean="0">
              <a:solidFill>
                <a:srgbClr val="FF0000"/>
              </a:solidFill>
            </a:endParaRPr>
          </a:p>
          <a:p>
            <a:pPr lvl="2"/>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347222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81</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a:t>
            </a:r>
            <a:r>
              <a:rPr lang="en-AU" dirty="0" smtClean="0"/>
              <a:t>PSDO </a:t>
            </a:r>
            <a:r>
              <a:rPr lang="en-AU" dirty="0" smtClean="0"/>
              <a:t>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t>
            </a:r>
            <a:r>
              <a:rPr lang="en-AU" dirty="0" err="1"/>
              <a:t>d</a:t>
            </a:r>
            <a:r>
              <a:rPr lang="en-AU" dirty="0" err="1" smtClean="0"/>
              <a:t>raft</a:t>
            </a:r>
            <a:r>
              <a:rPr lang="en-AU" dirty="0" smtClean="0"/>
              <a:t> </a:t>
            </a:r>
            <a:r>
              <a:rPr lang="en-AU" dirty="0"/>
              <a:t>Agenda 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6350431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82718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r>
              <a:rPr lang="en-AU" dirty="0" smtClean="0"/>
              <a:t>…</a:t>
            </a:r>
          </a:p>
          <a:p>
            <a:pPr lvl="2"/>
            <a:r>
              <a:rPr lang="en-AU" dirty="0" smtClean="0"/>
              <a:t>Jodi </a:t>
            </a:r>
            <a:r>
              <a:rPr lang="en-AU" dirty="0" err="1" smtClean="0"/>
              <a:t>Haasz</a:t>
            </a:r>
            <a:r>
              <a:rPr lang="en-AU" dirty="0" smtClean="0"/>
              <a:t> notes</a:t>
            </a:r>
          </a:p>
          <a:p>
            <a:pPr lvl="3"/>
            <a:r>
              <a:rPr lang="en-AU" i="1" dirty="0" smtClean="0"/>
              <a:t>This </a:t>
            </a:r>
            <a:r>
              <a:rPr lang="en-AU" i="1" dirty="0"/>
              <a:t>was a topic on the last SC 6 agenda (added at the </a:t>
            </a:r>
            <a:r>
              <a:rPr lang="en-AU" i="1" dirty="0" smtClean="0"/>
              <a:t>meeting)</a:t>
            </a:r>
          </a:p>
          <a:p>
            <a:pPr lvl="3"/>
            <a:r>
              <a:rPr lang="en-AU" i="1" dirty="0" smtClean="0"/>
              <a:t>It </a:t>
            </a:r>
            <a:r>
              <a:rPr lang="en-AU" i="1" dirty="0"/>
              <a:t>consisted of the WG 1 Chair asking how we can improve the work of WG 1 and bring new work </a:t>
            </a:r>
            <a:r>
              <a:rPr lang="en-AU" i="1" dirty="0" smtClean="0"/>
              <a:t>in</a:t>
            </a:r>
          </a:p>
          <a:p>
            <a:pPr lvl="3"/>
            <a:r>
              <a:rPr lang="en-AU" i="1" dirty="0" smtClean="0"/>
              <a:t>This </a:t>
            </a:r>
            <a:r>
              <a:rPr lang="en-AU" i="1" dirty="0"/>
              <a:t>is documented in the WG 1 meeting minutes from the August meeting.</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6093583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58297807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13766</Words>
  <Application>Microsoft Office PowerPoint</Application>
  <PresentationFormat>On-screen Show (4:3)</PresentationFormat>
  <Paragraphs>2233</Paragraphs>
  <Slides>150</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150</vt:i4>
      </vt:variant>
    </vt:vector>
  </HeadingPairs>
  <TitlesOfParts>
    <vt:vector size="156"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is waiting for publication</vt:lpstr>
      <vt:lpstr>IEEE 802.1CB FDIS ballot passed &amp; is waiting for publication</vt:lpstr>
      <vt:lpstr>IEEE 802.1Qci FDIS ballot passed &amp; is waiting for publication</vt:lpstr>
      <vt:lpstr>IEEE 802.1Qch FDIS ballot passed &amp;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60-day pre-ballot </vt:lpstr>
      <vt:lpstr>IEEE 802.1CM is waiting for start of FDIS ballot</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published</vt:lpstr>
      <vt:lpstr>IEEE 802.3bv published</vt:lpstr>
      <vt:lpstr>IEEE 802.3bu published</vt:lpstr>
      <vt:lpstr>IEEE 802.3bs FDIS ballot passed &amp; is waiting for publication</vt:lpstr>
      <vt:lpstr>IEEE 802.3cb was liaised for information in June 2017</vt:lpstr>
      <vt:lpstr>IEEE 802.3cc FDIS ballot passed &amp;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vt:lpstr>
      <vt:lpstr>IEEE 802.11 has ten standards in the pipeline for ratification under the PSDO</vt:lpstr>
      <vt:lpstr>IEEE 802.11ah FDIS closes on 8 Feb 2019</vt:lpstr>
      <vt:lpstr>IEEE 802.11ai FDIS ballot passed but a response is required</vt:lpstr>
      <vt:lpstr>IEEE 802.11ai FDIS ballot passed but a response is required</vt:lpstr>
      <vt:lpstr>China NB provided comments in FDIS ballot on IEEE 802.11ai</vt:lpstr>
      <vt:lpstr>China NB provided comments in FDIS ballot on IEEE 802.11ai</vt:lpstr>
      <vt:lpstr>China NB provided comments in FDIS ballot on IEEE 802.11ai</vt:lpstr>
      <vt:lpstr>China NB provided comments in FDIS ballot on IEEE 802.11ai</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2019-01-14T15:21:18Z</dcterms:modified>
</cp:coreProperties>
</file>