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1"/>
  </p:notesMasterIdLst>
  <p:handoutMasterIdLst>
    <p:handoutMasterId r:id="rId152"/>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6" r:id="rId26"/>
    <p:sldId id="1747" r:id="rId27"/>
    <p:sldId id="1769" r:id="rId28"/>
    <p:sldId id="1786" r:id="rId29"/>
    <p:sldId id="1894" r:id="rId30"/>
    <p:sldId id="2225" r:id="rId31"/>
    <p:sldId id="2226" r:id="rId32"/>
    <p:sldId id="2227" r:id="rId33"/>
    <p:sldId id="2228" r:id="rId34"/>
    <p:sldId id="2229" r:id="rId35"/>
    <p:sldId id="1965" r:id="rId36"/>
    <p:sldId id="1967" r:id="rId37"/>
    <p:sldId id="1968" r:id="rId38"/>
    <p:sldId id="1969" r:id="rId39"/>
    <p:sldId id="2035" r:id="rId40"/>
    <p:sldId id="2104" r:id="rId41"/>
    <p:sldId id="2112" r:id="rId42"/>
    <p:sldId id="2113" r:id="rId43"/>
    <p:sldId id="2114" r:id="rId44"/>
    <p:sldId id="2167" r:id="rId45"/>
    <p:sldId id="2207" r:id="rId46"/>
    <p:sldId id="2215" r:id="rId47"/>
    <p:sldId id="2210" r:id="rId48"/>
    <p:sldId id="2209" r:id="rId49"/>
    <p:sldId id="2211" r:id="rId50"/>
    <p:sldId id="2008" r:id="rId51"/>
    <p:sldId id="1694" r:id="rId52"/>
    <p:sldId id="1716" r:id="rId53"/>
    <p:sldId id="1717" r:id="rId54"/>
    <p:sldId id="1864" r:id="rId55"/>
    <p:sldId id="1945" r:id="rId56"/>
    <p:sldId id="1946" r:id="rId57"/>
    <p:sldId id="2036" r:id="rId58"/>
    <p:sldId id="2037" r:id="rId59"/>
    <p:sldId id="2071" r:id="rId60"/>
    <p:sldId id="2218" r:id="rId61"/>
    <p:sldId id="2220" r:id="rId62"/>
    <p:sldId id="1688" r:id="rId63"/>
    <p:sldId id="1703" r:id="rId64"/>
    <p:sldId id="1704" r:id="rId65"/>
    <p:sldId id="1978" r:id="rId66"/>
    <p:sldId id="2221" r:id="rId67"/>
    <p:sldId id="2223" r:id="rId68"/>
    <p:sldId id="2222" r:id="rId69"/>
    <p:sldId id="2224" r:id="rId70"/>
    <p:sldId id="1705" r:id="rId71"/>
    <p:sldId id="1706" r:id="rId72"/>
    <p:sldId id="1707" r:id="rId73"/>
    <p:sldId id="1708" r:id="rId74"/>
    <p:sldId id="1709" r:id="rId75"/>
    <p:sldId id="1710" r:id="rId76"/>
    <p:sldId id="1790" r:id="rId77"/>
    <p:sldId id="2199" r:id="rId78"/>
    <p:sldId id="1698" r:id="rId79"/>
    <p:sldId id="1701" r:id="rId80"/>
    <p:sldId id="2100" r:id="rId81"/>
    <p:sldId id="2101" r:id="rId82"/>
    <p:sldId id="2014" r:id="rId83"/>
    <p:sldId id="1679" r:id="rId84"/>
    <p:sldId id="2191" r:id="rId85"/>
    <p:sldId id="2192" r:id="rId86"/>
    <p:sldId id="2193" r:id="rId87"/>
    <p:sldId id="2231" r:id="rId88"/>
    <p:sldId id="2232" r:id="rId89"/>
    <p:sldId id="2233" r:id="rId90"/>
    <p:sldId id="2234" r:id="rId91"/>
    <p:sldId id="2235" r:id="rId92"/>
    <p:sldId id="2230" r:id="rId93"/>
    <p:sldId id="1375" r:id="rId94"/>
    <p:sldId id="1376" r:id="rId95"/>
    <p:sldId id="1400" r:id="rId96"/>
    <p:sldId id="2004" r:id="rId97"/>
    <p:sldId id="619" r:id="rId98"/>
    <p:sldId id="621" r:id="rId99"/>
    <p:sldId id="1561" r:id="rId100"/>
    <p:sldId id="1555" r:id="rId101"/>
    <p:sldId id="1601" r:id="rId102"/>
    <p:sldId id="1585" r:id="rId103"/>
    <p:sldId id="1586" r:id="rId104"/>
    <p:sldId id="1587" r:id="rId105"/>
    <p:sldId id="1588" r:id="rId106"/>
    <p:sldId id="1589" r:id="rId107"/>
    <p:sldId id="1590" r:id="rId108"/>
    <p:sldId id="1771" r:id="rId109"/>
    <p:sldId id="1772" r:id="rId110"/>
    <p:sldId id="1591" r:id="rId111"/>
    <p:sldId id="1592" r:id="rId112"/>
    <p:sldId id="1593" r:id="rId113"/>
    <p:sldId id="1594" r:id="rId114"/>
    <p:sldId id="1595" r:id="rId115"/>
    <p:sldId id="1596" r:id="rId116"/>
    <p:sldId id="1597" r:id="rId117"/>
    <p:sldId id="1598" r:id="rId118"/>
    <p:sldId id="1599" r:id="rId119"/>
    <p:sldId id="1600" r:id="rId120"/>
    <p:sldId id="1628" r:id="rId121"/>
    <p:sldId id="1638" r:id="rId122"/>
    <p:sldId id="1725" r:id="rId123"/>
    <p:sldId id="1726" r:id="rId124"/>
    <p:sldId id="1947" r:id="rId125"/>
    <p:sldId id="1975" r:id="rId126"/>
    <p:sldId id="1976" r:id="rId127"/>
    <p:sldId id="1977" r:id="rId128"/>
    <p:sldId id="2039" r:id="rId129"/>
    <p:sldId id="2060" r:id="rId130"/>
    <p:sldId id="2061" r:id="rId131"/>
    <p:sldId id="2097" r:id="rId132"/>
    <p:sldId id="2103" r:id="rId133"/>
    <p:sldId id="2063" r:id="rId134"/>
    <p:sldId id="2064" r:id="rId135"/>
    <p:sldId id="2065" r:id="rId136"/>
    <p:sldId id="2066" r:id="rId137"/>
    <p:sldId id="2067" r:id="rId138"/>
    <p:sldId id="2068" r:id="rId139"/>
    <p:sldId id="2069" r:id="rId140"/>
    <p:sldId id="2146" r:id="rId141"/>
    <p:sldId id="2147" r:id="rId142"/>
    <p:sldId id="2148" r:id="rId143"/>
    <p:sldId id="2158" r:id="rId144"/>
    <p:sldId id="2159" r:id="rId145"/>
    <p:sldId id="2157" r:id="rId146"/>
    <p:sldId id="2160" r:id="rId147"/>
    <p:sldId id="2216" r:id="rId148"/>
    <p:sldId id="2217" r:id="rId149"/>
    <p:sldId id="2219" r:id="rId15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56" d="100"/>
          <a:sy n="56" d="100"/>
        </p:scale>
        <p:origin x="64" y="25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notesMaster" Target="notesMasters/notesMaster1.xml"/><Relationship Id="rId15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97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98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802.11-18/2078r3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eee-sa.imeetcentral.com/home/viewfile?j=eyJ0eXAiOiJKV1QiLCJhbGciOiJIUzI1NiJ9.eyJndWlkIjoiNjM0NTU0MzA2RDExQkYzNDlFOTQ2MTNEMDlDOTY2MjhBQUY4MThDMjciLCJpZCI6NDQxOTY1NjgsImNiIjoiZWMwNmJhMzgwNDcwYjNiZGNmZDllNWRiNmQ1MzlhNTMifQ.i9DNycQHpILvjKnMMaiDNyfxcXKFYZHYYtHZ46zx_U8" TargetMode="External"/><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9/11-19-0062-00-0jtc-resolution-of-comments-received-from-china-nb-during-fdis-ballot-on-ieee-802-11ai.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hyperlink" Target="https://isotc.iso.org/livelink/livelink?func=ll&amp;objId=20142294&amp;objAction=Open"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isotc.iso.org/livelink/livelink?func=ll&amp;objId=20134089&amp;objAction=Open" TargetMode="External"/><Relationship Id="rId2" Type="http://schemas.openxmlformats.org/officeDocument/2006/relationships/hyperlink" Target="https://isotc.iso.org/livelink/livelink?func=ll&amp;objId=20154310&amp;objAction=Open" TargetMode="Externa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8/11-18-2117-00-0jtc-minutes-of-bangkok-meeting-in-nov-2018.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January 2019 agenda </a:t>
            </a:r>
            <a:r>
              <a:rPr lang="en-US" dirty="0">
                <a:solidFill>
                  <a:schemeClr val="accent2">
                    <a:lumMod val="75000"/>
                  </a:schemeClr>
                </a:solidFill>
              </a:rPr>
              <a:t>for </a:t>
            </a:r>
            <a:r>
              <a:rPr lang="en-US" dirty="0" smtClean="0">
                <a:solidFill>
                  <a:schemeClr val="accent2">
                    <a:lumMod val="75000"/>
                  </a:schemeClr>
                </a:solidFill>
              </a:rPr>
              <a:t>St Louis</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11 </a:t>
            </a:r>
            <a:r>
              <a:rPr lang="en-US" b="0" dirty="0" smtClean="0">
                <a:solidFill>
                  <a:schemeClr val="accent2">
                    <a:lumMod val="50000"/>
                  </a:schemeClr>
                </a:solidFill>
              </a:rPr>
              <a:t>January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878"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115</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116</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613"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Nov 2018 plenary (N16870)</a:t>
            </a:r>
            <a:r>
              <a:rPr lang="en-AU" b="0" dirty="0" smtClean="0"/>
              <a:t> noting the approval of various SGs:</a:t>
            </a:r>
            <a:endParaRPr lang="en-AU" dirty="0">
              <a:solidFill>
                <a:srgbClr val="FF0000"/>
              </a:solidFill>
            </a:endParaRPr>
          </a:p>
          <a:p>
            <a:pPr lvl="2"/>
            <a:r>
              <a:rPr lang="en-AU" b="0" dirty="0" smtClean="0"/>
              <a:t>IEEE </a:t>
            </a:r>
            <a:r>
              <a:rPr lang="en-AU" b="0" dirty="0"/>
              <a:t>802.3 100 Gb/s Lambda Study Group </a:t>
            </a:r>
            <a:endParaRPr lang="en-AU" b="0" dirty="0" smtClean="0"/>
          </a:p>
          <a:p>
            <a:pPr lvl="2"/>
            <a:r>
              <a:rPr lang="en-AU" b="0" dirty="0" smtClean="0"/>
              <a:t>IEEE </a:t>
            </a:r>
            <a:r>
              <a:rPr lang="en-AU" b="0" dirty="0"/>
              <a:t>802.21 Network Enablers for Seamless HMD-based VR (Virtual Reality) Content Service Study Group </a:t>
            </a:r>
          </a:p>
          <a:p>
            <a:pPr lvl="1"/>
            <a:endParaRPr lang="en-AU" b="0"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122</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501"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125</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127</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128</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a:t>
            </a:r>
            <a:r>
              <a:rPr lang="en-AU" dirty="0" smtClean="0"/>
              <a:t>a </a:t>
            </a:r>
            <a:r>
              <a:rPr lang="en-AU" dirty="0" smtClean="0">
                <a:hlinkClick r:id="rId3"/>
              </a:rPr>
              <a:t>document</a:t>
            </a:r>
            <a:r>
              <a:rPr lang="en-AU" dirty="0" smtClean="0"/>
              <a:t> that explains </a:t>
            </a:r>
            <a:r>
              <a:rPr lang="en-AU" dirty="0" smtClean="0"/>
              <a:t>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130</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131</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132</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133</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134</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135</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136</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138</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139</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48 </a:t>
            </a:r>
            <a:r>
              <a:rPr lang="en-AU" dirty="0"/>
              <a:t>standards </a:t>
            </a:r>
            <a:r>
              <a:rPr lang="en-AU" dirty="0" smtClean="0"/>
              <a:t>through to </a:t>
            </a:r>
            <a:r>
              <a:rPr lang="en-AU" dirty="0"/>
              <a:t>PSDO ratification </a:t>
            </a:r>
            <a:r>
              <a:rPr lang="en-AU" dirty="0" smtClean="0"/>
              <a:t>with 36 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01749685"/>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23</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10</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48</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140</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141</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142</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143</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144</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145</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146</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147</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149</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23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9196646"/>
              </p:ext>
            </p:extLst>
          </p:nvPr>
        </p:nvGraphicFramePr>
        <p:xfrm>
          <a:off x="761999" y="1712148"/>
          <a:ext cx="7696200" cy="4477926"/>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351837">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351837">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52471432"/>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10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1720979"/>
              </p:ext>
            </p:extLst>
          </p:nvPr>
        </p:nvGraphicFramePr>
        <p:xfrm>
          <a:off x="761999" y="1712148"/>
          <a:ext cx="7696200" cy="4126089"/>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762305255"/>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St Louis in January 2019</a:t>
            </a:r>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15 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3108206722"/>
              </p:ext>
            </p:extLst>
          </p:nvPr>
        </p:nvGraphicFramePr>
        <p:xfrm>
          <a:off x="152399" y="156864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a:t>
            </a:r>
            <a:r>
              <a:rPr lang="en-AU" dirty="0" smtClean="0">
                <a:solidFill>
                  <a:schemeClr val="accent6"/>
                </a:solidFill>
              </a:rPr>
              <a:t>15 </a:t>
            </a:r>
            <a:r>
              <a:rPr lang="en-AU" dirty="0">
                <a:solidFill>
                  <a:schemeClr val="accent6"/>
                </a:solidFill>
              </a:rPr>
              <a:t>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1913687278"/>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accent2"/>
                          </a:solidFill>
                          <a:latin typeface="+mj-lt"/>
                        </a:rPr>
                        <a:t>Closes</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17</a:t>
                      </a:r>
                      <a:r>
                        <a:rPr lang="en-AU" sz="1600" b="0" baseline="0" dirty="0" smtClean="0">
                          <a:solidFill>
                            <a:schemeClr val="tx1"/>
                          </a:solidFill>
                          <a:latin typeface="+mj-lt"/>
                        </a:rPr>
                        <a:t> Mar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passed but comment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chemeClr val="accent2"/>
                </a:solidFill>
              </a:rPr>
              <a:t>&amp; </a:t>
            </a:r>
            <a:r>
              <a:rPr lang="en-AU" dirty="0">
                <a:solidFill>
                  <a:schemeClr val="accent2"/>
                </a:solidFill>
              </a:rPr>
              <a:t>response </a:t>
            </a:r>
            <a:r>
              <a:rPr lang="en-AU" dirty="0" smtClean="0">
                <a:solidFill>
                  <a:schemeClr val="accent2"/>
                </a:solidFill>
              </a:rPr>
              <a:t>required </a:t>
            </a:r>
          </a:p>
          <a:p>
            <a:pPr lvl="1"/>
            <a:r>
              <a:rPr lang="en-AU" dirty="0" smtClean="0"/>
              <a:t>802.1AEcg </a:t>
            </a:r>
            <a:r>
              <a:rPr lang="en-AU" dirty="0"/>
              <a:t>passed </a:t>
            </a:r>
            <a:r>
              <a:rPr lang="en-AU" dirty="0" smtClean="0"/>
              <a:t>FDIS ballot </a:t>
            </a:r>
            <a:r>
              <a:rPr lang="en-AU" dirty="0"/>
              <a:t>on 28 Aug 2018 (</a:t>
            </a:r>
            <a:r>
              <a:rPr lang="en-AU" dirty="0" smtClean="0"/>
              <a:t>N</a:t>
            </a:r>
            <a:r>
              <a:rPr lang="en-AU" dirty="0" smtClean="0">
                <a:solidFill>
                  <a:srgbClr val="FF0000"/>
                </a:solidFill>
              </a:rPr>
              <a:t>??????</a:t>
            </a:r>
            <a:r>
              <a:rPr lang="en-AU" dirty="0" smtClean="0"/>
              <a:t>)</a:t>
            </a:r>
            <a:endParaRPr lang="en-AU" dirty="0"/>
          </a:p>
          <a:p>
            <a:pPr lvl="2"/>
            <a:r>
              <a:rPr lang="en-AU" dirty="0"/>
              <a:t>Passed </a:t>
            </a:r>
            <a:r>
              <a:rPr lang="en-AU" dirty="0" smtClean="0"/>
              <a:t>10/1/11, with China NB voting no </a:t>
            </a:r>
          </a:p>
          <a:p>
            <a:pPr lvl="1"/>
            <a:r>
              <a:rPr lang="en-AU" dirty="0"/>
              <a:t>Will be known as ISO/IEC/IEEE FDIS </a:t>
            </a:r>
            <a:r>
              <a:rPr lang="en-AU" dirty="0" smtClean="0"/>
              <a:t>8802-</a:t>
            </a:r>
            <a:r>
              <a:rPr lang="en-AU" dirty="0" smtClean="0">
                <a:solidFill>
                  <a:srgbClr val="FF0000"/>
                </a:solidFill>
              </a:rPr>
              <a:t>1xxxxx</a:t>
            </a:r>
            <a:endParaRPr lang="en-AU" dirty="0">
              <a:solidFill>
                <a:srgbClr val="FF0000"/>
              </a:solidFill>
            </a:endParaRPr>
          </a:p>
          <a:p>
            <a:pPr lvl="1"/>
            <a:r>
              <a:rPr lang="en-AU" dirty="0" smtClean="0">
                <a:solidFill>
                  <a:srgbClr val="FF0000"/>
                </a:solidFill>
              </a:rPr>
              <a:t>Comment responses were approved in Nov 2018 (N?????)</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a:t>
            </a:r>
            <a:r>
              <a:rPr lang="en-AU" dirty="0"/>
              <a:t>FDIS ballot 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rgbClr val="00B050"/>
                </a:solidFill>
              </a:rPr>
              <a:t>passed </a:t>
            </a:r>
            <a:r>
              <a:rPr lang="en-AU" dirty="0" smtClean="0">
                <a:solidFill>
                  <a:schemeClr val="accent2"/>
                </a:solidFill>
              </a:rPr>
              <a:t>&amp; </a:t>
            </a:r>
            <a:r>
              <a:rPr lang="en-AU" dirty="0">
                <a:solidFill>
                  <a:schemeClr val="accent2"/>
                </a:solidFill>
              </a:rPr>
              <a:t>waiting for publication</a:t>
            </a:r>
            <a:endParaRPr lang="en-AU" dirty="0" smtClean="0">
              <a:solidFill>
                <a:schemeClr val="accent2"/>
              </a:solidFill>
            </a:endParaRPr>
          </a:p>
          <a:p>
            <a:pPr lvl="1"/>
            <a:r>
              <a:rPr lang="en-AU" dirty="0"/>
              <a:t>FDIS ballot passed </a:t>
            </a:r>
            <a:r>
              <a:rPr lang="en-AU" dirty="0" smtClean="0"/>
              <a:t>10/0/9 </a:t>
            </a:r>
            <a:r>
              <a:rPr lang="en-AU" dirty="0"/>
              <a:t>on 26 Dec 2018 (</a:t>
            </a:r>
            <a:r>
              <a:rPr lang="en-AU" dirty="0">
                <a:solidFill>
                  <a:srgbClr val="FF0000"/>
                </a:solidFill>
              </a:rPr>
              <a:t>N</a:t>
            </a:r>
            <a:r>
              <a:rPr lang="en-AU" dirty="0" smtClean="0">
                <a:solidFill>
                  <a:srgbClr val="FF0000"/>
                </a:solidFill>
              </a:rPr>
              <a:t>??????</a:t>
            </a:r>
            <a:r>
              <a:rPr lang="en-AU" dirty="0" smtClean="0"/>
              <a:t>)</a:t>
            </a:r>
            <a:endParaRPr lang="en-US" dirty="0" smtClean="0"/>
          </a:p>
          <a:p>
            <a:pPr lvl="1"/>
            <a:r>
              <a:rPr lang="en-AU" dirty="0" smtClean="0"/>
              <a:t>Will be known as ISO/IEC/IEEE </a:t>
            </a:r>
            <a:r>
              <a:rPr lang="en-AU" dirty="0"/>
              <a:t>FDIS 8802-1CB</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a:t>
            </a:r>
            <a:r>
              <a:rPr lang="en-AU" dirty="0"/>
              <a:t>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a:t>
            </a:r>
            <a:r>
              <a:rPr lang="en-AU" dirty="0" smtClean="0"/>
              <a:t>9/0/10 </a:t>
            </a:r>
            <a:r>
              <a:rPr lang="en-AU" dirty="0"/>
              <a:t>on </a:t>
            </a:r>
            <a:r>
              <a:rPr lang="en-AU" dirty="0" smtClean="0"/>
              <a:t>3 Jan 2010 (</a:t>
            </a:r>
            <a:r>
              <a:rPr lang="en-AU" dirty="0" smtClean="0">
                <a:solidFill>
                  <a:srgbClr val="FF0000"/>
                </a:solidFill>
              </a:rPr>
              <a:t>N</a:t>
            </a:r>
            <a:r>
              <a:rPr lang="en-AU" dirty="0">
                <a:solidFill>
                  <a:srgbClr val="FF0000"/>
                </a:solidFill>
              </a:rPr>
              <a:t>??????</a:t>
            </a:r>
            <a:r>
              <a:rPr lang="en-AU" dirty="0"/>
              <a:t>)</a:t>
            </a:r>
            <a:endParaRPr lang="en-US" dirty="0"/>
          </a:p>
          <a:p>
            <a:pPr lvl="1"/>
            <a:r>
              <a:rPr lang="en-AU" dirty="0" smtClean="0"/>
              <a:t>Will be known as ISO/IEC/IEEE 8802-1Q/</a:t>
            </a:r>
            <a:r>
              <a:rPr lang="en-AU" dirty="0" err="1" smtClean="0"/>
              <a:t>Amd</a:t>
            </a:r>
            <a:r>
              <a:rPr lang="en-AU" dirty="0" smtClean="0"/>
              <a:t> 6</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endParaRPr lang="en-AU" dirty="0" smtClean="0">
              <a:solidFill>
                <a:schemeClr val="accent2"/>
              </a:solidFill>
            </a:endParaRPr>
          </a:p>
          <a:p>
            <a:pPr lvl="1"/>
            <a:r>
              <a:rPr lang="en-AU" dirty="0"/>
              <a:t>FDIS ballot passed 9/0/10 on 3 Jan 2010 (</a:t>
            </a:r>
            <a:r>
              <a:rPr lang="en-AU" dirty="0">
                <a:solidFill>
                  <a:srgbClr val="FF0000"/>
                </a:solidFill>
              </a:rPr>
              <a:t>N??????</a:t>
            </a:r>
            <a:r>
              <a:rPr lang="en-AU" dirty="0"/>
              <a:t>)</a:t>
            </a:r>
            <a:endParaRPr lang="en-US" dirty="0"/>
          </a:p>
          <a:p>
            <a:pPr lvl="1"/>
            <a:r>
              <a:rPr lang="en-AU" dirty="0" smtClean="0"/>
              <a:t>Will </a:t>
            </a:r>
            <a:r>
              <a:rPr lang="en-AU" dirty="0"/>
              <a:t>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passed</a:t>
            </a:r>
            <a:r>
              <a:rPr lang="en-AU" dirty="0">
                <a:solidFill>
                  <a:srgbClr val="00B050"/>
                </a:solidFill>
              </a:rPr>
              <a:t> </a:t>
            </a:r>
            <a:r>
              <a:rPr lang="en-AU" dirty="0"/>
              <a:t>but requires a response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rgbClr val="00B050"/>
                </a:solidFill>
              </a:rPr>
              <a:t>passed </a:t>
            </a:r>
            <a:r>
              <a:rPr lang="en-AU" dirty="0" smtClean="0">
                <a:solidFill>
                  <a:schemeClr val="accent2"/>
                </a:solidFill>
              </a:rPr>
              <a:t>but requires a response </a:t>
            </a:r>
          </a:p>
          <a:p>
            <a:pPr lvl="1"/>
            <a:r>
              <a:rPr lang="en-AU" dirty="0"/>
              <a:t>FDIS ballot passed </a:t>
            </a:r>
            <a:r>
              <a:rPr lang="en-AU" dirty="0" smtClean="0"/>
              <a:t>9/1/9 </a:t>
            </a:r>
            <a:r>
              <a:rPr lang="en-AU" dirty="0"/>
              <a:t>on 26 Dec 2018 (</a:t>
            </a:r>
            <a:r>
              <a:rPr lang="en-AU" dirty="0">
                <a:solidFill>
                  <a:srgbClr val="FF0000"/>
                </a:solidFill>
              </a:rPr>
              <a:t>N??????</a:t>
            </a:r>
            <a:r>
              <a:rPr lang="en-AU" dirty="0"/>
              <a:t>)</a:t>
            </a:r>
            <a:endParaRPr lang="en-US" dirty="0"/>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802c</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US" dirty="0"/>
              <a:t>The abstract stated </a:t>
            </a:r>
            <a:r>
              <a:rPr lang="en-US" i="1" dirty="0"/>
              <a:t>“An optional local medium access control (MAC) address space structure, known as the Structured Local Address Plan (SLAP), is provided in this amendment to IEEE </a:t>
            </a:r>
            <a:r>
              <a:rPr lang="en-US" i="1" dirty="0" err="1"/>
              <a:t>Std</a:t>
            </a:r>
            <a:r>
              <a:rPr lang="en-US" i="1" dirty="0"/>
              <a:t> 802®-2014 in order to allow multiple administrations to coexist. This structure designates a range of local MAC addresses for protocols using a Company ID (CID) assigned by the IEEE Registration Authority. ”</a:t>
            </a:r>
            <a:endParaRPr lang="en-AU" dirty="0"/>
          </a:p>
          <a:p>
            <a:pPr lvl="1"/>
            <a:r>
              <a:rPr lang="en-US" dirty="0"/>
              <a:t>Also Section 9.3 states that </a:t>
            </a:r>
            <a:r>
              <a:rPr lang="en-US" i="1" dirty="0"/>
              <a:t>“an organization that has an OUI, CID, or OUI-36 assigned to it may use its OUI, CID, or OUI-36 to assign globally unique protocol identifiers to its own protocols”</a:t>
            </a:r>
            <a:r>
              <a:rPr lang="en-US" dirty="0"/>
              <a:t>. The format of an OUI or CID used as protocol identifier is</a:t>
            </a:r>
            <a:r>
              <a:rPr lang="en-GB" dirty="0"/>
              <a:t> explicitly and typically</a:t>
            </a:r>
            <a:r>
              <a:rPr lang="en-US" dirty="0"/>
              <a:t> defined for this project in Figure 15. </a:t>
            </a:r>
            <a:endParaRPr lang="en-US" dirty="0" smtClean="0"/>
          </a:p>
          <a:p>
            <a:pPr lvl="1"/>
            <a:r>
              <a:rPr lang="en-US"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428922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pPr lvl="1"/>
            <a:r>
              <a:rPr lang="en-AU" dirty="0" smtClean="0"/>
              <a:t>…</a:t>
            </a:r>
          </a:p>
          <a:p>
            <a:pPr lvl="1"/>
            <a:r>
              <a:rPr lang="en-US" dirty="0"/>
              <a:t>However, IEEE has already registered multiple OID nodes for the MAC </a:t>
            </a:r>
            <a:r>
              <a:rPr lang="en-US" dirty="0" smtClean="0"/>
              <a:t>address </a:t>
            </a:r>
            <a:r>
              <a:rPr lang="en-US" dirty="0"/>
              <a:t>and add them into the OID identification system. Using CID will cause confusion in the international standard identifier system and add burden or difficulty to the management.</a:t>
            </a:r>
            <a:endParaRPr lang="en-AU" dirty="0"/>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127318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GB" i="1" dirty="0"/>
              <a:t>OID is a flexible, scalable and across heterogeneous systems identifying mechanism proposed by ISO/IEC and ITU-T. OID is commonly applied in ISO/IEC international standard series. It has established a complete global OID registration system and is running well over years. Moreover, OID has explicitly reserved 1(ISO).3(identified-organization) for assigning globally unique protocol identifiers for companies.</a:t>
            </a:r>
            <a:endParaRPr lang="en-AU" i="1" dirty="0"/>
          </a:p>
          <a:p>
            <a:pPr lvl="1"/>
            <a:r>
              <a:rPr lang="en-US" i="1" dirty="0"/>
              <a:t>IEEE 802 replied CN1 in 6N16797 and mentioned that “OID-based identifiers are already supported and are specified Clause 10 of the base standard (ISO/IEC/IEEE 8802-A:2015 “Information technology -- Telecommunications and information exchange between systems -- Local and metropolitan area networks -- Part A: Overview and architecture”) that is proposed for amendment by IEEE </a:t>
            </a:r>
            <a:r>
              <a:rPr lang="en-US" i="1" dirty="0" err="1"/>
              <a:t>Std</a:t>
            </a:r>
            <a:r>
              <a:rPr lang="en-US" i="1" dirty="0"/>
              <a:t> 802c</a:t>
            </a:r>
            <a:r>
              <a:rPr lang="en-US" i="1" dirty="0" smtClean="0"/>
              <a:t>.”</a:t>
            </a:r>
          </a:p>
          <a:p>
            <a:pPr lvl="1"/>
            <a:r>
              <a:rPr lang="en-US"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30604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US" i="1" dirty="0" smtClean="0"/>
              <a:t>…</a:t>
            </a:r>
          </a:p>
          <a:p>
            <a:pPr lvl="1"/>
            <a:r>
              <a:rPr lang="en-US" i="1" dirty="0" smtClean="0"/>
              <a:t>However</a:t>
            </a:r>
            <a:r>
              <a:rPr lang="en-US" i="1" dirty="0"/>
              <a:t>, actually the similar problem also exist in the base standard ISO/IEC/IEEE 8802-A:2015. </a:t>
            </a:r>
            <a:r>
              <a:rPr lang="en-GB" i="1" dirty="0"/>
              <a:t>The management of network resources of a large number of IEEE 802 standard series is still unclear and there are no specific management provisions and allocation rules. The users have no idea about where and how to get these resources.</a:t>
            </a:r>
            <a:endParaRPr lang="en-AU" i="1" dirty="0"/>
          </a:p>
          <a:p>
            <a:pPr lvl="1"/>
            <a:r>
              <a:rPr lang="en-US" i="1" dirty="0"/>
              <a:t>Therefore, in terms of the unification of similar identifiers used in global standards and the reduction of management difficulty as far as possible, it is suggested that the CID format defined in this proposal directly adopt OID format</a:t>
            </a:r>
            <a:r>
              <a:rPr lang="en-US" i="1" dirty="0" smtClean="0"/>
              <a:t>.</a:t>
            </a:r>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71471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802c</a:t>
            </a:r>
          </a:p>
        </p:txBody>
      </p:sp>
      <p:sp>
        <p:nvSpPr>
          <p:cNvPr id="3" name="Content Placeholder 2"/>
          <p:cNvSpPr>
            <a:spLocks noGrp="1"/>
          </p:cNvSpPr>
          <p:nvPr>
            <p:ph idx="1"/>
          </p:nvPr>
        </p:nvSpPr>
        <p:spPr/>
        <p:txBody>
          <a:bodyPr/>
          <a:lstStyle/>
          <a:p>
            <a:r>
              <a:rPr lang="en-AU" dirty="0" smtClean="0"/>
              <a:t>IEEE 802 proposed response </a:t>
            </a:r>
            <a:r>
              <a:rPr lang="en-AU" dirty="0"/>
              <a:t>CN1</a:t>
            </a:r>
          </a:p>
          <a:p>
            <a:pPr lvl="1"/>
            <a:r>
              <a:rPr lang="en-AU" dirty="0" smtClean="0">
                <a:solidFill>
                  <a:srgbClr val="FF0000"/>
                </a:solidFill>
              </a:rPr>
              <a:t>Asked </a:t>
            </a:r>
            <a:r>
              <a:rPr lang="en-AU" dirty="0" smtClean="0">
                <a:solidFill>
                  <a:srgbClr val="FF0000"/>
                </a:solidFill>
              </a:rPr>
              <a:t>802.1 to </a:t>
            </a:r>
            <a:r>
              <a:rPr lang="en-AU" dirty="0" smtClean="0">
                <a:solidFill>
                  <a:srgbClr val="FF0000"/>
                </a:solidFill>
              </a:rPr>
              <a:t>provide </a:t>
            </a:r>
            <a:r>
              <a:rPr lang="en-AU" dirty="0" smtClean="0">
                <a:solidFill>
                  <a:srgbClr val="FF0000"/>
                </a:solidFill>
              </a:rPr>
              <a:t>responses</a:t>
            </a:r>
          </a:p>
          <a:p>
            <a:pPr lvl="2"/>
            <a:r>
              <a:rPr lang="en-AU" dirty="0" smtClean="0">
                <a:solidFill>
                  <a:srgbClr val="FF0000"/>
                </a:solidFill>
              </a:rPr>
              <a:t>It will </a:t>
            </a:r>
            <a:r>
              <a:rPr lang="en-AU" dirty="0" smtClean="0">
                <a:solidFill>
                  <a:srgbClr val="FF0000"/>
                </a:solidFill>
              </a:rPr>
              <a:t>probably be </a:t>
            </a:r>
            <a:r>
              <a:rPr lang="en-US" dirty="0" smtClean="0">
                <a:solidFill>
                  <a:srgbClr val="FF0000"/>
                </a:solidFill>
              </a:rPr>
              <a:t>Roger </a:t>
            </a:r>
            <a:r>
              <a:rPr lang="en-US" dirty="0">
                <a:solidFill>
                  <a:srgbClr val="FF0000"/>
                </a:solidFill>
              </a:rPr>
              <a:t>Marks and Bob Grow </a:t>
            </a:r>
            <a:endParaRPr lang="en-US" dirty="0" smtClean="0">
              <a:solidFill>
                <a:srgbClr val="FF0000"/>
              </a:solidFill>
            </a:endParaRPr>
          </a:p>
          <a:p>
            <a:pPr lvl="1"/>
            <a:r>
              <a:rPr lang="en-US" dirty="0" smtClean="0">
                <a:solidFill>
                  <a:srgbClr val="FF0000"/>
                </a:solidFill>
              </a:rPr>
              <a:t>Response not expected until March plenary</a:t>
            </a:r>
            <a:endParaRPr lang="en-AU" dirty="0">
              <a:solidFill>
                <a:srgbClr val="FF0000"/>
              </a:solidFill>
            </a:endParaRP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47546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a:t>
            </a:r>
            <a:r>
              <a:rPr lang="en-AU" dirty="0" smtClean="0"/>
              <a:t>will start the 60-day ballot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a:solidFill>
                  <a:schemeClr val="accent2"/>
                </a:solidFill>
              </a:rPr>
              <a:t>waiting for start</a:t>
            </a:r>
            <a:endParaRPr lang="en-AU" dirty="0" smtClean="0">
              <a:solidFill>
                <a:schemeClr val="accent2"/>
              </a:solidFill>
            </a:endParaRPr>
          </a:p>
          <a:p>
            <a:pPr lvl="1"/>
            <a:r>
              <a:rPr lang="en-AU" dirty="0" smtClean="0"/>
              <a:t>Previousl</a:t>
            </a:r>
            <a:r>
              <a:rPr lang="en-AU" dirty="0" smtClean="0"/>
              <a:t>y </a:t>
            </a:r>
            <a:r>
              <a:rPr lang="en-AU" dirty="0" smtClean="0"/>
              <a:t>PSDO </a:t>
            </a:r>
            <a:r>
              <a:rPr lang="en-AU" dirty="0" smtClean="0"/>
              <a:t>start </a:t>
            </a:r>
            <a:r>
              <a:rPr lang="en-AU" dirty="0" smtClean="0"/>
              <a:t>was delayed </a:t>
            </a:r>
            <a:r>
              <a:rPr lang="en-AU" dirty="0" smtClean="0"/>
              <a:t>until previous amendments (</a:t>
            </a:r>
            <a:r>
              <a:rPr lang="en-AU" dirty="0" err="1" smtClean="0"/>
              <a:t>Qci</a:t>
            </a:r>
            <a:r>
              <a:rPr lang="en-AU" dirty="0" smtClean="0"/>
              <a:t>, </a:t>
            </a:r>
            <a:r>
              <a:rPr lang="en-AU" dirty="0" err="1" smtClean="0"/>
              <a:t>Qch</a:t>
            </a:r>
            <a:r>
              <a:rPr lang="en-AU" dirty="0" smtClean="0"/>
              <a:t>) </a:t>
            </a:r>
            <a:r>
              <a:rPr lang="en-AU" dirty="0" smtClean="0"/>
              <a:t>were approved, but it was submitted on 10 Jan 2019</a:t>
            </a:r>
            <a:endParaRPr lang="en-AU" dirty="0" smtClean="0"/>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passed the 60-day pre-ballot but requires comment responses</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r>
              <a:rPr lang="en-US" dirty="0" smtClean="0"/>
              <a:t>60-day</a:t>
            </a:r>
            <a:r>
              <a:rPr lang="en-AU" dirty="0" smtClean="0"/>
              <a:t> </a:t>
            </a:r>
            <a:r>
              <a:rPr lang="en-AU" dirty="0" smtClean="0"/>
              <a:t>pre-ballot: </a:t>
            </a:r>
            <a:r>
              <a:rPr lang="en-AU" dirty="0" smtClean="0">
                <a:solidFill>
                  <a:srgbClr val="00B050"/>
                </a:solidFill>
              </a:rPr>
              <a:t>passed</a:t>
            </a:r>
            <a:r>
              <a:rPr lang="en-AU" dirty="0">
                <a:solidFill>
                  <a:schemeClr val="accent2"/>
                </a:solidFill>
              </a:rPr>
              <a:t> </a:t>
            </a:r>
            <a:r>
              <a:rPr lang="en-AU" dirty="0" smtClean="0">
                <a:solidFill>
                  <a:schemeClr val="accent2"/>
                </a:solidFill>
              </a:rPr>
              <a:t>&amp; responses required</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comments</a:t>
            </a:r>
          </a:p>
          <a:p>
            <a:pPr lvl="2"/>
            <a:r>
              <a:rPr lang="en-AU" dirty="0" smtClean="0">
                <a:solidFill>
                  <a:srgbClr val="FF0000"/>
                </a:solidFill>
              </a:rPr>
              <a:t>Response was approved in Nov 2018 (N</a:t>
            </a:r>
            <a:r>
              <a:rPr lang="en-AU" dirty="0" smtClean="0">
                <a:solidFill>
                  <a:srgbClr val="FF0000"/>
                </a:solidFill>
              </a:rPr>
              <a:t>??????)</a:t>
            </a:r>
          </a:p>
          <a:p>
            <a:pPr lvl="2"/>
            <a:r>
              <a:rPr lang="en-AU" dirty="0" smtClean="0">
                <a:solidFill>
                  <a:srgbClr val="FF0000"/>
                </a:solidFill>
              </a:rPr>
              <a:t>(Jan 2019) Karen attempting to actually send them</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r>
              <a:rPr lang="en-US" dirty="0" smtClean="0"/>
              <a:t>60-day</a:t>
            </a:r>
            <a:r>
              <a:rPr lang="en-AU" dirty="0" smtClean="0"/>
              <a:t> </a:t>
            </a:r>
            <a:r>
              <a:rPr lang="en-AU" dirty="0" smtClean="0"/>
              <a:t>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smtClean="0">
                <a:solidFill>
                  <a:schemeClr val="accent2"/>
                </a:solidFill>
              </a:rPr>
              <a:t>waiting for start</a:t>
            </a:r>
          </a:p>
          <a:p>
            <a:pPr lvl="1"/>
            <a:r>
              <a:rPr lang="en-AU" dirty="0" smtClean="0">
                <a:solidFill>
                  <a:srgbClr val="FF0000"/>
                </a:solidFill>
              </a:rPr>
              <a:t>(Jan 2019) Jodi checking</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r>
              <a:rPr lang="en-US" dirty="0" smtClean="0"/>
              <a:t>60-day</a:t>
            </a:r>
            <a:r>
              <a:rPr lang="en-AU" dirty="0" smtClean="0"/>
              <a:t> </a:t>
            </a:r>
            <a:r>
              <a:rPr lang="en-AU" dirty="0" smtClean="0"/>
              <a:t>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40</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90-day PSDO ballot closes 17 Mar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r>
              <a:rPr lang="en-AU" dirty="0" smtClean="0"/>
              <a:t>90-day FDIS ballot</a:t>
            </a:r>
            <a:r>
              <a:rPr lang="en-AU" smtClean="0"/>
              <a:t>: </a:t>
            </a:r>
            <a:r>
              <a:rPr lang="en-AU" smtClean="0">
                <a:solidFill>
                  <a:schemeClr val="accent2"/>
                </a:solidFill>
              </a:rPr>
              <a:t>closes 17 Mar 2019</a:t>
            </a:r>
            <a:endParaRPr lang="en-AU" dirty="0" smtClean="0">
              <a:solidFill>
                <a:schemeClr val="accent2"/>
              </a:solidFill>
            </a:endParaRPr>
          </a:p>
          <a:p>
            <a:pPr lvl="1"/>
            <a:r>
              <a:rPr lang="en-AU" dirty="0" smtClean="0"/>
              <a:t>A request to start ballot was sent to SC6 in Dec 2018</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41</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will start the 60-day ballot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r>
              <a:rPr lang="en-US" dirty="0" smtClean="0"/>
              <a:t>60-day</a:t>
            </a:r>
            <a:r>
              <a:rPr lang="en-AU" dirty="0" smtClean="0"/>
              <a:t> </a:t>
            </a:r>
            <a:r>
              <a:rPr lang="en-AU" dirty="0" smtClean="0"/>
              <a:t>pre-ballot: </a:t>
            </a:r>
            <a:r>
              <a:rPr lang="en-AU" dirty="0">
                <a:solidFill>
                  <a:schemeClr val="accent2"/>
                </a:solidFill>
              </a:rPr>
              <a:t>waiting for start</a:t>
            </a:r>
            <a:r>
              <a:rPr lang="en-AU" dirty="0" smtClean="0">
                <a:solidFill>
                  <a:schemeClr val="accent2"/>
                </a:solidFill>
              </a:rPr>
              <a:t> </a:t>
            </a:r>
          </a:p>
          <a:p>
            <a:pPr lvl="1"/>
            <a:r>
              <a:rPr lang="en-AU" dirty="0" smtClean="0"/>
              <a:t>Submitted </a:t>
            </a:r>
            <a:r>
              <a:rPr lang="en-AU" dirty="0"/>
              <a:t>on 10 Jan 2019</a:t>
            </a: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42</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a:t>
            </a:r>
            <a:r>
              <a:rPr lang="en-AU" dirty="0"/>
              <a:t>will start the 60-day ballot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r>
              <a:rPr lang="en-US" dirty="0" smtClean="0"/>
              <a:t>60-day</a:t>
            </a:r>
            <a:r>
              <a:rPr lang="en-AU" dirty="0" smtClean="0"/>
              <a:t> </a:t>
            </a:r>
            <a:r>
              <a:rPr lang="en-AU" dirty="0" smtClean="0"/>
              <a:t>pre-ballot: </a:t>
            </a:r>
            <a:r>
              <a:rPr lang="en-AU" dirty="0">
                <a:solidFill>
                  <a:schemeClr val="accent2"/>
                </a:solidFill>
              </a:rPr>
              <a:t>waiting for start</a:t>
            </a:r>
            <a:endParaRPr lang="en-AU" dirty="0" smtClean="0"/>
          </a:p>
          <a:p>
            <a:pPr lvl="1"/>
            <a:r>
              <a:rPr lang="en-AU" dirty="0" smtClean="0"/>
              <a:t>Submitted </a:t>
            </a:r>
            <a:r>
              <a:rPr lang="en-AU" dirty="0"/>
              <a:t>on 10 Jan 2019</a:t>
            </a: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43</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US" dirty="0" smtClean="0"/>
              <a:t>Nov 2018</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44</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 ballot has started (closing 4 March 2019) on the systematic review of </a:t>
            </a:r>
          </a:p>
          <a:p>
            <a:pPr lvl="2"/>
            <a:r>
              <a:rPr lang="en-AU" dirty="0" smtClean="0"/>
              <a:t>8802-1X:2013</a:t>
            </a:r>
          </a:p>
          <a:p>
            <a:pPr lvl="2"/>
            <a:r>
              <a:rPr lang="en-AU" dirty="0" smtClean="0"/>
              <a:t>8802-1AE:2013</a:t>
            </a: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a:t>
            </a:r>
            <a:r>
              <a:rPr lang="en-US" dirty="0" err="1" smtClean="0"/>
              <a:t>Randell</a:t>
            </a:r>
            <a:r>
              <a:rPr lang="en-US" dirty="0" smtClean="0"/>
              <a:t>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255081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441303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3798838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516827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86788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ten 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1783633"/>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n/a</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51</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&amp; published</a:t>
            </a:r>
          </a:p>
          <a:p>
            <a:pPr lvl="1"/>
            <a:r>
              <a:rPr lang="en-AU" dirty="0" smtClean="0"/>
              <a:t>FDIS ballot passed 11/0/7 on 3 September 2018 (N16853)</a:t>
            </a:r>
          </a:p>
          <a:p>
            <a:pPr lvl="1"/>
            <a:r>
              <a:rPr lang="en-AU" dirty="0"/>
              <a:t>Published </a:t>
            </a:r>
            <a:r>
              <a:rPr lang="en-AU" dirty="0" smtClean="0"/>
              <a:t>as ISO/IEC/IEEE </a:t>
            </a:r>
            <a:r>
              <a:rPr lang="en-AU" dirty="0"/>
              <a:t>8802-3:2017/</a:t>
            </a:r>
            <a:r>
              <a:rPr lang="en-AU" dirty="0" err="1"/>
              <a:t>Amd</a:t>
            </a:r>
            <a:r>
              <a:rPr lang="en-AU" dirty="0"/>
              <a:t> </a:t>
            </a:r>
            <a:r>
              <a:rPr lang="en-AU" dirty="0" smtClean="0"/>
              <a:t>6</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52</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a:t>FDIS ballot passed 11/0/7 on 3 September </a:t>
            </a:r>
            <a:r>
              <a:rPr lang="en-AU" dirty="0" smtClean="0"/>
              <a:t>2018 (N16851)</a:t>
            </a:r>
            <a:endParaRPr lang="en-AU" dirty="0" smtClean="0">
              <a:solidFill>
                <a:schemeClr val="accent2"/>
              </a:solidFill>
            </a:endParaRPr>
          </a:p>
          <a:p>
            <a:pPr lvl="1"/>
            <a:r>
              <a:rPr lang="en-AU" dirty="0" smtClean="0"/>
              <a:t>Published as </a:t>
            </a:r>
            <a:r>
              <a:rPr lang="en-AU" dirty="0"/>
              <a:t>ISO/IEC/IEEE 8802-3:2017/</a:t>
            </a:r>
            <a:r>
              <a:rPr lang="en-AU" dirty="0" err="1"/>
              <a:t>Amd</a:t>
            </a:r>
            <a:r>
              <a:rPr lang="en-AU" dirty="0"/>
              <a:t> </a:t>
            </a:r>
            <a:r>
              <a:rPr lang="en-AU" dirty="0" smtClean="0"/>
              <a:t>9</a:t>
            </a: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smtClean="0">
                <a:solidFill>
                  <a:srgbClr val="00B050"/>
                </a:solidFill>
              </a:rPr>
              <a:t>&amp; published </a:t>
            </a:r>
          </a:p>
          <a:p>
            <a:pPr lvl="1"/>
            <a:r>
              <a:rPr lang="en-AU" dirty="0"/>
              <a:t>FDIS ballot passed 11/0/7 on 3 September </a:t>
            </a:r>
            <a:r>
              <a:rPr lang="en-AU" dirty="0" smtClean="0"/>
              <a:t>2018 (N16852)</a:t>
            </a:r>
          </a:p>
          <a:p>
            <a:pPr lvl="1"/>
            <a:r>
              <a:rPr lang="en-AU" dirty="0" smtClean="0"/>
              <a:t>Published as </a:t>
            </a:r>
            <a:r>
              <a:rPr lang="en-AU" dirty="0"/>
              <a:t>ISO/IEC/IEEE 8802-3:2017/</a:t>
            </a:r>
            <a:r>
              <a:rPr lang="en-AU" dirty="0" err="1"/>
              <a:t>Amd</a:t>
            </a:r>
            <a:r>
              <a:rPr lang="en-AU" dirty="0"/>
              <a:t> </a:t>
            </a:r>
            <a:r>
              <a:rPr lang="en-AU" dirty="0" smtClean="0"/>
              <a:t>8</a:t>
            </a:r>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FDIS ballot passed &amp; is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54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a:t>FDIS ballot passed </a:t>
            </a:r>
            <a:r>
              <a:rPr lang="en-AU" dirty="0" smtClean="0"/>
              <a:t>9/0/10 </a:t>
            </a:r>
            <a:r>
              <a:rPr lang="en-AU" dirty="0"/>
              <a:t>on 26 Dec 2018 (</a:t>
            </a:r>
            <a:r>
              <a:rPr lang="en-AU" dirty="0">
                <a:solidFill>
                  <a:srgbClr val="FF0000"/>
                </a:solidFill>
              </a:rPr>
              <a:t>N??????</a:t>
            </a:r>
            <a:r>
              <a:rPr lang="en-AU" dirty="0"/>
              <a:t>)</a:t>
            </a:r>
            <a:endParaRPr lang="en-US" dirty="0" smtClean="0"/>
          </a:p>
          <a:p>
            <a:pPr lvl="1"/>
            <a:r>
              <a:rPr lang="en-US" dirty="0" smtClean="0"/>
              <a:t>Will </a:t>
            </a:r>
            <a:r>
              <a:rPr lang="en-US" dirty="0"/>
              <a:t>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smtClean="0">
                <a:solidFill>
                  <a:srgbClr val="FF0000"/>
                </a:solidFill>
              </a:rPr>
              <a:t>Note: it is an amendment of 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FDIS </a:t>
            </a:r>
            <a:r>
              <a:rPr lang="en-AU" dirty="0"/>
              <a:t>ballot passed &amp; is waiting for publication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a:solidFill>
                  <a:srgbClr val="00B050"/>
                </a:solidFill>
              </a:rPr>
              <a:t>passed </a:t>
            </a:r>
            <a:r>
              <a:rPr lang="en-AU" dirty="0">
                <a:solidFill>
                  <a:schemeClr val="accent2"/>
                </a:solidFill>
              </a:rPr>
              <a:t>&amp; waiting for publication </a:t>
            </a:r>
            <a:endParaRPr lang="en-AU" dirty="0" smtClean="0">
              <a:solidFill>
                <a:schemeClr val="accent2"/>
              </a:solidFill>
            </a:endParaRPr>
          </a:p>
          <a:p>
            <a:pPr lvl="1"/>
            <a:r>
              <a:rPr lang="en-AU" dirty="0" smtClean="0"/>
              <a:t>FDIS </a:t>
            </a:r>
            <a:r>
              <a:rPr lang="en-AU" dirty="0"/>
              <a:t>ballot passed </a:t>
            </a:r>
            <a:r>
              <a:rPr lang="en-AU" dirty="0" smtClean="0"/>
              <a:t>9/0/10 </a:t>
            </a:r>
            <a:r>
              <a:rPr lang="en-AU" dirty="0"/>
              <a:t>on 26 Dec 2018 (</a:t>
            </a:r>
            <a:r>
              <a:rPr lang="en-AU" dirty="0">
                <a:solidFill>
                  <a:srgbClr val="FF0000"/>
                </a:solidFill>
              </a:rPr>
              <a:t>N??????</a:t>
            </a:r>
            <a:r>
              <a:rPr lang="en-AU" dirty="0"/>
              <a:t>)</a:t>
            </a:r>
            <a:endParaRPr lang="en-US" dirty="0"/>
          </a:p>
          <a:p>
            <a:pPr lvl="1"/>
            <a:r>
              <a:rPr lang="en-US" dirty="0" smtClean="0"/>
              <a:t>Will </a:t>
            </a:r>
            <a:r>
              <a:rPr lang="en-US" dirty="0"/>
              <a:t>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56</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Expecting </a:t>
            </a:r>
            <a:r>
              <a:rPr lang="en-AU" dirty="0">
                <a:solidFill>
                  <a:srgbClr val="FF0000"/>
                </a:solidFill>
              </a:rPr>
              <a:t>submission to PSDO in </a:t>
            </a:r>
            <a:r>
              <a:rPr lang="en-AU" dirty="0" smtClean="0">
                <a:solidFill>
                  <a:srgbClr val="FF0000"/>
                </a:solidFill>
              </a:rPr>
              <a:t>Jan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Jan 2019 interim meeting in St Louis</a:t>
            </a:r>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15 Jan 2019, 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802.3 WG are currently considering the order of </a:t>
            </a:r>
            <a:endParaRPr lang="en-AU" dirty="0"/>
          </a:p>
        </p:txBody>
      </p:sp>
      <p:sp>
        <p:nvSpPr>
          <p:cNvPr id="3" name="Content Placeholder 2"/>
          <p:cNvSpPr>
            <a:spLocks noGrp="1"/>
          </p:cNvSpPr>
          <p:nvPr>
            <p:ph idx="1"/>
          </p:nvPr>
        </p:nvSpPr>
        <p:spPr/>
        <p:txBody>
          <a:bodyPr/>
          <a:lstStyle/>
          <a:p>
            <a:pPr lvl="1"/>
            <a:r>
              <a:rPr lang="en-US" dirty="0" smtClean="0"/>
              <a:t>After the Nov 2018 meeting …</a:t>
            </a:r>
          </a:p>
          <a:p>
            <a:pPr lvl="1"/>
            <a:r>
              <a:rPr lang="en-US" dirty="0" smtClean="0"/>
              <a:t>David </a:t>
            </a:r>
            <a:r>
              <a:rPr lang="en-US" dirty="0"/>
              <a:t>Law who indicated that IEEE 802.3 is working on a revision that will cover some upcoming amendments, so they haven’t submitted anything to ballot just yet. </a:t>
            </a:r>
            <a:endParaRPr lang="en-US" dirty="0" smtClean="0"/>
          </a:p>
          <a:p>
            <a:pPr lvl="1"/>
            <a:r>
              <a:rPr lang="en-US" dirty="0" smtClean="0"/>
              <a:t>An </a:t>
            </a:r>
            <a:r>
              <a:rPr lang="en-US" dirty="0"/>
              <a:t>update on the state of these ballots will be available for the January interim meeting in St. Louis.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7200762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7459337"/>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10</a:t>
                      </a:r>
                      <a:r>
                        <a:rPr lang="en-AU" sz="1600" b="0" baseline="0" dirty="0" smtClean="0">
                          <a:solidFill>
                            <a:schemeClr val="tx1"/>
                          </a:solidFill>
                          <a:latin typeface="+mj-lt"/>
                        </a:rPr>
                        <a:t> Feb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62</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closes on 8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closes 8 Feb 2019</a:t>
            </a:r>
            <a:endParaRPr lang="en-AU" dirty="0"/>
          </a:p>
          <a:p>
            <a:pPr lvl="1"/>
            <a:r>
              <a:rPr lang="en-AU" dirty="0" smtClean="0"/>
              <a:t>Will be known </a:t>
            </a:r>
            <a:r>
              <a:rPr lang="en-AU" dirty="0"/>
              <a:t>as </a:t>
            </a:r>
            <a:r>
              <a:rPr lang="en-AU" dirty="0" smtClean="0"/>
              <a:t>ISO/IEC/IEEE 8802-11:2018/FD </a:t>
            </a:r>
            <a:r>
              <a:rPr lang="en-AU" dirty="0" err="1" smtClean="0"/>
              <a:t>Amd</a:t>
            </a:r>
            <a:r>
              <a:rPr lang="en-AU" dirty="0" smtClean="0"/>
              <a:t> </a:t>
            </a:r>
            <a:r>
              <a:rPr lang="en-AU" dirty="0"/>
              <a:t>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passed but a response is required</a:t>
            </a:r>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a:t>
            </a:r>
            <a:r>
              <a:rPr lang="en-AU" dirty="0" smtClean="0"/>
              <a:t>passed but a response is required</a:t>
            </a:r>
            <a:endParaRPr lang="en-AU" dirty="0"/>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rgbClr val="00B050"/>
                </a:solidFill>
              </a:rPr>
              <a:t>passed</a:t>
            </a:r>
            <a:r>
              <a:rPr lang="en-AU" dirty="0" smtClean="0">
                <a:solidFill>
                  <a:schemeClr val="accent2"/>
                </a:solidFill>
              </a:rPr>
              <a:t> &amp; response required</a:t>
            </a:r>
          </a:p>
          <a:p>
            <a:pPr lvl="1"/>
            <a:r>
              <a:rPr lang="en-AU" dirty="0"/>
              <a:t>FDIS ballot passed </a:t>
            </a:r>
            <a:r>
              <a:rPr lang="en-AU" dirty="0" smtClean="0"/>
              <a:t>9/1/9 </a:t>
            </a:r>
            <a:r>
              <a:rPr lang="en-AU" dirty="0"/>
              <a:t>on </a:t>
            </a:r>
            <a:r>
              <a:rPr lang="en-AU" dirty="0" smtClean="0"/>
              <a:t>26 Dec 2018 </a:t>
            </a:r>
            <a:r>
              <a:rPr lang="en-AU" dirty="0"/>
              <a:t>(</a:t>
            </a:r>
            <a:r>
              <a:rPr lang="en-AU" dirty="0" smtClean="0">
                <a:solidFill>
                  <a:srgbClr val="FF0000"/>
                </a:solidFill>
              </a:rPr>
              <a:t>N??????</a:t>
            </a:r>
            <a:r>
              <a:rPr lang="en-AU" dirty="0" smtClean="0"/>
              <a:t>)</a:t>
            </a:r>
            <a:endParaRPr lang="en-AU" dirty="0"/>
          </a:p>
          <a:p>
            <a:pPr lvl="2"/>
            <a:r>
              <a:rPr lang="en-AU" dirty="0" smtClean="0"/>
              <a:t>China voted no</a:t>
            </a:r>
            <a:endParaRPr lang="en-AU" dirty="0"/>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CN1</a:t>
            </a:r>
          </a:p>
          <a:p>
            <a:pPr lvl="1"/>
            <a:r>
              <a:rPr lang="en-GB" i="1" dirty="0"/>
              <a:t>China NB submitted the following comments during 60 days ballot (6N16704):</a:t>
            </a:r>
            <a:endParaRPr lang="en-AU" i="1" dirty="0"/>
          </a:p>
          <a:p>
            <a:pPr lvl="2"/>
            <a:r>
              <a:rPr lang="en-GB" i="1" dirty="0"/>
              <a:t>1) In FILS shared key authentication, the shared key is generated between STA and AS and stored in these two devices, the key needs to be delivered by AS to AP through network when Link setup, so, a secure channel should be provided, but the security channel is not specified in the standard, which causes a security risk. </a:t>
            </a:r>
            <a:endParaRPr lang="en-AU" i="1" dirty="0"/>
          </a:p>
          <a:p>
            <a:pPr lvl="2"/>
            <a:r>
              <a:rPr lang="en-GB" i="1" dirty="0"/>
              <a:t>2) In FILS public key authentication, </a:t>
            </a:r>
            <a:r>
              <a:rPr lang="en-GB" i="1" dirty="0" err="1"/>
              <a:t>Subclause</a:t>
            </a:r>
            <a:r>
              <a:rPr lang="en-GB" i="1" dirty="0"/>
              <a:t> 12.12.1 mentioned that "when FILS Public Key authentication is used, each STA has a means to trust the public key of the other STA", but the standard does not provide specific means on how STA trust public key of other STAs. Furthermore, such means may be difficult to implement in real scenarios, thus will introduce very serious security issues.</a:t>
            </a:r>
            <a:endParaRPr lang="en-AU" i="1"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250429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CN1</a:t>
            </a:r>
          </a:p>
          <a:p>
            <a:pPr lvl="1"/>
            <a:r>
              <a:rPr lang="en-AU" dirty="0" smtClean="0"/>
              <a:t>None</a:t>
            </a:r>
          </a:p>
          <a:p>
            <a:r>
              <a:rPr lang="en-AU" dirty="0" smtClean="0"/>
              <a:t>IEEE 802 proposed response </a:t>
            </a:r>
            <a:r>
              <a:rPr lang="en-AU" dirty="0"/>
              <a:t>CN1</a:t>
            </a:r>
          </a:p>
          <a:p>
            <a:pPr lvl="1"/>
            <a:r>
              <a:rPr lang="en-AU" dirty="0"/>
              <a:t>None</a:t>
            </a: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1801919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NB comment CN2</a:t>
            </a:r>
          </a:p>
          <a:p>
            <a:pPr lvl="1"/>
            <a:r>
              <a:rPr lang="en-GB" i="1" dirty="0"/>
              <a:t>IEEE 802.11 WG rejected CN1 and provided reasons in 6N16725. The given reasons in 6N16725 are untenable and these topics are not out of scope, because:</a:t>
            </a:r>
            <a:endParaRPr lang="en-AU" i="1" dirty="0"/>
          </a:p>
          <a:p>
            <a:pPr lvl="2"/>
            <a:r>
              <a:rPr lang="en-GB" i="1" dirty="0"/>
              <a:t>1) The amendment does not specify specific specifications or give the referred protocols for use in a trustworthy channel, which will not guarantee security and interoperability in product implementation. </a:t>
            </a:r>
            <a:endParaRPr lang="en-AU" i="1" dirty="0"/>
          </a:p>
          <a:p>
            <a:pPr lvl="2"/>
            <a:r>
              <a:rPr lang="en-GB" i="1" dirty="0"/>
              <a:t>2) The amendment does not specify the means by which trust can be obtained, however, this is an important part in authentication and key establishment. Besides, when STA (not an AP) could not get connected to the Internet, it is difficult for PKI system to accomplish authentication and establish necessary trust. Therefore, the situation will lead to difficulty in product design and implementation.</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13165738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China NB provided comments in FDIS ballot on </a:t>
            </a:r>
            <a:r>
              <a:rPr lang="en-AU" dirty="0"/>
              <a:t>IEEE </a:t>
            </a:r>
            <a:r>
              <a:rPr lang="en-AU" dirty="0" smtClean="0"/>
              <a:t>802.11ai</a:t>
            </a:r>
            <a:endParaRPr lang="en-AU" dirty="0"/>
          </a:p>
        </p:txBody>
      </p:sp>
      <p:sp>
        <p:nvSpPr>
          <p:cNvPr id="3" name="Content Placeholder 2"/>
          <p:cNvSpPr>
            <a:spLocks noGrp="1"/>
          </p:cNvSpPr>
          <p:nvPr>
            <p:ph idx="1"/>
          </p:nvPr>
        </p:nvSpPr>
        <p:spPr/>
        <p:txBody>
          <a:bodyPr/>
          <a:lstStyle/>
          <a:p>
            <a:r>
              <a:rPr lang="en-AU" dirty="0" smtClean="0"/>
              <a:t>China </a:t>
            </a:r>
            <a:r>
              <a:rPr lang="en-AU" dirty="0"/>
              <a:t>NB </a:t>
            </a:r>
            <a:r>
              <a:rPr lang="en-AU" dirty="0" smtClean="0"/>
              <a:t>proposed change CN2</a:t>
            </a:r>
          </a:p>
          <a:p>
            <a:pPr lvl="1"/>
            <a:r>
              <a:rPr lang="en-AU" dirty="0" smtClean="0"/>
              <a:t>None</a:t>
            </a:r>
          </a:p>
          <a:p>
            <a:r>
              <a:rPr lang="en-AU" dirty="0" smtClean="0"/>
              <a:t>IEEE 802 proposed response CN2</a:t>
            </a:r>
            <a:endParaRPr lang="en-AU" dirty="0"/>
          </a:p>
          <a:p>
            <a:pPr lvl="1"/>
            <a:r>
              <a:rPr lang="en-AU" dirty="0" smtClean="0">
                <a:solidFill>
                  <a:srgbClr val="FF0000"/>
                </a:solidFill>
              </a:rPr>
              <a:t>China NB </a:t>
            </a:r>
            <a:r>
              <a:rPr lang="en-AU" dirty="0">
                <a:solidFill>
                  <a:srgbClr val="FF0000"/>
                </a:solidFill>
              </a:rPr>
              <a:t>say the</a:t>
            </a:r>
          </a:p>
          <a:p>
            <a:pPr lvl="2"/>
            <a:r>
              <a:rPr lang="en-AU" dirty="0">
                <a:solidFill>
                  <a:srgbClr val="FF0000"/>
                </a:solidFill>
              </a:rPr>
              <a:t>IEEE 802 response to the 60 day ballot comments is untenable, although they fail to explain why</a:t>
            </a:r>
          </a:p>
          <a:p>
            <a:pPr lvl="2"/>
            <a:r>
              <a:rPr lang="en-AU" dirty="0">
                <a:solidFill>
                  <a:srgbClr val="FF0000"/>
                </a:solidFill>
              </a:rPr>
              <a:t>The topics are not out of scope, and yet they do not address the reasons we provided for why they are out of </a:t>
            </a:r>
            <a:r>
              <a:rPr lang="en-AU" dirty="0" smtClean="0">
                <a:solidFill>
                  <a:srgbClr val="FF0000"/>
                </a:solidFill>
              </a:rPr>
              <a:t>scope</a:t>
            </a:r>
          </a:p>
          <a:p>
            <a:pPr lvl="1"/>
            <a:r>
              <a:rPr lang="en-AU" dirty="0" smtClean="0">
                <a:solidFill>
                  <a:srgbClr val="FF0000"/>
                </a:solidFill>
              </a:rPr>
              <a:t>Dan Harkins </a:t>
            </a:r>
            <a:r>
              <a:rPr lang="en-AU" dirty="0" smtClean="0">
                <a:solidFill>
                  <a:srgbClr val="FF0000"/>
                </a:solidFill>
              </a:rPr>
              <a:t>has drafted a response</a:t>
            </a:r>
          </a:p>
          <a:p>
            <a:pPr lvl="2"/>
            <a:r>
              <a:rPr lang="en-AU" dirty="0">
                <a:solidFill>
                  <a:srgbClr val="FF0000"/>
                </a:solidFill>
              </a:rPr>
              <a:t>See </a:t>
            </a:r>
            <a:r>
              <a:rPr lang="en-AU" dirty="0" smtClean="0">
                <a:solidFill>
                  <a:srgbClr val="FF0000"/>
                </a:solidFill>
                <a:hlinkClick r:id="rId2"/>
              </a:rPr>
              <a:t>11-19-0062-00</a:t>
            </a:r>
            <a:endParaRPr lang="en-AU" dirty="0" smtClean="0">
              <a:solidFill>
                <a:srgbClr val="FF0000"/>
              </a:solidFill>
            </a:endParaRPr>
          </a:p>
          <a:p>
            <a:pPr lvl="2"/>
            <a:endParaRPr lang="en-AU" dirty="0">
              <a:solidFill>
                <a:srgbClr val="FF0000"/>
              </a:solidFill>
            </a:endParaRPr>
          </a:p>
          <a:p>
            <a:pPr lvl="1"/>
            <a:endParaRPr lang="en-AU" dirty="0"/>
          </a:p>
          <a:p>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2347222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IEEE 802 plenary meeting in Nov 2018 in Bangkok</a:t>
            </a:r>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Discuss agenda &amp; arrangements for SC6 meeting in April 2019</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60-day </a:t>
            </a:r>
            <a:r>
              <a:rPr lang="en-AU" dirty="0"/>
              <a:t>ballot closes on </a:t>
            </a:r>
            <a:r>
              <a:rPr lang="en-AU" dirty="0" smtClean="0"/>
              <a:t>10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chemeClr val="accent2"/>
                </a:solidFill>
              </a:rPr>
              <a:t>closes 10 Feb 2018</a:t>
            </a:r>
          </a:p>
          <a:p>
            <a:pPr lvl="1"/>
            <a:r>
              <a:rPr lang="en-AU" b="0" dirty="0" smtClean="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70</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60-day ballot closes on 10 Feb 2019</a:t>
            </a:r>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2018</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60-day ballot closes on 10 Feb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a:solidFill>
                  <a:schemeClr val="accent2"/>
                </a:solidFill>
              </a:rPr>
              <a:t>closes 10 Feb 2018</a:t>
            </a:r>
            <a:endParaRPr lang="en-AU" dirty="0" smtClean="0">
              <a:solidFill>
                <a:schemeClr val="accent2"/>
              </a:solidFill>
            </a:endParaRPr>
          </a:p>
          <a:p>
            <a:pPr lvl="1"/>
            <a:r>
              <a:rPr lang="en-AU" dirty="0"/>
              <a:t>PSDO approved in Nov 2018 &amp; document submitted in Dec </a:t>
            </a:r>
            <a:r>
              <a:rPr lang="en-AU" dirty="0" smtClean="0"/>
              <a:t>2018</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72</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D3.0 is now approved; D4.0 will probably be liaised for information</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73</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Likely will liaise D3.0 in Jan/Feb 2019</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74</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75</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76</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77</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(Jan 2019)</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79</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agenda</a:t>
            </a:r>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St Louis in January 2019, 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zero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the PSD process was cancelled</a:t>
            </a:r>
            <a:endParaRPr lang="en-AU" dirty="0"/>
          </a:p>
        </p:txBody>
      </p:sp>
      <p:sp>
        <p:nvSpPr>
          <p:cNvPr id="10" name="Content Placeholder 9"/>
          <p:cNvSpPr>
            <a:spLocks noGrp="1"/>
          </p:cNvSpPr>
          <p:nvPr>
            <p:ph idx="1"/>
          </p:nvPr>
        </p:nvSpPr>
        <p:spPr>
          <a:xfrm>
            <a:off x="441325" y="1767038"/>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passed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t>The EC approved cancelling the PSDO process in Nov 2018, and the following was sent to SC6</a:t>
            </a:r>
          </a:p>
          <a:p>
            <a:pPr lvl="2"/>
            <a:r>
              <a:rPr lang="en-AU" i="1" dirty="0" smtClean="0"/>
              <a:t>IEEE </a:t>
            </a:r>
            <a:r>
              <a:rPr lang="en-AU" i="1" dirty="0"/>
              <a:t>802 thanks JTC 1/SC 6 for considering the adoption of IEEE 802.16-2017 under the ISO/IEEE PSDO Agreement. We further appreciate the comments received. At this time, IEEE would like to withdraw this document from the PSDO process and refer the comments received to the IEEE 802.16 Working Group for further consideration.</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81</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no standards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82</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83</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a:t>
            </a:r>
            <a:r>
              <a:rPr lang="en-AU" dirty="0" smtClean="0"/>
              <a:t>15802-1:1995</a:t>
            </a:r>
          </a:p>
          <a:p>
            <a:pPr lvl="2"/>
            <a:r>
              <a:rPr lang="en-AU" dirty="0" smtClean="0"/>
              <a:t>ISO/IEC 15802-3:1998</a:t>
            </a:r>
          </a:p>
          <a:p>
            <a:pPr lvl="2"/>
            <a:r>
              <a:rPr lang="en-AU" dirty="0" smtClean="0"/>
              <a:t>ISO/IEC 8802-5:1998</a:t>
            </a:r>
          </a:p>
          <a:p>
            <a:pPr lvl="2"/>
            <a:r>
              <a:rPr lang="en-AU" dirty="0" smtClean="0"/>
              <a:t>ISO/IEC 8802-5:1998/Amd.1:1998</a:t>
            </a:r>
          </a:p>
          <a:p>
            <a:pPr lvl="1"/>
            <a:r>
              <a:rPr lang="en-AU" dirty="0" smtClean="0"/>
              <a:t>We will track progress of the withdrawals</a:t>
            </a:r>
          </a:p>
          <a:p>
            <a:pPr lvl="2"/>
            <a:r>
              <a:rPr lang="en-AU" dirty="0" smtClean="0">
                <a:solidFill>
                  <a:srgbClr val="FF0000"/>
                </a:solidFill>
              </a:rPr>
              <a:t>Jodi asked for status from SC6 Secretary in Dec 2018</a:t>
            </a:r>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85</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b="0" dirty="0" smtClean="0"/>
              <a:t>SAC</a:t>
            </a:r>
            <a:endParaRPr lang="en-AU" b="0" dirty="0"/>
          </a:p>
          <a:p>
            <a:pPr lvl="1"/>
            <a:r>
              <a:rPr lang="en-AU" dirty="0" smtClean="0"/>
              <a:t>Organizers</a:t>
            </a:r>
            <a:endParaRPr lang="en-AU" dirty="0"/>
          </a:p>
          <a:p>
            <a:pPr lvl="2"/>
            <a:r>
              <a:rPr lang="en-AU" b="0" dirty="0" smtClean="0"/>
              <a:t>SC </a:t>
            </a:r>
            <a:r>
              <a:rPr lang="en-AU" b="0" dirty="0"/>
              <a:t>6 Mirror </a:t>
            </a:r>
            <a:r>
              <a:rPr lang="en-AU" b="0" dirty="0" smtClean="0"/>
              <a:t>Committee</a:t>
            </a:r>
            <a:endParaRPr lang="en-AU" dirty="0"/>
          </a:p>
          <a:p>
            <a:pPr lvl="2"/>
            <a:r>
              <a:rPr lang="en-AU" b="0" dirty="0" smtClean="0"/>
              <a:t>WAPI Alliance</a:t>
            </a:r>
          </a:p>
          <a:p>
            <a:r>
              <a:rPr lang="en-AU" dirty="0" smtClean="0"/>
              <a:t>Dates</a:t>
            </a:r>
            <a:endParaRPr lang="en-AU" dirty="0"/>
          </a:p>
          <a:p>
            <a:pPr lvl="1"/>
            <a:r>
              <a:rPr lang="en-AU" dirty="0"/>
              <a:t>22-26 Apr </a:t>
            </a:r>
            <a:r>
              <a:rPr lang="en-AU" dirty="0" smtClean="0"/>
              <a:t>2019</a:t>
            </a:r>
          </a:p>
          <a:p>
            <a:r>
              <a:rPr lang="en-AU" dirty="0"/>
              <a:t>Location</a:t>
            </a:r>
          </a:p>
          <a:p>
            <a:pPr lvl="1"/>
            <a:r>
              <a:rPr lang="en-AU" dirty="0"/>
              <a:t>Beijing, </a:t>
            </a:r>
            <a:r>
              <a:rPr lang="en-AU" dirty="0" smtClean="0"/>
              <a:t>China</a:t>
            </a:r>
            <a:endParaRPr lang="en-AU" dirty="0"/>
          </a:p>
          <a:p>
            <a:pPr lvl="2"/>
            <a:endParaRPr lang="en-US" dirty="0" smtClean="0"/>
          </a:p>
        </p:txBody>
      </p:sp>
      <p:sp>
        <p:nvSpPr>
          <p:cNvPr id="6" name="Content Placeholder 5"/>
          <p:cNvSpPr>
            <a:spLocks noGrp="1"/>
          </p:cNvSpPr>
          <p:nvPr>
            <p:ph sz="half" idx="2"/>
          </p:nvPr>
        </p:nvSpPr>
        <p:spPr/>
        <p:txBody>
          <a:bodyPr/>
          <a:lstStyle/>
          <a:p>
            <a:r>
              <a:rPr lang="en-AU" dirty="0" smtClean="0"/>
              <a:t>Logistical details</a:t>
            </a:r>
          </a:p>
          <a:p>
            <a:pPr lvl="1"/>
            <a:r>
              <a:rPr lang="en-AU" dirty="0" smtClean="0"/>
              <a:t>See </a:t>
            </a:r>
            <a:r>
              <a:rPr lang="en-AU" dirty="0" smtClean="0">
                <a:hlinkClick r:id="rId2"/>
              </a:rPr>
              <a:t>N16878</a:t>
            </a:r>
            <a:endParaRPr lang="en-AU" dirty="0" smtClean="0"/>
          </a:p>
          <a:p>
            <a:pPr lvl="1"/>
            <a:r>
              <a:rPr lang="en-AU" dirty="0" smtClean="0"/>
              <a:t>WebEx availability unknown</a:t>
            </a:r>
            <a:endParaRPr lang="en-AU" dirty="0"/>
          </a:p>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in Geneva</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86</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meeting at the SC6 level are placeholders</a:t>
            </a:r>
            <a:endParaRPr lang="en-AU" dirty="0"/>
          </a:p>
        </p:txBody>
      </p:sp>
      <p:sp>
        <p:nvSpPr>
          <p:cNvPr id="3" name="Content Placeholder 2"/>
          <p:cNvSpPr>
            <a:spLocks noGrp="1"/>
          </p:cNvSpPr>
          <p:nvPr>
            <p:ph idx="1"/>
          </p:nvPr>
        </p:nvSpPr>
        <p:spPr/>
        <p:txBody>
          <a:bodyPr/>
          <a:lstStyle/>
          <a:p>
            <a:pPr lvl="1"/>
            <a:r>
              <a:rPr lang="en-AU" dirty="0" smtClean="0"/>
              <a:t>The first draft SC6 plenary agenda (</a:t>
            </a:r>
            <a:r>
              <a:rPr lang="en-AU" dirty="0" smtClean="0">
                <a:hlinkClick r:id="rId2"/>
              </a:rPr>
              <a:t>N16876</a:t>
            </a:r>
            <a:r>
              <a:rPr lang="en-AU" dirty="0" smtClean="0"/>
              <a:t>) is generic and is essentially content free</a:t>
            </a:r>
          </a:p>
          <a:p>
            <a:pPr lvl="1"/>
            <a:r>
              <a:rPr lang="en-AU" dirty="0"/>
              <a:t>The first draft</a:t>
            </a:r>
            <a:r>
              <a:rPr lang="en-AU" dirty="0" smtClean="0"/>
              <a:t> </a:t>
            </a:r>
            <a:r>
              <a:rPr lang="en-AU" dirty="0" err="1"/>
              <a:t>d</a:t>
            </a:r>
            <a:r>
              <a:rPr lang="en-AU" dirty="0" err="1" smtClean="0"/>
              <a:t>raft</a:t>
            </a:r>
            <a:r>
              <a:rPr lang="en-AU" dirty="0" smtClean="0"/>
              <a:t> </a:t>
            </a:r>
            <a:r>
              <a:rPr lang="en-AU" dirty="0"/>
              <a:t>Agenda of the JTC 1/SC 6 </a:t>
            </a:r>
            <a:r>
              <a:rPr lang="en-AU" dirty="0" err="1"/>
              <a:t>HoDC</a:t>
            </a:r>
            <a:r>
              <a:rPr lang="en-AU" dirty="0"/>
              <a:t> </a:t>
            </a:r>
            <a:r>
              <a:rPr lang="en-AU" dirty="0" smtClean="0"/>
              <a:t>Meeting (</a:t>
            </a:r>
            <a:r>
              <a:rPr lang="en-AU" dirty="0" smtClean="0">
                <a:hlinkClick r:id="rId3"/>
              </a:rPr>
              <a:t>N16877</a:t>
            </a:r>
            <a:r>
              <a:rPr lang="en-AU" dirty="0" smtClean="0"/>
              <a:t>) is </a:t>
            </a:r>
            <a:r>
              <a:rPr lang="en-AU" dirty="0"/>
              <a:t>generic and </a:t>
            </a:r>
            <a:r>
              <a:rPr lang="en-AU" dirty="0" smtClean="0"/>
              <a:t>is </a:t>
            </a:r>
            <a:r>
              <a:rPr lang="en-AU" dirty="0"/>
              <a:t>content free</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363504315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 for the April F2F meeting at the SC6/WG1 level is mostly generic</a:t>
            </a:r>
            <a:endParaRPr lang="en-AU" dirty="0"/>
          </a:p>
        </p:txBody>
      </p:sp>
      <p:sp>
        <p:nvSpPr>
          <p:cNvPr id="3" name="Content Placeholder 2"/>
          <p:cNvSpPr>
            <a:spLocks noGrp="1"/>
          </p:cNvSpPr>
          <p:nvPr>
            <p:ph idx="1"/>
          </p:nvPr>
        </p:nvSpPr>
        <p:spPr/>
        <p:txBody>
          <a:bodyPr/>
          <a:lstStyle/>
          <a:p>
            <a:r>
              <a:rPr lang="en-AU" dirty="0" smtClean="0"/>
              <a:t>Draft agenda</a:t>
            </a:r>
          </a:p>
          <a:p>
            <a:pPr lvl="1"/>
            <a:r>
              <a:rPr lang="en-AU" dirty="0" smtClean="0"/>
              <a:t>Welcome</a:t>
            </a:r>
          </a:p>
          <a:p>
            <a:pPr lvl="1"/>
            <a:r>
              <a:rPr lang="en-AU" dirty="0" smtClean="0"/>
              <a:t>Roll Call of Delegates</a:t>
            </a:r>
          </a:p>
          <a:p>
            <a:pPr lvl="1"/>
            <a:r>
              <a:rPr lang="en-AU" dirty="0" smtClean="0"/>
              <a:t>3. Approval of Agenda</a:t>
            </a:r>
          </a:p>
          <a:p>
            <a:pPr lvl="1"/>
            <a:r>
              <a:rPr lang="en-AU" dirty="0" smtClean="0"/>
              <a:t>4. Review Meeting Report</a:t>
            </a:r>
          </a:p>
          <a:p>
            <a:pPr lvl="2"/>
            <a:r>
              <a:rPr lang="en-AU" dirty="0" smtClean="0"/>
              <a:t>WG1N158: Meeting Minutes for ISO IEC JTC1 SC6 WG1 Meeting Tokyo, Japan 2018</a:t>
            </a:r>
          </a:p>
          <a:p>
            <a:pPr lvl="1"/>
            <a:r>
              <a:rPr lang="en-AU" dirty="0" smtClean="0"/>
              <a:t>5. Active Work Items</a:t>
            </a:r>
          </a:p>
          <a:p>
            <a:pPr lvl="2"/>
            <a:r>
              <a:rPr lang="en-AU" dirty="0" smtClean="0"/>
              <a:t>5.1 Power Line Communication (PLC)</a:t>
            </a:r>
          </a:p>
          <a:p>
            <a:pPr lvl="2"/>
            <a:r>
              <a:rPr lang="en-AU" dirty="0" smtClean="0"/>
              <a:t>5.2 Revision ISO/IEC 21481:2012 - Near Field Communication Interface and Protocol -2 (NFCIP-2)</a:t>
            </a:r>
          </a:p>
          <a:p>
            <a:pPr lvl="2"/>
            <a:r>
              <a:rPr lang="en-AU" dirty="0" smtClean="0"/>
              <a:t>5.3 Revision ISO/IEC 17982:2012 - Close Capacitive Coupling Communication Physical Layer (CCCC PHY)</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88</a:t>
            </a:fld>
            <a:endParaRPr lang="en-US"/>
          </a:p>
        </p:txBody>
      </p:sp>
    </p:spTree>
    <p:extLst>
      <p:ext uri="{BB962C8B-B14F-4D97-AF65-F5344CB8AC3E}">
        <p14:creationId xmlns:p14="http://schemas.microsoft.com/office/powerpoint/2010/main" val="8271840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dirty="0" smtClean="0"/>
              <a:t>6. Ad-Hoc group updates related to WG 1</a:t>
            </a:r>
          </a:p>
          <a:p>
            <a:pPr lvl="2"/>
            <a:r>
              <a:rPr lang="en-AU" dirty="0" smtClean="0"/>
              <a:t>6.1 Study Group on Wearable Devices</a:t>
            </a:r>
          </a:p>
          <a:p>
            <a:pPr lvl="2"/>
            <a:r>
              <a:rPr lang="en-AU" dirty="0" smtClean="0"/>
              <a:t>6.2 Ad-Hoc Group on Networking for Block chain</a:t>
            </a:r>
          </a:p>
          <a:p>
            <a:pPr lvl="1"/>
            <a:r>
              <a:rPr lang="en-AU" b="0" dirty="0"/>
              <a:t>7. Liaison</a:t>
            </a:r>
          </a:p>
          <a:p>
            <a:pPr lvl="2"/>
            <a:r>
              <a:rPr lang="en-AU" b="0" dirty="0"/>
              <a:t>7.1 Liaisons with other SDOs</a:t>
            </a:r>
          </a:p>
          <a:p>
            <a:pPr lvl="3"/>
            <a:r>
              <a:rPr lang="en-AU" b="0" dirty="0"/>
              <a:t>JTC 1/SC 17: Cards and security devices for personal identification</a:t>
            </a:r>
          </a:p>
          <a:p>
            <a:pPr lvl="3"/>
            <a:r>
              <a:rPr lang="en-AU" b="0" dirty="0" smtClean="0"/>
              <a:t>JTC </a:t>
            </a:r>
            <a:r>
              <a:rPr lang="en-AU" b="0" dirty="0"/>
              <a:t>1/SC 27: IT Security techniques</a:t>
            </a:r>
          </a:p>
          <a:p>
            <a:pPr lvl="3"/>
            <a:r>
              <a:rPr lang="en-AU" b="0" dirty="0" smtClean="0"/>
              <a:t>JTC </a:t>
            </a:r>
            <a:r>
              <a:rPr lang="en-AU" b="0" dirty="0"/>
              <a:t>1/SC 41: Internet of Things and related technologies</a:t>
            </a:r>
          </a:p>
          <a:p>
            <a:pPr lvl="3"/>
            <a:r>
              <a:rPr lang="en-AU" b="0" dirty="0" smtClean="0"/>
              <a:t>IEC </a:t>
            </a:r>
            <a:r>
              <a:rPr lang="en-AU" b="0" dirty="0"/>
              <a:t>TC 100/TA 15</a:t>
            </a:r>
          </a:p>
          <a:p>
            <a:pPr lvl="3"/>
            <a:r>
              <a:rPr lang="en-AU" b="0" dirty="0" smtClean="0"/>
              <a:t>ECMA </a:t>
            </a:r>
            <a:r>
              <a:rPr lang="en-AU" b="0" dirty="0"/>
              <a:t>International</a:t>
            </a:r>
          </a:p>
          <a:p>
            <a:pPr lvl="3"/>
            <a:r>
              <a:rPr lang="en-AU" b="0" dirty="0" smtClean="0"/>
              <a:t>IEEE </a:t>
            </a:r>
            <a:r>
              <a:rPr lang="en-AU" b="0" dirty="0"/>
              <a:t>1901 WG and ITU-T Q18/15</a:t>
            </a:r>
          </a:p>
          <a:p>
            <a:pPr lvl="3"/>
            <a:r>
              <a:rPr lang="en-AU" b="1" dirty="0" smtClean="0">
                <a:solidFill>
                  <a:srgbClr val="FF0000"/>
                </a:solidFill>
              </a:rPr>
              <a:t>IEEE 802</a:t>
            </a:r>
          </a:p>
          <a:p>
            <a:pPr lvl="3"/>
            <a:r>
              <a:rPr lang="en-AU" b="0" dirty="0" smtClean="0"/>
              <a:t>NFC Forum</a:t>
            </a:r>
          </a:p>
          <a:p>
            <a:pPr lvl="2"/>
            <a:r>
              <a:rPr lang="en-AU" dirty="0"/>
              <a:t>7.2 Review liaison status</a:t>
            </a:r>
          </a:p>
          <a:p>
            <a:pPr lvl="3"/>
            <a:endParaRPr lang="en-AU" b="0"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6" name="Rectangle 5"/>
          <p:cNvSpPr/>
          <p:nvPr/>
        </p:nvSpPr>
        <p:spPr bwMode="auto">
          <a:xfrm>
            <a:off x="4892675" y="54102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We will</a:t>
            </a:r>
            <a:r>
              <a:rPr kumimoji="0" lang="en-AU" sz="1600" b="1" i="0" u="none" strike="noStrike" cap="none" normalizeH="0" dirty="0" smtClean="0">
                <a:ln>
                  <a:noFill/>
                </a:ln>
                <a:solidFill>
                  <a:srgbClr val="FF0000"/>
                </a:solidFill>
                <a:effectLst/>
                <a:latin typeface="+mj-lt"/>
              </a:rPr>
              <a:t> develop the LS in March 2019</a:t>
            </a:r>
            <a:endParaRPr kumimoji="0" lang="en-AU" sz="1600" b="1" i="0" u="none" strike="noStrike" cap="none" normalizeH="0" baseline="0" dirty="0" smtClean="0">
              <a:ln>
                <a:noFill/>
              </a:ln>
              <a:solidFill>
                <a:srgbClr val="FF0000"/>
              </a:solidFill>
              <a:effectLst/>
              <a:latin typeface="+mj-lt"/>
            </a:endParaRPr>
          </a:p>
        </p:txBody>
      </p:sp>
      <p:cxnSp>
        <p:nvCxnSpPr>
          <p:cNvPr id="8" name="Straight Arrow Connector 7"/>
          <p:cNvCxnSpPr/>
          <p:nvPr/>
        </p:nvCxnSpPr>
        <p:spPr bwMode="auto">
          <a:xfrm flipH="1">
            <a:off x="2362200" y="5562600"/>
            <a:ext cx="2530475"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157598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previous 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Bangkok, in November 2018, as documented in </a:t>
            </a:r>
            <a:r>
              <a:rPr lang="en-AU" i="1" dirty="0" smtClean="0">
                <a:solidFill>
                  <a:srgbClr val="FF0000"/>
                </a:solidFill>
                <a:hlinkClick r:id="rId3"/>
              </a:rPr>
              <a:t>11-18-2117-00</a:t>
            </a:r>
            <a:endParaRPr lang="en-AU" i="1" dirty="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draft agendas for the April F2F </a:t>
            </a:r>
            <a:r>
              <a:rPr lang="en-AU" dirty="0"/>
              <a:t>meeting at the SC6/WG1 level is mostly generic</a:t>
            </a:r>
          </a:p>
        </p:txBody>
      </p:sp>
      <p:sp>
        <p:nvSpPr>
          <p:cNvPr id="3" name="Content Placeholder 2"/>
          <p:cNvSpPr>
            <a:spLocks noGrp="1"/>
          </p:cNvSpPr>
          <p:nvPr>
            <p:ph idx="1"/>
          </p:nvPr>
        </p:nvSpPr>
        <p:spPr/>
        <p:txBody>
          <a:bodyPr/>
          <a:lstStyle/>
          <a:p>
            <a:r>
              <a:rPr lang="en-AU" dirty="0" smtClean="0"/>
              <a:t>Draft agenda</a:t>
            </a:r>
          </a:p>
          <a:p>
            <a:pPr lvl="1"/>
            <a:r>
              <a:rPr lang="en-AU" b="0" dirty="0" smtClean="0"/>
              <a:t>8</a:t>
            </a:r>
            <a:r>
              <a:rPr lang="en-AU" b="0" dirty="0"/>
              <a:t>. Introduction of New Item</a:t>
            </a:r>
          </a:p>
          <a:p>
            <a:pPr lvl="2"/>
            <a:r>
              <a:rPr lang="en-AU" dirty="0"/>
              <a:t>8.1 WG1N0xx: Simultaneous Wireless Information &amp; Power Transfer</a:t>
            </a:r>
          </a:p>
          <a:p>
            <a:pPr lvl="1"/>
            <a:r>
              <a:rPr lang="en-AU" b="0" dirty="0"/>
              <a:t>9. Other Business</a:t>
            </a:r>
          </a:p>
          <a:p>
            <a:pPr lvl="2"/>
            <a:r>
              <a:rPr lang="en-AU" b="1" dirty="0">
                <a:solidFill>
                  <a:srgbClr val="FF0000"/>
                </a:solidFill>
              </a:rPr>
              <a:t>9.1 Improvement of WG 1 Organization</a:t>
            </a:r>
          </a:p>
          <a:p>
            <a:pPr lvl="1"/>
            <a:r>
              <a:rPr lang="en-AU" b="0" dirty="0"/>
              <a:t>10. Development, Review, and Approval of Draft WG1 Resolutions</a:t>
            </a:r>
          </a:p>
          <a:p>
            <a:pPr lvl="1"/>
            <a:r>
              <a:rPr lang="en-AU" b="0" dirty="0"/>
              <a:t>11. Close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90</a:t>
            </a:fld>
            <a:endParaRPr lang="en-US"/>
          </a:p>
        </p:txBody>
      </p:sp>
      <p:sp>
        <p:nvSpPr>
          <p:cNvPr id="6" name="Rectangle 5"/>
          <p:cNvSpPr/>
          <p:nvPr/>
        </p:nvSpPr>
        <p:spPr bwMode="auto">
          <a:xfrm>
            <a:off x="5349875" y="3429000"/>
            <a:ext cx="379412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See next page</a:t>
            </a:r>
          </a:p>
        </p:txBody>
      </p:sp>
      <p:cxnSp>
        <p:nvCxnSpPr>
          <p:cNvPr id="7" name="Straight Arrow Connector 6"/>
          <p:cNvCxnSpPr/>
          <p:nvPr/>
        </p:nvCxnSpPr>
        <p:spPr bwMode="auto">
          <a:xfrm flipH="1">
            <a:off x="5029200" y="3581400"/>
            <a:ext cx="320676"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7692607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Item 9.1 of the WG1 agenda is of potential concern</a:t>
            </a:r>
            <a:endParaRPr lang="en-AU" dirty="0"/>
          </a:p>
        </p:txBody>
      </p:sp>
      <p:sp>
        <p:nvSpPr>
          <p:cNvPr id="3" name="Content Placeholder 2"/>
          <p:cNvSpPr>
            <a:spLocks noGrp="1"/>
          </p:cNvSpPr>
          <p:nvPr>
            <p:ph idx="1"/>
          </p:nvPr>
        </p:nvSpPr>
        <p:spPr/>
        <p:txBody>
          <a:bodyPr/>
          <a:lstStyle/>
          <a:p>
            <a:pPr lvl="1"/>
            <a:r>
              <a:rPr lang="en-AU" dirty="0" smtClean="0"/>
              <a:t>Item 9.1 of the SC6/WG1 agenda is </a:t>
            </a:r>
            <a:r>
              <a:rPr lang="en-AU" i="1" dirty="0"/>
              <a:t>Improvement of WG 1 Organization</a:t>
            </a:r>
            <a:r>
              <a:rPr lang="en-AU" i="1" dirty="0" smtClean="0"/>
              <a:t> </a:t>
            </a:r>
          </a:p>
          <a:p>
            <a:pPr lvl="1"/>
            <a:r>
              <a:rPr lang="en-AU" dirty="0" smtClean="0"/>
              <a:t>We don’t know anything of the content at this stage …</a:t>
            </a:r>
          </a:p>
          <a:p>
            <a:pPr lvl="1"/>
            <a:r>
              <a:rPr lang="en-AU" dirty="0" smtClean="0"/>
              <a:t>… but it could be a Trojan Horse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Tree>
    <p:extLst>
      <p:ext uri="{BB962C8B-B14F-4D97-AF65-F5344CB8AC3E}">
        <p14:creationId xmlns:p14="http://schemas.microsoft.com/office/powerpoint/2010/main" val="60935832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anyone intending to go to the SC6 meeting in China?</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Tree>
    <p:extLst>
      <p:ext uri="{BB962C8B-B14F-4D97-AF65-F5344CB8AC3E}">
        <p14:creationId xmlns:p14="http://schemas.microsoft.com/office/powerpoint/2010/main" val="58297807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93</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94</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95</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96</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97</a:t>
            </a:fld>
            <a:endParaRPr lang="en-US"/>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St Louis </a:t>
            </a:r>
            <a:r>
              <a:rPr lang="en-AU" i="1" dirty="0" smtClean="0"/>
              <a:t>in January 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98</a:t>
            </a:fld>
            <a:endParaRPr lang="en-US"/>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99</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13363</Words>
  <Application>Microsoft Office PowerPoint</Application>
  <PresentationFormat>On-screen Show (4:3)</PresentationFormat>
  <Paragraphs>2216</Paragraphs>
  <Slides>149</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149</vt:i4>
      </vt:variant>
    </vt:vector>
  </HeadingPairs>
  <TitlesOfParts>
    <vt:vector size="155" baseType="lpstr">
      <vt:lpstr>Arial</vt:lpstr>
      <vt:lpstr>Times New Roman</vt:lpstr>
      <vt:lpstr>Wingdings</vt:lpstr>
      <vt:lpstr>802-11-Submission</vt:lpstr>
      <vt:lpstr>Acrobat Document</vt:lpstr>
      <vt:lpstr>Packager Shell Object</vt:lpstr>
      <vt:lpstr>IEEE 802 JTC1 Standing Committee January 2019 agenda for St Louis</vt:lpstr>
      <vt:lpstr>This document will be used to run the IEEE 802 JTC1 SC meetings in St Louis in January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2019 interim meeting in St Louis</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48 standards through to PSDO ratification with 36 in-process</vt:lpstr>
      <vt:lpstr>IEEE 802.1 WG has sent 23 standards completely through the PSDO ratification process</vt:lpstr>
      <vt:lpstr>IEEE 802.1 WG has sent 23 standards completely through the PSDO ratification process</vt:lpstr>
      <vt:lpstr>IEEE 802.3 WG has sent 10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15 standards in the pipeline for ratification under the PSDO</vt:lpstr>
      <vt:lpstr>IEEE 802.1 has 15 standards in the pipeline for ratification under the PSDO process</vt:lpstr>
      <vt:lpstr>IEEE 802.1AEcg FDIS ballot passed but comment response is required</vt:lpstr>
      <vt:lpstr>IEEE 802.1CB FDIS ballot passed &amp; is waiting for publication</vt:lpstr>
      <vt:lpstr>IEEE 802.1Qci FDIS ballot passed &amp; is waiting for publication</vt:lpstr>
      <vt:lpstr>IEEE 802.1Qch FDIS ballot passed &amp; is waiting for publication</vt:lpstr>
      <vt:lpstr>IEEE 802c FDIS ballot passed but requires a response  </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China NB provided comments in FDIS ballot on IEEE 802c</vt:lpstr>
      <vt:lpstr>IEEE 802.1Q-2018 will start the 60-day ballot soon</vt:lpstr>
      <vt:lpstr>IEEE 802.1Qcc PSDO process will be delayed until previous amendments are approved</vt:lpstr>
      <vt:lpstr>IEEE 802.1Qcp PSDO process will be delayed until previous amendments are approved</vt:lpstr>
      <vt:lpstr>IEEE 802.1AR-Rev passed the 60-day pre-ballot but requires comment responses </vt:lpstr>
      <vt:lpstr>IEEE 802.1CM is waiting for start of FDIS ballot</vt:lpstr>
      <vt:lpstr>IEEE 802.1Qcy PSDO process will be delayed until previous amendments are approved</vt:lpstr>
      <vt:lpstr>IEEE 802.1AC/Cor-1 90-day PSDO ballot closes 17 Mar 2019</vt:lpstr>
      <vt:lpstr>IEEE 802.1Xck will start the 60-day ballot soon</vt:lpstr>
      <vt:lpstr>IEEE 802.1AE-Rev will start the 60-day ballot soon</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ten standards in the pipeline for ratification under the PSDO process</vt:lpstr>
      <vt:lpstr>IEEE 802.3bn published</vt:lpstr>
      <vt:lpstr>IEEE 802.3bv published</vt:lpstr>
      <vt:lpstr>IEEE 802.3bu published</vt:lpstr>
      <vt:lpstr>IEEE 802.3bs FDIS ballot passed &amp; is waiting for publication</vt:lpstr>
      <vt:lpstr>IEEE 802.3cb was liaised for information in June 2017</vt:lpstr>
      <vt:lpstr>IEEE 802.3cc FDIS ballot passed &amp; is waiting for publication</vt:lpstr>
      <vt:lpstr>IEEE 802.3cd was liaised for information in Feb 2018</vt:lpstr>
      <vt:lpstr>IEEE 802.3-REV was liaised for information in Feb 2018</vt:lpstr>
      <vt:lpstr>IEEE 802.3bt was liaised for information in Feb 2018</vt:lpstr>
      <vt:lpstr>IEEE 802.3.2 will be liaised for information in Jan 2019</vt:lpstr>
      <vt:lpstr>802.3 WG are currently considering the order of </vt:lpstr>
      <vt:lpstr>IEEE 802.11 has ten standards in the pipeline for ratification under the PSDO</vt:lpstr>
      <vt:lpstr>IEEE 802.11ah FDIS closes on 8 Feb 2019</vt:lpstr>
      <vt:lpstr>IEEE 802.11ai FDIS ballot passed but a response is required</vt:lpstr>
      <vt:lpstr>IEEE 802.11ai FDIS ballot passed but a response is required</vt:lpstr>
      <vt:lpstr>China NB provided comments in FDIS ballot on IEEE 802.11ai</vt:lpstr>
      <vt:lpstr>China NB provided comments in FDIS ballot on IEEE 802.11ai</vt:lpstr>
      <vt:lpstr>China NB provided comments in FDIS ballot on IEEE 802.11ai</vt:lpstr>
      <vt:lpstr>China NB provided comments in FDIS ballot on IEEE 802.11ai</vt:lpstr>
      <vt:lpstr>IEEE 802.11aj 60-day ballot closes on 10 Feb 2019</vt:lpstr>
      <vt:lpstr>IEEE 802.11ak 60-day ballot closes on 10 Feb 2019</vt:lpstr>
      <vt:lpstr>IEEE 802.11aq 60-day ballot closes on 10 Feb 2019</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IEEE 802.16 has zero standards in the pipeline for ratification under the PSDO</vt:lpstr>
      <vt:lpstr>IEEE 802.16-2017 passed 60-day pre-ballot with comments but the PSD process was cancelled</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The draft agendas for the April F2F meeting at the SC6 level are placeholders</vt:lpstr>
      <vt:lpstr>The draft agenda for the April F2F meeting at the SC6/WG1 level is mostly generic</vt:lpstr>
      <vt:lpstr>The draft agendas for the April F2F meeting at the SC6/WG1 level is mostly generic</vt:lpstr>
      <vt:lpstr>The draft agendas for the April F2F meeting at the SC6/WG1 level is mostly generic</vt:lpstr>
      <vt:lpstr>Item 9.1 of the WG1 agenda is of potential concern</vt:lpstr>
      <vt:lpstr>Is anyone intending to go to the SC6 meeting in China?</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2019-01-11T01:14:28Z</dcterms:modified>
</cp:coreProperties>
</file>