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6"/>
  </p:notesMasterIdLst>
  <p:handoutMasterIdLst>
    <p:handoutMasterId r:id="rId137"/>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1965" r:id="rId31"/>
    <p:sldId id="1967" r:id="rId32"/>
    <p:sldId id="1968" r:id="rId33"/>
    <p:sldId id="1969" r:id="rId34"/>
    <p:sldId id="2035" r:id="rId35"/>
    <p:sldId id="2104" r:id="rId36"/>
    <p:sldId id="2112" r:id="rId37"/>
    <p:sldId id="2113" r:id="rId38"/>
    <p:sldId id="2114" r:id="rId39"/>
    <p:sldId id="2167" r:id="rId40"/>
    <p:sldId id="2207" r:id="rId41"/>
    <p:sldId id="2215" r:id="rId42"/>
    <p:sldId id="2210" r:id="rId43"/>
    <p:sldId id="2209" r:id="rId44"/>
    <p:sldId id="2211" r:id="rId45"/>
    <p:sldId id="2008" r:id="rId46"/>
    <p:sldId id="1694" r:id="rId47"/>
    <p:sldId id="1716" r:id="rId48"/>
    <p:sldId id="1717" r:id="rId49"/>
    <p:sldId id="1864" r:id="rId50"/>
    <p:sldId id="1945" r:id="rId51"/>
    <p:sldId id="1946" r:id="rId52"/>
    <p:sldId id="2036" r:id="rId53"/>
    <p:sldId id="2037" r:id="rId54"/>
    <p:sldId id="2071" r:id="rId55"/>
    <p:sldId id="2218" r:id="rId56"/>
    <p:sldId id="2220" r:id="rId57"/>
    <p:sldId id="1688" r:id="rId58"/>
    <p:sldId id="1703" r:id="rId59"/>
    <p:sldId id="1704" r:id="rId60"/>
    <p:sldId id="1978" r:id="rId61"/>
    <p:sldId id="1705" r:id="rId62"/>
    <p:sldId id="1706" r:id="rId63"/>
    <p:sldId id="1707" r:id="rId64"/>
    <p:sldId id="1708" r:id="rId65"/>
    <p:sldId id="1709" r:id="rId66"/>
    <p:sldId id="1710" r:id="rId67"/>
    <p:sldId id="1790" r:id="rId68"/>
    <p:sldId id="2199" r:id="rId69"/>
    <p:sldId id="1698" r:id="rId70"/>
    <p:sldId id="1701" r:id="rId71"/>
    <p:sldId id="2100" r:id="rId72"/>
    <p:sldId id="2101" r:id="rId73"/>
    <p:sldId id="2014" r:id="rId74"/>
    <p:sldId id="1679" r:id="rId75"/>
    <p:sldId id="2191" r:id="rId76"/>
    <p:sldId id="2192" r:id="rId77"/>
    <p:sldId id="2193" r:id="rId78"/>
    <p:sldId id="1375" r:id="rId79"/>
    <p:sldId id="1376" r:id="rId80"/>
    <p:sldId id="1400" r:id="rId81"/>
    <p:sldId id="2004" r:id="rId82"/>
    <p:sldId id="619" r:id="rId83"/>
    <p:sldId id="621" r:id="rId84"/>
    <p:sldId id="1561" r:id="rId85"/>
    <p:sldId id="1555" r:id="rId86"/>
    <p:sldId id="1601" r:id="rId87"/>
    <p:sldId id="1585" r:id="rId88"/>
    <p:sldId id="1586" r:id="rId89"/>
    <p:sldId id="1587" r:id="rId90"/>
    <p:sldId id="1588" r:id="rId91"/>
    <p:sldId id="1589" r:id="rId92"/>
    <p:sldId id="1590" r:id="rId93"/>
    <p:sldId id="1771" r:id="rId94"/>
    <p:sldId id="1772" r:id="rId95"/>
    <p:sldId id="1591" r:id="rId96"/>
    <p:sldId id="1592" r:id="rId97"/>
    <p:sldId id="1593" r:id="rId98"/>
    <p:sldId id="1594" r:id="rId99"/>
    <p:sldId id="1595" r:id="rId100"/>
    <p:sldId id="1596" r:id="rId101"/>
    <p:sldId id="1597" r:id="rId102"/>
    <p:sldId id="1598" r:id="rId103"/>
    <p:sldId id="1599" r:id="rId104"/>
    <p:sldId id="1600" r:id="rId105"/>
    <p:sldId id="1628" r:id="rId106"/>
    <p:sldId id="1638" r:id="rId107"/>
    <p:sldId id="1725" r:id="rId108"/>
    <p:sldId id="1726" r:id="rId109"/>
    <p:sldId id="1947" r:id="rId110"/>
    <p:sldId id="1975" r:id="rId111"/>
    <p:sldId id="1976" r:id="rId112"/>
    <p:sldId id="1977" r:id="rId113"/>
    <p:sldId id="2039" r:id="rId114"/>
    <p:sldId id="2060" r:id="rId115"/>
    <p:sldId id="2061" r:id="rId116"/>
    <p:sldId id="2097" r:id="rId117"/>
    <p:sldId id="2103" r:id="rId118"/>
    <p:sldId id="2063" r:id="rId119"/>
    <p:sldId id="2064" r:id="rId120"/>
    <p:sldId id="2065" r:id="rId121"/>
    <p:sldId id="2066" r:id="rId122"/>
    <p:sldId id="2067" r:id="rId123"/>
    <p:sldId id="2068" r:id="rId124"/>
    <p:sldId id="2069" r:id="rId125"/>
    <p:sldId id="2146" r:id="rId126"/>
    <p:sldId id="2147" r:id="rId127"/>
    <p:sldId id="2148" r:id="rId128"/>
    <p:sldId id="2158" r:id="rId129"/>
    <p:sldId id="2159" r:id="rId130"/>
    <p:sldId id="2157" r:id="rId131"/>
    <p:sldId id="2160" r:id="rId132"/>
    <p:sldId id="2216" r:id="rId133"/>
    <p:sldId id="2217" r:id="rId134"/>
    <p:sldId id="2219" r:id="rId13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661C"/>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38" d="100"/>
          <a:sy n="38" d="100"/>
        </p:scale>
        <p:origin x="60" y="6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82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83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802.11-18/2078r1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17-00-0jtc-minutes-of-bangkok-meeting-in-nov-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January 2019 agenda </a:t>
            </a:r>
            <a:r>
              <a:rPr lang="en-US" dirty="0">
                <a:solidFill>
                  <a:schemeClr val="accent2">
                    <a:lumMod val="75000"/>
                  </a:schemeClr>
                </a:solidFill>
              </a:rPr>
              <a:t>for </a:t>
            </a:r>
            <a:r>
              <a:rPr lang="en-US" dirty="0" smtClean="0">
                <a:solidFill>
                  <a:schemeClr val="accent2">
                    <a:lumMod val="75000"/>
                  </a:schemeClr>
                </a:solidFill>
              </a:rPr>
              <a:t>St Louis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9 December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100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101</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594"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482"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859"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116</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117</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a:t>
            </a:r>
            <a:r>
              <a:rPr lang="en-AU" dirty="0" smtClean="0">
                <a:solidFill>
                  <a:srgbClr val="FF0000"/>
                </a:solidFill>
              </a:rPr>
              <a:t>&lt;doc number&gt;</a:t>
            </a:r>
            <a:r>
              <a:rPr lang="en-AU" dirty="0" smtClean="0"/>
              <a:t>)</a:t>
            </a:r>
            <a:r>
              <a:rPr lang="en-AU" b="0" dirty="0" smtClean="0"/>
              <a:t> noting the approval of various </a:t>
            </a:r>
            <a:r>
              <a:rPr lang="en-AU" b="0" dirty="0" smtClean="0"/>
              <a:t>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123</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124</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125</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126</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128</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129</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130</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131</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132</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134</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48 </a:t>
            </a:r>
            <a:r>
              <a:rPr lang="en-AU" dirty="0"/>
              <a:t>standards </a:t>
            </a:r>
            <a:r>
              <a:rPr lang="en-AU" dirty="0" smtClean="0"/>
              <a:t>through to </a:t>
            </a:r>
            <a:r>
              <a:rPr lang="en-AU" dirty="0"/>
              <a:t>PSDO ratification </a:t>
            </a:r>
            <a:r>
              <a:rPr lang="en-AU" dirty="0" smtClean="0"/>
              <a:t>with 36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01749685"/>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10</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1720979"/>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St Louis in January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15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4157390199"/>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15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2221675573"/>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passed but comment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 </a:t>
            </a:r>
            <a:r>
              <a:rPr lang="en-AU" dirty="0" smtClean="0">
                <a:solidFill>
                  <a:schemeClr val="accent2"/>
                </a:solidFill>
              </a:rPr>
              <a:t>required </a:t>
            </a: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p>
          <a:p>
            <a:pPr lvl="1"/>
            <a:r>
              <a:rPr lang="en-AU" dirty="0"/>
              <a:t>Will be known as ISO/IEC/IEEE FDIS </a:t>
            </a:r>
            <a:r>
              <a:rPr lang="en-AU" dirty="0" smtClean="0"/>
              <a:t>8802-</a:t>
            </a:r>
            <a:r>
              <a:rPr lang="en-AU" dirty="0" smtClean="0">
                <a:solidFill>
                  <a:srgbClr val="FF0000"/>
                </a:solidFill>
              </a:rPr>
              <a:t>1xxxxx</a:t>
            </a:r>
            <a:endParaRPr lang="en-AU" dirty="0">
              <a:solidFill>
                <a:srgbClr val="FF0000"/>
              </a:solidFill>
            </a:endParaRPr>
          </a:p>
          <a:p>
            <a:pPr lvl="1"/>
            <a:r>
              <a:rPr lang="en-AU" dirty="0" smtClean="0">
                <a:solidFill>
                  <a:srgbClr val="FF0000"/>
                </a:solidFill>
              </a:rPr>
              <a:t>Comment responses were approved in Nov 2018 (N?????)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FDIS 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closes 26 Dec 2018</a:t>
            </a:r>
          </a:p>
          <a:p>
            <a:pPr lvl="1"/>
            <a:r>
              <a:rPr lang="en-AU" dirty="0" smtClean="0"/>
              <a:t>Will be known as ISO/IEC/IEEE </a:t>
            </a:r>
            <a:r>
              <a:rPr lang="en-AU" dirty="0"/>
              <a:t>FDIS 8802-1CB</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closes 3 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smtClean="0">
                <a:solidFill>
                  <a:schemeClr val="accent2"/>
                </a:solidFill>
              </a:rPr>
              <a:t>closes 3 Jan 2019</a:t>
            </a:r>
          </a:p>
          <a:p>
            <a:pPr lvl="1"/>
            <a:r>
              <a:rPr lang="en-AU" dirty="0"/>
              <a:t>Will be known as ISO/IEC/IEEE 8802-1Q/</a:t>
            </a:r>
            <a:r>
              <a:rPr lang="en-AU" dirty="0" err="1"/>
              <a:t>Amd</a:t>
            </a:r>
            <a:r>
              <a:rPr lang="en-AU" dirty="0"/>
              <a:t> </a:t>
            </a:r>
            <a:r>
              <a:rPr lang="en-AU" dirty="0" smtClean="0"/>
              <a:t>6</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closes 3 Jan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smtClean="0">
                <a:solidFill>
                  <a:schemeClr val="accent2"/>
                </a:solidFill>
              </a:rPr>
              <a:t>closes 3 Jan 2019</a:t>
            </a:r>
          </a:p>
          <a:p>
            <a:pPr lvl="1"/>
            <a:r>
              <a:rPr lang="en-AU" dirty="0"/>
              <a:t>Will 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a:t>
            </a:r>
            <a:r>
              <a:rPr lang="en-AU" dirty="0" smtClean="0"/>
              <a:t>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chemeClr val="accent2"/>
                </a:solidFill>
              </a:rPr>
              <a:t>closes 26 Dec 2018</a:t>
            </a:r>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PSDO process will delayed until </a:t>
            </a:r>
            <a:r>
              <a:rPr lang="en-AU" dirty="0"/>
              <a:t>previous </a:t>
            </a:r>
            <a:r>
              <a:rPr lang="en-AU" dirty="0" smtClean="0"/>
              <a:t>amendments </a:t>
            </a:r>
            <a:r>
              <a:rPr lang="en-AU" dirty="0"/>
              <a:t>are approved</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waiting</a:t>
            </a:r>
          </a:p>
          <a:p>
            <a:pPr lvl="1"/>
            <a:r>
              <a:rPr lang="en-AU" dirty="0" smtClean="0"/>
              <a:t>PSDO start will be delayed until previous amendments (</a:t>
            </a:r>
            <a:r>
              <a:rPr lang="en-AU" dirty="0" err="1" smtClean="0"/>
              <a:t>Qci</a:t>
            </a:r>
            <a:r>
              <a:rPr lang="en-AU" dirty="0" smtClean="0"/>
              <a:t>, </a:t>
            </a:r>
            <a:r>
              <a:rPr lang="en-AU" dirty="0" err="1" smtClean="0"/>
              <a:t>Qch</a:t>
            </a:r>
            <a:r>
              <a:rPr lang="en-AU" dirty="0" smtClean="0"/>
              <a:t>) are approved</a:t>
            </a:r>
          </a:p>
          <a:p>
            <a:pPr lvl="2"/>
            <a:r>
              <a:rPr lang="en-AU" dirty="0" smtClean="0"/>
              <a:t>The WG/EC has approved going to FDIS</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passed the 60-day pre-ballot but requires comment responses</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pPr lvl="1"/>
            <a:r>
              <a:rPr lang="en-AU" dirty="0" smtClean="0"/>
              <a:t>802.1AR-Rev </a:t>
            </a:r>
            <a:r>
              <a:rPr lang="en-AU" dirty="0"/>
              <a:t>was approved by </a:t>
            </a:r>
            <a:r>
              <a:rPr lang="en-AU" dirty="0" err="1"/>
              <a:t>RevCom</a:t>
            </a:r>
            <a:r>
              <a:rPr lang="en-AU" dirty="0"/>
              <a:t> in June 2018</a:t>
            </a:r>
          </a:p>
          <a:p>
            <a:r>
              <a:rPr lang="en-US" dirty="0" smtClean="0"/>
              <a:t>60-day</a:t>
            </a:r>
            <a:r>
              <a:rPr lang="en-AU" dirty="0" smtClean="0"/>
              <a:t> pre-ballot: </a:t>
            </a:r>
            <a:r>
              <a:rPr lang="en-AU" dirty="0" smtClean="0">
                <a:solidFill>
                  <a:srgbClr val="00B050"/>
                </a:solidFill>
              </a:rPr>
              <a:t>passed</a:t>
            </a:r>
            <a:r>
              <a:rPr lang="en-AU" dirty="0">
                <a:solidFill>
                  <a:schemeClr val="accent2"/>
                </a:solidFill>
              </a:rPr>
              <a:t> </a:t>
            </a:r>
            <a:r>
              <a:rPr lang="en-AU" dirty="0" smtClean="0">
                <a:solidFill>
                  <a:schemeClr val="accent2"/>
                </a:solidFill>
              </a:rPr>
              <a:t>&amp; responses required</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solidFill>
                  <a:srgbClr val="FF0000"/>
                </a:solidFill>
              </a:rPr>
              <a:t>Response was approved in Nov 2018 (N??????)</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pPr lvl="1"/>
            <a:r>
              <a:rPr lang="en-AU" dirty="0"/>
              <a:t>IEEE 802.</a:t>
            </a:r>
            <a:r>
              <a:rPr lang="en-AU" dirty="0">
                <a:cs typeface="Arial" panose="020B0604020202020204" pitchFamily="34" charset="0"/>
              </a:rPr>
              <a:t>1CM</a:t>
            </a:r>
            <a:r>
              <a:rPr lang="en-AU" dirty="0"/>
              <a:t> </a:t>
            </a:r>
            <a:r>
              <a:rPr lang="en-AU" dirty="0" smtClean="0"/>
              <a:t>was published in June 2018</a:t>
            </a:r>
            <a:endParaRPr lang="en-AU" dirty="0"/>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Need to check with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pPr lvl="1"/>
            <a:r>
              <a:rPr lang="en-AU" dirty="0"/>
              <a:t>IEEE 802.</a:t>
            </a:r>
            <a:r>
              <a:rPr lang="en-AU" dirty="0">
                <a:cs typeface="Arial" panose="020B0604020202020204" pitchFamily="34" charset="0"/>
              </a:rPr>
              <a:t>1Qcy</a:t>
            </a:r>
            <a:r>
              <a:rPr lang="en-AU" dirty="0"/>
              <a:t> </a:t>
            </a:r>
            <a:r>
              <a:rPr lang="en-AU" dirty="0" smtClean="0"/>
              <a:t>will be conditionally sent to </a:t>
            </a:r>
            <a:r>
              <a:rPr lang="en-AU" dirty="0" err="1" smtClean="0"/>
              <a:t>RevCom</a:t>
            </a:r>
            <a:r>
              <a:rPr lang="en-AU" dirty="0" smtClean="0"/>
              <a:t> in July 2018</a:t>
            </a:r>
            <a:endParaRPr lang="en-AU" dirty="0"/>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a:t>
            </a:r>
            <a:r>
              <a:rPr lang="en-AU" dirty="0"/>
              <a:t>PSDO process will </a:t>
            </a:r>
            <a:r>
              <a:rPr lang="en-AU" dirty="0" smtClean="0"/>
              <a:t>conditionally start </a:t>
            </a:r>
            <a:r>
              <a:rPr lang="en-AU" dirty="0"/>
              <a:t>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pPr lvl="1"/>
            <a:r>
              <a:rPr lang="en-AU" dirty="0"/>
              <a:t>IEEE 802.</a:t>
            </a:r>
            <a:r>
              <a:rPr lang="en-AU" dirty="0">
                <a:cs typeface="Arial" panose="020B0604020202020204" pitchFamily="34" charset="0"/>
              </a:rPr>
              <a:t>1AC/Cor-1</a:t>
            </a:r>
            <a:r>
              <a:rPr lang="en-AU" dirty="0"/>
              <a:t> </a:t>
            </a:r>
            <a:r>
              <a:rPr lang="en-AU" dirty="0" smtClean="0"/>
              <a:t>will </a:t>
            </a:r>
            <a:r>
              <a:rPr lang="en-AU" dirty="0"/>
              <a:t>be </a:t>
            </a:r>
            <a:r>
              <a:rPr lang="en-AU" dirty="0" smtClean="0"/>
              <a:t>sent </a:t>
            </a:r>
            <a:r>
              <a:rPr lang="en-AU" dirty="0"/>
              <a:t>to </a:t>
            </a:r>
            <a:r>
              <a:rPr lang="en-AU" dirty="0" err="1"/>
              <a:t>RevCom</a:t>
            </a:r>
            <a:r>
              <a:rPr lang="en-AU" dirty="0"/>
              <a:t> in July 2018</a:t>
            </a:r>
          </a:p>
          <a:p>
            <a:r>
              <a:rPr lang="en-AU" dirty="0" smtClean="0"/>
              <a:t>90-dayFDIS ballot: </a:t>
            </a:r>
            <a:r>
              <a:rPr lang="en-AU" dirty="0">
                <a:solidFill>
                  <a:schemeClr val="accent2"/>
                </a:solidFill>
              </a:rPr>
              <a:t>will </a:t>
            </a:r>
            <a:r>
              <a:rPr lang="en-AU" dirty="0" smtClean="0">
                <a:solidFill>
                  <a:schemeClr val="accent2"/>
                </a:solidFill>
              </a:rPr>
              <a:t>conditionally start </a:t>
            </a:r>
            <a:r>
              <a:rPr lang="en-AU" dirty="0">
                <a:solidFill>
                  <a:schemeClr val="accent2"/>
                </a:solidFill>
              </a:rPr>
              <a:t>soon</a:t>
            </a:r>
            <a:endParaRPr lang="en-AU" dirty="0" smtClean="0">
              <a:solidFill>
                <a:schemeClr val="accent2"/>
              </a:solidFill>
            </a:endParaRPr>
          </a:p>
          <a:p>
            <a:pPr lvl="1"/>
            <a:r>
              <a:rPr lang="en-AU" dirty="0"/>
              <a:t>WG will conditionally initiate start of PSDO process in July </a:t>
            </a:r>
            <a:r>
              <a:rPr lang="en-AU" dirty="0" smtClean="0"/>
              <a:t>2018</a:t>
            </a:r>
          </a:p>
          <a:p>
            <a:pPr lvl="2"/>
            <a:r>
              <a:rPr lang="en-US" dirty="0" smtClean="0">
                <a:solidFill>
                  <a:srgbClr val="FF0000"/>
                </a:solidFill>
              </a:rPr>
              <a:t>(Nov 2018) Still </a:t>
            </a:r>
            <a:r>
              <a:rPr lang="en-US" dirty="0">
                <a:solidFill>
                  <a:srgbClr val="FF0000"/>
                </a:solidFill>
              </a:rPr>
              <a:t>waiting </a:t>
            </a:r>
            <a:r>
              <a:rPr lang="en-US" dirty="0" smtClean="0">
                <a:solidFill>
                  <a:srgbClr val="FF0000"/>
                </a:solidFill>
              </a:rPr>
              <a:t>for SASB publication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PSDO process will conditionally start 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pPr lvl="1"/>
            <a:r>
              <a:rPr lang="en-AU" dirty="0"/>
              <a:t>IEEE 802.</a:t>
            </a:r>
            <a:r>
              <a:rPr lang="en-AU" dirty="0">
                <a:cs typeface="Arial" panose="020B0604020202020204" pitchFamily="34" charset="0"/>
              </a:rPr>
              <a:t>1Xck</a:t>
            </a:r>
            <a:r>
              <a:rPr lang="en-AU" dirty="0"/>
              <a:t> </a:t>
            </a:r>
            <a:r>
              <a:rPr lang="en-AU" dirty="0" smtClean="0"/>
              <a:t>will conditionally </a:t>
            </a:r>
            <a:r>
              <a:rPr lang="en-AU" dirty="0"/>
              <a:t>to </a:t>
            </a:r>
            <a:r>
              <a:rPr lang="en-AU" dirty="0" err="1"/>
              <a:t>RevCom</a:t>
            </a:r>
            <a:r>
              <a:rPr lang="en-AU" dirty="0"/>
              <a:t> in July </a:t>
            </a:r>
            <a:r>
              <a:rPr lang="en-AU" dirty="0" smtClean="0"/>
              <a:t>2018 </a:t>
            </a:r>
            <a:endParaRPr lang="en-AU" dirty="0"/>
          </a:p>
          <a:p>
            <a:r>
              <a:rPr lang="en-US" dirty="0" smtClean="0"/>
              <a:t>60-day</a:t>
            </a:r>
            <a:r>
              <a:rPr lang="en-AU" dirty="0" smtClean="0"/>
              <a:t> pre-ballot: </a:t>
            </a:r>
            <a:r>
              <a:rPr lang="en-AU" dirty="0">
                <a:solidFill>
                  <a:schemeClr val="accent2"/>
                </a:solidFill>
              </a:rPr>
              <a:t>will conditionally start soon</a:t>
            </a:r>
            <a:endParaRPr lang="en-AU" dirty="0" smtClean="0">
              <a:solidFill>
                <a:schemeClr val="accent2"/>
              </a:solidFill>
            </a:endParaRPr>
          </a:p>
          <a:p>
            <a:pPr lvl="1"/>
            <a:r>
              <a:rPr lang="en-AU" dirty="0"/>
              <a:t>WG will conditionally initiate start of PSDO process in July </a:t>
            </a:r>
            <a:r>
              <a:rPr lang="en-AU" dirty="0" smtClean="0"/>
              <a:t>2018</a:t>
            </a:r>
          </a:p>
          <a:p>
            <a:pPr lvl="2"/>
            <a:r>
              <a:rPr lang="en-AU" dirty="0" smtClean="0"/>
              <a:t>Awaiting publication by IEEE-SA</a:t>
            </a:r>
            <a:r>
              <a:rPr lang="en-AU" dirty="0" smtClean="0">
                <a:solidFill>
                  <a:srgbClr val="FF0000"/>
                </a:solidFill>
              </a:rPr>
              <a:t> (probably 2019)</a:t>
            </a:r>
            <a:endParaRPr lang="en-US" dirty="0" smtClean="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is waiting for start of PSDO process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pPr lvl="1"/>
            <a:r>
              <a:rPr lang="en-AU" dirty="0"/>
              <a:t>IEEE 802.</a:t>
            </a:r>
            <a:r>
              <a:rPr lang="en-AU" dirty="0">
                <a:cs typeface="Arial" panose="020B0604020202020204" pitchFamily="34" charset="0"/>
              </a:rPr>
              <a:t>1AE-Rev</a:t>
            </a:r>
            <a:r>
              <a:rPr lang="en-AU" dirty="0"/>
              <a:t> </a:t>
            </a:r>
            <a:r>
              <a:rPr lang="en-AU" dirty="0" smtClean="0"/>
              <a:t>will go to </a:t>
            </a:r>
            <a:r>
              <a:rPr lang="en-AU" dirty="0" err="1"/>
              <a:t>RevCom</a:t>
            </a:r>
            <a:r>
              <a:rPr lang="en-AU" dirty="0"/>
              <a:t> in July 2018 </a:t>
            </a:r>
          </a:p>
          <a:p>
            <a:r>
              <a:rPr lang="en-US" dirty="0" smtClean="0"/>
              <a:t>60-day</a:t>
            </a:r>
            <a:r>
              <a:rPr lang="en-AU" dirty="0" smtClean="0"/>
              <a:t> pre-ballot: </a:t>
            </a:r>
            <a:r>
              <a:rPr lang="en-AU" dirty="0" smtClean="0">
                <a:solidFill>
                  <a:schemeClr val="accent2"/>
                </a:solidFill>
              </a:rPr>
              <a:t>waiting</a:t>
            </a:r>
            <a:endParaRPr lang="en-AU" dirty="0" smtClean="0"/>
          </a:p>
          <a:p>
            <a:pPr lvl="1"/>
            <a:r>
              <a:rPr lang="en-AU" dirty="0" smtClean="0"/>
              <a:t>WG will conditionally initiate start of PSDO process in July 2018</a:t>
            </a:r>
          </a:p>
          <a:p>
            <a:pPr lvl="2"/>
            <a:r>
              <a:rPr lang="en-AU" dirty="0" smtClean="0"/>
              <a:t>Awaiting publication by IEEE-SA</a:t>
            </a:r>
          </a:p>
          <a:p>
            <a:pPr lvl="2"/>
            <a:r>
              <a:rPr lang="en-AU" dirty="0" smtClean="0">
                <a:solidFill>
                  <a:srgbClr val="FF0000"/>
                </a:solidFill>
              </a:rPr>
              <a:t>Nov 2018: still waiting</a:t>
            </a:r>
            <a:endParaRPr lang="en-US" dirty="0" smtClean="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US" dirty="0" smtClean="0"/>
              <a:t>Nov 2018</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 ballot has started (closing 4 March 2019) on the systematic review of </a:t>
            </a:r>
          </a:p>
          <a:p>
            <a:pPr lvl="2"/>
            <a:r>
              <a:rPr lang="en-AU" dirty="0" smtClean="0"/>
              <a:t>8802-1X:2013</a:t>
            </a:r>
          </a:p>
          <a:p>
            <a:pPr lvl="2"/>
            <a:r>
              <a:rPr lang="en-AU" dirty="0" smtClean="0"/>
              <a:t>8802-1AE:2013</a:t>
            </a: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a:t>
            </a:r>
            <a:r>
              <a:rPr lang="en-US" dirty="0" err="1" smtClean="0"/>
              <a:t>Randell</a:t>
            </a:r>
            <a:r>
              <a:rPr lang="en-US" dirty="0" smtClean="0"/>
              <a:t>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255081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441303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3798838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51682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867882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1016097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FDIS ballot passed &amp;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smtClean="0"/>
              <a:t>FDIS ballot passed 11/0/7 on 3 September 2018 (N16853)</a:t>
            </a:r>
          </a:p>
          <a:p>
            <a:pPr lvl="1"/>
            <a:r>
              <a:rPr lang="en-AU" dirty="0" smtClean="0"/>
              <a:t>Will be known as ISO/IEC/IEEE </a:t>
            </a:r>
            <a:r>
              <a:rPr lang="en-AU" dirty="0"/>
              <a:t>8802-3:2017/</a:t>
            </a:r>
            <a:r>
              <a:rPr lang="en-AU" dirty="0" err="1"/>
              <a:t>Amd</a:t>
            </a:r>
            <a:r>
              <a:rPr lang="en-AU" dirty="0"/>
              <a:t> </a:t>
            </a:r>
            <a:r>
              <a:rPr lang="en-AU" dirty="0" smtClean="0"/>
              <a:t>6 once published </a:t>
            </a:r>
          </a:p>
          <a:p>
            <a:pPr lvl="2"/>
            <a:r>
              <a:rPr lang="en-AU" dirty="0" smtClean="0"/>
              <a:t>Should be published by end of Oct 2018 </a:t>
            </a:r>
            <a:r>
              <a:rPr lang="en-AU" dirty="0" smtClean="0">
                <a:solidFill>
                  <a:srgbClr val="FF0000"/>
                </a:solidFill>
              </a:rPr>
              <a:t>(check with Jodi)</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FDIS ballot passed &amp; waiting 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t>
            </a:r>
            <a:r>
              <a:rPr lang="en-AU" dirty="0">
                <a:solidFill>
                  <a:schemeClr val="accent2"/>
                </a:solidFill>
              </a:rPr>
              <a:t>&amp; waiting for publication</a:t>
            </a:r>
          </a:p>
          <a:p>
            <a:pPr lvl="1"/>
            <a:r>
              <a:rPr lang="en-AU" dirty="0"/>
              <a:t>FDIS ballot passed 11/0/7 on 3 September </a:t>
            </a:r>
            <a:r>
              <a:rPr lang="en-AU" dirty="0" smtClean="0"/>
              <a:t>2018 (N16851)</a:t>
            </a:r>
            <a:endParaRPr lang="en-AU" dirty="0" smtClean="0">
              <a:solidFill>
                <a:schemeClr val="accent2"/>
              </a:solidFill>
            </a:endParaRPr>
          </a:p>
          <a:p>
            <a:pPr lvl="1"/>
            <a:r>
              <a:rPr lang="en-AU" dirty="0"/>
              <a:t>Will be known as ISO/IEC/IEEE 8802-3:2017/</a:t>
            </a:r>
            <a:r>
              <a:rPr lang="en-AU" dirty="0" err="1"/>
              <a:t>Amd</a:t>
            </a:r>
            <a:r>
              <a:rPr lang="en-AU" dirty="0"/>
              <a:t> </a:t>
            </a:r>
            <a:r>
              <a:rPr lang="en-AU" dirty="0" smtClean="0"/>
              <a:t>9 </a:t>
            </a:r>
            <a:r>
              <a:rPr lang="en-AU" dirty="0"/>
              <a:t>once </a:t>
            </a:r>
            <a:r>
              <a:rPr lang="en-AU" dirty="0" smtClean="0"/>
              <a:t>published</a:t>
            </a:r>
          </a:p>
          <a:p>
            <a:pPr lvl="2"/>
            <a:r>
              <a:rPr lang="en-AU" dirty="0"/>
              <a:t>Should be published by end of Oct </a:t>
            </a:r>
            <a:r>
              <a:rPr lang="en-AU" dirty="0" smtClean="0"/>
              <a:t>2018 </a:t>
            </a:r>
            <a:r>
              <a:rPr lang="en-AU" dirty="0">
                <a:solidFill>
                  <a:srgbClr val="FF0000"/>
                </a:solidFill>
              </a:rPr>
              <a:t>(check with Jodi)</a:t>
            </a:r>
            <a:endParaRPr lang="en-AU" dirty="0"/>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a:t>FDIS ballot passed &amp; waiting 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r>
              <a:rPr lang="en-AU" dirty="0" smtClean="0">
                <a:solidFill>
                  <a:srgbClr val="00B050"/>
                </a:solidFill>
              </a:rPr>
              <a:t> </a:t>
            </a:r>
          </a:p>
          <a:p>
            <a:pPr lvl="1"/>
            <a:r>
              <a:rPr lang="en-AU" dirty="0"/>
              <a:t>FDIS ballot passed 11/0/7 on 3 September </a:t>
            </a:r>
            <a:r>
              <a:rPr lang="en-AU" dirty="0" smtClean="0"/>
              <a:t>2018 (N16852)</a:t>
            </a:r>
          </a:p>
          <a:p>
            <a:pPr lvl="1"/>
            <a:r>
              <a:rPr lang="en-AU" dirty="0" smtClean="0"/>
              <a:t>Will </a:t>
            </a:r>
            <a:r>
              <a:rPr lang="en-AU" dirty="0"/>
              <a:t>be known as ISO/IEC/IEEE 8802-3:2017/</a:t>
            </a:r>
            <a:r>
              <a:rPr lang="en-AU" dirty="0" err="1"/>
              <a:t>Amd</a:t>
            </a:r>
            <a:r>
              <a:rPr lang="en-AU" dirty="0"/>
              <a:t> </a:t>
            </a:r>
            <a:r>
              <a:rPr lang="en-AU" dirty="0" smtClean="0"/>
              <a:t>8 </a:t>
            </a:r>
            <a:r>
              <a:rPr lang="en-AU" dirty="0"/>
              <a:t>once </a:t>
            </a:r>
            <a:r>
              <a:rPr lang="en-AU" dirty="0" smtClean="0"/>
              <a:t>published</a:t>
            </a:r>
          </a:p>
          <a:p>
            <a:pPr lvl="2"/>
            <a:r>
              <a:rPr lang="en-AU" dirty="0"/>
              <a:t>Should be published by end of Oct </a:t>
            </a:r>
            <a:r>
              <a:rPr lang="en-AU" dirty="0" smtClean="0"/>
              <a:t>2018 </a:t>
            </a:r>
            <a:r>
              <a:rPr lang="en-AU" dirty="0">
                <a:solidFill>
                  <a:srgbClr val="FF0000"/>
                </a:solidFill>
              </a:rPr>
              <a:t>(check with Jodi)</a:t>
            </a:r>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FDIS closes on 26 Dec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chemeClr val="accent2"/>
                </a:solidFill>
              </a:rPr>
              <a:t>closes 26 Dec 2018</a:t>
            </a:r>
          </a:p>
          <a:p>
            <a:pPr lvl="1"/>
            <a:r>
              <a:rPr lang="en-US" dirty="0"/>
              <a:t>Will 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FDIS ballot 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closes 26 Dec 2018</a:t>
            </a:r>
          </a:p>
          <a:p>
            <a:pPr lvl="1"/>
            <a:r>
              <a:rPr lang="en-US" dirty="0"/>
              <a:t>Will 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who indicated 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be available for the January interim meeting in St. Louis.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7200762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861044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FDIS </a:t>
            </a:r>
            <a:r>
              <a:rPr lang="en-AU" dirty="0"/>
              <a:t>ballot </a:t>
            </a:r>
            <a:r>
              <a:rPr lang="en-AU" dirty="0" smtClean="0"/>
              <a:t>closes on 26 Dec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2019 interim meeting in St Louis</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15 Jan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closes on 26 Dec 2018</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closes 26 Dec 2018</a:t>
            </a:r>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is about to enter the </a:t>
            </a:r>
            <a:r>
              <a:rPr lang="en-AU" dirty="0" smtClean="0"/>
              <a:t>PSDO </a:t>
            </a:r>
            <a:r>
              <a:rPr lang="en-AU" dirty="0" smtClean="0"/>
              <a:t>process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waiting</a:t>
            </a:r>
          </a:p>
          <a:p>
            <a:pPr lvl="1"/>
            <a:r>
              <a:rPr lang="en-AU" b="0" dirty="0" smtClean="0">
                <a:solidFill>
                  <a:srgbClr val="FF0000"/>
                </a:solidFill>
              </a:rPr>
              <a:t>PSDO process approved in Nov 2018</a:t>
            </a:r>
          </a:p>
          <a:p>
            <a:pPr lvl="1"/>
            <a:r>
              <a:rPr lang="en-AU" dirty="0" smtClean="0">
                <a:solidFill>
                  <a:srgbClr val="FF0000"/>
                </a:solidFill>
              </a:rPr>
              <a:t>Jodi is handling submission</a:t>
            </a:r>
            <a:endParaRPr lang="en-AU" b="0" dirty="0" smtClean="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is about to enter the </a:t>
            </a:r>
            <a:r>
              <a:rPr lang="en-AU" dirty="0" smtClean="0"/>
              <a:t>PSDO </a:t>
            </a:r>
            <a:r>
              <a:rPr lang="en-AU" dirty="0"/>
              <a:t>process</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smtClean="0">
                <a:solidFill>
                  <a:schemeClr val="accent2"/>
                </a:solidFill>
              </a:rPr>
              <a:t>waiting</a:t>
            </a:r>
          </a:p>
          <a:p>
            <a:pPr lvl="1"/>
            <a:r>
              <a:rPr lang="en-AU" dirty="0">
                <a:solidFill>
                  <a:srgbClr val="FF0000"/>
                </a:solidFill>
              </a:rPr>
              <a:t>PSDO process approved in Nov </a:t>
            </a:r>
            <a:r>
              <a:rPr lang="en-AU" dirty="0" smtClean="0">
                <a:solidFill>
                  <a:srgbClr val="FF0000"/>
                </a:solidFill>
              </a:rPr>
              <a:t>2018</a:t>
            </a:r>
          </a:p>
          <a:p>
            <a:pPr lvl="1"/>
            <a:r>
              <a:rPr lang="en-AU" dirty="0">
                <a:solidFill>
                  <a:srgbClr val="FF0000"/>
                </a:solidFill>
              </a:rPr>
              <a:t>Jodi is handling </a:t>
            </a:r>
            <a:r>
              <a:rPr lang="en-AU" dirty="0" smtClean="0">
                <a:solidFill>
                  <a:srgbClr val="FF0000"/>
                </a:solidFill>
              </a:rPr>
              <a:t>submission</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is about to enter the </a:t>
            </a:r>
            <a:r>
              <a:rPr lang="en-AU" dirty="0" smtClean="0"/>
              <a:t>PSDO </a:t>
            </a:r>
            <a:r>
              <a:rPr lang="en-AU" dirty="0"/>
              <a:t>process</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a:solidFill>
                  <a:srgbClr val="FF0000"/>
                </a:solidFill>
              </a:rPr>
              <a:t>PSDO process approved in Nov </a:t>
            </a:r>
            <a:r>
              <a:rPr lang="en-AU" dirty="0" smtClean="0">
                <a:solidFill>
                  <a:srgbClr val="FF0000"/>
                </a:solidFill>
              </a:rPr>
              <a:t>2018</a:t>
            </a:r>
          </a:p>
          <a:p>
            <a:pPr lvl="1"/>
            <a:r>
              <a:rPr lang="en-AU" dirty="0">
                <a:solidFill>
                  <a:srgbClr val="FF0000"/>
                </a:solidFill>
              </a:rPr>
              <a:t>Jodi is handling </a:t>
            </a:r>
            <a:r>
              <a:rPr lang="en-AU" dirty="0" smtClean="0">
                <a:solidFill>
                  <a:srgbClr val="FF0000"/>
                </a:solidFill>
              </a:rPr>
              <a:t>submission</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Likely will liaise D3.0 in Jan/Feb 2019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 plenary meeting in Nov 2018 in Bangkok</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2"/>
            <a:r>
              <a:rPr lang="en-AU" dirty="0" smtClean="0"/>
              <a:t>Andrew Myles responded that he had expected discussion by SC6 first but that it is an SC6 decision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a:t>
            </a:r>
            <a:r>
              <a:rPr lang="en-AU" dirty="0" smtClean="0"/>
              <a:t>15802-1:1995</a:t>
            </a:r>
          </a:p>
          <a:p>
            <a:pPr lvl="2"/>
            <a:r>
              <a:rPr lang="en-AU" dirty="0" smtClean="0"/>
              <a:t>ISO/IEC 15802-3:1998</a:t>
            </a:r>
          </a:p>
          <a:p>
            <a:pPr lvl="2"/>
            <a:r>
              <a:rPr lang="en-AU" dirty="0" smtClean="0"/>
              <a:t>ISO/IEC 8802-5:1998</a:t>
            </a:r>
          </a:p>
          <a:p>
            <a:pPr lvl="2"/>
            <a:r>
              <a:rPr lang="en-AU" dirty="0" smtClean="0"/>
              <a:t>ISO/IEC 8802-5:1998/Amd.1:1998</a:t>
            </a:r>
          </a:p>
          <a:p>
            <a:pPr lvl="1"/>
            <a:r>
              <a:rPr lang="en-AU" dirty="0" smtClean="0"/>
              <a:t>We will track progress of the withdrawals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22-26 Apr 2019</a:t>
            </a:r>
          </a:p>
          <a:p>
            <a:r>
              <a:rPr lang="en-AU" dirty="0" smtClean="0"/>
              <a:t>Location</a:t>
            </a:r>
          </a:p>
          <a:p>
            <a:pPr lvl="1"/>
            <a:r>
              <a:rPr lang="en-AU" dirty="0"/>
              <a:t>Beijing, China</a:t>
            </a:r>
            <a:endParaRPr lang="en-AU" dirty="0" smtClean="0"/>
          </a:p>
          <a:p>
            <a:r>
              <a:rPr lang="en-AU" dirty="0" smtClean="0"/>
              <a:t>WebEx</a:t>
            </a:r>
          </a:p>
          <a:p>
            <a:pPr lvl="1"/>
            <a:r>
              <a:rPr lang="en-AU" dirty="0" smtClean="0"/>
              <a:t>? </a:t>
            </a:r>
          </a:p>
        </p:txBody>
      </p:sp>
      <p:sp>
        <p:nvSpPr>
          <p:cNvPr id="6" name="Content Placeholder 5"/>
          <p:cNvSpPr>
            <a:spLocks noGrp="1"/>
          </p:cNvSpPr>
          <p:nvPr>
            <p:ph sz="half" idx="2"/>
          </p:nvPr>
        </p:nvSpPr>
        <p:spPr/>
        <p:txBody>
          <a:bodyPr/>
          <a:lstStyle/>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a:t>
            </a:r>
            <a:r>
              <a:rPr lang="en-GB" smtClean="0"/>
              <a:t>in Geneva</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77</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St Louis in January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81</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82</a:t>
            </a:fld>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83</a:t>
            </a:fld>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Bangkok, in November 2018, as documented in </a:t>
            </a:r>
            <a:r>
              <a:rPr lang="en-AU" i="1" dirty="0" smtClean="0">
                <a:solidFill>
                  <a:srgbClr val="FF0000"/>
                </a:solidFill>
                <a:hlinkClick r:id="rId3"/>
              </a:rPr>
              <a:t>11-18-2117-00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91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92</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12028</Words>
  <Application>Microsoft Office PowerPoint</Application>
  <PresentationFormat>On-screen Show (4:3)</PresentationFormat>
  <Paragraphs>2096</Paragraphs>
  <Slides>134</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134</vt:i4>
      </vt:variant>
    </vt:vector>
  </HeadingPairs>
  <TitlesOfParts>
    <vt:vector size="140" baseType="lpstr">
      <vt:lpstr>Arial</vt:lpstr>
      <vt:lpstr>Times New Roman</vt:lpstr>
      <vt:lpstr>Wingdings</vt:lpstr>
      <vt:lpstr>802-11-Submission</vt:lpstr>
      <vt:lpstr>Acrobat Document</vt:lpstr>
      <vt:lpstr>Packager Shell Object</vt:lpstr>
      <vt:lpstr>IEEE 802 JTC1 Standing Committee January 2019 agenda for St Louis</vt:lpstr>
      <vt:lpstr>This document will be used to run the IEEE 802 JTC1 SC meetings in St Louis in January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2019 interim meeting in St Louis</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48 standards through to PSDO ratification with 36 in-process</vt:lpstr>
      <vt:lpstr>IEEE 802.1 WG has sent 23 standards completely through the PSDO ratification process</vt:lpstr>
      <vt:lpstr>IEEE 802.1 WG has sent 23 standards completely through the PSDO ratification process</vt:lpstr>
      <vt:lpstr>IEEE 802.3 WG has sent 10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15 standards in the pipeline for ratification under the PSDO process</vt:lpstr>
      <vt:lpstr>IEEE 802.1AEcg FDIS ballot passed but comment response is required</vt:lpstr>
      <vt:lpstr>IEEE 802.1CB FDIS closes on 26 Dec 2018</vt:lpstr>
      <vt:lpstr>IEEE 802.1Qci FDIS ballot closes 3 Jan 2019</vt:lpstr>
      <vt:lpstr>IEEE 802.1Qch FDIS ballot closes 3 Jan 2019</vt:lpstr>
      <vt:lpstr>IEEE 802c FDIS ballot closes on 26 Dec 2018</vt:lpstr>
      <vt:lpstr>IEEE 802.1Q-2018 PSDO process will delayed until previous amendments are approved </vt:lpstr>
      <vt:lpstr>IEEE 802.1Qcc PSDO process will be delayed until previous amendments are approved</vt:lpstr>
      <vt:lpstr>IEEE 802.1Qcp PSDO process will be delayed until previous amendments are approved</vt:lpstr>
      <vt:lpstr>IEEE 802.1AR-Rev passed the 60-day pre-ballot but requires comment responses </vt:lpstr>
      <vt:lpstr>IEEE 802.1CM is waiting for start of FDIS ballot</vt:lpstr>
      <vt:lpstr>IEEE 802.1Qcy PSDO process will be delayed until previous amendments are approved</vt:lpstr>
      <vt:lpstr>IEEE 802.1AC/Cor-1 PSDO process will conditionally start soon</vt:lpstr>
      <vt:lpstr>IEEE 802.1Xck PSDO process will conditionally start soon</vt:lpstr>
      <vt:lpstr>IEEE 802.1AE-Rev is waiting for start of PSDO process</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ten standards in the pipeline for ratification under the PSDO process</vt:lpstr>
      <vt:lpstr>IEEE 802.3bn FDIS ballot passed &amp; waiting for publication</vt:lpstr>
      <vt:lpstr>IEEE 802.3bv FDIS ballot passed &amp; waiting for publication</vt:lpstr>
      <vt:lpstr>IEEE 802.3bu FDIS ballot passed &amp; waiting for publication</vt:lpstr>
      <vt:lpstr>IEEE 802.3bs FDIS closes on 26 Dec 2018</vt:lpstr>
      <vt:lpstr>IEEE 802.3cb was liaised for information in June 2017</vt:lpstr>
      <vt:lpstr>IEEE 802.3cc FDIS ballot closes on 26 Dec 2018</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vt:lpstr>
      <vt:lpstr>IEEE 802.11 has ten standards in the pipeline for ratification under the PSDO</vt:lpstr>
      <vt:lpstr>IEEE 802.11ah FDIS closes on 8 Feb 2019</vt:lpstr>
      <vt:lpstr>IEEE 802.11ai FDIS ballot closes on 26 Dec 2018</vt:lpstr>
      <vt:lpstr>IEEE 802.11ai FDIS ballot closes on 26 Dec 2018</vt:lpstr>
      <vt:lpstr>IEEE 802.11aj is about to enter the PSDO process</vt:lpstr>
      <vt:lpstr>IEEE 802.11ak is about to enter the PSDO process</vt:lpstr>
      <vt:lpstr>IEEE 802.11aq is about to enter the PSDO process</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the PSD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2018-12-09T19:22:29Z</dcterms:modified>
</cp:coreProperties>
</file>