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5"/>
  </p:notesMasterIdLst>
  <p:handoutMasterIdLst>
    <p:handoutMasterId r:id="rId136"/>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208" r:id="rId25"/>
    <p:sldId id="1746" r:id="rId26"/>
    <p:sldId id="1747" r:id="rId27"/>
    <p:sldId id="1769" r:id="rId28"/>
    <p:sldId id="1786" r:id="rId29"/>
    <p:sldId id="1894" r:id="rId30"/>
    <p:sldId id="1965" r:id="rId31"/>
    <p:sldId id="1967" r:id="rId32"/>
    <p:sldId id="1968" r:id="rId33"/>
    <p:sldId id="1969" r:id="rId34"/>
    <p:sldId id="2035" r:id="rId35"/>
    <p:sldId id="2104" r:id="rId36"/>
    <p:sldId id="2112" r:id="rId37"/>
    <p:sldId id="2113" r:id="rId38"/>
    <p:sldId id="2114" r:id="rId39"/>
    <p:sldId id="2167" r:id="rId40"/>
    <p:sldId id="2207" r:id="rId41"/>
    <p:sldId id="2215" r:id="rId42"/>
    <p:sldId id="2210" r:id="rId43"/>
    <p:sldId id="2209" r:id="rId44"/>
    <p:sldId id="2211" r:id="rId45"/>
    <p:sldId id="2008" r:id="rId46"/>
    <p:sldId id="1694" r:id="rId47"/>
    <p:sldId id="1716" r:id="rId48"/>
    <p:sldId id="1717" r:id="rId49"/>
    <p:sldId id="1864" r:id="rId50"/>
    <p:sldId id="1945" r:id="rId51"/>
    <p:sldId id="1946" r:id="rId52"/>
    <p:sldId id="2036" r:id="rId53"/>
    <p:sldId id="2037" r:id="rId54"/>
    <p:sldId id="2071" r:id="rId55"/>
    <p:sldId id="2218" r:id="rId56"/>
    <p:sldId id="1688" r:id="rId57"/>
    <p:sldId id="1703" r:id="rId58"/>
    <p:sldId id="1704" r:id="rId59"/>
    <p:sldId id="1978" r:id="rId60"/>
    <p:sldId id="1705" r:id="rId61"/>
    <p:sldId id="1706" r:id="rId62"/>
    <p:sldId id="1707" r:id="rId63"/>
    <p:sldId id="1708" r:id="rId64"/>
    <p:sldId id="1709" r:id="rId65"/>
    <p:sldId id="1710" r:id="rId66"/>
    <p:sldId id="1790" r:id="rId67"/>
    <p:sldId id="2199" r:id="rId68"/>
    <p:sldId id="1698" r:id="rId69"/>
    <p:sldId id="1701" r:id="rId70"/>
    <p:sldId id="2100" r:id="rId71"/>
    <p:sldId id="2101" r:id="rId72"/>
    <p:sldId id="2014" r:id="rId73"/>
    <p:sldId id="1679" r:id="rId74"/>
    <p:sldId id="2191" r:id="rId75"/>
    <p:sldId id="2192" r:id="rId76"/>
    <p:sldId id="2193" r:id="rId77"/>
    <p:sldId id="1375" r:id="rId78"/>
    <p:sldId id="1376" r:id="rId79"/>
    <p:sldId id="1400" r:id="rId80"/>
    <p:sldId id="2004" r:id="rId81"/>
    <p:sldId id="619" r:id="rId82"/>
    <p:sldId id="621" r:id="rId83"/>
    <p:sldId id="1561" r:id="rId84"/>
    <p:sldId id="1555" r:id="rId85"/>
    <p:sldId id="1601" r:id="rId86"/>
    <p:sldId id="1585" r:id="rId87"/>
    <p:sldId id="1586" r:id="rId88"/>
    <p:sldId id="1587" r:id="rId89"/>
    <p:sldId id="1588" r:id="rId90"/>
    <p:sldId id="1589" r:id="rId91"/>
    <p:sldId id="1590" r:id="rId92"/>
    <p:sldId id="1771" r:id="rId93"/>
    <p:sldId id="1772" r:id="rId94"/>
    <p:sldId id="1591" r:id="rId95"/>
    <p:sldId id="1592" r:id="rId96"/>
    <p:sldId id="1593" r:id="rId97"/>
    <p:sldId id="1594" r:id="rId98"/>
    <p:sldId id="1595" r:id="rId99"/>
    <p:sldId id="1596" r:id="rId100"/>
    <p:sldId id="1597" r:id="rId101"/>
    <p:sldId id="1598" r:id="rId102"/>
    <p:sldId id="1599" r:id="rId103"/>
    <p:sldId id="1600" r:id="rId104"/>
    <p:sldId id="1628" r:id="rId105"/>
    <p:sldId id="1638" r:id="rId106"/>
    <p:sldId id="1725" r:id="rId107"/>
    <p:sldId id="1726" r:id="rId108"/>
    <p:sldId id="1947" r:id="rId109"/>
    <p:sldId id="1975" r:id="rId110"/>
    <p:sldId id="1976" r:id="rId111"/>
    <p:sldId id="1977" r:id="rId112"/>
    <p:sldId id="2039" r:id="rId113"/>
    <p:sldId id="2060" r:id="rId114"/>
    <p:sldId id="2061" r:id="rId115"/>
    <p:sldId id="2097" r:id="rId116"/>
    <p:sldId id="2103" r:id="rId117"/>
    <p:sldId id="2063" r:id="rId118"/>
    <p:sldId id="2064" r:id="rId119"/>
    <p:sldId id="2065" r:id="rId120"/>
    <p:sldId id="2066" r:id="rId121"/>
    <p:sldId id="2067" r:id="rId122"/>
    <p:sldId id="2068" r:id="rId123"/>
    <p:sldId id="2069" r:id="rId124"/>
    <p:sldId id="2146" r:id="rId125"/>
    <p:sldId id="2147" r:id="rId126"/>
    <p:sldId id="2148" r:id="rId127"/>
    <p:sldId id="2158" r:id="rId128"/>
    <p:sldId id="2159" r:id="rId129"/>
    <p:sldId id="2157" r:id="rId130"/>
    <p:sldId id="2160" r:id="rId131"/>
    <p:sldId id="2216" r:id="rId132"/>
    <p:sldId id="2217" r:id="rId133"/>
    <p:sldId id="2219" r:id="rId13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661C"/>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autoAdjust="0"/>
  </p:normalViewPr>
  <p:slideViewPr>
    <p:cSldViewPr>
      <p:cViewPr varScale="1">
        <p:scale>
          <a:sx n="114" d="100"/>
          <a:sy n="114" d="100"/>
        </p:scale>
        <p:origin x="1428" y="8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81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82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802.11-18/2078r0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www.iso.org/files/live/sites/isoorg/files/store/en/Guidance_systematic_review.pdf"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January 2019 agenda </a:t>
            </a:r>
            <a:r>
              <a:rPr lang="en-US" dirty="0">
                <a:solidFill>
                  <a:schemeClr val="accent2">
                    <a:lumMod val="75000"/>
                  </a:schemeClr>
                </a:solidFill>
              </a:rPr>
              <a:t>for </a:t>
            </a:r>
            <a:r>
              <a:rPr lang="en-US" dirty="0" smtClean="0">
                <a:solidFill>
                  <a:schemeClr val="accent2">
                    <a:lumMod val="75000"/>
                  </a:schemeClr>
                </a:solidFill>
              </a:rPr>
              <a:t>St Louis</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28 </a:t>
            </a:r>
            <a:r>
              <a:rPr lang="en-US" b="0" dirty="0" smtClean="0">
                <a:solidFill>
                  <a:schemeClr val="accent2">
                    <a:lumMod val="50000"/>
                  </a:schemeClr>
                </a:solidFill>
              </a:rPr>
              <a:t>November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July 2018</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100</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581"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75469"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846"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smtClean="0"/>
              <a:t>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115</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dirty="0" smtClean="0"/>
              <a:t>1-2015</a:t>
            </a:r>
            <a:r>
              <a:rPr lang="en-AU" dirty="0"/>
              <a:t>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116</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a:t>
            </a:r>
            <a:r>
              <a:rPr lang="en-AU" dirty="0" smtClean="0"/>
              <a:t>Nov </a:t>
            </a:r>
            <a:r>
              <a:rPr lang="en-AU" dirty="0" smtClean="0"/>
              <a:t>2018 plenary </a:t>
            </a:r>
            <a:r>
              <a:rPr lang="en-AU" dirty="0" smtClean="0"/>
              <a:t>(</a:t>
            </a:r>
            <a:r>
              <a:rPr lang="en-AU" dirty="0" smtClean="0">
                <a:solidFill>
                  <a:srgbClr val="FF0000"/>
                </a:solidFill>
              </a:rPr>
              <a:t>&lt;doc number&gt;</a:t>
            </a:r>
            <a:r>
              <a:rPr lang="en-AU" dirty="0" smtClean="0"/>
              <a:t>)</a:t>
            </a:r>
            <a:r>
              <a:rPr lang="en-AU" b="0" dirty="0" smtClean="0"/>
              <a:t> </a:t>
            </a:r>
            <a:r>
              <a:rPr lang="en-AU" b="0" dirty="0" smtClean="0"/>
              <a:t>noting the approval of various SGs:</a:t>
            </a:r>
          </a:p>
          <a:p>
            <a:pPr lvl="2"/>
            <a:r>
              <a:rPr lang="en-AU" b="0" dirty="0" smtClean="0">
                <a:solidFill>
                  <a:srgbClr val="FF0000"/>
                </a:solidFill>
              </a:rPr>
              <a:t>&lt;</a:t>
            </a:r>
            <a:r>
              <a:rPr lang="en-AU" b="0" dirty="0" err="1" smtClean="0">
                <a:solidFill>
                  <a:srgbClr val="FF0000"/>
                </a:solidFill>
              </a:rPr>
              <a:t>tbd</a:t>
            </a:r>
            <a:r>
              <a:rPr lang="en-AU" b="0" dirty="0" smtClean="0">
                <a:solidFill>
                  <a:srgbClr val="FF0000"/>
                </a:solidFill>
              </a:rPr>
              <a:t>&gt;</a:t>
            </a:r>
            <a:endParaRPr lang="en-AU" b="0"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122</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123</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124</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125</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127</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128</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129</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130</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p>
          <a:p>
            <a:pPr lvl="1"/>
            <a:r>
              <a:rPr lang="en-GB" dirty="0" smtClean="0"/>
              <a:t>802.1AX-2014/Cor1 </a:t>
            </a:r>
            <a:r>
              <a:rPr lang="en-AU" dirty="0" smtClean="0"/>
              <a:t>passed 90-day FDIS </a:t>
            </a:r>
            <a:r>
              <a:rPr lang="en-AU" dirty="0"/>
              <a:t>on 20 July </a:t>
            </a:r>
            <a:r>
              <a:rPr lang="en-AU" dirty="0" smtClean="0"/>
              <a:t>2018 </a:t>
            </a:r>
            <a:r>
              <a:rPr lang="en-AU" dirty="0" smtClean="0"/>
              <a:t>(N16684)</a:t>
            </a:r>
            <a:endParaRPr lang="en-AU" dirty="0"/>
          </a:p>
          <a:p>
            <a:pPr lvl="2"/>
            <a:r>
              <a:rPr lang="en-AU" dirty="0" smtClean="0"/>
              <a:t>Passed 10/0/10</a:t>
            </a:r>
          </a:p>
          <a:p>
            <a:pPr lvl="2"/>
            <a:r>
              <a:rPr lang="en-AU" dirty="0" smtClean="0"/>
              <a:t>There were no comments</a:t>
            </a:r>
          </a:p>
          <a:p>
            <a:pPr lvl="1"/>
            <a:r>
              <a:rPr lang="en-US" dirty="0" smtClean="0"/>
              <a:t>It has been published as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131</a:t>
            </a:fld>
            <a:endParaRPr lang="en-US"/>
          </a:p>
        </p:txBody>
      </p:sp>
    </p:spTree>
    <p:extLst>
      <p:ext uri="{BB962C8B-B14F-4D97-AF65-F5344CB8AC3E}">
        <p14:creationId xmlns:p14="http://schemas.microsoft.com/office/powerpoint/2010/main" val="2425167919"/>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has </a:t>
            </a:r>
            <a:r>
              <a:rPr lang="en-AU" dirty="0" smtClean="0"/>
              <a:t>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t>
            </a:r>
            <a:r>
              <a:rPr lang="en-AU" dirty="0" smtClean="0">
                <a:solidFill>
                  <a:srgbClr val="00B050"/>
                </a:solidFill>
              </a:rPr>
              <a:t>&amp; published</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t>It has been published as I</a:t>
            </a:r>
            <a:r>
              <a:rPr lang="en-US" dirty="0" smtClean="0"/>
              <a:t>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551028614"/>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p>
          <a:p>
            <a:pPr lvl="1"/>
            <a:r>
              <a:rPr lang="en-AU" dirty="0" smtClean="0"/>
              <a:t>It has now been published as ISO/IEC/IEEE 8802-21:2018/Cor-1:2018</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133</a:t>
            </a:fld>
            <a:endParaRPr lang="en-US"/>
          </a:p>
        </p:txBody>
      </p:sp>
    </p:spTree>
    <p:extLst>
      <p:ext uri="{BB962C8B-B14F-4D97-AF65-F5344CB8AC3E}">
        <p14:creationId xmlns:p14="http://schemas.microsoft.com/office/powerpoint/2010/main" val="3367614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a:t>
            </a:r>
            <a:r>
              <a:rPr lang="en-AU" dirty="0" smtClean="0"/>
              <a:t>47 </a:t>
            </a:r>
            <a:r>
              <a:rPr lang="en-AU" dirty="0"/>
              <a:t>standards </a:t>
            </a:r>
            <a:r>
              <a:rPr lang="en-AU" dirty="0" smtClean="0"/>
              <a:t>through to </a:t>
            </a:r>
            <a:r>
              <a:rPr lang="en-AU" dirty="0"/>
              <a:t>PSDO ratification </a:t>
            </a:r>
            <a:r>
              <a:rPr lang="en-AU" dirty="0" smtClean="0"/>
              <a:t>with </a:t>
            </a:r>
            <a:r>
              <a:rPr lang="en-AU" dirty="0" smtClean="0"/>
              <a:t>36 </a:t>
            </a:r>
            <a:r>
              <a:rPr lang="en-AU" dirty="0" smtClean="0"/>
              <a:t>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23789064"/>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23</a:t>
                      </a:r>
                      <a:endParaRPr lang="en-AU" dirty="0"/>
                    </a:p>
                  </a:txBody>
                  <a:tcPr/>
                </a:tc>
                <a:tc>
                  <a:txBody>
                    <a:bodyPr/>
                    <a:lstStyle/>
                    <a:p>
                      <a:pPr algn="ctr"/>
                      <a:r>
                        <a:rPr lang="en-AU" dirty="0" smtClean="0"/>
                        <a:t>15</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10</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47</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a:t>
            </a:r>
            <a:r>
              <a:rPr lang="en-AU" dirty="0" smtClean="0"/>
              <a:t>23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a:t>
            </a:r>
            <a:r>
              <a:rPr lang="en-AU" dirty="0" smtClean="0"/>
              <a:t>23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9196646"/>
              </p:ext>
            </p:extLst>
          </p:nvPr>
        </p:nvGraphicFramePr>
        <p:xfrm>
          <a:off x="761999" y="1712148"/>
          <a:ext cx="7696200" cy="4477926"/>
        </p:xfrm>
        <a:graphic>
          <a:graphicData uri="http://schemas.openxmlformats.org/drawingml/2006/table">
            <a:tbl>
              <a:tblPr firstRow="1" bandRow="1">
                <a:tableStyleId>{21E4AEA4-8DFA-4A89-87EB-49C32662AFE0}</a:tableStyleId>
              </a:tblPr>
              <a:tblGrid>
                <a:gridCol w="1524001">
                  <a:extLst>
                    <a:ext uri="{9D8B030D-6E8A-4147-A177-3AD203B41FA5}">
                      <a16:colId xmlns:a16="http://schemas.microsoft.com/office/drawing/2014/main" val="20000"/>
                    </a:ext>
                  </a:extLst>
                </a:gridCol>
                <a:gridCol w="19118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351837">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r h="351837">
                <a:tc>
                  <a:txBody>
                    <a:bodyPr/>
                    <a:lstStyle/>
                    <a:p>
                      <a:r>
                        <a:rPr lang="en-GB" sz="1600" dirty="0" smtClean="0"/>
                        <a:t>802.1AX/Cor1 </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endParaRPr lang="en-AU" sz="1600" b="0" dirty="0" smtClean="0">
                        <a:solidFill>
                          <a:srgbClr val="00B050"/>
                        </a:solidFill>
                      </a:endParaRPr>
                    </a:p>
                  </a:txBody>
                  <a:tcPr marL="115147" marR="115147"/>
                </a:tc>
                <a:extLst>
                  <a:ext uri="{0D108BD9-81ED-4DB2-BD59-A6C34878D82A}">
                    <a16:rowId xmlns:a16="http://schemas.microsoft.com/office/drawing/2014/main" val="152471432"/>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a:t>
            </a:r>
            <a:r>
              <a:rPr lang="en-AU" dirty="0" smtClean="0"/>
              <a:t>10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01720979"/>
              </p:ext>
            </p:extLst>
          </p:nvPr>
        </p:nvGraphicFramePr>
        <p:xfrm>
          <a:off x="761999" y="1712148"/>
          <a:ext cx="7696200" cy="4126089"/>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r h="351837">
                <a:tc>
                  <a:txBody>
                    <a:bodyPr/>
                    <a:lstStyle/>
                    <a:p>
                      <a:r>
                        <a:rPr lang="en-AU" sz="1600" dirty="0" smtClean="0"/>
                        <a:t>802.3/</a:t>
                      </a:r>
                      <a:r>
                        <a:rPr lang="en-AU" sz="1600" dirty="0" err="1" smtClean="0"/>
                        <a:t>Cor</a:t>
                      </a:r>
                      <a:r>
                        <a:rPr lang="en-AU" sz="1600" dirty="0" smtClean="0"/>
                        <a:t> 1 </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endParaRPr lang="en-AU" sz="1600" b="0" baseline="0" dirty="0" smtClean="0">
                        <a:solidFill>
                          <a:srgbClr val="00B050"/>
                        </a:solidFill>
                      </a:endParaRPr>
                    </a:p>
                  </a:txBody>
                  <a:tcPr marL="115147" marR="115147"/>
                </a:tc>
                <a:extLst>
                  <a:ext uri="{0D108BD9-81ED-4DB2-BD59-A6C34878D82A}">
                    <a16:rowId xmlns:a16="http://schemas.microsoft.com/office/drawing/2014/main" val="1762305255"/>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a:t>
            </a:r>
            <a:r>
              <a:rPr lang="en-US" dirty="0" smtClean="0"/>
              <a:t>St Louis </a:t>
            </a:r>
            <a:r>
              <a:rPr lang="en-US" dirty="0" smtClean="0"/>
              <a:t>in </a:t>
            </a:r>
            <a:r>
              <a:rPr lang="en-US" dirty="0" smtClean="0"/>
              <a:t>January</a:t>
            </a:r>
            <a:r>
              <a:rPr lang="en-US" dirty="0" smtClean="0"/>
              <a:t> 2019</a:t>
            </a:r>
            <a:endParaRPr lang="en-US" dirty="0" smtClean="0"/>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a:t>
            </a:r>
            <a:r>
              <a:rPr lang="en-AU" dirty="0" smtClean="0"/>
              <a:t>three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0358785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802.21/Cor1</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Jun</a:t>
                      </a:r>
                      <a:r>
                        <a:rPr lang="en-AU" sz="1600" b="0" baseline="0" dirty="0" smtClean="0">
                          <a:solidFill>
                            <a:srgbClr val="00B050"/>
                          </a:solidFill>
                        </a:rPr>
                        <a:t>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endParaRPr lang="en-AU" sz="1600" b="0" baseline="0" dirty="0" smtClean="0">
                        <a:solidFill>
                          <a:srgbClr val="00B050"/>
                        </a:solidFill>
                      </a:endParaRPr>
                    </a:p>
                  </a:txBody>
                  <a:tcPr marL="115147" marR="115147"/>
                </a:tc>
                <a:extLst>
                  <a:ext uri="{0D108BD9-81ED-4DB2-BD59-A6C34878D82A}">
                    <a16:rowId xmlns:a16="http://schemas.microsoft.com/office/drawing/2014/main" val="295614635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a:t>
            </a:r>
            <a:r>
              <a:rPr lang="en-AU" dirty="0" smtClean="0">
                <a:solidFill>
                  <a:schemeClr val="accent6"/>
                </a:solidFill>
              </a:rPr>
              <a:t>15 </a:t>
            </a:r>
            <a:r>
              <a:rPr lang="en-AU" dirty="0" smtClean="0">
                <a:solidFill>
                  <a:schemeClr val="accent6"/>
                </a:solidFill>
              </a:rPr>
              <a:t>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4157390199"/>
              </p:ext>
            </p:extLst>
          </p:nvPr>
        </p:nvGraphicFramePr>
        <p:xfrm>
          <a:off x="152399" y="156864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.1Q-2018</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802.1 has 16 standards in the pipeline for ratification under the PSDO process</a:t>
            </a:r>
            <a:endParaRPr lang="en-AU" dirty="0"/>
          </a:p>
        </p:txBody>
      </p:sp>
      <p:sp>
        <p:nvSpPr>
          <p:cNvPr id="3" name="Content Placeholder 2"/>
          <p:cNvSpPr>
            <a:spLocks noGrp="1"/>
          </p:cNvSpPr>
          <p:nvPr>
            <p:ph idx="1"/>
          </p:nvPr>
        </p:nvSpPr>
        <p:spPr>
          <a:xfrm>
            <a:off x="685800" y="4724400"/>
            <a:ext cx="7772400" cy="1371600"/>
          </a:xfrm>
        </p:spPr>
        <p:txBody>
          <a:bodyPr/>
          <a:lstStyle/>
          <a:p>
            <a:pPr lvl="1"/>
            <a:r>
              <a:rPr lang="en-AU" dirty="0" smtClean="0"/>
              <a:t>In addition, two standards are now in Systematic Review</a:t>
            </a:r>
          </a:p>
          <a:p>
            <a:pPr lvl="2"/>
            <a:r>
              <a:rPr lang="en-AU" dirty="0" smtClean="0"/>
              <a:t>ISO/IEC/IEEE 8802-1X:2013</a:t>
            </a:r>
          </a:p>
          <a:p>
            <a:pPr lvl="2"/>
            <a:r>
              <a:rPr lang="en-AU" dirty="0" smtClean="0"/>
              <a:t>ISO/IEC/IEEE 8802-1AE:2013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2221675573"/>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83823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FDIS ballot passed but comment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a:solidFill>
                  <a:srgbClr val="00B050"/>
                </a:solidFill>
              </a:rPr>
              <a:t>passed, </a:t>
            </a:r>
            <a:r>
              <a:rPr lang="en-AU" dirty="0" smtClean="0">
                <a:solidFill>
                  <a:schemeClr val="accent2"/>
                </a:solidFill>
              </a:rPr>
              <a:t>&amp; </a:t>
            </a:r>
            <a:r>
              <a:rPr lang="en-AU" dirty="0">
                <a:solidFill>
                  <a:schemeClr val="accent2"/>
                </a:solidFill>
              </a:rPr>
              <a:t>response </a:t>
            </a:r>
            <a:r>
              <a:rPr lang="en-AU" dirty="0" smtClean="0">
                <a:solidFill>
                  <a:schemeClr val="accent2"/>
                </a:solidFill>
              </a:rPr>
              <a:t>required </a:t>
            </a:r>
          </a:p>
          <a:p>
            <a:pPr lvl="1"/>
            <a:r>
              <a:rPr lang="en-AU" dirty="0" smtClean="0"/>
              <a:t>802.1AEcg </a:t>
            </a:r>
            <a:r>
              <a:rPr lang="en-AU" dirty="0"/>
              <a:t>passed </a:t>
            </a:r>
            <a:r>
              <a:rPr lang="en-AU" dirty="0" smtClean="0"/>
              <a:t>FDIS ballot </a:t>
            </a:r>
            <a:r>
              <a:rPr lang="en-AU" dirty="0"/>
              <a:t>on 28 Aug 2018 (</a:t>
            </a:r>
            <a:r>
              <a:rPr lang="en-AU" dirty="0" smtClean="0"/>
              <a:t>N</a:t>
            </a:r>
            <a:r>
              <a:rPr lang="en-AU" dirty="0" smtClean="0">
                <a:solidFill>
                  <a:srgbClr val="FF0000"/>
                </a:solidFill>
              </a:rPr>
              <a:t>??????</a:t>
            </a:r>
            <a:r>
              <a:rPr lang="en-AU" dirty="0" smtClean="0"/>
              <a:t>)</a:t>
            </a:r>
            <a:endParaRPr lang="en-AU" dirty="0"/>
          </a:p>
          <a:p>
            <a:pPr lvl="2"/>
            <a:r>
              <a:rPr lang="en-AU" dirty="0"/>
              <a:t>Passed </a:t>
            </a:r>
            <a:r>
              <a:rPr lang="en-AU" dirty="0" smtClean="0"/>
              <a:t>10/1/11, with China NB voting no </a:t>
            </a:r>
            <a:endParaRPr lang="en-AU" dirty="0" smtClean="0"/>
          </a:p>
          <a:p>
            <a:pPr lvl="1"/>
            <a:r>
              <a:rPr lang="en-AU" dirty="0"/>
              <a:t>Will be known as ISO/IEC/IEEE FDIS </a:t>
            </a:r>
            <a:r>
              <a:rPr lang="en-AU" dirty="0" smtClean="0"/>
              <a:t>8802-</a:t>
            </a:r>
            <a:r>
              <a:rPr lang="en-AU" dirty="0" smtClean="0">
                <a:solidFill>
                  <a:srgbClr val="FF0000"/>
                </a:solidFill>
              </a:rPr>
              <a:t>1xxxxx</a:t>
            </a:r>
            <a:endParaRPr lang="en-AU" dirty="0">
              <a:solidFill>
                <a:srgbClr val="FF0000"/>
              </a:solidFill>
            </a:endParaRPr>
          </a:p>
          <a:p>
            <a:pPr lvl="1"/>
            <a:r>
              <a:rPr lang="en-AU" dirty="0" smtClean="0">
                <a:solidFill>
                  <a:srgbClr val="FF0000"/>
                </a:solidFill>
              </a:rPr>
              <a:t>Comment </a:t>
            </a:r>
            <a:r>
              <a:rPr lang="en-AU" dirty="0" smtClean="0">
                <a:solidFill>
                  <a:srgbClr val="FF0000"/>
                </a:solidFill>
              </a:rPr>
              <a:t>responses </a:t>
            </a:r>
            <a:r>
              <a:rPr lang="en-AU" dirty="0" smtClean="0">
                <a:solidFill>
                  <a:srgbClr val="FF0000"/>
                </a:solidFill>
              </a:rPr>
              <a:t>were approved in </a:t>
            </a:r>
            <a:r>
              <a:rPr lang="en-AU" dirty="0" smtClean="0">
                <a:solidFill>
                  <a:srgbClr val="FF0000"/>
                </a:solidFill>
              </a:rPr>
              <a:t>Nov </a:t>
            </a:r>
            <a:r>
              <a:rPr lang="en-AU" dirty="0" smtClean="0">
                <a:solidFill>
                  <a:srgbClr val="FF0000"/>
                </a:solidFill>
              </a:rPr>
              <a:t>2018 (N?????)</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FDIS closes on 26 Dec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chemeClr val="accent2"/>
                </a:solidFill>
              </a:rPr>
              <a:t>closes 26 Dec 2018</a:t>
            </a:r>
          </a:p>
          <a:p>
            <a:pPr lvl="1"/>
            <a:r>
              <a:rPr lang="en-AU" dirty="0" smtClean="0"/>
              <a:t>Will be known as ISO/IEC/IEEE </a:t>
            </a:r>
            <a:r>
              <a:rPr lang="en-AU" dirty="0"/>
              <a:t>FDIS 8802-1CB</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FDIS ballot closes 3 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smtClean="0">
                <a:solidFill>
                  <a:schemeClr val="accent2"/>
                </a:solidFill>
              </a:rPr>
              <a:t>closes 3 Jan 2019</a:t>
            </a:r>
          </a:p>
          <a:p>
            <a:pPr lvl="1"/>
            <a:r>
              <a:rPr lang="en-AU" dirty="0"/>
              <a:t>Will be known as ISO/IEC/IEEE 8802-1Q/</a:t>
            </a:r>
            <a:r>
              <a:rPr lang="en-AU" dirty="0" err="1"/>
              <a:t>Amd</a:t>
            </a:r>
            <a:r>
              <a:rPr lang="en-AU" dirty="0"/>
              <a:t> </a:t>
            </a:r>
            <a:r>
              <a:rPr lang="en-AU" dirty="0" smtClean="0"/>
              <a:t>6</a:t>
            </a:r>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closes 3 Jan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smtClean="0">
                <a:solidFill>
                  <a:schemeClr val="accent2"/>
                </a:solidFill>
              </a:rPr>
              <a:t>closes 3 Jan 2019</a:t>
            </a:r>
          </a:p>
          <a:p>
            <a:pPr lvl="1"/>
            <a:r>
              <a:rPr lang="en-AU" dirty="0"/>
              <a:t>Will be known as ISO/IEC/IEEE 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FDIS </a:t>
            </a:r>
            <a:r>
              <a:rPr lang="en-AU" dirty="0"/>
              <a:t>ballot </a:t>
            </a:r>
            <a:r>
              <a:rPr lang="en-AU" dirty="0" smtClean="0"/>
              <a:t>closes on 26 Dec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chemeClr val="accent2"/>
                </a:solidFill>
              </a:rPr>
              <a:t>closes 26 Dec 2018</a:t>
            </a:r>
          </a:p>
          <a:p>
            <a:pPr lvl="1"/>
            <a:r>
              <a:rPr lang="en-AU" dirty="0" smtClean="0"/>
              <a:t>Will be known as ISO/IEC/IEEE </a:t>
            </a:r>
            <a:r>
              <a:rPr lang="en-AU" dirty="0"/>
              <a:t>8802-A:2015/</a:t>
            </a:r>
            <a:r>
              <a:rPr lang="en-AU" dirty="0" err="1"/>
              <a:t>Amd</a:t>
            </a:r>
            <a:r>
              <a:rPr lang="en-AU" dirty="0"/>
              <a:t> 2</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802.1Q-2018 PSDO process will delayed until </a:t>
            </a:r>
            <a:r>
              <a:rPr lang="en-AU" dirty="0"/>
              <a:t>previous </a:t>
            </a:r>
            <a:r>
              <a:rPr lang="en-AU" dirty="0" smtClean="0"/>
              <a:t>amendments </a:t>
            </a:r>
            <a:r>
              <a:rPr lang="en-AU" dirty="0"/>
              <a:t>are approved</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802.1Q-2018 was </a:t>
            </a:r>
            <a:r>
              <a:rPr lang="en-AU" dirty="0" smtClean="0"/>
              <a:t>published in June 2018</a:t>
            </a:r>
          </a:p>
          <a:p>
            <a:r>
              <a:rPr lang="en-US" dirty="0" smtClean="0"/>
              <a:t>60-day</a:t>
            </a:r>
            <a:r>
              <a:rPr lang="en-AU" dirty="0" smtClean="0"/>
              <a:t> pre-ballot: </a:t>
            </a:r>
            <a:r>
              <a:rPr lang="en-AU" dirty="0" smtClean="0">
                <a:solidFill>
                  <a:schemeClr val="accent2"/>
                </a:solidFill>
              </a:rPr>
              <a:t>waiting</a:t>
            </a:r>
          </a:p>
          <a:p>
            <a:pPr lvl="1"/>
            <a:r>
              <a:rPr lang="en-AU" dirty="0" smtClean="0"/>
              <a:t>PSDO start will be delayed until previous amendments (</a:t>
            </a:r>
            <a:r>
              <a:rPr lang="en-AU" dirty="0" err="1" smtClean="0"/>
              <a:t>Qci</a:t>
            </a:r>
            <a:r>
              <a:rPr lang="en-AU" dirty="0" smtClean="0"/>
              <a:t>, </a:t>
            </a:r>
            <a:r>
              <a:rPr lang="en-AU" dirty="0" err="1" smtClean="0"/>
              <a:t>Qch</a:t>
            </a:r>
            <a:r>
              <a:rPr lang="en-AU" dirty="0" smtClean="0"/>
              <a:t>) are approved</a:t>
            </a:r>
          </a:p>
          <a:p>
            <a:pPr lvl="2"/>
            <a:r>
              <a:rPr lang="en-AU" dirty="0" smtClean="0"/>
              <a:t>The WG/EC has approved going to FDIS</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a:t>
            </a:r>
            <a:r>
              <a:rPr lang="en-AU" dirty="0" smtClean="0"/>
              <a:t>802.1Q-2018 is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t>
            </a:r>
            <a:r>
              <a:rPr lang="en-AU" dirty="0" smtClean="0"/>
              <a:t>published in Sept 2018</a:t>
            </a:r>
            <a:endParaRPr lang="en-AU" dirty="0"/>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a:t>
            </a:r>
            <a:r>
              <a:rPr lang="en-AU" dirty="0" smtClean="0"/>
              <a:t>802.1Q-2018 </a:t>
            </a:r>
            <a:r>
              <a:rPr lang="en-AU" dirty="0"/>
              <a:t>is approved</a:t>
            </a:r>
            <a:endParaRPr lang="en-AU" dirty="0">
              <a:solidFill>
                <a:schemeClr val="accent2"/>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passed the 60-day pre-ballot but requires comment responses</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pPr lvl="1"/>
            <a:r>
              <a:rPr lang="en-AU" dirty="0" smtClean="0"/>
              <a:t>802.1AR-Rev </a:t>
            </a:r>
            <a:r>
              <a:rPr lang="en-AU" dirty="0"/>
              <a:t>was approved by </a:t>
            </a:r>
            <a:r>
              <a:rPr lang="en-AU" dirty="0" err="1"/>
              <a:t>RevCom</a:t>
            </a:r>
            <a:r>
              <a:rPr lang="en-AU" dirty="0"/>
              <a:t> in June 2018</a:t>
            </a:r>
          </a:p>
          <a:p>
            <a:r>
              <a:rPr lang="en-US" dirty="0" smtClean="0"/>
              <a:t>60-day</a:t>
            </a:r>
            <a:r>
              <a:rPr lang="en-AU" dirty="0" smtClean="0"/>
              <a:t> pre-ballot: </a:t>
            </a:r>
            <a:r>
              <a:rPr lang="en-AU" dirty="0" smtClean="0">
                <a:solidFill>
                  <a:srgbClr val="00B050"/>
                </a:solidFill>
              </a:rPr>
              <a:t>passed</a:t>
            </a:r>
            <a:r>
              <a:rPr lang="en-AU" dirty="0">
                <a:solidFill>
                  <a:schemeClr val="accent2"/>
                </a:solidFill>
              </a:rPr>
              <a:t> </a:t>
            </a:r>
            <a:r>
              <a:rPr lang="en-AU" dirty="0" smtClean="0">
                <a:solidFill>
                  <a:schemeClr val="accent2"/>
                </a:solidFill>
              </a:rPr>
              <a:t>&amp; responses required</a:t>
            </a:r>
          </a:p>
          <a:p>
            <a:pPr lvl="1"/>
            <a:r>
              <a:rPr lang="en-AU" dirty="0"/>
              <a:t>802.1AR-Rev</a:t>
            </a:r>
            <a:r>
              <a:rPr lang="en-AU" dirty="0" smtClean="0"/>
              <a:t> </a:t>
            </a:r>
            <a:r>
              <a:rPr lang="en-AU" dirty="0"/>
              <a:t>60-day ballot passed on </a:t>
            </a:r>
            <a:r>
              <a:rPr lang="en-AU" dirty="0" smtClean="0"/>
              <a:t>14 Oct 2018 </a:t>
            </a:r>
            <a:r>
              <a:rPr lang="en-AU" dirty="0"/>
              <a:t>(</a:t>
            </a:r>
            <a:r>
              <a:rPr lang="en-AU" dirty="0" smtClean="0"/>
              <a:t>N16858)</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5/1/12 </a:t>
            </a:r>
            <a:r>
              <a:rPr lang="en-AU" dirty="0"/>
              <a:t>on support for submission to FDIS</a:t>
            </a:r>
          </a:p>
          <a:p>
            <a:pPr lvl="1"/>
            <a:r>
              <a:rPr lang="en-AU" dirty="0"/>
              <a:t>China NB </a:t>
            </a:r>
            <a:r>
              <a:rPr lang="en-AU" dirty="0" smtClean="0"/>
              <a:t>provided </a:t>
            </a:r>
            <a:r>
              <a:rPr lang="en-AU" dirty="0" smtClean="0"/>
              <a:t>comments</a:t>
            </a:r>
          </a:p>
          <a:p>
            <a:pPr lvl="2"/>
            <a:r>
              <a:rPr lang="en-AU" dirty="0" smtClean="0">
                <a:solidFill>
                  <a:srgbClr val="FF0000"/>
                </a:solidFill>
              </a:rPr>
              <a:t>Response was approved in Nov 2018 (N??????)</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pPr lvl="1"/>
            <a:r>
              <a:rPr lang="en-AU" dirty="0"/>
              <a:t>IEEE 802.</a:t>
            </a:r>
            <a:r>
              <a:rPr lang="en-AU" dirty="0">
                <a:cs typeface="Arial" panose="020B0604020202020204" pitchFamily="34" charset="0"/>
              </a:rPr>
              <a:t>1CM</a:t>
            </a:r>
            <a:r>
              <a:rPr lang="en-AU" dirty="0"/>
              <a:t> </a:t>
            </a:r>
            <a:r>
              <a:rPr lang="en-AU" dirty="0" smtClean="0"/>
              <a:t>was published in June 2018</a:t>
            </a:r>
            <a:endParaRPr lang="en-AU" dirty="0"/>
          </a:p>
          <a:p>
            <a:r>
              <a:rPr lang="en-US" dirty="0" smtClean="0"/>
              <a:t>60-day</a:t>
            </a:r>
            <a:r>
              <a:rPr lang="en-AU" dirty="0" smtClean="0"/>
              <a:t> pre-ballot: </a:t>
            </a:r>
            <a:r>
              <a:rPr lang="en-AU" dirty="0" smtClean="0">
                <a:solidFill>
                  <a:srgbClr val="00B050"/>
                </a:solidFill>
              </a:rPr>
              <a:t>passed</a:t>
            </a:r>
            <a:endParaRPr lang="en-AU" dirty="0" smtClean="0"/>
          </a:p>
          <a:p>
            <a:pPr lvl="1"/>
            <a:r>
              <a:rPr lang="en-AU" dirty="0"/>
              <a:t>802.</a:t>
            </a:r>
            <a:r>
              <a:rPr lang="en-AU" dirty="0">
                <a:cs typeface="Arial" panose="020B0604020202020204" pitchFamily="34" charset="0"/>
              </a:rPr>
              <a:t>1CM</a:t>
            </a:r>
            <a:r>
              <a:rPr lang="en-AU" dirty="0" smtClean="0"/>
              <a:t> </a:t>
            </a:r>
            <a:r>
              <a:rPr lang="en-AU" dirty="0"/>
              <a:t>60-day ballot passed on 14 Oct 2018 (</a:t>
            </a:r>
            <a:r>
              <a:rPr lang="en-AU" dirty="0" smtClean="0"/>
              <a:t>N16859)</a:t>
            </a:r>
            <a:endParaRPr lang="en-AU" dirty="0"/>
          </a:p>
          <a:p>
            <a:pPr lvl="2"/>
            <a:r>
              <a:rPr lang="en-AU" dirty="0"/>
              <a:t>Passed </a:t>
            </a:r>
            <a:r>
              <a:rPr lang="en-AU" dirty="0" smtClean="0"/>
              <a:t>7/0/11 </a:t>
            </a:r>
            <a:r>
              <a:rPr lang="en-AU" dirty="0"/>
              <a:t>on need for ISO standard</a:t>
            </a:r>
          </a:p>
          <a:p>
            <a:pPr lvl="2"/>
            <a:r>
              <a:rPr lang="en-AU" dirty="0"/>
              <a:t>Passed </a:t>
            </a:r>
            <a:r>
              <a:rPr lang="en-AU" dirty="0" smtClean="0"/>
              <a:t>5/0/13 </a:t>
            </a:r>
            <a:r>
              <a:rPr lang="en-AU" dirty="0"/>
              <a:t>on support for submission to </a:t>
            </a:r>
            <a:r>
              <a:rPr lang="en-AU" dirty="0" smtClean="0"/>
              <a:t>FDIS</a:t>
            </a:r>
          </a:p>
          <a:p>
            <a:pPr lvl="1"/>
            <a:r>
              <a:rPr lang="en-AU" dirty="0" smtClean="0"/>
              <a:t>No comments were submitted</a:t>
            </a:r>
            <a:endParaRPr lang="en-AU" dirty="0"/>
          </a:p>
          <a:p>
            <a:r>
              <a:rPr lang="en-AU" dirty="0" smtClean="0"/>
              <a:t>FDIS ballot: </a:t>
            </a:r>
            <a:r>
              <a:rPr lang="en-AU" dirty="0" smtClean="0">
                <a:solidFill>
                  <a:schemeClr val="accent2"/>
                </a:solidFill>
              </a:rPr>
              <a:t>waiting for </a:t>
            </a:r>
            <a:r>
              <a:rPr lang="en-AU" dirty="0" smtClean="0">
                <a:solidFill>
                  <a:schemeClr val="accent2"/>
                </a:solidFill>
              </a:rPr>
              <a:t>start</a:t>
            </a:r>
          </a:p>
          <a:p>
            <a:pPr lvl="1"/>
            <a:r>
              <a:rPr lang="en-AU" dirty="0" smtClean="0">
                <a:solidFill>
                  <a:srgbClr val="FF0000"/>
                </a:solidFill>
              </a:rPr>
              <a:t>Need to check with Jodi</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pPr lvl="1"/>
            <a:r>
              <a:rPr lang="en-AU" dirty="0"/>
              <a:t>IEEE 802.</a:t>
            </a:r>
            <a:r>
              <a:rPr lang="en-AU" dirty="0">
                <a:cs typeface="Arial" panose="020B0604020202020204" pitchFamily="34" charset="0"/>
              </a:rPr>
              <a:t>1Qcy</a:t>
            </a:r>
            <a:r>
              <a:rPr lang="en-AU" dirty="0"/>
              <a:t> </a:t>
            </a:r>
            <a:r>
              <a:rPr lang="en-AU" dirty="0" smtClean="0"/>
              <a:t>will be conditionally sent to </a:t>
            </a:r>
            <a:r>
              <a:rPr lang="en-AU" dirty="0" err="1" smtClean="0"/>
              <a:t>RevCom</a:t>
            </a:r>
            <a:r>
              <a:rPr lang="en-AU" dirty="0" smtClean="0"/>
              <a:t> in July 2018</a:t>
            </a:r>
            <a:endParaRPr lang="en-AU" dirty="0"/>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802.1Q-2018 is </a:t>
            </a:r>
            <a:r>
              <a:rPr lang="en-AU" dirty="0" smtClean="0"/>
              <a:t>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a:t>
            </a:r>
            <a:r>
              <a:rPr lang="en-AU" dirty="0"/>
              <a:t>PSDO process will </a:t>
            </a:r>
            <a:r>
              <a:rPr lang="en-AU" dirty="0" smtClean="0"/>
              <a:t>conditionally start </a:t>
            </a:r>
            <a:r>
              <a:rPr lang="en-AU" dirty="0"/>
              <a:t>soon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pPr lvl="1"/>
            <a:r>
              <a:rPr lang="en-AU" dirty="0"/>
              <a:t>IEEE 802.</a:t>
            </a:r>
            <a:r>
              <a:rPr lang="en-AU" dirty="0">
                <a:cs typeface="Arial" panose="020B0604020202020204" pitchFamily="34" charset="0"/>
              </a:rPr>
              <a:t>1AC/Cor-1</a:t>
            </a:r>
            <a:r>
              <a:rPr lang="en-AU" dirty="0"/>
              <a:t> </a:t>
            </a:r>
            <a:r>
              <a:rPr lang="en-AU" dirty="0" smtClean="0"/>
              <a:t>will </a:t>
            </a:r>
            <a:r>
              <a:rPr lang="en-AU" dirty="0"/>
              <a:t>be </a:t>
            </a:r>
            <a:r>
              <a:rPr lang="en-AU" dirty="0" smtClean="0"/>
              <a:t>sent </a:t>
            </a:r>
            <a:r>
              <a:rPr lang="en-AU" dirty="0"/>
              <a:t>to </a:t>
            </a:r>
            <a:r>
              <a:rPr lang="en-AU" dirty="0" err="1"/>
              <a:t>RevCom</a:t>
            </a:r>
            <a:r>
              <a:rPr lang="en-AU" dirty="0"/>
              <a:t> in July 2018</a:t>
            </a:r>
          </a:p>
          <a:p>
            <a:r>
              <a:rPr lang="en-AU" dirty="0" smtClean="0"/>
              <a:t>90-dayFDIS ballot: </a:t>
            </a:r>
            <a:r>
              <a:rPr lang="en-AU" dirty="0">
                <a:solidFill>
                  <a:schemeClr val="accent2"/>
                </a:solidFill>
              </a:rPr>
              <a:t>will </a:t>
            </a:r>
            <a:r>
              <a:rPr lang="en-AU" dirty="0" smtClean="0">
                <a:solidFill>
                  <a:schemeClr val="accent2"/>
                </a:solidFill>
              </a:rPr>
              <a:t>conditionally start </a:t>
            </a:r>
            <a:r>
              <a:rPr lang="en-AU" dirty="0">
                <a:solidFill>
                  <a:schemeClr val="accent2"/>
                </a:solidFill>
              </a:rPr>
              <a:t>soon</a:t>
            </a:r>
            <a:endParaRPr lang="en-AU" dirty="0" smtClean="0">
              <a:solidFill>
                <a:schemeClr val="accent2"/>
              </a:solidFill>
            </a:endParaRPr>
          </a:p>
          <a:p>
            <a:pPr lvl="1"/>
            <a:r>
              <a:rPr lang="en-AU" dirty="0"/>
              <a:t>WG will conditionally initiate start of PSDO process in July </a:t>
            </a:r>
            <a:r>
              <a:rPr lang="en-AU" dirty="0" smtClean="0"/>
              <a:t>2018</a:t>
            </a:r>
          </a:p>
          <a:p>
            <a:pPr lvl="2"/>
            <a:r>
              <a:rPr lang="en-US" dirty="0" smtClean="0">
                <a:solidFill>
                  <a:srgbClr val="FF0000"/>
                </a:solidFill>
              </a:rPr>
              <a:t>(Nov </a:t>
            </a:r>
            <a:r>
              <a:rPr lang="en-US" dirty="0" smtClean="0">
                <a:solidFill>
                  <a:srgbClr val="FF0000"/>
                </a:solidFill>
              </a:rPr>
              <a:t>2018) Still </a:t>
            </a:r>
            <a:r>
              <a:rPr lang="en-US" dirty="0">
                <a:solidFill>
                  <a:srgbClr val="FF0000"/>
                </a:solidFill>
              </a:rPr>
              <a:t>waiting </a:t>
            </a:r>
            <a:r>
              <a:rPr lang="en-US" dirty="0" smtClean="0">
                <a:solidFill>
                  <a:srgbClr val="FF0000"/>
                </a:solidFill>
              </a:rPr>
              <a:t>for SASB </a:t>
            </a:r>
            <a:r>
              <a:rPr lang="en-US" dirty="0" smtClean="0">
                <a:solidFill>
                  <a:srgbClr val="FF0000"/>
                </a:solidFill>
              </a:rPr>
              <a:t>publication</a:t>
            </a:r>
            <a:endParaRPr lang="en-US"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PSDO process will conditionally start soon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pPr lvl="1"/>
            <a:r>
              <a:rPr lang="en-AU" dirty="0"/>
              <a:t>IEEE 802.</a:t>
            </a:r>
            <a:r>
              <a:rPr lang="en-AU" dirty="0">
                <a:cs typeface="Arial" panose="020B0604020202020204" pitchFamily="34" charset="0"/>
              </a:rPr>
              <a:t>1Xck</a:t>
            </a:r>
            <a:r>
              <a:rPr lang="en-AU" dirty="0"/>
              <a:t> </a:t>
            </a:r>
            <a:r>
              <a:rPr lang="en-AU" dirty="0" smtClean="0"/>
              <a:t>will conditionally </a:t>
            </a:r>
            <a:r>
              <a:rPr lang="en-AU" dirty="0"/>
              <a:t>to </a:t>
            </a:r>
            <a:r>
              <a:rPr lang="en-AU" dirty="0" err="1"/>
              <a:t>RevCom</a:t>
            </a:r>
            <a:r>
              <a:rPr lang="en-AU" dirty="0"/>
              <a:t> in July </a:t>
            </a:r>
            <a:r>
              <a:rPr lang="en-AU" dirty="0" smtClean="0"/>
              <a:t>2018 </a:t>
            </a:r>
            <a:endParaRPr lang="en-AU" dirty="0"/>
          </a:p>
          <a:p>
            <a:r>
              <a:rPr lang="en-US" dirty="0" smtClean="0"/>
              <a:t>60-day</a:t>
            </a:r>
            <a:r>
              <a:rPr lang="en-AU" dirty="0" smtClean="0"/>
              <a:t> pre-ballot: </a:t>
            </a:r>
            <a:r>
              <a:rPr lang="en-AU" dirty="0">
                <a:solidFill>
                  <a:schemeClr val="accent2"/>
                </a:solidFill>
              </a:rPr>
              <a:t>will conditionally start soon</a:t>
            </a:r>
            <a:endParaRPr lang="en-AU" dirty="0" smtClean="0">
              <a:solidFill>
                <a:schemeClr val="accent2"/>
              </a:solidFill>
            </a:endParaRPr>
          </a:p>
          <a:p>
            <a:pPr lvl="1"/>
            <a:r>
              <a:rPr lang="en-AU" dirty="0"/>
              <a:t>WG will conditionally initiate start of PSDO process in July </a:t>
            </a:r>
            <a:r>
              <a:rPr lang="en-AU" dirty="0" smtClean="0"/>
              <a:t>2018</a:t>
            </a:r>
          </a:p>
          <a:p>
            <a:pPr lvl="2"/>
            <a:r>
              <a:rPr lang="en-AU" dirty="0" smtClean="0"/>
              <a:t>Awaiting publication by IEEE-SA</a:t>
            </a:r>
            <a:r>
              <a:rPr lang="en-AU" dirty="0" smtClean="0">
                <a:solidFill>
                  <a:srgbClr val="FF0000"/>
                </a:solidFill>
              </a:rPr>
              <a:t> (probably 2019)</a:t>
            </a:r>
            <a:endParaRPr lang="en-US" dirty="0" smtClean="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 is waiting for start of PSDO process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pPr lvl="1"/>
            <a:r>
              <a:rPr lang="en-AU" dirty="0"/>
              <a:t>IEEE 802.</a:t>
            </a:r>
            <a:r>
              <a:rPr lang="en-AU" dirty="0">
                <a:cs typeface="Arial" panose="020B0604020202020204" pitchFamily="34" charset="0"/>
              </a:rPr>
              <a:t>1AE-Rev</a:t>
            </a:r>
            <a:r>
              <a:rPr lang="en-AU" dirty="0"/>
              <a:t> </a:t>
            </a:r>
            <a:r>
              <a:rPr lang="en-AU" dirty="0" smtClean="0"/>
              <a:t>will go to </a:t>
            </a:r>
            <a:r>
              <a:rPr lang="en-AU" dirty="0" err="1"/>
              <a:t>RevCom</a:t>
            </a:r>
            <a:r>
              <a:rPr lang="en-AU" dirty="0"/>
              <a:t> in July 2018 </a:t>
            </a:r>
          </a:p>
          <a:p>
            <a:r>
              <a:rPr lang="en-US" dirty="0" smtClean="0"/>
              <a:t>60-day</a:t>
            </a:r>
            <a:r>
              <a:rPr lang="en-AU" dirty="0" smtClean="0"/>
              <a:t> pre-ballot: </a:t>
            </a:r>
            <a:r>
              <a:rPr lang="en-AU" dirty="0" smtClean="0">
                <a:solidFill>
                  <a:schemeClr val="accent2"/>
                </a:solidFill>
              </a:rPr>
              <a:t>waiting</a:t>
            </a:r>
            <a:endParaRPr lang="en-AU" dirty="0" smtClean="0"/>
          </a:p>
          <a:p>
            <a:pPr lvl="1"/>
            <a:r>
              <a:rPr lang="en-AU" dirty="0" smtClean="0"/>
              <a:t>WG will conditionally initiate start of PSDO process in July 2018</a:t>
            </a:r>
          </a:p>
          <a:p>
            <a:pPr lvl="2"/>
            <a:r>
              <a:rPr lang="en-AU" dirty="0" smtClean="0"/>
              <a:t>Awaiting publication by IEEE-SA</a:t>
            </a:r>
          </a:p>
          <a:p>
            <a:pPr lvl="2"/>
            <a:r>
              <a:rPr lang="en-AU" dirty="0" smtClean="0">
                <a:solidFill>
                  <a:srgbClr val="FF0000"/>
                </a:solidFill>
              </a:rPr>
              <a:t>Nov 2018: still waiting</a:t>
            </a:r>
            <a:endParaRPr lang="en-US" dirty="0" smtClean="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a:t>
            </a:r>
            <a:r>
              <a:rPr lang="en-US" dirty="0" smtClean="0"/>
              <a:t>is approved </a:t>
            </a:r>
            <a:r>
              <a:rPr lang="en-US" dirty="0"/>
              <a:t>to be sent in </a:t>
            </a:r>
            <a:r>
              <a:rPr lang="en-US" dirty="0" smtClean="0"/>
              <a:t>for </a:t>
            </a:r>
            <a:r>
              <a:rPr lang="en-US" dirty="0"/>
              <a:t>information when a revised (Sponsor Ballot) draft is ready </a:t>
            </a:r>
            <a:r>
              <a:rPr lang="en-US" dirty="0" smtClean="0"/>
              <a:t>(D8)</a:t>
            </a:r>
          </a:p>
          <a:p>
            <a:pPr lvl="2"/>
            <a:r>
              <a:rPr lang="en-US" dirty="0" smtClean="0"/>
              <a:t>Editor </a:t>
            </a:r>
            <a:r>
              <a:rPr lang="en-US" dirty="0"/>
              <a:t>estimates Sponsor Ballot in </a:t>
            </a:r>
            <a:r>
              <a:rPr lang="en-US" dirty="0" smtClean="0"/>
              <a:t>Nov 2018</a:t>
            </a:r>
            <a:endParaRPr lang="en-AU" dirty="0"/>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 ballot has started (closing 4 March 2019) on the systematic review of </a:t>
            </a:r>
          </a:p>
          <a:p>
            <a:pPr lvl="2"/>
            <a:r>
              <a:rPr lang="en-AU" dirty="0" smtClean="0"/>
              <a:t>8802-1X:2013</a:t>
            </a:r>
          </a:p>
          <a:p>
            <a:pPr lvl="2"/>
            <a:r>
              <a:rPr lang="en-AU" dirty="0" smtClean="0"/>
              <a:t>8802-1AE:2013</a:t>
            </a:r>
          </a:p>
          <a:p>
            <a:pPr lvl="1"/>
            <a:r>
              <a:rPr lang="en-AU" dirty="0" smtClean="0"/>
              <a:t>Q: are there any rollups of these standards due soon?</a:t>
            </a:r>
          </a:p>
          <a:p>
            <a:pPr lvl="2"/>
            <a:r>
              <a:rPr lang="en-AU" dirty="0" smtClean="0"/>
              <a:t>If so then maybe would could make the case that the SR is unnecessary?</a:t>
            </a:r>
          </a:p>
          <a:p>
            <a:pPr lvl="2"/>
            <a:r>
              <a:rPr lang="en-US" dirty="0" smtClean="0"/>
              <a:t>Karen </a:t>
            </a:r>
            <a:r>
              <a:rPr lang="en-US" dirty="0" err="1" smtClean="0"/>
              <a:t>Randell</a:t>
            </a:r>
            <a:r>
              <a:rPr lang="en-US" dirty="0" smtClean="0"/>
              <a:t> notes</a:t>
            </a:r>
          </a:p>
          <a:p>
            <a:pPr lvl="3"/>
            <a:r>
              <a:rPr lang="en-US" dirty="0" smtClean="0"/>
              <a:t>802.1AE-Rev </a:t>
            </a:r>
            <a:r>
              <a:rPr lang="en-US" dirty="0"/>
              <a:t>(2018) has been shared for information and will be going for adoption when it is </a:t>
            </a:r>
            <a:r>
              <a:rPr lang="en-US" dirty="0" smtClean="0"/>
              <a:t>published</a:t>
            </a:r>
          </a:p>
          <a:p>
            <a:pPr lvl="3"/>
            <a:r>
              <a:rPr lang="en-US" dirty="0" smtClean="0"/>
              <a:t>We </a:t>
            </a:r>
            <a:r>
              <a:rPr lang="en-US" dirty="0"/>
              <a:t>are just starting the rollup for 1X-Rev (probably 2019).  </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42550815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The PSDO implementation guide states</a:t>
            </a:r>
            <a:endParaRPr lang="en-AU" i="1" dirty="0"/>
          </a:p>
          <a:p>
            <a:pPr lvl="2"/>
            <a:r>
              <a:rPr lang="en-AU" i="1" dirty="0"/>
              <a:t>ISO/IEEE standards that have been published under this agreement shall undergo review no later than five years after their last approval date.  They will be reviewed in their entirety by the responsible IEEE committee and the responsible ISO committee and a decision shall be made by both parties whether to retain ("confirm" in ISO terminology), revise, or withdraw the standard</a:t>
            </a:r>
            <a:r>
              <a:rPr lang="en-AU" i="1" dirty="0" smtClean="0"/>
              <a:t>.</a:t>
            </a:r>
          </a:p>
          <a:p>
            <a:pPr lvl="1"/>
            <a:r>
              <a:rPr lang="en-AU" dirty="0" smtClean="0"/>
              <a:t>Guidance on the ISO Systematic review process </a:t>
            </a:r>
            <a:r>
              <a:rPr lang="en-AU" dirty="0"/>
              <a:t>is available </a:t>
            </a:r>
            <a:r>
              <a:rPr lang="en-AU" dirty="0" smtClean="0"/>
              <a:t>in </a:t>
            </a:r>
            <a:r>
              <a:rPr lang="en-AU" dirty="0" smtClean="0">
                <a:hlinkClick r:id="rId2"/>
              </a:rPr>
              <a:t>Guidance_systematic_review.pdf</a:t>
            </a:r>
            <a:endParaRPr lang="en-AU" dirty="0" smtClean="0"/>
          </a:p>
          <a:p>
            <a:pPr lvl="1"/>
            <a:endParaRPr lang="en-AU" dirty="0" smtClean="0"/>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4413039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systematic review asks five questions, including a </a:t>
            </a:r>
            <a:r>
              <a:rPr lang="en-AU" i="1" dirty="0"/>
              <a:t>r</a:t>
            </a:r>
            <a:r>
              <a:rPr lang="en-AU" i="1" dirty="0" smtClean="0"/>
              <a:t>ecommended action</a:t>
            </a:r>
            <a:endParaRPr lang="en-AU" dirty="0"/>
          </a:p>
        </p:txBody>
      </p:sp>
      <p:sp>
        <p:nvSpPr>
          <p:cNvPr id="3" name="Content Placeholder 2"/>
          <p:cNvSpPr>
            <a:spLocks noGrp="1"/>
          </p:cNvSpPr>
          <p:nvPr>
            <p:ph idx="1"/>
          </p:nvPr>
        </p:nvSpPr>
        <p:spPr/>
        <p:txBody>
          <a:bodyPr/>
          <a:lstStyle/>
          <a:p>
            <a:r>
              <a:rPr lang="en-AU" dirty="0" smtClean="0"/>
              <a:t>Questions in systematic review</a:t>
            </a:r>
          </a:p>
          <a:p>
            <a:pPr lvl="1"/>
            <a:r>
              <a:rPr lang="en-AU" i="1" dirty="0" smtClean="0"/>
              <a:t>Recommended action</a:t>
            </a:r>
          </a:p>
          <a:p>
            <a:pPr lvl="2"/>
            <a:r>
              <a:rPr lang="en-AU" i="1" dirty="0" smtClean="0"/>
              <a:t>Withdraw*</a:t>
            </a:r>
          </a:p>
          <a:p>
            <a:pPr lvl="2"/>
            <a:r>
              <a:rPr lang="en-AU" i="1" dirty="0" smtClean="0"/>
              <a:t>Revise/Amend*</a:t>
            </a:r>
          </a:p>
          <a:p>
            <a:pPr lvl="2"/>
            <a:r>
              <a:rPr lang="en-AU" i="1" dirty="0" smtClean="0"/>
              <a:t>Confirm</a:t>
            </a:r>
          </a:p>
          <a:p>
            <a:pPr lvl="2"/>
            <a:r>
              <a:rPr lang="en-AU" i="1" dirty="0" smtClean="0"/>
              <a:t>Abstain </a:t>
            </a:r>
            <a:r>
              <a:rPr lang="en-AU" i="1" dirty="0"/>
              <a:t>due to lack of </a:t>
            </a:r>
            <a:r>
              <a:rPr lang="en-AU" i="1" dirty="0" smtClean="0"/>
              <a:t>consensus</a:t>
            </a:r>
          </a:p>
          <a:p>
            <a:pPr lvl="2"/>
            <a:r>
              <a:rPr lang="en-AU" i="1" dirty="0" smtClean="0"/>
              <a:t>Abstain </a:t>
            </a:r>
            <a:r>
              <a:rPr lang="en-AU" i="1" dirty="0"/>
              <a:t>due to lack of national expert </a:t>
            </a:r>
            <a:r>
              <a:rPr lang="en-AU" i="1" dirty="0" smtClean="0"/>
              <a:t>input</a:t>
            </a:r>
          </a:p>
          <a:p>
            <a:pPr lvl="2"/>
            <a:r>
              <a:rPr lang="en-AU" i="1" dirty="0" smtClean="0"/>
              <a:t>Stabilize </a:t>
            </a:r>
            <a:endParaRPr lang="en-AU" i="1" dirty="0"/>
          </a:p>
          <a:p>
            <a:pPr lvl="1"/>
            <a:r>
              <a:rPr lang="en-AU" i="1" dirty="0" smtClean="0"/>
              <a:t>Has </a:t>
            </a:r>
            <a:r>
              <a:rPr lang="en-AU" i="1" dirty="0"/>
              <a:t>this International Standard been adopted or is it intended to be adopted in the future as a national standard or other </a:t>
            </a:r>
            <a:r>
              <a:rPr lang="en-AU" i="1" dirty="0" smtClean="0"/>
              <a:t>publication?</a:t>
            </a:r>
          </a:p>
          <a:p>
            <a:pPr lvl="2"/>
            <a:r>
              <a:rPr lang="en-AU" i="1" dirty="0" smtClean="0"/>
              <a:t>Yes*</a:t>
            </a:r>
          </a:p>
          <a:p>
            <a:pPr lvl="2"/>
            <a:r>
              <a:rPr lang="en-AU" i="1" dirty="0" smtClean="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3798838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the national publication identical to the International Standard or was it </a:t>
            </a:r>
            <a:r>
              <a:rPr lang="en-AU" i="1" dirty="0" smtClean="0"/>
              <a:t>modified?</a:t>
            </a:r>
          </a:p>
          <a:p>
            <a:pPr lvl="2"/>
            <a:r>
              <a:rPr lang="en-AU" i="1" dirty="0" smtClean="0"/>
              <a:t>Identical</a:t>
            </a:r>
          </a:p>
          <a:p>
            <a:pPr lvl="2"/>
            <a:r>
              <a:rPr lang="en-AU" i="1" dirty="0" smtClean="0"/>
              <a:t>Modified* </a:t>
            </a:r>
            <a:endParaRPr lang="en-AU" i="1" dirty="0"/>
          </a:p>
          <a:p>
            <a:pPr lvl="1"/>
            <a:r>
              <a:rPr lang="en-AU" i="1" dirty="0" smtClean="0"/>
              <a:t>If </a:t>
            </a:r>
            <a:r>
              <a:rPr lang="en-AU" i="1" dirty="0"/>
              <a:t>this International Standard has not been nationally adopted, is it applied or used in your country without national adoption or are products/processes/services used in your country based on this </a:t>
            </a:r>
            <a:r>
              <a:rPr lang="en-AU" i="1" dirty="0" smtClean="0"/>
              <a:t>standard?</a:t>
            </a:r>
          </a:p>
          <a:p>
            <a:pPr lvl="2"/>
            <a:r>
              <a:rPr lang="en-AU" i="1" dirty="0" smtClean="0"/>
              <a:t>Yes* </a:t>
            </a:r>
            <a:endParaRPr lang="en-AU" i="1" dirty="0"/>
          </a:p>
          <a:p>
            <a:pPr lvl="2"/>
            <a:r>
              <a:rPr lang="en-AU" i="1" dirty="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451682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this International Standard, or its national adoption, referenced in regulations in your </a:t>
            </a:r>
            <a:r>
              <a:rPr lang="en-AU" i="1" dirty="0" smtClean="0"/>
              <a:t>country?</a:t>
            </a:r>
          </a:p>
          <a:p>
            <a:pPr lvl="2"/>
            <a:r>
              <a:rPr lang="en-AU" i="1" dirty="0" smtClean="0"/>
              <a:t>Yes* </a:t>
            </a:r>
            <a:endParaRPr lang="en-AU" i="1" dirty="0"/>
          </a:p>
          <a:p>
            <a:pPr lvl="2"/>
            <a:r>
              <a:rPr lang="en-AU" i="1" dirty="0"/>
              <a:t>No </a:t>
            </a:r>
          </a:p>
          <a:p>
            <a:pPr lvl="1"/>
            <a:r>
              <a:rPr lang="en-AU" i="1" dirty="0" smtClean="0"/>
              <a:t>If </a:t>
            </a:r>
            <a:r>
              <a:rPr lang="en-AU" i="1" dirty="0"/>
              <a:t>the committee decides to revise or amend, do you propose an expert and/or project leader for the development of that </a:t>
            </a:r>
            <a:r>
              <a:rPr lang="en-AU" i="1" dirty="0" smtClean="0"/>
              <a:t>project?</a:t>
            </a:r>
          </a:p>
          <a:p>
            <a:pPr lvl="2"/>
            <a:r>
              <a:rPr lang="en-AU" i="1" dirty="0" smtClean="0"/>
              <a:t>Yes </a:t>
            </a:r>
            <a:r>
              <a:rPr lang="en-AU" i="1" dirty="0"/>
              <a:t>(name(s) and proposed role(s): expert or project leader</a:t>
            </a:r>
            <a:r>
              <a:rPr lang="en-AU" i="1" dirty="0" smtClean="0"/>
              <a:t>)* </a:t>
            </a:r>
            <a:endParaRPr lang="en-AU" i="1" dirty="0"/>
          </a:p>
          <a:p>
            <a:pPr lvl="2"/>
            <a:r>
              <a:rPr lang="en-AU" i="1" dirty="0"/>
              <a:t>No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867882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a:t>
            </a:r>
            <a:r>
              <a:rPr lang="en-AU" dirty="0" smtClean="0">
                <a:solidFill>
                  <a:schemeClr val="accent6"/>
                </a:solidFill>
              </a:rPr>
              <a:t>ten </a:t>
            </a:r>
            <a:r>
              <a:rPr lang="en-AU" dirty="0" smtClean="0">
                <a:solidFill>
                  <a:schemeClr val="accent6"/>
                </a:solidFill>
              </a:rPr>
              <a:t>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10160976"/>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n/a</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r h="290122">
                <a:tc>
                  <a:txBody>
                    <a:bodyPr/>
                    <a:lstStyle/>
                    <a:p>
                      <a:r>
                        <a:rPr lang="en-GB" sz="1600" b="0" dirty="0" smtClean="0">
                          <a:solidFill>
                            <a:schemeClr val="tx1"/>
                          </a:solidFill>
                          <a:latin typeface="+mj-lt"/>
                        </a:rPr>
                        <a:t>.3.2</a:t>
                      </a:r>
                      <a:endParaRPr lang="en-GB" sz="1600" b="0" dirty="0" smtClean="0">
                        <a:solidFill>
                          <a:schemeClr val="tx1"/>
                        </a:solidFill>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a:t>
                      </a:r>
                      <a:endParaRPr lang="en-GB" sz="1600" kern="1200" dirty="0" smtClean="0">
                        <a:solidFill>
                          <a:schemeClr val="tx1"/>
                        </a:solidFill>
                        <a:latin typeface="+mn-lt"/>
                        <a:ea typeface="+mn-ea"/>
                        <a:cs typeface="+mn-cs"/>
                      </a:endParaRPr>
                    </a:p>
                  </a:txBody>
                  <a:tcPr marR="0"/>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3370987547"/>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45</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FDIS ballot passed &amp; waiting 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p>
          <a:p>
            <a:pPr lvl="1"/>
            <a:r>
              <a:rPr lang="en-AU" dirty="0" smtClean="0"/>
              <a:t>FDIS ballot passed 11/0/7 on 3 September 2018 (N16853)</a:t>
            </a:r>
          </a:p>
          <a:p>
            <a:pPr lvl="1"/>
            <a:r>
              <a:rPr lang="en-AU" dirty="0" smtClean="0"/>
              <a:t>Will be known as ISO/IEC/IEEE </a:t>
            </a:r>
            <a:r>
              <a:rPr lang="en-AU" dirty="0"/>
              <a:t>8802-3:2017/</a:t>
            </a:r>
            <a:r>
              <a:rPr lang="en-AU" dirty="0" err="1"/>
              <a:t>Amd</a:t>
            </a:r>
            <a:r>
              <a:rPr lang="en-AU" dirty="0"/>
              <a:t> </a:t>
            </a:r>
            <a:r>
              <a:rPr lang="en-AU" dirty="0" smtClean="0"/>
              <a:t>6 once published </a:t>
            </a:r>
          </a:p>
          <a:p>
            <a:pPr lvl="2"/>
            <a:r>
              <a:rPr lang="en-AU" dirty="0" smtClean="0"/>
              <a:t>Should be published by end of Oct </a:t>
            </a:r>
            <a:r>
              <a:rPr lang="en-AU" dirty="0" smtClean="0"/>
              <a:t>2018 </a:t>
            </a:r>
            <a:r>
              <a:rPr lang="en-AU" dirty="0" smtClean="0">
                <a:solidFill>
                  <a:srgbClr val="FF0000"/>
                </a:solidFill>
              </a:rPr>
              <a:t>(check with Jodi)</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FDIS ballot passed &amp; waiting 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rgbClr val="00B050"/>
                </a:solidFill>
              </a:rPr>
              <a:t>passed </a:t>
            </a:r>
            <a:r>
              <a:rPr lang="en-AU" dirty="0">
                <a:solidFill>
                  <a:schemeClr val="accent2"/>
                </a:solidFill>
              </a:rPr>
              <a:t>&amp; waiting for publication</a:t>
            </a:r>
          </a:p>
          <a:p>
            <a:pPr lvl="1"/>
            <a:r>
              <a:rPr lang="en-AU" dirty="0"/>
              <a:t>FDIS ballot passed 11/0/7 on 3 September </a:t>
            </a:r>
            <a:r>
              <a:rPr lang="en-AU" dirty="0" smtClean="0"/>
              <a:t>2018 (N16851)</a:t>
            </a:r>
            <a:endParaRPr lang="en-AU" dirty="0" smtClean="0">
              <a:solidFill>
                <a:schemeClr val="accent2"/>
              </a:solidFill>
            </a:endParaRPr>
          </a:p>
          <a:p>
            <a:pPr lvl="1"/>
            <a:r>
              <a:rPr lang="en-AU" dirty="0"/>
              <a:t>Will be known as ISO/IEC/IEEE 8802-3:2017/</a:t>
            </a:r>
            <a:r>
              <a:rPr lang="en-AU" dirty="0" err="1"/>
              <a:t>Amd</a:t>
            </a:r>
            <a:r>
              <a:rPr lang="en-AU" dirty="0"/>
              <a:t> </a:t>
            </a:r>
            <a:r>
              <a:rPr lang="en-AU" dirty="0" smtClean="0"/>
              <a:t>9 </a:t>
            </a:r>
            <a:r>
              <a:rPr lang="en-AU" dirty="0"/>
              <a:t>once </a:t>
            </a:r>
            <a:r>
              <a:rPr lang="en-AU" dirty="0" smtClean="0"/>
              <a:t>published</a:t>
            </a:r>
          </a:p>
          <a:p>
            <a:pPr lvl="2"/>
            <a:r>
              <a:rPr lang="en-AU" dirty="0"/>
              <a:t>Should be published by end of Oct </a:t>
            </a:r>
            <a:r>
              <a:rPr lang="en-AU" dirty="0" smtClean="0"/>
              <a:t>2018 </a:t>
            </a:r>
            <a:r>
              <a:rPr lang="en-AU" dirty="0">
                <a:solidFill>
                  <a:srgbClr val="FF0000"/>
                </a:solidFill>
              </a:rPr>
              <a:t>(check with Jodi)</a:t>
            </a:r>
            <a:endParaRPr lang="en-AU" dirty="0"/>
          </a:p>
          <a:p>
            <a:pPr marL="1588" lvl="1" indent="0">
              <a:buNone/>
            </a:pP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a:t>
            </a:r>
            <a:r>
              <a:rPr lang="en-AU" dirty="0"/>
              <a:t>FDIS ballot passed &amp; waiting 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r>
              <a:rPr lang="en-AU" dirty="0" smtClean="0">
                <a:solidFill>
                  <a:srgbClr val="00B050"/>
                </a:solidFill>
              </a:rPr>
              <a:t> </a:t>
            </a:r>
          </a:p>
          <a:p>
            <a:pPr lvl="1"/>
            <a:r>
              <a:rPr lang="en-AU" dirty="0"/>
              <a:t>FDIS ballot passed 11/0/7 on 3 September </a:t>
            </a:r>
            <a:r>
              <a:rPr lang="en-AU" dirty="0" smtClean="0"/>
              <a:t>2018 (N16852)</a:t>
            </a:r>
          </a:p>
          <a:p>
            <a:pPr lvl="1"/>
            <a:r>
              <a:rPr lang="en-AU" dirty="0" smtClean="0"/>
              <a:t>Will </a:t>
            </a:r>
            <a:r>
              <a:rPr lang="en-AU" dirty="0"/>
              <a:t>be known as ISO/IEC/IEEE 8802-3:2017/</a:t>
            </a:r>
            <a:r>
              <a:rPr lang="en-AU" dirty="0" err="1"/>
              <a:t>Amd</a:t>
            </a:r>
            <a:r>
              <a:rPr lang="en-AU" dirty="0"/>
              <a:t> </a:t>
            </a:r>
            <a:r>
              <a:rPr lang="en-AU" dirty="0" smtClean="0"/>
              <a:t>8 </a:t>
            </a:r>
            <a:r>
              <a:rPr lang="en-AU" dirty="0"/>
              <a:t>once </a:t>
            </a:r>
            <a:r>
              <a:rPr lang="en-AU" dirty="0" smtClean="0"/>
              <a:t>published</a:t>
            </a:r>
          </a:p>
          <a:p>
            <a:pPr lvl="2"/>
            <a:r>
              <a:rPr lang="en-AU" dirty="0"/>
              <a:t>Should be published by end of Oct </a:t>
            </a:r>
            <a:r>
              <a:rPr lang="en-AU" dirty="0" smtClean="0"/>
              <a:t>2018 </a:t>
            </a:r>
            <a:r>
              <a:rPr lang="en-AU" dirty="0">
                <a:solidFill>
                  <a:srgbClr val="FF0000"/>
                </a:solidFill>
              </a:rPr>
              <a:t>(check with Jodi)</a:t>
            </a:r>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FDIS closes on 26 Dec 2018</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chemeClr val="accent2"/>
                </a:solidFill>
              </a:rPr>
              <a:t>closes 26 Dec 2018</a:t>
            </a:r>
          </a:p>
          <a:p>
            <a:pPr lvl="1"/>
            <a:r>
              <a:rPr lang="en-US" dirty="0"/>
              <a:t>Will 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2017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smtClean="0">
                <a:solidFill>
                  <a:srgbClr val="FF0000"/>
                </a:solidFill>
              </a:rPr>
              <a:t>Note: it is an amendment of 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8802-3:2019/</a:t>
            </a:r>
            <a:r>
              <a:rPr lang="en-US" dirty="0" err="1">
                <a:solidFill>
                  <a:srgbClr val="FF0000"/>
                </a:solidFill>
              </a:rPr>
              <a:t>Amd</a:t>
            </a:r>
            <a:r>
              <a:rPr lang="en-US" dirty="0">
                <a:solidFill>
                  <a:srgbClr val="FF0000"/>
                </a:solidFill>
              </a:rPr>
              <a:t> </a:t>
            </a:r>
            <a:r>
              <a:rPr lang="en-US" dirty="0" smtClean="0">
                <a:solidFill>
                  <a:srgbClr val="FF0000"/>
                </a:solidFill>
              </a:rPr>
              <a:t>2?</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FDIS ballot closes on 26 Dec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smtClean="0">
                <a:solidFill>
                  <a:schemeClr val="accent2"/>
                </a:solidFill>
              </a:rPr>
              <a:t>closes 26 Dec 2018</a:t>
            </a:r>
          </a:p>
          <a:p>
            <a:pPr lvl="1"/>
            <a:r>
              <a:rPr lang="en-US" dirty="0"/>
              <a:t>Will 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a:t>
            </a:r>
            <a:r>
              <a:rPr lang="en-AU" dirty="0" smtClean="0"/>
              <a:t>Dec 2018</a:t>
            </a:r>
          </a:p>
          <a:p>
            <a:pPr lvl="2"/>
            <a:r>
              <a:rPr lang="en-AU" dirty="0"/>
              <a:t>Expected submission to PSDO in </a:t>
            </a:r>
            <a:r>
              <a:rPr lang="en-AU" dirty="0" smtClean="0"/>
              <a:t>Mar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smtClean="0">
                <a:solidFill>
                  <a:srgbClr val="FF0000"/>
                </a:solidFill>
              </a:rPr>
              <a:t>Expecting </a:t>
            </a:r>
            <a:r>
              <a:rPr lang="en-AU" dirty="0">
                <a:solidFill>
                  <a:srgbClr val="FF0000"/>
                </a:solidFill>
              </a:rPr>
              <a:t>submission to PSDO in </a:t>
            </a:r>
            <a:r>
              <a:rPr lang="en-AU" dirty="0" smtClean="0">
                <a:solidFill>
                  <a:srgbClr val="FF0000"/>
                </a:solidFill>
              </a:rPr>
              <a:t>Jan 2019</a:t>
            </a:r>
            <a:endParaRPr lang="en-AU" dirty="0" smtClean="0">
              <a:solidFill>
                <a:srgbClr val="FF0000"/>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a:solidFill>
                  <a:srgbClr val="FF0000"/>
                </a:solidFill>
              </a:rPr>
              <a:t>Note: it is an amendment of </a:t>
            </a:r>
            <a:r>
              <a:rPr lang="en-AU" dirty="0" smtClean="0">
                <a:solidFill>
                  <a:srgbClr val="FF0000"/>
                </a:solidFill>
              </a:rPr>
              <a:t>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a:t>
            </a:r>
            <a:r>
              <a:rPr lang="en-US" dirty="0" smtClean="0">
                <a:solidFill>
                  <a:srgbClr val="FF0000"/>
                </a:solidFill>
              </a:rPr>
              <a:t>8802-3:2019/</a:t>
            </a:r>
            <a:r>
              <a:rPr lang="en-US" dirty="0" err="1" smtClean="0">
                <a:solidFill>
                  <a:srgbClr val="FF0000"/>
                </a:solidFill>
              </a:rPr>
              <a:t>Amd</a:t>
            </a:r>
            <a:r>
              <a:rPr lang="en-US" dirty="0" smtClean="0">
                <a:solidFill>
                  <a:srgbClr val="FF0000"/>
                </a:solidFill>
              </a:rPr>
              <a:t> 1?</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smtClean="0"/>
              <a:t>802.3.2 will be </a:t>
            </a:r>
            <a:r>
              <a:rPr lang="en-AU" dirty="0"/>
              <a:t>liaised for information in </a:t>
            </a:r>
            <a:r>
              <a:rPr lang="en-AU" dirty="0" smtClean="0"/>
              <a:t>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solidFill>
                  <a:srgbClr val="FF0000"/>
                </a:solidFill>
              </a:rPr>
              <a:t>802.3.2 will </a:t>
            </a:r>
            <a:r>
              <a:rPr lang="en-AU" dirty="0">
                <a:solidFill>
                  <a:srgbClr val="FF0000"/>
                </a:solidFill>
              </a:rPr>
              <a:t>be liaised for information in Jan </a:t>
            </a:r>
            <a:r>
              <a:rPr lang="en-AU" dirty="0" smtClean="0">
                <a:solidFill>
                  <a:srgbClr val="FF0000"/>
                </a:solidFill>
              </a:rPr>
              <a:t>2019</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91429994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3861044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8</a:t>
                      </a:r>
                      <a:r>
                        <a:rPr lang="en-AU" sz="1600" b="0" baseline="0" smtClean="0">
                          <a:solidFill>
                            <a:schemeClr val="tx1"/>
                          </a:solidFill>
                          <a:latin typeface="+mj-lt"/>
                        </a:rPr>
                        <a:t> Feb 19</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59602">
                <a:tc>
                  <a:txBody>
                    <a:bodyPr/>
                    <a:lstStyle/>
                    <a:p>
                      <a:pPr algn="l"/>
                      <a:r>
                        <a:rPr lang="en-GB" sz="1600" b="0" dirty="0" smtClean="0">
                          <a:solidFill>
                            <a:schemeClr val="tx1"/>
                          </a:solidFill>
                          <a:latin typeface="+mj-lt"/>
                        </a:rPr>
                        <a:t>11bb</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245042808"/>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56</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FDIS closes on 8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closes 8 Feb 2019</a:t>
            </a:r>
            <a:endParaRPr lang="en-AU" dirty="0"/>
          </a:p>
          <a:p>
            <a:pPr lvl="1"/>
            <a:r>
              <a:rPr lang="en-AU" dirty="0" smtClean="0"/>
              <a:t>Will be known </a:t>
            </a:r>
            <a:r>
              <a:rPr lang="en-AU" dirty="0"/>
              <a:t>as </a:t>
            </a:r>
            <a:r>
              <a:rPr lang="en-AU" dirty="0" smtClean="0"/>
              <a:t>ISO/IEC/IEEE </a:t>
            </a:r>
            <a:r>
              <a:rPr lang="en-AU" dirty="0" smtClean="0"/>
              <a:t>8802-11:2018/FD </a:t>
            </a:r>
            <a:r>
              <a:rPr lang="en-AU" dirty="0" err="1" smtClean="0"/>
              <a:t>Amd</a:t>
            </a:r>
            <a:r>
              <a:rPr lang="en-AU" dirty="0" smtClean="0"/>
              <a:t> </a:t>
            </a:r>
            <a:r>
              <a:rPr lang="en-AU" dirty="0"/>
              <a:t>2</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FDIS </a:t>
            </a:r>
            <a:r>
              <a:rPr lang="en-AU" dirty="0"/>
              <a:t>ballot </a:t>
            </a:r>
            <a:r>
              <a:rPr lang="en-AU" dirty="0" smtClean="0"/>
              <a:t>closes on 26 Dec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closes on 26 Dec 2018</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closes 26 Dec 2018</a:t>
            </a:r>
          </a:p>
          <a:p>
            <a:pPr lvl="1"/>
            <a:r>
              <a:rPr lang="en-AU" dirty="0" smtClean="0"/>
              <a:t>Will 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a:t>
            </a:r>
            <a:r>
              <a:rPr lang="en-US" dirty="0" smtClean="0"/>
              <a:t>Jan 2019 interim </a:t>
            </a:r>
            <a:r>
              <a:rPr lang="en-US" dirty="0" smtClean="0"/>
              <a:t>meeting in </a:t>
            </a:r>
            <a:r>
              <a:rPr lang="en-US" dirty="0" smtClean="0"/>
              <a:t>St Louis</a:t>
            </a:r>
            <a:endParaRPr lang="en-US" dirty="0" smtClean="0"/>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15 Jan 2019, </a:t>
            </a:r>
            <a:r>
              <a:rPr lang="en-US" sz="1600" b="1" dirty="0" smtClean="0">
                <a:latin typeface="+mj-lt"/>
              </a:rPr>
              <a:t>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a:t>
            </a:r>
            <a:r>
              <a:rPr lang="en-AU" dirty="0" smtClean="0"/>
              <a:t>is about to enter the PSDOI process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p>
          <a:p>
            <a:r>
              <a:rPr lang="en-US" dirty="0" smtClean="0"/>
              <a:t>60-day</a:t>
            </a:r>
            <a:r>
              <a:rPr lang="en-AU" dirty="0" smtClean="0"/>
              <a:t> pre-ballot: </a:t>
            </a:r>
            <a:r>
              <a:rPr lang="en-AU" dirty="0" smtClean="0">
                <a:solidFill>
                  <a:schemeClr val="accent2"/>
                </a:solidFill>
              </a:rPr>
              <a:t>waiting</a:t>
            </a:r>
          </a:p>
          <a:p>
            <a:pPr lvl="1"/>
            <a:r>
              <a:rPr lang="en-AU" b="0" dirty="0" smtClean="0">
                <a:solidFill>
                  <a:srgbClr val="FF0000"/>
                </a:solidFill>
              </a:rPr>
              <a:t>PSDO process </a:t>
            </a:r>
            <a:r>
              <a:rPr lang="en-AU" b="0" dirty="0" smtClean="0">
                <a:solidFill>
                  <a:srgbClr val="FF0000"/>
                </a:solidFill>
              </a:rPr>
              <a:t>approved in Nov </a:t>
            </a:r>
            <a:r>
              <a:rPr lang="en-AU" b="0" dirty="0" smtClean="0">
                <a:solidFill>
                  <a:srgbClr val="FF0000"/>
                </a:solidFill>
              </a:rPr>
              <a:t>2018</a:t>
            </a:r>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is about to enter the PSDOI process</a:t>
            </a:r>
            <a:endParaRPr lang="en-AU" dirty="0"/>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smtClean="0">
                <a:solidFill>
                  <a:schemeClr val="accent2"/>
                </a:solidFill>
              </a:rPr>
              <a:t>waiting</a:t>
            </a:r>
          </a:p>
          <a:p>
            <a:pPr lvl="1"/>
            <a:r>
              <a:rPr lang="en-AU" dirty="0">
                <a:solidFill>
                  <a:srgbClr val="FF0000"/>
                </a:solidFill>
              </a:rPr>
              <a:t>PSDO process approved in Nov 2018</a:t>
            </a:r>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a:t>
            </a:r>
            <a:r>
              <a:rPr lang="en-AU" dirty="0"/>
              <a:t>is about to enter the PSDOI process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a:t>
            </a:r>
            <a:r>
              <a:rPr lang="en-AU" dirty="0" smtClean="0"/>
              <a:t>was liaised in Sept </a:t>
            </a:r>
            <a:r>
              <a:rPr lang="en-AU" dirty="0"/>
              <a:t>2018 </a:t>
            </a:r>
            <a:r>
              <a:rPr lang="en-AU" dirty="0" smtClean="0"/>
              <a:t>(N16854)</a:t>
            </a:r>
            <a:endParaRPr lang="en-GB" dirty="0">
              <a:solidFill>
                <a:srgbClr val="FF0000"/>
              </a:solidFill>
            </a:endParaRPr>
          </a:p>
          <a:p>
            <a:r>
              <a:rPr lang="en-US" dirty="0" smtClean="0"/>
              <a:t>60-day</a:t>
            </a:r>
            <a:r>
              <a:rPr lang="en-AU" dirty="0" smtClean="0"/>
              <a:t> pre-ballot: </a:t>
            </a:r>
            <a:r>
              <a:rPr lang="en-AU" dirty="0" smtClean="0">
                <a:solidFill>
                  <a:schemeClr val="accent2"/>
                </a:solidFill>
              </a:rPr>
              <a:t>waiting</a:t>
            </a:r>
          </a:p>
          <a:p>
            <a:pPr lvl="1"/>
            <a:r>
              <a:rPr lang="en-AU" dirty="0">
                <a:solidFill>
                  <a:srgbClr val="FF0000"/>
                </a:solidFill>
              </a:rPr>
              <a:t>PSDO process approved in Nov 2018</a:t>
            </a:r>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D3.0 is now approved; D4.0 will probably be liaised for information</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D2.0 approved draft – discuss liaising in Nov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802.11bb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32597829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68</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 responses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meeting - </a:t>
            </a:r>
            <a:r>
              <a:rPr lang="en-AU" dirty="0" smtClean="0">
                <a:solidFill>
                  <a:srgbClr val="FF0000"/>
                </a:solidFill>
              </a:rPr>
              <a:t>was </a:t>
            </a:r>
            <a:r>
              <a:rPr lang="en-AU" dirty="0">
                <a:solidFill>
                  <a:srgbClr val="FF0000"/>
                </a:solidFill>
              </a:rPr>
              <a:t>it</a:t>
            </a:r>
            <a:r>
              <a:rPr lang="en-AU" dirty="0" smtClean="0">
                <a:solidFill>
                  <a:srgbClr val="FF0000"/>
                </a:solidFill>
              </a:rPr>
              <a:t>? Peter checking </a:t>
            </a:r>
            <a:endParaRPr lang="en-AU" dirty="0">
              <a:solidFill>
                <a:srgbClr val="FF0000"/>
              </a:solidFill>
            </a:endParaRP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69</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a:t>
            </a:r>
            <a:r>
              <a:rPr lang="en-AU" dirty="0" smtClean="0"/>
              <a:t>IEEE 802 plenary </a:t>
            </a:r>
            <a:r>
              <a:rPr lang="en-AU" dirty="0" smtClean="0"/>
              <a:t>meeting </a:t>
            </a:r>
            <a:r>
              <a:rPr lang="en-AU" dirty="0" smtClean="0"/>
              <a:t>in </a:t>
            </a:r>
            <a:r>
              <a:rPr lang="en-AU" dirty="0" smtClean="0"/>
              <a:t>Nov </a:t>
            </a:r>
            <a:r>
              <a:rPr lang="en-AU" dirty="0" smtClean="0"/>
              <a:t>2018 in </a:t>
            </a:r>
            <a:r>
              <a:rPr lang="en-AU" dirty="0" smtClean="0"/>
              <a:t>Bangkok</a:t>
            </a:r>
            <a:endParaRPr lang="en-AU" dirty="0" smtClean="0"/>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a:t>
            </a:r>
            <a:r>
              <a:rPr lang="en-AU" dirty="0" smtClean="0"/>
              <a:t>zero standards </a:t>
            </a:r>
            <a:r>
              <a:rPr lang="en-AU" dirty="0" smtClean="0"/>
              <a:t>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153300"/>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n-lt"/>
                        </a:rPr>
                        <a:t>-</a:t>
                      </a:r>
                      <a:endParaRPr lang="en-AU" sz="1600" b="0" dirty="0" smtClean="0">
                        <a:solidFill>
                          <a:srgbClr val="00B050"/>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endParaRPr lang="en-AU" sz="1600" b="0" dirty="0" smtClean="0">
                        <a:solidFill>
                          <a:schemeClr val="tx1"/>
                        </a:solidFill>
                        <a:latin typeface="+mn-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endParaRPr lang="en-AU" sz="1600" b="0" dirty="0" smtClean="0">
                        <a:solidFill>
                          <a:srgbClr val="FF0000"/>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endParaRPr lang="en-AU" sz="1600" b="0" dirty="0" smtClean="0">
                        <a:solidFill>
                          <a:srgbClr val="FF0000"/>
                        </a:solidFill>
                        <a:latin typeface="+mn-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70</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with comments but has decided to cancel </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sent </a:t>
            </a:r>
            <a:r>
              <a:rPr lang="en-AU" dirty="0" smtClean="0">
                <a:solidFill>
                  <a:schemeClr val="accent2"/>
                </a:solidFill>
              </a:rPr>
              <a:t>but response required</a:t>
            </a:r>
          </a:p>
          <a:p>
            <a:pPr lvl="1"/>
            <a:r>
              <a:rPr lang="en-GB" dirty="0"/>
              <a:t>The 60-day </a:t>
            </a:r>
            <a:r>
              <a:rPr lang="en-AU" dirty="0"/>
              <a:t>(N16810) </a:t>
            </a:r>
            <a:r>
              <a:rPr lang="en-GB" dirty="0"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(with comments) from China</a:t>
            </a:r>
            <a:endParaRPr lang="en-GB" dirty="0"/>
          </a:p>
          <a:p>
            <a:r>
              <a:rPr lang="en-AU" dirty="0" smtClean="0"/>
              <a:t>FDIS </a:t>
            </a:r>
            <a:r>
              <a:rPr lang="en-AU" dirty="0"/>
              <a:t>ballot: </a:t>
            </a:r>
            <a:r>
              <a:rPr lang="en-AU" dirty="0">
                <a:solidFill>
                  <a:schemeClr val="accent2"/>
                </a:solidFill>
              </a:rPr>
              <a:t>cancelled</a:t>
            </a:r>
          </a:p>
          <a:p>
            <a:pPr lvl="1"/>
            <a:r>
              <a:rPr lang="en-AU" dirty="0" smtClean="0">
                <a:solidFill>
                  <a:srgbClr val="FF0000"/>
                </a:solidFill>
              </a:rPr>
              <a:t>The EC approved the following in Nov 2018</a:t>
            </a:r>
          </a:p>
          <a:p>
            <a:pPr lvl="2"/>
            <a:r>
              <a:rPr lang="en-AU" i="1" dirty="0" smtClean="0">
                <a:solidFill>
                  <a:srgbClr val="FF0000"/>
                </a:solidFill>
              </a:rPr>
              <a:t>IEEE </a:t>
            </a:r>
            <a:r>
              <a:rPr lang="en-AU" i="1" dirty="0">
                <a:solidFill>
                  <a:srgbClr val="FF0000"/>
                </a:solidFill>
              </a:rPr>
              <a:t>802 thanks JTC 1/SC 6 for considering the adoption of IEEE 802.16-2017 under the ISO/IEEE PSDO Agreement. We further appreciate the comments received. At this time, IEEE 802 would like to withdraw this document from the PSDO process and refer the comments received to the IEEE 802.16 Working Group for further consideration. </a:t>
            </a:r>
          </a:p>
          <a:p>
            <a:endParaRPr lang="en-AU" dirty="0">
              <a:solidFill>
                <a:schemeClr val="accent2"/>
              </a:solidFill>
            </a:endParaRPr>
          </a:p>
          <a:p>
            <a:pPr lvl="1"/>
            <a:endParaRPr lang="en-AU" dirty="0">
              <a:solidFill>
                <a:srgbClr val="FF0000"/>
              </a:solidFill>
            </a:endParaRPr>
          </a:p>
          <a:p>
            <a:endParaRPr lang="en-AU" dirty="0" smtClean="0">
              <a:solidFill>
                <a:schemeClr val="accent2"/>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a:t>
            </a:r>
            <a:r>
              <a:rPr lang="en-AU" dirty="0" smtClean="0"/>
              <a:t>no standards </a:t>
            </a:r>
            <a:r>
              <a:rPr lang="en-AU" dirty="0" smtClean="0"/>
              <a:t>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574933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72</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73</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105978358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SC6 has initiated a process for the withdrawal of various ISO/IEC standards as requested by IEEE 802</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2"/>
            <a:r>
              <a:rPr lang="en-AU" dirty="0" smtClean="0"/>
              <a:t>Andrew Myles responded that he had expected discussion by SC6 first but that it is an SC6 decision</a:t>
            </a:r>
          </a:p>
          <a:p>
            <a:pPr lvl="1"/>
            <a:r>
              <a:rPr lang="en-AU" dirty="0" smtClean="0"/>
              <a:t>SC6 discussed the request at their meeting in August and agreed to a request to ITTF to </a:t>
            </a:r>
            <a:r>
              <a:rPr lang="en-US" i="1" dirty="0" smtClean="0"/>
              <a:t>initiate </a:t>
            </a:r>
            <a:r>
              <a:rPr lang="en-US" i="1" dirty="0"/>
              <a:t>a systematic review </a:t>
            </a:r>
            <a:r>
              <a:rPr lang="en-US" i="1" dirty="0" smtClean="0"/>
              <a:t>ballot </a:t>
            </a:r>
            <a:r>
              <a:rPr lang="en-US" i="1" dirty="0"/>
              <a:t>for withdrawal </a:t>
            </a:r>
            <a:endParaRPr lang="en-US" i="1" dirty="0" smtClean="0"/>
          </a:p>
          <a:p>
            <a:pPr lvl="2"/>
            <a:r>
              <a:rPr lang="en-AU" dirty="0"/>
              <a:t>ISO/IEC TR </a:t>
            </a:r>
            <a:r>
              <a:rPr lang="en-AU" dirty="0" smtClean="0"/>
              <a:t>8802-1:2001</a:t>
            </a:r>
            <a:endParaRPr lang="en-AU" dirty="0"/>
          </a:p>
          <a:p>
            <a:pPr lvl="2"/>
            <a:r>
              <a:rPr lang="en-AU" dirty="0"/>
              <a:t>ISO/IEC </a:t>
            </a:r>
            <a:r>
              <a:rPr lang="en-AU" dirty="0" smtClean="0"/>
              <a:t>15802-1:1995</a:t>
            </a:r>
          </a:p>
          <a:p>
            <a:pPr lvl="2"/>
            <a:r>
              <a:rPr lang="en-AU" dirty="0" smtClean="0"/>
              <a:t>ISO/IEC 15802-3:1998</a:t>
            </a:r>
          </a:p>
          <a:p>
            <a:pPr lvl="2"/>
            <a:r>
              <a:rPr lang="en-AU" dirty="0" smtClean="0"/>
              <a:t>ISO/IEC 8802-5:1998</a:t>
            </a:r>
          </a:p>
          <a:p>
            <a:pPr lvl="2"/>
            <a:r>
              <a:rPr lang="en-AU" dirty="0" smtClean="0"/>
              <a:t>ISO/IEC 8802-5:1998/Amd.1:1998</a:t>
            </a:r>
          </a:p>
          <a:p>
            <a:pPr lvl="1"/>
            <a:r>
              <a:rPr lang="en-AU" dirty="0" smtClean="0"/>
              <a:t>We will track progress of the withdrawals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Tree>
    <p:extLst>
      <p:ext uri="{BB962C8B-B14F-4D97-AF65-F5344CB8AC3E}">
        <p14:creationId xmlns:p14="http://schemas.microsoft.com/office/powerpoint/2010/main" val="180374478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be </a:t>
            </a:r>
            <a:r>
              <a:rPr lang="en-AU" smtClean="0"/>
              <a:t>held in April </a:t>
            </a:r>
            <a:r>
              <a:rPr lang="en-AU" dirty="0" smtClean="0"/>
              <a:t>2019 in Beijing</a:t>
            </a:r>
            <a:endParaRPr lang="en-AU" dirty="0"/>
          </a:p>
        </p:txBody>
      </p:sp>
      <p:sp>
        <p:nvSpPr>
          <p:cNvPr id="3" name="Content Placeholder 2"/>
          <p:cNvSpPr>
            <a:spLocks noGrp="1"/>
          </p:cNvSpPr>
          <p:nvPr>
            <p:ph sz="half" idx="1"/>
          </p:nvPr>
        </p:nvSpPr>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22-26 Apr 2019</a:t>
            </a:r>
          </a:p>
          <a:p>
            <a:r>
              <a:rPr lang="en-AU" dirty="0" smtClean="0"/>
              <a:t>Location</a:t>
            </a:r>
          </a:p>
          <a:p>
            <a:pPr lvl="1"/>
            <a:r>
              <a:rPr lang="en-AU" dirty="0"/>
              <a:t>Beijing, China</a:t>
            </a:r>
            <a:endParaRPr lang="en-AU" dirty="0" smtClean="0"/>
          </a:p>
          <a:p>
            <a:r>
              <a:rPr lang="en-AU" dirty="0" smtClean="0"/>
              <a:t>WebEx</a:t>
            </a:r>
          </a:p>
          <a:p>
            <a:pPr lvl="1"/>
            <a:r>
              <a:rPr lang="en-AU" dirty="0" smtClean="0"/>
              <a:t>? </a:t>
            </a:r>
          </a:p>
        </p:txBody>
      </p:sp>
      <p:sp>
        <p:nvSpPr>
          <p:cNvPr id="6" name="Content Placeholder 5"/>
          <p:cNvSpPr>
            <a:spLocks noGrp="1"/>
          </p:cNvSpPr>
          <p:nvPr>
            <p:ph sz="half" idx="2"/>
          </p:nvPr>
        </p:nvSpPr>
        <p:spPr/>
        <p:txBody>
          <a:bodyPr/>
          <a:lstStyle/>
          <a:p>
            <a:r>
              <a:rPr lang="en-GB" dirty="0" smtClean="0"/>
              <a:t>Deadlines</a:t>
            </a:r>
          </a:p>
          <a:p>
            <a:pPr lvl="1"/>
            <a:r>
              <a:rPr lang="en-GB" dirty="0" smtClean="0"/>
              <a:t>New agenda items: 25 Feb 2019</a:t>
            </a:r>
          </a:p>
          <a:p>
            <a:pPr lvl="1"/>
            <a:r>
              <a:rPr lang="en-GB" dirty="0" smtClean="0"/>
              <a:t>New contributions: 5 April 2019</a:t>
            </a:r>
          </a:p>
          <a:p>
            <a:pPr lvl="1"/>
            <a:r>
              <a:rPr lang="en-GB" dirty="0" smtClean="0"/>
              <a:t>New comments: 13 April 2019</a:t>
            </a:r>
          </a:p>
          <a:p>
            <a:pPr lvl="1"/>
            <a:r>
              <a:rPr lang="en-GB" dirty="0" smtClean="0"/>
              <a:t>Registration:</a:t>
            </a:r>
          </a:p>
          <a:p>
            <a:r>
              <a:rPr lang="en-GB" dirty="0" smtClean="0"/>
              <a:t>Following meeting</a:t>
            </a:r>
          </a:p>
          <a:p>
            <a:pPr lvl="1"/>
            <a:r>
              <a:rPr lang="en-GB" dirty="0" smtClean="0"/>
              <a:t>Feb 2020 or Mar 2020 in UK or at ITU-T </a:t>
            </a:r>
            <a:r>
              <a:rPr lang="en-GB" smtClean="0"/>
              <a:t>in Geneva</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49959788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changed in 2016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77</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t>
            </a:r>
            <a:r>
              <a:rPr lang="en-AU" dirty="0" smtClean="0"/>
              <a:t>agenda</a:t>
            </a:r>
            <a:endParaRPr lang="en-AU" dirty="0" smtClean="0"/>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a:t>
            </a:r>
            <a:r>
              <a:rPr lang="en-AU" i="1" dirty="0" smtClean="0"/>
              <a:t>St Louis </a:t>
            </a:r>
            <a:r>
              <a:rPr lang="en-AU" i="1" dirty="0" smtClean="0"/>
              <a:t>in </a:t>
            </a:r>
            <a:r>
              <a:rPr lang="en-AU" i="1" dirty="0" smtClean="0"/>
              <a:t>January 2019, </a:t>
            </a:r>
            <a:r>
              <a:rPr lang="en-AU" i="1" dirty="0" smtClean="0"/>
              <a:t>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80</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81</a:t>
            </a:fld>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St Louis </a:t>
            </a:r>
            <a:r>
              <a:rPr lang="en-AU" i="1" dirty="0" smtClean="0"/>
              <a:t>in </a:t>
            </a:r>
            <a:r>
              <a:rPr lang="en-AU" i="1" dirty="0" smtClean="0"/>
              <a:t>January </a:t>
            </a:r>
            <a:r>
              <a:rPr lang="en-AU" i="1" dirty="0" smtClean="0"/>
              <a:t>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82</a:t>
            </a:fld>
            <a:endParaRPr 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a:t>
            </a:r>
            <a:r>
              <a:rPr lang="en-AU" dirty="0" smtClean="0"/>
              <a:t>previous </a:t>
            </a:r>
            <a:r>
              <a:rPr lang="en-AU" dirty="0" smtClean="0"/>
              <a:t>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a:t>
            </a:r>
            <a:r>
              <a:rPr lang="en-AU" i="1" dirty="0" smtClean="0"/>
              <a:t>Bangkok</a:t>
            </a:r>
            <a:r>
              <a:rPr lang="en-AU" i="1" dirty="0" smtClean="0"/>
              <a:t>, </a:t>
            </a:r>
            <a:r>
              <a:rPr lang="en-AU" i="1" dirty="0" smtClean="0"/>
              <a:t>in </a:t>
            </a:r>
            <a:r>
              <a:rPr lang="en-AU" i="1" dirty="0" smtClean="0"/>
              <a:t>November </a:t>
            </a:r>
            <a:r>
              <a:rPr lang="en-AU" i="1" dirty="0" smtClean="0"/>
              <a:t>2018, as documented in </a:t>
            </a:r>
            <a:r>
              <a:rPr lang="en-AU" i="1" dirty="0" smtClean="0">
                <a:solidFill>
                  <a:srgbClr val="FF0000"/>
                </a:solidFill>
              </a:rPr>
              <a:t>11-18-xxxx-00</a:t>
            </a:r>
            <a:endParaRPr lang="en-AU" i="1" dirty="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90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91</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99</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11918</Words>
  <Application>Microsoft Office PowerPoint</Application>
  <PresentationFormat>On-screen Show (4:3)</PresentationFormat>
  <Paragraphs>2086</Paragraphs>
  <Slides>133</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133</vt:i4>
      </vt:variant>
    </vt:vector>
  </HeadingPairs>
  <TitlesOfParts>
    <vt:vector size="139" baseType="lpstr">
      <vt:lpstr>Arial</vt:lpstr>
      <vt:lpstr>Times New Roman</vt:lpstr>
      <vt:lpstr>Wingdings</vt:lpstr>
      <vt:lpstr>802-11-Submission</vt:lpstr>
      <vt:lpstr>Acrobat Document</vt:lpstr>
      <vt:lpstr>Packager Shell Object</vt:lpstr>
      <vt:lpstr>IEEE 802 JTC1 Standing Committee January 2019 agenda for St Louis</vt:lpstr>
      <vt:lpstr>This document will be used to run the IEEE 802 JTC1 SC meetings in St Louis in January 2019</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Jan 2019 interim meeting in St Louis</vt:lpstr>
      <vt:lpstr>The IEEE 802 JTC1 SC regular meeting has a high level list of agenda items to be considered</vt:lpstr>
      <vt:lpstr>The IEEE 802 JTC1 SC will consider approving its agenda</vt:lpstr>
      <vt:lpstr>The IEEE 802 JTC1 SC will consider approval of the minutes of its previous meeting</vt:lpstr>
      <vt:lpstr>The goals of the IEEE 802 JTC1 SC were reaffirmed by the IEEE 802 EC in July 2018</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47 standards through to PSDO ratification with 36 in-process</vt:lpstr>
      <vt:lpstr>IEEE 802.1 WG has sent 23 standards completely through the PSDO ratification process</vt:lpstr>
      <vt:lpstr>IEEE 802.1 WG has sent 23 standards completely through the PSDO ratification process</vt:lpstr>
      <vt:lpstr>IEEE 802.3 WG has sent 10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three standards completely through the PSDO ratification process</vt:lpstr>
      <vt:lpstr>IEEE 802.22 WG has sent three standards completely through the PSDO ratification process</vt:lpstr>
      <vt:lpstr>IEEE 802.1 has 15 standards in the pipeline for ratification under the PSDO</vt:lpstr>
      <vt:lpstr>IEEE 802.1 has 16 standards in the pipeline for ratification under the PSDO process</vt:lpstr>
      <vt:lpstr>IEEE 802.1AEcg FDIS ballot passed but comment response is required</vt:lpstr>
      <vt:lpstr>IEEE 802.1CB FDIS closes on 26 Dec 2018</vt:lpstr>
      <vt:lpstr>IEEE 802.1Qci FDIS ballot closes 3 Jan 2019</vt:lpstr>
      <vt:lpstr>IEEE 802.1Qch FDIS ballot closes 3 Jan 2019</vt:lpstr>
      <vt:lpstr>IEEE 802c FDIS ballot closes on 26 Dec 2018</vt:lpstr>
      <vt:lpstr>IEEE 802.1Q-2018 PSDO process will delayed until previous amendments are approved </vt:lpstr>
      <vt:lpstr>IEEE 802.1Qcc PSDO process will be delayed until previous amendments are approved</vt:lpstr>
      <vt:lpstr>IEEE 802.1Qcp PSDO process will be delayed until previous amendments are approved</vt:lpstr>
      <vt:lpstr>IEEE 802.1AR-Rev passed the 60-day pre-ballot but requires comment responses </vt:lpstr>
      <vt:lpstr>IEEE 802.1CM is waiting for start of FDIS ballot</vt:lpstr>
      <vt:lpstr>IEEE 802.1Qcy PSDO process will be delayed until previous amendments are approved</vt:lpstr>
      <vt:lpstr>IEEE 802.1AC/Cor-1 PSDO process will conditionally start soon</vt:lpstr>
      <vt:lpstr>IEEE 802.1Xck PSDO process will conditionally start soon</vt:lpstr>
      <vt:lpstr>IEEE 802.1AE-Rev is waiting for start of PSDO process</vt:lpstr>
      <vt:lpstr>IEEE 802.1AS-Rev will be liaised for information soon</vt:lpstr>
      <vt:lpstr>A couple of standards are going through Systematic Review</vt:lpstr>
      <vt:lpstr>A couple of standards are going through Systematic Review</vt:lpstr>
      <vt:lpstr>A systematic review asks five questions, including a recommended action</vt:lpstr>
      <vt:lpstr>A systematic review asks five questions, including a recommended action</vt:lpstr>
      <vt:lpstr>A systematic review asks five questions, including a recommended action</vt:lpstr>
      <vt:lpstr>IEEE 802.3 has ten standards in the pipeline for ratification under the PSDO process</vt:lpstr>
      <vt:lpstr>IEEE 802.3bn FDIS ballot passed &amp; waiting for publication</vt:lpstr>
      <vt:lpstr>IEEE 802.3bv FDIS ballot passed &amp; waiting for publication</vt:lpstr>
      <vt:lpstr>IEEE 802.3bu FDIS ballot passed &amp; waiting for publication</vt:lpstr>
      <vt:lpstr>IEEE 802.3bs FDIS closes on 26 Dec 2018</vt:lpstr>
      <vt:lpstr>IEEE 802.3cb was liaised for information in June 2017</vt:lpstr>
      <vt:lpstr>IEEE 802.3cc FDIS ballot closes on 26 Dec 2018</vt:lpstr>
      <vt:lpstr>IEEE 802.3cd was liaised for information in Feb 2018</vt:lpstr>
      <vt:lpstr>IEEE 802.3-REV was liaised for information in Feb 2018</vt:lpstr>
      <vt:lpstr>IEEE 802.3bt was liaised for information in Feb 2018</vt:lpstr>
      <vt:lpstr>IEEE 802.3.2 will be liaised for information in Jan 2019</vt:lpstr>
      <vt:lpstr>IEEE 802.11 has ten standards in the pipeline for ratification under the PSDO</vt:lpstr>
      <vt:lpstr>IEEE 802.11ah FDIS closes on 8 Feb 2019</vt:lpstr>
      <vt:lpstr>IEEE 802.11ai FDIS ballot closes on 26 Dec 2018</vt:lpstr>
      <vt:lpstr>IEEE 802.11ai FDIS ballot closes on 26 Dec 2018</vt:lpstr>
      <vt:lpstr>IEEE 802.11aj is about to enter the PSDOI process</vt:lpstr>
      <vt:lpstr>IEEE 802.11ak is about to enter the PSDOI process</vt:lpstr>
      <vt:lpstr>IEEE 802.11aq is about to enter the PSDOI process</vt:lpstr>
      <vt:lpstr>IEEE 802.11ax will be liaised when appropriate</vt:lpstr>
      <vt:lpstr>IEEE 802.11ay will be liaised when appropriate</vt:lpstr>
      <vt:lpstr>IEEE 802.11az will be liaised when appropriate</vt:lpstr>
      <vt:lpstr>IEEE 802.11ba will be liaised when appropriate</vt:lpstr>
      <vt:lpstr>IEEE 802.11bb will be liaised when appropriate</vt:lpstr>
      <vt:lpstr>IEEE 802.15 has one standard in the pipeline for ratification under the PSDO</vt:lpstr>
      <vt:lpstr>IEEE 802.15.6-2012 FDIS ballot passed but comment responses are required</vt:lpstr>
      <vt:lpstr>IEEE 802.16 has zero standards in the pipeline for ratification under the PSDO</vt:lpstr>
      <vt:lpstr>IEEE 802.16-2017 passed 60-day pre-ballot with comments but has decided to cancel </vt:lpstr>
      <vt:lpstr>IEEE 802.21 has no standards in the pipeline for ratification under the PSDO</vt:lpstr>
      <vt:lpstr>IEEE 802.22 has zero standards in the pipeline for ratification under the PSDO</vt:lpstr>
      <vt:lpstr>A LS was sent to SC6 in March 2018 asking that  various ISO/IEC standards be withdrawn</vt:lpstr>
      <vt:lpstr>SC6 has initiated a process for the withdrawal of various ISO/IEC standards as requested by IEEE 802</vt:lpstr>
      <vt:lpstr>The next SC6 meeting will be held in April 2019 in Beijing</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lpstr>IEEE 802.1AX-2014/Cor1 has been published</vt:lpstr>
      <vt:lpstr>IEEE 802.3/Cor 1 has been published</vt:lpstr>
      <vt:lpstr>IEEE 802.21-2017-Cor1 90-day  FDIS ballot passed and response sent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2018-11-28T01:24:32Z</dcterms:modified>
</cp:coreProperties>
</file>