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69" r:id="rId5"/>
    <p:sldId id="311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319" r:id="rId14"/>
    <p:sldId id="323" r:id="rId15"/>
    <p:sldId id="320" r:id="rId16"/>
    <p:sldId id="321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 varScale="1">
        <p:scale>
          <a:sx n="132" d="100"/>
          <a:sy n="132" d="100"/>
        </p:scale>
        <p:origin x="101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August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27082" y="6475413"/>
            <a:ext cx="18168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Yongho </a:t>
            </a:r>
            <a:r>
              <a:rPr lang="en-US" altLang="ko-KR" dirty="0" err="1" smtClean="0"/>
              <a:t>Seok</a:t>
            </a:r>
            <a:r>
              <a:rPr lang="en-US" altLang="ko-KR" dirty="0" smtClean="0"/>
              <a:t>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802.11-18/2077r0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178-01-000m-updates-to-multi-band-operations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2018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OCT based 6 </a:t>
            </a:r>
            <a:r>
              <a:rPr lang="en-US" dirty="0"/>
              <a:t>GHz AP </a:t>
            </a:r>
            <a:r>
              <a:rPr lang="en-US" dirty="0" smtClean="0"/>
              <a:t>Operation Discussion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2018-11-27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2102020"/>
              </p:ext>
            </p:extLst>
          </p:nvPr>
        </p:nvGraphicFramePr>
        <p:xfrm>
          <a:off x="533400" y="2667000"/>
          <a:ext cx="8099425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9" name="Document" r:id="rId4" imgW="8290751" imgH="3206091" progId="Word.Document.8">
                  <p:embed/>
                </p:oleObj>
              </mc:Choice>
              <mc:Fallback>
                <p:oleObj name="Document" r:id="rId4" imgW="8290751" imgH="3206091" progId="Word.Document.8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667000"/>
                        <a:ext cx="8099425" cy="31242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71628" y="6475413"/>
            <a:ext cx="7694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OCT based 6 GHz AP Operation :</a:t>
            </a:r>
            <a:br>
              <a:rPr lang="en-US" dirty="0"/>
            </a:br>
            <a:r>
              <a:rPr lang="en-US" dirty="0"/>
              <a:t>Pre-association Issue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Our observation is that the OCT based 6 GHz AP discovery has several issues yet. </a:t>
            </a:r>
          </a:p>
          <a:p>
            <a:pPr lvl="1"/>
            <a:r>
              <a:rPr lang="en-US" dirty="0" smtClean="0"/>
              <a:t>3</a:t>
            </a:r>
            <a:r>
              <a:rPr lang="en-US" dirty="0"/>
              <a:t>) </a:t>
            </a:r>
            <a:r>
              <a:rPr lang="en-US" dirty="0" smtClean="0"/>
              <a:t>Criteria </a:t>
            </a:r>
            <a:r>
              <a:rPr lang="en-US" dirty="0"/>
              <a:t>for sending a </a:t>
            </a:r>
            <a:r>
              <a:rPr lang="en-US" dirty="0" smtClean="0"/>
              <a:t>probe response (11.1.4.3.4) need clarification. </a:t>
            </a:r>
          </a:p>
          <a:p>
            <a:pPr lvl="2"/>
            <a:r>
              <a:rPr lang="en-US" dirty="0" smtClean="0"/>
              <a:t>E.g., a </a:t>
            </a:r>
            <a:r>
              <a:rPr lang="en-US" dirty="0"/>
              <a:t>STA that receives a Probe Request frame shall not respond if any of the following apply</a:t>
            </a:r>
            <a:r>
              <a:rPr lang="en-US" dirty="0" smtClean="0"/>
              <a:t>:</a:t>
            </a:r>
          </a:p>
          <a:p>
            <a:pPr marL="1371600" lvl="3" indent="0">
              <a:buNone/>
            </a:pPr>
            <a:r>
              <a:rPr lang="en-US" dirty="0" smtClean="0"/>
              <a:t>…</a:t>
            </a:r>
          </a:p>
          <a:p>
            <a:pPr lvl="3"/>
            <a:r>
              <a:rPr lang="en-US" dirty="0"/>
              <a:t>b) The Address 1 field of the Probe Request frame </a:t>
            </a:r>
            <a:r>
              <a:rPr lang="en-US" dirty="0" smtClean="0">
                <a:solidFill>
                  <a:srgbClr val="FF0000"/>
                </a:solidFill>
              </a:rPr>
              <a:t>[Question: What is the Address 1 field of the Probe Request carried in OCT Request frame?]</a:t>
            </a:r>
            <a:r>
              <a:rPr lang="en-US" dirty="0" smtClean="0"/>
              <a:t> contains </a:t>
            </a:r>
            <a:r>
              <a:rPr lang="en-US" dirty="0"/>
              <a:t>an individual address that is not the </a:t>
            </a:r>
            <a:r>
              <a:rPr lang="en-US" dirty="0" smtClean="0"/>
              <a:t>MAC address </a:t>
            </a:r>
            <a:r>
              <a:rPr lang="en-US" dirty="0"/>
              <a:t>of the STA</a:t>
            </a:r>
            <a:r>
              <a:rPr lang="en-US" dirty="0" smtClean="0"/>
              <a:t>.</a:t>
            </a:r>
          </a:p>
          <a:p>
            <a:pPr marL="1200150" lvl="3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203323-1D81-4B34-875E-950EB66EF7BE}" type="slidenum">
              <a:rPr lang="en-US" altLang="ja-JP" smtClean="0"/>
              <a:pPr>
                <a:defRPr/>
              </a:pPr>
              <a:t>10</a:t>
            </a:fld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78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OCT based 6 GHz AP Operation 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Post-association </a:t>
            </a:r>
            <a:r>
              <a:rPr lang="en-US" dirty="0"/>
              <a:t>i</a:t>
            </a:r>
            <a:r>
              <a:rPr lang="en-US" dirty="0" smtClean="0"/>
              <a:t>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Our observation is that the normative behaviors of the AP and STA supporting the OCT </a:t>
            </a:r>
            <a:r>
              <a:rPr lang="en-US" dirty="0" smtClean="0"/>
              <a:t>has not been clearly defined. </a:t>
            </a:r>
            <a:endParaRPr lang="en-US" dirty="0"/>
          </a:p>
          <a:p>
            <a:pPr lvl="1"/>
            <a:r>
              <a:rPr lang="en-US" dirty="0"/>
              <a:t>4</a:t>
            </a:r>
            <a:r>
              <a:rPr lang="en-US" dirty="0" smtClean="0"/>
              <a:t>) After </a:t>
            </a:r>
            <a:r>
              <a:rPr lang="en-US" dirty="0"/>
              <a:t>the OCT based 6 GHz AP association, the AP and STA </a:t>
            </a:r>
            <a:r>
              <a:rPr lang="en-US" dirty="0" smtClean="0"/>
              <a:t>concurrently </a:t>
            </a:r>
            <a:r>
              <a:rPr lang="en-US" dirty="0"/>
              <a:t>maintains dual bands, 2.4/5 GHz and 6 </a:t>
            </a:r>
            <a:r>
              <a:rPr lang="en-US" dirty="0" smtClean="0"/>
              <a:t>GHz. In such situation, previously, the FST defined the normative behavior of the AP and STA for transferring the sessions.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Now, the OCT mechanism independently works but the exact protocol behavior (e.g., session transmission) of the AP and STA is ambiguous.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203323-1D81-4B34-875E-950EB66EF7BE}" type="slidenum">
              <a:rPr lang="en-US" altLang="ja-JP" smtClean="0"/>
              <a:pPr>
                <a:defRPr/>
              </a:pPr>
              <a:t>11</a:t>
            </a:fld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2018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7200" y="5328238"/>
            <a:ext cx="914400" cy="45243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Beacon [RNR]</a:t>
            </a:r>
            <a:endParaRPr lang="en-US" sz="1400" dirty="0"/>
          </a:p>
        </p:txBody>
      </p:sp>
      <p:sp>
        <p:nvSpPr>
          <p:cNvPr id="8" name="Rectangle 7"/>
          <p:cNvSpPr/>
          <p:nvPr/>
        </p:nvSpPr>
        <p:spPr>
          <a:xfrm>
            <a:off x="1524000" y="6033855"/>
            <a:ext cx="1371600" cy="44439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Association Request</a:t>
            </a:r>
            <a:endParaRPr lang="en-US" sz="1400" dirty="0"/>
          </a:p>
        </p:txBody>
      </p:sp>
      <p:sp>
        <p:nvSpPr>
          <p:cNvPr id="9" name="Rectangle 8"/>
          <p:cNvSpPr/>
          <p:nvPr/>
        </p:nvSpPr>
        <p:spPr>
          <a:xfrm>
            <a:off x="3048000" y="5334000"/>
            <a:ext cx="1371600" cy="4524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Association Response</a:t>
            </a:r>
            <a:endParaRPr lang="en-US" sz="1400" dirty="0"/>
          </a:p>
        </p:txBody>
      </p:sp>
      <p:sp>
        <p:nvSpPr>
          <p:cNvPr id="10" name="Rectangle 9"/>
          <p:cNvSpPr/>
          <p:nvPr/>
        </p:nvSpPr>
        <p:spPr>
          <a:xfrm>
            <a:off x="4572000" y="6037942"/>
            <a:ext cx="1524000" cy="43622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OCT Request </a:t>
            </a:r>
            <a:br>
              <a:rPr lang="en-US" sz="1400" dirty="0" smtClean="0"/>
            </a:br>
            <a:r>
              <a:rPr lang="en-US" sz="1400" dirty="0" smtClean="0"/>
              <a:t>[Association </a:t>
            </a:r>
            <a:r>
              <a:rPr lang="en-US" sz="1400" dirty="0" err="1" smtClean="0"/>
              <a:t>Req</a:t>
            </a:r>
            <a:r>
              <a:rPr lang="en-US" sz="1400" dirty="0" smtClean="0"/>
              <a:t>]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>
          <a:xfrm>
            <a:off x="6246813" y="5334000"/>
            <a:ext cx="1601787" cy="45243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OCT </a:t>
            </a:r>
            <a:r>
              <a:rPr lang="en-US" sz="1400" dirty="0" smtClean="0"/>
              <a:t>Request </a:t>
            </a:r>
            <a:br>
              <a:rPr lang="en-US" sz="1400" dirty="0" smtClean="0"/>
            </a:br>
            <a:r>
              <a:rPr lang="en-US" sz="1400" dirty="0" smtClean="0"/>
              <a:t>[Association </a:t>
            </a:r>
            <a:r>
              <a:rPr lang="en-US" sz="1400" dirty="0" err="1" smtClean="0"/>
              <a:t>Resp</a:t>
            </a:r>
            <a:r>
              <a:rPr lang="en-US" sz="1400" dirty="0" smtClean="0"/>
              <a:t>]</a:t>
            </a:r>
            <a:endParaRPr lang="en-US" sz="1400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381000" y="5792444"/>
            <a:ext cx="8763000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81000" y="6470083"/>
            <a:ext cx="8763000" cy="81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-89691" y="5257800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5GHz</a:t>
            </a:r>
            <a:br>
              <a:rPr lang="en-US" sz="1400" dirty="0" smtClean="0"/>
            </a:br>
            <a:r>
              <a:rPr lang="en-US" sz="1400" dirty="0" smtClean="0"/>
              <a:t> AP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-76200" y="5943600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5GHz</a:t>
            </a:r>
            <a:br>
              <a:rPr lang="en-US" sz="1400" dirty="0" smtClean="0"/>
            </a:br>
            <a:r>
              <a:rPr lang="en-US" sz="1400" dirty="0" smtClean="0"/>
              <a:t>STA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6096000" y="587758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Association Request and Response makes a session with 6 GHz AP.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0534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OCT based 6 GHz AP </a:t>
            </a:r>
            <a:r>
              <a:rPr lang="en-US" dirty="0" smtClean="0"/>
              <a:t>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solving these issues,</a:t>
            </a:r>
          </a:p>
          <a:p>
            <a:pPr lvl="1"/>
            <a:r>
              <a:rPr lang="en-US" dirty="0" smtClean="0"/>
              <a:t>1) Need to define a new public action frame for the </a:t>
            </a:r>
            <a:r>
              <a:rPr lang="en-US" dirty="0"/>
              <a:t>On-channel Tunnel Request </a:t>
            </a:r>
            <a:r>
              <a:rPr lang="en-US" dirty="0" smtClean="0"/>
              <a:t>frame. </a:t>
            </a:r>
          </a:p>
          <a:p>
            <a:pPr lvl="1"/>
            <a:r>
              <a:rPr lang="en-US" dirty="0" smtClean="0"/>
              <a:t>2) Change some </a:t>
            </a:r>
            <a:r>
              <a:rPr lang="en-US" dirty="0"/>
              <a:t>band specific dynamic information </a:t>
            </a:r>
            <a:r>
              <a:rPr lang="en-US" dirty="0" smtClean="0"/>
              <a:t>in the Probe Response </a:t>
            </a:r>
            <a:r>
              <a:rPr lang="en-US" dirty="0"/>
              <a:t>frame </a:t>
            </a:r>
            <a:r>
              <a:rPr lang="en-US" dirty="0" smtClean="0"/>
              <a:t>to a new semantics.</a:t>
            </a:r>
          </a:p>
          <a:p>
            <a:pPr lvl="1"/>
            <a:r>
              <a:rPr lang="en-US" dirty="0" smtClean="0"/>
              <a:t>3) Revise the sub-clause 11.1.4.3.4 for clarification of the criteria </a:t>
            </a:r>
            <a:r>
              <a:rPr lang="en-US" dirty="0"/>
              <a:t>for sending a probe </a:t>
            </a:r>
            <a:r>
              <a:rPr lang="en-US" dirty="0" smtClean="0"/>
              <a:t>response. </a:t>
            </a:r>
          </a:p>
          <a:p>
            <a:pPr lvl="1"/>
            <a:r>
              <a:rPr lang="en-US" dirty="0" smtClean="0"/>
              <a:t>4) Need to define the normative behaviors of the AP and STA supporting the OCT. 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203323-1D81-4B34-875E-950EB66EF7BE}" type="slidenum">
              <a:rPr lang="en-US" altLang="ja-JP" smtClean="0"/>
              <a:pPr>
                <a:defRPr/>
              </a:pPr>
              <a:t>12</a:t>
            </a:fld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25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making </a:t>
            </a:r>
            <a:r>
              <a:rPr lang="en-US" dirty="0" smtClean="0"/>
              <a:t>the OCT based 6 GHz </a:t>
            </a:r>
            <a:r>
              <a:rPr lang="en-US" dirty="0"/>
              <a:t>AP </a:t>
            </a:r>
            <a:r>
              <a:rPr lang="en-US" dirty="0" smtClean="0"/>
              <a:t>operation </a:t>
            </a:r>
            <a:r>
              <a:rPr lang="en-US" dirty="0"/>
              <a:t>to be valuable</a:t>
            </a:r>
            <a:r>
              <a:rPr lang="en-US" dirty="0" smtClean="0"/>
              <a:t>, </a:t>
            </a:r>
            <a:r>
              <a:rPr lang="en-US" dirty="0"/>
              <a:t>we need to improve the </a:t>
            </a:r>
            <a:r>
              <a:rPr lang="en-US" dirty="0" smtClean="0"/>
              <a:t>protocol</a:t>
            </a:r>
            <a:r>
              <a:rPr lang="en-US" dirty="0"/>
              <a:t>. Because current 11-18/1127r9 proposal is not a complete solution.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203323-1D81-4B34-875E-950EB66EF7BE}" type="slidenum">
              <a:rPr lang="en-US" altLang="ja-JP" smtClean="0"/>
              <a:pPr>
                <a:defRPr/>
              </a:pPr>
              <a:t>13</a:t>
            </a:fld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06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Recap: CR for 6GHz [11-18/1127r9]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44133"/>
            <a:ext cx="8229600" cy="5113867"/>
          </a:xfrm>
        </p:spPr>
        <p:txBody>
          <a:bodyPr>
            <a:normAutofit/>
          </a:bodyPr>
          <a:lstStyle/>
          <a:p>
            <a:r>
              <a:rPr lang="en-GB" dirty="0"/>
              <a:t>The objective is that a STA that scans 2.4 and 5GHz will have all the information it requires to decide if it wants/can associated with one of the 6GHz APs. It should then get as much information as it would get by sending a probe request to the 6GHz AP. When it wants to associate with the 6GHz AP, it only needs to send one frame: association request.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203323-1D81-4B34-875E-950EB66EF7BE}" type="slidenum">
              <a:rPr lang="en-US" altLang="ja-JP" smtClean="0"/>
              <a:pPr>
                <a:defRPr/>
              </a:pPr>
              <a:t>2</a:t>
            </a:fld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52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Recap: CR for 6GHz [11-18/1127r9]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44133"/>
            <a:ext cx="8229600" cy="5113867"/>
          </a:xfrm>
        </p:spPr>
        <p:txBody>
          <a:bodyPr>
            <a:normAutofit/>
          </a:bodyPr>
          <a:lstStyle/>
          <a:p>
            <a:r>
              <a:rPr lang="en-GB" dirty="0" smtClean="0"/>
              <a:t>A </a:t>
            </a:r>
            <a:r>
              <a:rPr lang="en-GB" dirty="0"/>
              <a:t>discovery mechanism for 2.4, 5 and 6 GHz </a:t>
            </a:r>
            <a:r>
              <a:rPr lang="en-GB" dirty="0" smtClean="0"/>
              <a:t>allows</a:t>
            </a:r>
            <a:r>
              <a:rPr lang="en-GB" dirty="0"/>
              <a:t>:</a:t>
            </a:r>
            <a:endParaRPr lang="en-US" sz="4400" dirty="0"/>
          </a:p>
          <a:p>
            <a:pPr lvl="1"/>
            <a:r>
              <a:rPr lang="en-GB" dirty="0" smtClean="0"/>
              <a:t>Detecting </a:t>
            </a:r>
            <a:r>
              <a:rPr lang="en-GB" dirty="0"/>
              <a:t>the BSSs that are collocated with the reporting device, i.e. operating in the same device that has transmitted the discovery information. </a:t>
            </a:r>
            <a:endParaRPr lang="en-US" sz="4000" dirty="0"/>
          </a:p>
          <a:p>
            <a:pPr lvl="1"/>
            <a:r>
              <a:rPr lang="en-GB" dirty="0" smtClean="0"/>
              <a:t>Providing </a:t>
            </a:r>
            <a:r>
              <a:rPr lang="en-GB" dirty="0"/>
              <a:t>the information that the AP supports OCT, a mechanism already defined in the spec: </a:t>
            </a:r>
            <a:r>
              <a:rPr lang="en-GB" u="sng" dirty="0" err="1"/>
              <a:t>Tunneling</a:t>
            </a:r>
            <a:r>
              <a:rPr lang="en-GB" u="sng" dirty="0"/>
              <a:t> between the reporting device and the AP in 6 GHz to tunnel probe request/response, association and authentication frames that are transmitted over-the-air to the AP in lower band and tunnelled to the AP at 6GHz.</a:t>
            </a:r>
            <a:endParaRPr lang="en-US" sz="4000" u="sng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203323-1D81-4B34-875E-950EB66EF7BE}" type="slidenum">
              <a:rPr lang="en-US" altLang="ja-JP" smtClean="0"/>
              <a:pPr>
                <a:defRPr/>
              </a:pPr>
              <a:t>3</a:t>
            </a:fld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9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Recap: CR for </a:t>
            </a:r>
            <a:r>
              <a:rPr lang="en-GB" dirty="0" smtClean="0"/>
              <a:t>6GHz</a:t>
            </a:r>
            <a:r>
              <a:rPr lang="en-GB" dirty="0"/>
              <a:t> </a:t>
            </a:r>
            <a:r>
              <a:rPr lang="en-GB" dirty="0" smtClean="0"/>
              <a:t>[11-18/1127r9</a:t>
            </a:r>
            <a:r>
              <a:rPr lang="en-GB" dirty="0"/>
              <a:t>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the proposed changes,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the OCT Supported subfield is set to 1 in the Neighbor AP Information field describing an HE AP operation in the 6GHz band in the Reduced Neighbor Report element, then </a:t>
            </a:r>
            <a:r>
              <a:rPr lang="en-US" u="sng" dirty="0"/>
              <a:t>a non-AP STA that supports operation in the 6 GHz band may use the OCT procedure described in 11.31.5 (On-channel Tunneling (OCT) operation) to perform active scanning, authentication and/or association to the 6GHz AP </a:t>
            </a:r>
            <a:r>
              <a:rPr lang="en-US" dirty="0"/>
              <a:t>through over-the-air transmissions with the AP that sent the Reduced Neighbor Report element and that is operating in the 2.4, 5 or 6GHz band</a:t>
            </a:r>
            <a:r>
              <a:rPr lang="en-US" dirty="0" smtClean="0"/>
              <a:t>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We want to further discuss some open issues about the OCT based 6 GHz AP operation. 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203323-1D81-4B34-875E-950EB66EF7BE}" type="slidenum">
              <a:rPr lang="en-US" altLang="ja-JP" smtClean="0"/>
              <a:pPr>
                <a:defRPr/>
              </a:pPr>
              <a:t>4</a:t>
            </a:fld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68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OCT Progress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on-channel tunneling (OCT</a:t>
            </a:r>
            <a:r>
              <a:rPr lang="en-US" dirty="0" smtClean="0"/>
              <a:t>) is initially designed to perform the </a:t>
            </a:r>
            <a:r>
              <a:rPr lang="en-US" dirty="0"/>
              <a:t>(de)authentication and (re)association </a:t>
            </a:r>
            <a:r>
              <a:rPr lang="en-US" dirty="0" smtClean="0"/>
              <a:t>through the out-of-band. </a:t>
            </a:r>
          </a:p>
          <a:p>
            <a:pPr lvl="1"/>
            <a:r>
              <a:rPr lang="en-US" dirty="0" smtClean="0"/>
              <a:t>In 4.9.4 (Reference </a:t>
            </a:r>
            <a:r>
              <a:rPr lang="en-US" dirty="0"/>
              <a:t>model for multi-band </a:t>
            </a:r>
            <a:r>
              <a:rPr lang="en-US" dirty="0" smtClean="0"/>
              <a:t>operation), the </a:t>
            </a:r>
            <a:r>
              <a:rPr lang="en-US" dirty="0"/>
              <a:t>on-channel tunneling (OCT) multi-band procedure </a:t>
            </a:r>
            <a:r>
              <a:rPr lang="en-US" dirty="0" smtClean="0"/>
              <a:t>enables </a:t>
            </a:r>
            <a:r>
              <a:rPr lang="en-US" dirty="0"/>
              <a:t>the SMEs of a pair of multi-band </a:t>
            </a:r>
            <a:r>
              <a:rPr lang="en-US" dirty="0" smtClean="0"/>
              <a:t>capable devices </a:t>
            </a:r>
            <a:r>
              <a:rPr lang="en-US" u="sng" dirty="0"/>
              <a:t>to provide a seamless FST, including performing (de)authentication and (re)association </a:t>
            </a:r>
            <a:r>
              <a:rPr lang="en-US" u="sng" dirty="0" smtClean="0"/>
              <a:t>across bands/channels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203323-1D81-4B34-875E-950EB66EF7BE}" type="slidenum">
              <a:rPr lang="en-US" altLang="ja-JP" smtClean="0"/>
              <a:pPr>
                <a:defRPr/>
              </a:pPr>
              <a:t>5</a:t>
            </a:fld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40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OCT </a:t>
            </a:r>
            <a:r>
              <a:rPr lang="en-US" dirty="0" smtClean="0"/>
              <a:t>Progress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But, in recent July 2018 meeting, 802.11md has extended the OCT to the active scanning purpose. </a:t>
            </a:r>
          </a:p>
          <a:p>
            <a:pPr lvl="1"/>
            <a:r>
              <a:rPr lang="en-US" dirty="0" smtClean="0"/>
              <a:t>The below is a summery of the recent OCT extension.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Discussion </a:t>
            </a:r>
            <a:r>
              <a:rPr lang="en-US" dirty="0"/>
              <a:t>2: </a:t>
            </a:r>
            <a:r>
              <a:rPr lang="en-US" dirty="0" smtClean="0"/>
              <a:t>OCT </a:t>
            </a:r>
            <a:r>
              <a:rPr lang="en-US" dirty="0"/>
              <a:t>is supported by several frame types, including for (re)association, ADDBA, ADDTS, etc. However, the same has not been done for probe frames. </a:t>
            </a:r>
            <a:r>
              <a:rPr lang="en-US" dirty="0" smtClean="0"/>
              <a:t>Therefore</a:t>
            </a:r>
            <a:r>
              <a:rPr lang="en-US" dirty="0"/>
              <a:t>, propose to add the Multi-band element to the SCAN primitive. By doing so, it will also be possible to use OCT with probe frames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Please find the detail from </a:t>
            </a:r>
            <a:r>
              <a:rPr lang="en-US" dirty="0" smtClean="0">
                <a:hlinkClick r:id="rId2"/>
              </a:rPr>
              <a:t>11-1178r1</a:t>
            </a:r>
            <a:r>
              <a:rPr lang="en-US" dirty="0" smtClean="0"/>
              <a:t> document presented </a:t>
            </a:r>
            <a:r>
              <a:rPr lang="en-US" dirty="0"/>
              <a:t>by Carlos </a:t>
            </a:r>
            <a:r>
              <a:rPr lang="en-US" dirty="0" smtClean="0"/>
              <a:t>(</a:t>
            </a:r>
            <a:r>
              <a:rPr lang="en-US" dirty="0"/>
              <a:t>Intel). </a:t>
            </a:r>
            <a:endParaRPr lang="en-US" dirty="0" smtClean="0"/>
          </a:p>
          <a:p>
            <a:r>
              <a:rPr lang="en-US" dirty="0" smtClean="0"/>
              <a:t>Also, the OCT mechanism is decoupled from the FST (Fast Session Transfer) mechanism. </a:t>
            </a:r>
          </a:p>
          <a:p>
            <a:pPr lvl="1"/>
            <a:r>
              <a:rPr lang="en-US" dirty="0" smtClean="0"/>
              <a:t>Previously, the multi-band capable device shall support the OCT and FST. 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203323-1D81-4B34-875E-950EB66EF7BE}" type="slidenum">
              <a:rPr lang="en-US" altLang="ja-JP" smtClean="0"/>
              <a:pPr>
                <a:defRPr/>
              </a:pPr>
              <a:t>6</a:t>
            </a:fld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0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OCT based 6 GHz AP Operation 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Pre-association </a:t>
            </a:r>
            <a:r>
              <a:rPr lang="en-US" dirty="0"/>
              <a:t>Issue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observation is that the OCT </a:t>
            </a:r>
            <a:r>
              <a:rPr lang="en-US" dirty="0"/>
              <a:t>based 6 GHz AP </a:t>
            </a:r>
            <a:r>
              <a:rPr lang="en-US" dirty="0" smtClean="0"/>
              <a:t>discovery has several issues yet. </a:t>
            </a:r>
          </a:p>
          <a:p>
            <a:pPr lvl="1"/>
            <a:r>
              <a:rPr lang="en-US" dirty="0" smtClean="0"/>
              <a:t>1) The </a:t>
            </a:r>
            <a:r>
              <a:rPr lang="en-US" dirty="0"/>
              <a:t>On-channel Tunnel Request </a:t>
            </a:r>
            <a:r>
              <a:rPr lang="en-US" dirty="0" smtClean="0"/>
              <a:t>frame for carrying the Probe Request and Probe Response is not a public action frame. </a:t>
            </a:r>
            <a:br>
              <a:rPr lang="en-US" dirty="0" smtClean="0"/>
            </a:br>
            <a:r>
              <a:rPr lang="en-US" dirty="0" smtClean="0"/>
              <a:t>So, for discovering 6 GHz BSS through the OCT, a STA shall be associated with the AP.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203323-1D81-4B34-875E-950EB66EF7BE}" type="slidenum">
              <a:rPr lang="en-US" altLang="ja-JP" smtClean="0"/>
              <a:pPr>
                <a:defRPr/>
              </a:pPr>
              <a:t>7</a:t>
            </a:fld>
            <a:endParaRPr lang="en-US" altLang="ja-JP" dirty="0"/>
          </a:p>
        </p:txBody>
      </p:sp>
      <p:sp>
        <p:nvSpPr>
          <p:cNvPr id="7" name="Rectangle 6"/>
          <p:cNvSpPr/>
          <p:nvPr/>
        </p:nvSpPr>
        <p:spPr>
          <a:xfrm>
            <a:off x="457200" y="5023438"/>
            <a:ext cx="914400" cy="45243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Beacon [RNR]</a:t>
            </a:r>
            <a:endParaRPr lang="en-US" sz="1400" dirty="0"/>
          </a:p>
        </p:txBody>
      </p:sp>
      <p:sp>
        <p:nvSpPr>
          <p:cNvPr id="9" name="Rectangle 8"/>
          <p:cNvSpPr/>
          <p:nvPr/>
        </p:nvSpPr>
        <p:spPr>
          <a:xfrm>
            <a:off x="3048000" y="5729055"/>
            <a:ext cx="1371600" cy="44439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Association Request</a:t>
            </a:r>
            <a:endParaRPr lang="en-US" sz="1400" dirty="0"/>
          </a:p>
        </p:txBody>
      </p:sp>
      <p:sp>
        <p:nvSpPr>
          <p:cNvPr id="10" name="Rectangle 9"/>
          <p:cNvSpPr/>
          <p:nvPr/>
        </p:nvSpPr>
        <p:spPr>
          <a:xfrm>
            <a:off x="4572000" y="5029200"/>
            <a:ext cx="1371600" cy="4524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Association Response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>
          <a:xfrm>
            <a:off x="6096000" y="5733142"/>
            <a:ext cx="1371600" cy="43622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OCT Request </a:t>
            </a:r>
            <a:br>
              <a:rPr lang="en-US" sz="1400" dirty="0" smtClean="0"/>
            </a:br>
            <a:r>
              <a:rPr lang="en-US" sz="1400" dirty="0"/>
              <a:t>[</a:t>
            </a:r>
            <a:r>
              <a:rPr lang="en-US" sz="1400" dirty="0" smtClean="0"/>
              <a:t>Probe Request]</a:t>
            </a:r>
            <a:endParaRPr lang="en-US" sz="1400" dirty="0"/>
          </a:p>
        </p:txBody>
      </p:sp>
      <p:sp>
        <p:nvSpPr>
          <p:cNvPr id="12" name="Rectangle 11"/>
          <p:cNvSpPr/>
          <p:nvPr/>
        </p:nvSpPr>
        <p:spPr>
          <a:xfrm>
            <a:off x="7620000" y="5029200"/>
            <a:ext cx="1524000" cy="45243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OCT </a:t>
            </a:r>
            <a:r>
              <a:rPr lang="en-US" sz="1400" dirty="0" smtClean="0"/>
              <a:t>Request </a:t>
            </a:r>
            <a:br>
              <a:rPr lang="en-US" sz="1400" dirty="0" smtClean="0"/>
            </a:br>
            <a:r>
              <a:rPr lang="en-US" sz="1400" dirty="0" smtClean="0"/>
              <a:t>[Probe Response]</a:t>
            </a:r>
            <a:endParaRPr lang="en-US" sz="1400" dirty="0"/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381000" y="5487644"/>
            <a:ext cx="8763000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381000" y="6165283"/>
            <a:ext cx="8763000" cy="81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524000" y="5724973"/>
            <a:ext cx="1371600" cy="44439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Authentication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-89691" y="4953000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5GHz</a:t>
            </a:r>
            <a:br>
              <a:rPr lang="en-US" sz="1400" dirty="0" smtClean="0"/>
            </a:br>
            <a:r>
              <a:rPr lang="en-US" sz="1400" dirty="0" smtClean="0"/>
              <a:t> AP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-76200" y="5638800"/>
            <a:ext cx="643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5GHz</a:t>
            </a:r>
            <a:br>
              <a:rPr lang="en-US" sz="1400" dirty="0" smtClean="0"/>
            </a:br>
            <a:r>
              <a:rPr lang="en-US" sz="1400" dirty="0" smtClean="0"/>
              <a:t>STA</a:t>
            </a:r>
            <a:endParaRPr lang="en-US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7620000" y="5476220"/>
            <a:ext cx="152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Probe Response contains 6GHz AP information.</a:t>
            </a:r>
            <a:endParaRPr lang="en-US" sz="1400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  <p:sp>
        <p:nvSpPr>
          <p:cNvPr id="1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4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OCT based 6 GHz AP Operation </a:t>
            </a:r>
            <a:r>
              <a:rPr lang="en-US" dirty="0" smtClean="0"/>
              <a:t>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Pre-association Issue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Our observation is that the OCT based 6 GHz AP discovery has several issues yet. </a:t>
            </a:r>
          </a:p>
          <a:p>
            <a:pPr lvl="1"/>
            <a:r>
              <a:rPr lang="en-US" dirty="0" smtClean="0"/>
              <a:t>1) Just for obtaining more information (e.g., SSID, operation parameters) of 6 GHz AP, requiring association and authentication with 2.4/5 GHz AP is an unnecessary overhead. 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203323-1D81-4B34-875E-950EB66EF7BE}" type="slidenum">
              <a:rPr lang="en-US" altLang="ja-JP" smtClean="0"/>
              <a:pPr>
                <a:defRPr/>
              </a:pPr>
              <a:t>8</a:t>
            </a:fld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43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OCT based 6 GHz AP Operation 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Pre-association 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Our observation is that the OCT based 6 GHz AP discovery has several issues yet. </a:t>
            </a:r>
          </a:p>
          <a:p>
            <a:pPr lvl="1"/>
            <a:r>
              <a:rPr lang="en-US" dirty="0" smtClean="0"/>
              <a:t>2) The Probe Response frame has some band specific dynamic information. </a:t>
            </a:r>
            <a:br>
              <a:rPr lang="en-US" dirty="0" smtClean="0"/>
            </a:br>
            <a:r>
              <a:rPr lang="en-US" dirty="0" smtClean="0"/>
              <a:t>One example</a:t>
            </a:r>
            <a:r>
              <a:rPr lang="en-US" dirty="0"/>
              <a:t> </a:t>
            </a:r>
            <a:r>
              <a:rPr lang="en-US" dirty="0" smtClean="0"/>
              <a:t>is the timestamp field. Since the timestamp is recorded by the hardware immediately before sending the Probe Response frame, </a:t>
            </a:r>
            <a:r>
              <a:rPr lang="en-US" dirty="0"/>
              <a:t>i</a:t>
            </a:r>
            <a:r>
              <a:rPr lang="en-US" dirty="0" smtClean="0"/>
              <a:t>t is hard for the hardware of 2.4/5 GHz AP to set the correct timestamp of the 6 GHz AP.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203323-1D81-4B34-875E-950EB66EF7BE}" type="slidenum">
              <a:rPr lang="en-US" altLang="ja-JP" smtClean="0"/>
              <a:pPr>
                <a:defRPr/>
              </a:pPr>
              <a:t>9</a:t>
            </a:fld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04191" y="6475413"/>
            <a:ext cx="1839734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</a:t>
            </a:r>
            <a:r>
              <a:rPr lang="en-US" dirty="0" err="1" smtClean="0"/>
              <a:t>MediaTek</a:t>
            </a:r>
            <a:r>
              <a:rPr lang="en-US" dirty="0" smtClean="0"/>
              <a:t> Inc. 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78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5DB7F03-E2F4-4208-8217-CF5CB1C8F085}">
  <ds:schemaRefs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93153</TotalTime>
  <Words>1022</Words>
  <Application>Microsoft Office PowerPoint</Application>
  <PresentationFormat>On-screen Show (4:3)</PresentationFormat>
  <Paragraphs>108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802-11-Submission</vt:lpstr>
      <vt:lpstr>Document</vt:lpstr>
      <vt:lpstr>OCT based 6 GHz AP Operation Discussion</vt:lpstr>
      <vt:lpstr>Recap: CR for 6GHz [11-18/1127r9]</vt:lpstr>
      <vt:lpstr>Recap: CR for 6GHz [11-18/1127r9]</vt:lpstr>
      <vt:lpstr>Recap: CR for 6GHz [11-18/1127r9]</vt:lpstr>
      <vt:lpstr>OCT Progress</vt:lpstr>
      <vt:lpstr>OCT Progress</vt:lpstr>
      <vt:lpstr>OCT based 6 GHz AP Operation : Pre-association Issue</vt:lpstr>
      <vt:lpstr>OCT based 6 GHz AP Operation : Pre-association Issue</vt:lpstr>
      <vt:lpstr>OCT based 6 GHz AP Operation : Pre-association Issue</vt:lpstr>
      <vt:lpstr>OCT based 6 GHz AP Operation : Pre-association Issue</vt:lpstr>
      <vt:lpstr>OCT based 6 GHz AP Operation : Post-association issue</vt:lpstr>
      <vt:lpstr>OCT based 6 GHz AP Operation</vt:lpstr>
      <vt:lpstr>Conclusion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1040</cp:revision>
  <cp:lastPrinted>1998-02-10T13:28:06Z</cp:lastPrinted>
  <dcterms:created xsi:type="dcterms:W3CDTF">2007-05-21T21:00:37Z</dcterms:created>
  <dcterms:modified xsi:type="dcterms:W3CDTF">2018-11-27T23:28:47Z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