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60" r:id="rId5"/>
  </p:sldIdLst>
  <p:sldSz cx="12193588" cy="6858000"/>
  <p:notesSz cx="6934200" cy="9280525"/>
  <p:defaultTextStyle>
    <a:defPPr>
      <a:defRPr lang="en-GB"/>
    </a:defPPr>
    <a:lvl1pPr algn="l" defTabSz="457200" rtl="0" fontAlgn="base" hangingPunct="0">
      <a:lnSpc>
        <a:spcPct val="9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1pPr>
    <a:lvl2pPr marL="742950" indent="-285750" algn="l" defTabSz="457200" rtl="0" fontAlgn="base" hangingPunct="0">
      <a:lnSpc>
        <a:spcPct val="9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2pPr>
    <a:lvl3pPr marL="1143000" indent="-228600" algn="l" defTabSz="457200" rtl="0" fontAlgn="base" hangingPunct="0">
      <a:lnSpc>
        <a:spcPct val="9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3pPr>
    <a:lvl4pPr marL="1600200" indent="-228600" algn="l" defTabSz="457200" rtl="0" fontAlgn="base" hangingPunct="0">
      <a:lnSpc>
        <a:spcPct val="9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4pPr>
    <a:lvl5pPr marL="2057400" indent="-228600" algn="l" defTabSz="457200" rtl="0" fontAlgn="base" hangingPunct="0">
      <a:lnSpc>
        <a:spcPct val="9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72" y="39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>
            <a:extLst>
              <a:ext uri="{FF2B5EF4-FFF2-40B4-BE49-F238E27FC236}">
                <a16:creationId xmlns:a16="http://schemas.microsoft.com/office/drawing/2014/main" id="{31831167-FA51-4B6D-8546-9925D58E0B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" name="AutoShape 2">
            <a:extLst>
              <a:ext uri="{FF2B5EF4-FFF2-40B4-BE49-F238E27FC236}">
                <a16:creationId xmlns:a16="http://schemas.microsoft.com/office/drawing/2014/main" id="{65433740-72B7-4A5F-98B9-AA6114C84C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AutoShape 3">
            <a:extLst>
              <a:ext uri="{FF2B5EF4-FFF2-40B4-BE49-F238E27FC236}">
                <a16:creationId xmlns:a16="http://schemas.microsoft.com/office/drawing/2014/main" id="{001DB539-036D-4894-A194-5A4549BA8C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" name="AutoShape 4">
            <a:extLst>
              <a:ext uri="{FF2B5EF4-FFF2-40B4-BE49-F238E27FC236}">
                <a16:creationId xmlns:a16="http://schemas.microsoft.com/office/drawing/2014/main" id="{BF4F31A3-0484-4DAA-85E2-CEA568426B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AutoShape 5">
            <a:extLst>
              <a:ext uri="{FF2B5EF4-FFF2-40B4-BE49-F238E27FC236}">
                <a16:creationId xmlns:a16="http://schemas.microsoft.com/office/drawing/2014/main" id="{7ED3B687-B4EE-4070-9C50-0B2B72DD6E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AutoShape 6">
            <a:extLst>
              <a:ext uri="{FF2B5EF4-FFF2-40B4-BE49-F238E27FC236}">
                <a16:creationId xmlns:a16="http://schemas.microsoft.com/office/drawing/2014/main" id="{7D17CF27-3D8C-431B-A9C5-9D8E0966E2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5DE757FC-CD71-491B-80C7-01D2596DFCEC}"/>
              </a:ext>
            </a:extLst>
          </p:cNvPr>
          <p:cNvSpPr>
            <a:spLocks noGrp="1" noChangeArrowheads="1"/>
          </p:cNvSpPr>
          <p:nvPr>
            <p:ph type="sldImg"/>
          </p:nvPr>
        </p:nvSpPr>
        <p:spPr bwMode="auto">
          <a:xfrm>
            <a:off x="373063" y="704850"/>
            <a:ext cx="6175375" cy="3468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7AC68EF5-E8CC-4200-A6D1-0158A49DA600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93738" y="4408488"/>
            <a:ext cx="5535612" cy="416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2057" name="Text Box 9">
            <a:extLst>
              <a:ext uri="{FF2B5EF4-FFF2-40B4-BE49-F238E27FC236}">
                <a16:creationId xmlns:a16="http://schemas.microsoft.com/office/drawing/2014/main" id="{866B8F5B-C8B9-4EEA-9080-8B85DACA4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30067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Text Box 10">
            <a:extLst>
              <a:ext uri="{FF2B5EF4-FFF2-40B4-BE49-F238E27FC236}">
                <a16:creationId xmlns:a16="http://schemas.microsoft.com/office/drawing/2014/main" id="{9DAC595C-946E-4CF2-8097-48BD01CF14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0"/>
            <a:ext cx="30067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9" name="Text Box 11">
            <a:extLst>
              <a:ext uri="{FF2B5EF4-FFF2-40B4-BE49-F238E27FC236}">
                <a16:creationId xmlns:a16="http://schemas.microsoft.com/office/drawing/2014/main" id="{7AA33F6E-5018-4150-99C9-28EB9988ED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816975"/>
            <a:ext cx="30067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0" name="Rectangle 12">
            <a:extLst>
              <a:ext uri="{FF2B5EF4-FFF2-40B4-BE49-F238E27FC236}">
                <a16:creationId xmlns:a16="http://schemas.microsoft.com/office/drawing/2014/main" id="{99405772-C9D8-4252-84FD-18A117FBE5A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924300" y="8816975"/>
            <a:ext cx="29972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3000"/>
              </a:lnSpc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DejaVu Sans" charset="0"/>
              </a:defRPr>
            </a:lvl1pPr>
          </a:lstStyle>
          <a:p>
            <a:fld id="{D41C203A-FF96-447D-8A0C-442F316836D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>
            <a:extLst>
              <a:ext uri="{FF2B5EF4-FFF2-40B4-BE49-F238E27FC236}">
                <a16:creationId xmlns:a16="http://schemas.microsoft.com/office/drawing/2014/main" id="{06BE6850-9EF7-415F-9414-73AAD7063AF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070BEA3-7E73-4D50-A879-6B19F60DFC77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7169" name="Text Box 1">
            <a:extLst>
              <a:ext uri="{FF2B5EF4-FFF2-40B4-BE49-F238E27FC236}">
                <a16:creationId xmlns:a16="http://schemas.microsoft.com/office/drawing/2014/main" id="{0B0168EA-2CD9-4B39-95DE-91F0BEF4E2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8816975"/>
            <a:ext cx="3003550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r">
              <a:lnSpc>
                <a:spcPct val="93000"/>
              </a:lnSpc>
              <a:buClrTx/>
              <a:buFontTx/>
              <a:buNone/>
            </a:pPr>
            <a:fld id="{FA5DF355-74FE-4402-B4C8-6ED39FB7DFFE}" type="slidenum"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  <a:cs typeface="DejaVu Sans" charset="0"/>
              </a:rPr>
              <a:pPr algn="r">
                <a:lnSpc>
                  <a:spcPct val="93000"/>
                </a:lnSpc>
                <a:buClrTx/>
                <a:buFontTx/>
                <a:buNone/>
              </a:pPr>
              <a:t>1</a:t>
            </a:fld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  <a:cs typeface="DejaVu Sans" charset="0"/>
            </a:endParaRPr>
          </a:p>
        </p:txBody>
      </p:sp>
      <p:sp>
        <p:nvSpPr>
          <p:cNvPr id="7170" name="Text Box 2">
            <a:extLst>
              <a:ext uri="{FF2B5EF4-FFF2-40B4-BE49-F238E27FC236}">
                <a16:creationId xmlns:a16="http://schemas.microsoft.com/office/drawing/2014/main" id="{DC31DC42-889F-463C-AADF-904A4DB15F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8816975"/>
            <a:ext cx="30067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r">
              <a:lnSpc>
                <a:spcPct val="93000"/>
              </a:lnSpc>
              <a:buClrTx/>
              <a:buFontTx/>
              <a:buNone/>
            </a:pPr>
            <a:fld id="{0209008D-83EF-459B-B625-94007474DC88}" type="slidenum"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  <a:cs typeface="DejaVu Sans" charset="0"/>
              </a:rPr>
              <a:pPr algn="r">
                <a:lnSpc>
                  <a:spcPct val="93000"/>
                </a:lnSpc>
                <a:buClrTx/>
                <a:buFontTx/>
                <a:buNone/>
              </a:pPr>
              <a:t>1</a:t>
            </a:fld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  <a:cs typeface="DejaVu Sans" charset="0"/>
            </a:endParaRPr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5B541829-C429-41CB-9209-7E25B969DB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r">
              <a:lnSpc>
                <a:spcPct val="100000"/>
              </a:lnSpc>
              <a:buClrTx/>
              <a:buFontTx/>
              <a:buNone/>
            </a:pPr>
            <a:r>
              <a:rPr lang="en-US" altLang="en-US" sz="1400" b="1">
                <a:solidFill>
                  <a:srgbClr val="000000"/>
                </a:solidFill>
                <a:latin typeface="Times New Roman" panose="02020603050405020304" pitchFamily="18" charset="0"/>
              </a:rPr>
              <a:t>doc.: IEEE 802.11-yy/xxxxr0</a:t>
            </a:r>
          </a:p>
        </p:txBody>
      </p:sp>
      <p:sp>
        <p:nvSpPr>
          <p:cNvPr id="7172" name="Text Box 4">
            <a:extLst>
              <a:ext uri="{FF2B5EF4-FFF2-40B4-BE49-F238E27FC236}">
                <a16:creationId xmlns:a16="http://schemas.microsoft.com/office/drawing/2014/main" id="{2BDC704C-9BDB-4D36-B991-E1D6CDE087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1400" b="1">
                <a:solidFill>
                  <a:srgbClr val="000000"/>
                </a:solidFill>
                <a:latin typeface="Times New Roman" panose="02020603050405020304" pitchFamily="18" charset="0"/>
              </a:rPr>
              <a:t>Month Year</a:t>
            </a:r>
          </a:p>
        </p:txBody>
      </p:sp>
      <p:sp>
        <p:nvSpPr>
          <p:cNvPr id="7173" name="Text Box 5">
            <a:extLst>
              <a:ext uri="{FF2B5EF4-FFF2-40B4-BE49-F238E27FC236}">
                <a16:creationId xmlns:a16="http://schemas.microsoft.com/office/drawing/2014/main" id="{D621C650-C067-455E-BF73-7BB636092B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r">
              <a:lnSpc>
                <a:spcPct val="100000"/>
              </a:lnSpc>
              <a:buClr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t>John Doe, Some Company</a:t>
            </a:r>
          </a:p>
        </p:txBody>
      </p:sp>
      <p:sp>
        <p:nvSpPr>
          <p:cNvPr id="7174" name="Text Box 6">
            <a:extLst>
              <a:ext uri="{FF2B5EF4-FFF2-40B4-BE49-F238E27FC236}">
                <a16:creationId xmlns:a16="http://schemas.microsoft.com/office/drawing/2014/main" id="{557ECB55-65D9-4C46-B821-003E25189D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r">
              <a:lnSpc>
                <a:spcPct val="100000"/>
              </a:lnSpc>
              <a:buClr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t>Page </a:t>
            </a:r>
            <a:fld id="{78251649-2204-4B14-8E01-5A122D1A7B85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pPr algn="r">
                <a:lnSpc>
                  <a:spcPct val="100000"/>
                </a:lnSpc>
                <a:buClrTx/>
                <a:buFontTx/>
                <a:buNone/>
              </a:pPr>
              <a:t>1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5" name="AutoShape 7">
            <a:extLst>
              <a:ext uri="{FF2B5EF4-FFF2-40B4-BE49-F238E27FC236}">
                <a16:creationId xmlns:a16="http://schemas.microsoft.com/office/drawing/2014/main" id="{BF8D3AD3-156D-46EA-8984-77F915C610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custGeom>
            <a:avLst/>
            <a:gdLst>
              <a:gd name="G0" fmla="+- 12850 0 0"/>
              <a:gd name="G1" fmla="+- 1 0 0"/>
              <a:gd name="G2" fmla="+- 2 0 0"/>
              <a:gd name="G3" fmla="*/ 1 20251 45568"/>
              <a:gd name="T0" fmla="*/ 4625975 w 4625975"/>
              <a:gd name="T1" fmla="*/ 1734344 h 3468688"/>
              <a:gd name="T2" fmla="*/ 2312992 w 4625975"/>
              <a:gd name="T3" fmla="*/ 3468688 h 3468688"/>
              <a:gd name="T4" fmla="*/ 0 w 4625975"/>
              <a:gd name="T5" fmla="*/ 1734344 h 3468688"/>
              <a:gd name="T6" fmla="*/ 2312992 w 4625975"/>
              <a:gd name="T7" fmla="*/ 0 h 3468688"/>
              <a:gd name="T8" fmla="*/ 0 w 4625975"/>
              <a:gd name="T9" fmla="*/ 0 h 3468688"/>
              <a:gd name="T10" fmla="*/ 4625975 w 4625975"/>
              <a:gd name="T11" fmla="*/ 3468688 h 34686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4625975" h="3468688">
                <a:moveTo>
                  <a:pt x="0" y="0"/>
                </a:moveTo>
                <a:lnTo>
                  <a:pt x="12850" y="0"/>
                </a:lnTo>
                <a:lnTo>
                  <a:pt x="12850" y="9635"/>
                </a:lnTo>
                <a:lnTo>
                  <a:pt x="0" y="9635"/>
                </a:lnTo>
                <a:close/>
              </a:path>
            </a:pathLst>
          </a:cu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Text Box 8">
            <a:extLst>
              <a:ext uri="{FF2B5EF4-FFF2-40B4-BE49-F238E27FC236}">
                <a16:creationId xmlns:a16="http://schemas.microsoft.com/office/drawing/2014/main" id="{38C2226C-78F8-41CD-BA2B-4B04EE697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>
            <a:extLst>
              <a:ext uri="{FF2B5EF4-FFF2-40B4-BE49-F238E27FC236}">
                <a16:creationId xmlns:a16="http://schemas.microsoft.com/office/drawing/2014/main" id="{D376E27E-72CA-4003-9E48-C6371F5ECD1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0C96C44-1A8A-46C8-85FD-AB47CD8E3BC0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8193" name="Text Box 1">
            <a:extLst>
              <a:ext uri="{FF2B5EF4-FFF2-40B4-BE49-F238E27FC236}">
                <a16:creationId xmlns:a16="http://schemas.microsoft.com/office/drawing/2014/main" id="{2EE1E27D-9A76-43FD-9D53-CD5E5F148E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8816975"/>
            <a:ext cx="3003550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r">
              <a:lnSpc>
                <a:spcPct val="93000"/>
              </a:lnSpc>
              <a:buClrTx/>
              <a:buFontTx/>
              <a:buNone/>
            </a:pPr>
            <a:fld id="{0B3FADEB-402F-4B26-9F1E-A82CA8F3BB27}" type="slidenum"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  <a:cs typeface="DejaVu Sans" charset="0"/>
              </a:rPr>
              <a:pPr algn="r">
                <a:lnSpc>
                  <a:spcPct val="93000"/>
                </a:lnSpc>
                <a:buClrTx/>
                <a:buFontTx/>
                <a:buNone/>
              </a:pPr>
              <a:t>2</a:t>
            </a:fld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  <a:cs typeface="DejaVu Sans" charset="0"/>
            </a:endParaRPr>
          </a:p>
        </p:txBody>
      </p:sp>
      <p:sp>
        <p:nvSpPr>
          <p:cNvPr id="8194" name="Text Box 2">
            <a:extLst>
              <a:ext uri="{FF2B5EF4-FFF2-40B4-BE49-F238E27FC236}">
                <a16:creationId xmlns:a16="http://schemas.microsoft.com/office/drawing/2014/main" id="{F79C5952-B0AC-4CA9-9233-995AF6F570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8816975"/>
            <a:ext cx="30067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r">
              <a:lnSpc>
                <a:spcPct val="93000"/>
              </a:lnSpc>
              <a:buClrTx/>
              <a:buFontTx/>
              <a:buNone/>
            </a:pPr>
            <a:fld id="{2E2FF2E3-C142-46AB-BEB0-C533C25210FF}" type="slidenum"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  <a:cs typeface="DejaVu Sans" charset="0"/>
              </a:rPr>
              <a:pPr algn="r">
                <a:lnSpc>
                  <a:spcPct val="93000"/>
                </a:lnSpc>
                <a:buClrTx/>
                <a:buFontTx/>
                <a:buNone/>
              </a:pPr>
              <a:t>2</a:t>
            </a:fld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  <a:cs typeface="DejaVu Sans" charset="0"/>
            </a:endParaRPr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A39C8988-5B09-409F-B67D-5B6E753E42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r">
              <a:lnSpc>
                <a:spcPct val="100000"/>
              </a:lnSpc>
              <a:buClrTx/>
              <a:buFontTx/>
              <a:buNone/>
            </a:pPr>
            <a:r>
              <a:rPr lang="en-US" altLang="en-US" sz="1400" b="1">
                <a:solidFill>
                  <a:srgbClr val="000000"/>
                </a:solidFill>
                <a:latin typeface="Times New Roman" panose="02020603050405020304" pitchFamily="18" charset="0"/>
              </a:rPr>
              <a:t>doc.: IEEE 802.11-yy/xxxxr0</a:t>
            </a:r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BB7B22E8-8EF4-4FAA-A984-981E14E8B9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1400" b="1">
                <a:solidFill>
                  <a:srgbClr val="000000"/>
                </a:solidFill>
                <a:latin typeface="Times New Roman" panose="02020603050405020304" pitchFamily="18" charset="0"/>
              </a:rPr>
              <a:t>Month Year</a:t>
            </a:r>
          </a:p>
        </p:txBody>
      </p:sp>
      <p:sp>
        <p:nvSpPr>
          <p:cNvPr id="8197" name="Text Box 5">
            <a:extLst>
              <a:ext uri="{FF2B5EF4-FFF2-40B4-BE49-F238E27FC236}">
                <a16:creationId xmlns:a16="http://schemas.microsoft.com/office/drawing/2014/main" id="{F9DB00FE-C5A3-4EB6-9E27-092D189A3B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r">
              <a:lnSpc>
                <a:spcPct val="100000"/>
              </a:lnSpc>
              <a:buClr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t>John Doe, Some Company</a:t>
            </a:r>
          </a:p>
        </p:txBody>
      </p:sp>
      <p:sp>
        <p:nvSpPr>
          <p:cNvPr id="8198" name="Text Box 6">
            <a:extLst>
              <a:ext uri="{FF2B5EF4-FFF2-40B4-BE49-F238E27FC236}">
                <a16:creationId xmlns:a16="http://schemas.microsoft.com/office/drawing/2014/main" id="{2765FF26-6957-428D-9A8F-9F9CBCEC04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r">
              <a:lnSpc>
                <a:spcPct val="100000"/>
              </a:lnSpc>
              <a:buClr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t>Page </a:t>
            </a:r>
            <a:fld id="{B322C0F5-C74C-4717-9992-4DD3C18052E2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pPr algn="r">
                <a:lnSpc>
                  <a:spcPct val="100000"/>
                </a:lnSpc>
                <a:buClrTx/>
                <a:buFontTx/>
                <a:buNone/>
              </a:pPr>
              <a:t>2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9" name="AutoShape 7">
            <a:extLst>
              <a:ext uri="{FF2B5EF4-FFF2-40B4-BE49-F238E27FC236}">
                <a16:creationId xmlns:a16="http://schemas.microsoft.com/office/drawing/2014/main" id="{27056C07-67A5-47E1-88E7-9AD973915B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custGeom>
            <a:avLst/>
            <a:gdLst>
              <a:gd name="G0" fmla="+- 12850 0 0"/>
              <a:gd name="G1" fmla="+- 1 0 0"/>
              <a:gd name="G2" fmla="+- 2 0 0"/>
              <a:gd name="G3" fmla="*/ 1 20251 45568"/>
              <a:gd name="T0" fmla="*/ 4625975 w 4625975"/>
              <a:gd name="T1" fmla="*/ 1734344 h 3468688"/>
              <a:gd name="T2" fmla="*/ 2312992 w 4625975"/>
              <a:gd name="T3" fmla="*/ 3468688 h 3468688"/>
              <a:gd name="T4" fmla="*/ 0 w 4625975"/>
              <a:gd name="T5" fmla="*/ 1734344 h 3468688"/>
              <a:gd name="T6" fmla="*/ 2312992 w 4625975"/>
              <a:gd name="T7" fmla="*/ 0 h 3468688"/>
              <a:gd name="T8" fmla="*/ 0 w 4625975"/>
              <a:gd name="T9" fmla="*/ 0 h 3468688"/>
              <a:gd name="T10" fmla="*/ 4625975 w 4625975"/>
              <a:gd name="T11" fmla="*/ 3468688 h 34686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4625975" h="3468688">
                <a:moveTo>
                  <a:pt x="0" y="0"/>
                </a:moveTo>
                <a:lnTo>
                  <a:pt x="12850" y="0"/>
                </a:lnTo>
                <a:lnTo>
                  <a:pt x="12850" y="9635"/>
                </a:lnTo>
                <a:lnTo>
                  <a:pt x="0" y="9635"/>
                </a:lnTo>
                <a:close/>
              </a:path>
            </a:pathLst>
          </a:cu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Text Box 8">
            <a:extLst>
              <a:ext uri="{FF2B5EF4-FFF2-40B4-BE49-F238E27FC236}">
                <a16:creationId xmlns:a16="http://schemas.microsoft.com/office/drawing/2014/main" id="{99DD3195-9A63-44E4-B55D-9564BAE23C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>
            <a:extLst>
              <a:ext uri="{FF2B5EF4-FFF2-40B4-BE49-F238E27FC236}">
                <a16:creationId xmlns:a16="http://schemas.microsoft.com/office/drawing/2014/main" id="{39B8A253-4702-4489-A21E-A706CDAC033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F8F5CE3-C8A4-4F07-B1F1-EB1E7FA32D8C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9217" name="Text Box 1">
            <a:extLst>
              <a:ext uri="{FF2B5EF4-FFF2-40B4-BE49-F238E27FC236}">
                <a16:creationId xmlns:a16="http://schemas.microsoft.com/office/drawing/2014/main" id="{10A0B3CE-3408-41AA-B78C-DF5B91A3A0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8816975"/>
            <a:ext cx="3003550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r">
              <a:lnSpc>
                <a:spcPct val="93000"/>
              </a:lnSpc>
              <a:buClrTx/>
              <a:buFontTx/>
              <a:buNone/>
            </a:pPr>
            <a:fld id="{6FBC06D3-2F48-4D24-AACF-1EF4B3F9EC94}" type="slidenum"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  <a:cs typeface="DejaVu Sans" charset="0"/>
              </a:rPr>
              <a:pPr algn="r">
                <a:lnSpc>
                  <a:spcPct val="93000"/>
                </a:lnSpc>
                <a:buClrTx/>
                <a:buFontTx/>
                <a:buNone/>
              </a:pPr>
              <a:t>3</a:t>
            </a:fld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  <a:cs typeface="DejaVu Sans" charset="0"/>
            </a:endParaRP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32A4753F-584D-45A5-B22C-08C9C6A82DEF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373063" y="704850"/>
            <a:ext cx="6184900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8FDCC510-5B0E-435F-9E3B-57E420B52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738" y="4408488"/>
            <a:ext cx="5545137" cy="417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23898-0A6D-451F-B3B3-BB72032746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A31AAA-1127-48E2-9561-A47F74910F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A3C2B8-E62D-4507-A341-56366455FDD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September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29DBEA-8830-42D2-A9F5-8A336808DA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James Gilb (GA-ASI, USD, Gilb Consulting GenXComm)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726322-BC88-4809-B32F-73CFCE51E4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584D1-0DBF-4DBE-8D1E-917263FDBD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679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7BCD0-3941-4EAF-A0B8-70BA613E5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11211B-D1F0-41B1-BE5F-A8407C31F9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3F8F77-458A-4609-B8DA-ABD92C55138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September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5B2FC-3E95-4552-9720-2C1B4CF684B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James Gilb (GA-ASI, USD, Gilb Consulting GenXComm)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C8DF9-C19E-4CDF-84B1-9E4C5A2F10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29834E6-36BC-40C1-9F1F-6D807AA82A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3354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98F9B8-8C2B-4295-860C-2126A38DAF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2850" y="685800"/>
            <a:ext cx="2740025" cy="5629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544A5F-1A57-4D93-837F-900ACC5A8E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685800"/>
            <a:ext cx="8070850" cy="56292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0107F3-68F4-42D1-B3CB-F93F9B5DA0B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September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8AF56-B273-4C9A-9E10-031DA812320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James Gilb (GA-ASI, USD, Gilb Consulting GenXComm)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6B8CCF-68E4-4EBE-8BFA-AAF600F3313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AC2C423-867C-4B89-9654-5031E754B3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7193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D285C-4EDB-4EE3-898B-3CBA80E2D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C1ABF-A944-4E93-9898-7EDB1783C6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CEEA52-066B-4865-A18A-3AAF534EFC2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September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66AB6-5621-4BB7-A694-9EA43CBC940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James Gilb (GA-ASI, USD, Gilb Consulting GenXComm)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DA1AD-07F8-4B3F-849D-7B5471C339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B114939-3978-41B5-9441-8022330F9D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7024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EC6C0-92BD-4B8E-9760-8A71B8169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47D1D8-4AFD-4155-8BF5-D4CFA68B97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E46EB3-7184-4B69-80C5-B6002229560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September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884A56-414B-4291-BDD3-C76E8E554B0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James Gilb (GA-ASI, USD, Gilb Consulting GenXComm)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419F3C-BDF8-4482-A6D9-DBB3234908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74C3268-EAA4-4B9C-8B7D-F9897BD0FC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9216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29FBF-1540-44E5-A29C-3B5D22E80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8C64C-F27D-440F-AD35-33D8918827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739900"/>
            <a:ext cx="5403850" cy="45751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E79073-57A8-4B2C-9BBE-D3359043A1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65850" y="1739900"/>
            <a:ext cx="5405438" cy="45751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06739D-CFAE-4B09-BB18-3CE06E1EC8D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September 2018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A12165-6C39-411E-B2FA-FCAACFA2C90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James Gilb (GA-ASI, USD, Gilb Consulting GenXComm)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7F43BB-B201-446A-B410-D2EC1F36E4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7F06BBB-6F48-41C5-8308-8577C66F56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8813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49B3B-769C-4740-BC6C-93BE829E3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3A3156-DD36-4833-854D-17CD248C26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14ED3B-0123-45E8-B02C-7DA091EE0C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62361A-5A3F-4EE6-98D7-D13E0A56BA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6B410D-B6E6-4EA4-83C0-AC085A6EDF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51D47B-99C4-4BBA-8590-5F26A427ED7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September 2018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592F41-DA1A-4244-932C-8A47931B351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James Gilb (GA-ASI, USD, Gilb Consulting GenXComm)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A76B7C-9896-4E4E-8844-0858BE8518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C4092ED-4C31-4E11-993C-0F80FCE80B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3480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E2204-76C5-4144-B2B6-BB2B35085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27E1CE-303C-4C6C-B59C-F8AA166DE8C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September 2018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64F930-CB87-4796-BE74-3CD6AC55E31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James Gilb (GA-ASI, USD, Gilb Consulting GenXComm)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18366F-721E-4003-888D-6AC9479423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3A2A5BD6-F464-4D44-A422-220BD878AE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5894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AEF7D8-A6E7-4054-AEA4-583BA51544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September 2018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DCE001-91C8-4089-97C1-445EBAB21D1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James Gilb (GA-ASI, USD, Gilb Consulting GenXComm)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51C923-70D3-4D64-8CA8-7D723C2306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938D569B-38E6-49F1-8D03-CB649B8766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9922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1B7C5-FC66-436E-8ABA-193EADB75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1E09F-B3C9-4944-BD91-D4EEB8B5A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B077B8-06E8-4F79-BC81-11883F8917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C8FAA6-2E09-45E7-8EC8-CA2692AF94A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September 2018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D2334B-C1CF-4BD8-9371-412FEE424FC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James Gilb (GA-ASI, USD, Gilb Consulting GenXComm)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43176-3D33-4626-A860-A65D706C44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24E3878-3005-428B-8242-784B24E97F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7077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3CD28-BE38-40C0-95BD-F4527ABE2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AAB597-638B-4EF9-AB7B-FCA8B062FC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7C1BB0-A919-4C53-BC0F-520DC13342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817A9B-30A5-4ED4-951A-A0CD4E20906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September 2018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FF758E-41B2-4804-9624-1A12327F6AB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James Gilb (GA-ASI, USD, Gilb Consulting GenXComm)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4827C8-65A3-4EDF-B79B-6B08FC8574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6F6AAE4-8D3B-44A0-B30D-03E1F1ACD4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7968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Line 1">
            <a:extLst>
              <a:ext uri="{FF2B5EF4-FFF2-40B4-BE49-F238E27FC236}">
                <a16:creationId xmlns:a16="http://schemas.microsoft.com/office/drawing/2014/main" id="{319F552A-5528-4D16-9597-E7D4D33A4A6D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630238"/>
            <a:ext cx="10977563" cy="1587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" name="AutoShape 2">
            <a:extLst>
              <a:ext uri="{FF2B5EF4-FFF2-40B4-BE49-F238E27FC236}">
                <a16:creationId xmlns:a16="http://schemas.microsoft.com/office/drawing/2014/main" id="{219A330B-FCC5-4B85-99EA-953FDCEA98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225" y="6492875"/>
            <a:ext cx="714375" cy="182563"/>
          </a:xfrm>
          <a:custGeom>
            <a:avLst/>
            <a:gdLst>
              <a:gd name="G0" fmla="+- 1985 0 0"/>
              <a:gd name="G1" fmla="+- 1 0 0"/>
              <a:gd name="G2" fmla="+- 2 0 0"/>
              <a:gd name="G3" fmla="*/ 1 20251 45568"/>
              <a:gd name="T0" fmla="*/ 714375 w 714375"/>
              <a:gd name="T1" fmla="*/ 91282 h 182562"/>
              <a:gd name="T2" fmla="*/ 357188 w 714375"/>
              <a:gd name="T3" fmla="*/ 182563 h 182562"/>
              <a:gd name="T4" fmla="*/ 0 w 714375"/>
              <a:gd name="T5" fmla="*/ 91282 h 182562"/>
              <a:gd name="T6" fmla="*/ 357188 w 714375"/>
              <a:gd name="T7" fmla="*/ 0 h 182562"/>
              <a:gd name="T8" fmla="*/ 0 w 714375"/>
              <a:gd name="T9" fmla="*/ 0 h 182562"/>
              <a:gd name="T10" fmla="*/ 714375 w 714375"/>
              <a:gd name="T11" fmla="*/ 182562 h 182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714375" h="182562">
                <a:moveTo>
                  <a:pt x="0" y="0"/>
                </a:moveTo>
                <a:lnTo>
                  <a:pt x="1985" y="0"/>
                </a:lnTo>
                <a:lnTo>
                  <a:pt x="1985" y="509"/>
                </a:lnTo>
                <a:lnTo>
                  <a:pt x="0" y="50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t>Submission</a:t>
            </a:r>
          </a:p>
        </p:txBody>
      </p:sp>
      <p:sp>
        <p:nvSpPr>
          <p:cNvPr id="1027" name="Line 3">
            <a:extLst>
              <a:ext uri="{FF2B5EF4-FFF2-40B4-BE49-F238E27FC236}">
                <a16:creationId xmlns:a16="http://schemas.microsoft.com/office/drawing/2014/main" id="{75A90172-E5B2-4E6E-B779-33B44567400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9763" y="6467475"/>
            <a:ext cx="10972800" cy="34925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8" name="AutoShape 4">
            <a:extLst>
              <a:ext uri="{FF2B5EF4-FFF2-40B4-BE49-F238E27FC236}">
                <a16:creationId xmlns:a16="http://schemas.microsoft.com/office/drawing/2014/main" id="{11893C86-A9CF-40A6-90FC-8453EA2B5A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9913" y="357188"/>
            <a:ext cx="4667250" cy="273050"/>
          </a:xfrm>
          <a:custGeom>
            <a:avLst/>
            <a:gdLst>
              <a:gd name="G0" fmla="+- 12965 0 0"/>
              <a:gd name="G1" fmla="+- 1 0 0"/>
              <a:gd name="G2" fmla="+- 2 0 0"/>
              <a:gd name="G3" fmla="*/ 1 20251 45568"/>
              <a:gd name="T0" fmla="*/ 4667250 w 4667250"/>
              <a:gd name="T1" fmla="*/ 136525 h 273050"/>
              <a:gd name="T2" fmla="*/ 2333625 w 4667250"/>
              <a:gd name="T3" fmla="*/ 273050 h 273050"/>
              <a:gd name="T4" fmla="*/ 0 w 4667250"/>
              <a:gd name="T5" fmla="*/ 136525 h 273050"/>
              <a:gd name="T6" fmla="*/ 2333625 w 4667250"/>
              <a:gd name="T7" fmla="*/ 0 h 273050"/>
              <a:gd name="T8" fmla="*/ 0 w 4667250"/>
              <a:gd name="T9" fmla="*/ 0 h 273050"/>
              <a:gd name="T10" fmla="*/ 4667250 w 4667250"/>
              <a:gd name="T11" fmla="*/ 273050 h 273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4667250" h="273050">
                <a:moveTo>
                  <a:pt x="0" y="0"/>
                </a:moveTo>
                <a:lnTo>
                  <a:pt x="12965" y="0"/>
                </a:lnTo>
                <a:lnTo>
                  <a:pt x="12965" y="758"/>
                </a:lnTo>
                <a:lnTo>
                  <a:pt x="0" y="758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r">
              <a:lnSpc>
                <a:spcPct val="100000"/>
              </a:lnSpc>
              <a:buClrTx/>
              <a:buFontTx/>
              <a:buNone/>
            </a:pPr>
            <a:r>
              <a:rPr lang="en-US" alt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doc.: IEEE 802.11-18/2058r0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AB1690E-BD41-4127-80D9-42408D4E51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685800"/>
            <a:ext cx="10963275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1B519D1-54E0-4087-893E-E17ADBD693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739900"/>
            <a:ext cx="10961688" cy="457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124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198DC216-80E7-4BA7-95B1-C44CBCC8B337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09600" y="333375"/>
            <a:ext cx="2487613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 sz="2000">
                <a:solidFill>
                  <a:srgbClr val="000000"/>
                </a:solidFill>
                <a:latin typeface="+mj-lt"/>
                <a:cs typeface="DejaVu Sans" charset="0"/>
              </a:defRPr>
            </a:lvl1pPr>
          </a:lstStyle>
          <a:p>
            <a:r>
              <a:rPr lang="en-US" altLang="en-US"/>
              <a:t>September 2018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F5FDC2C7-C50E-4686-9BA6-CD3D1C329C07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7367588" y="6496050"/>
            <a:ext cx="4235450" cy="16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</a:tabLst>
              <a:defRPr sz="1200">
                <a:solidFill>
                  <a:srgbClr val="000000"/>
                </a:solidFill>
                <a:latin typeface="+mj-lt"/>
                <a:cs typeface="DejaVu Sans" charset="0"/>
              </a:defRPr>
            </a:lvl1pPr>
          </a:lstStyle>
          <a:p>
            <a:r>
              <a:rPr lang="en-US" altLang="en-US"/>
              <a:t>James Gilb (GA-ASI, USD, Gilb Consulting GenXComm)</a:t>
            </a:r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101CBF07-F665-4413-8D53-5215E16D0F3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5121275" y="6475413"/>
            <a:ext cx="17272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Tx/>
              <a:buFontTx/>
              <a:buNone/>
              <a:tabLst>
                <a:tab pos="457200" algn="l"/>
                <a:tab pos="914400" algn="l"/>
                <a:tab pos="1371600" algn="l"/>
              </a:tabLst>
              <a:defRPr sz="1200">
                <a:solidFill>
                  <a:srgbClr val="000000"/>
                </a:solidFill>
                <a:latin typeface="+mj-lt"/>
                <a:cs typeface="DejaVu Sans" charset="0"/>
              </a:defRPr>
            </a:lvl1pPr>
          </a:lstStyle>
          <a:p>
            <a:r>
              <a:rPr lang="en-US" altLang="en-US"/>
              <a:t>Slide </a:t>
            </a:r>
            <a:fld id="{4E6E3894-3F65-409D-BE59-1307A5E6880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b="1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b="1">
          <a:solidFill>
            <a:srgbClr val="000000"/>
          </a:solidFill>
          <a:latin typeface="Times New Roman" panose="02020603050405020304" pitchFamily="18" charset="0"/>
          <a:ea typeface="MS Gothic" panose="020B0609070205080204" pitchFamily="49" charset="-128"/>
        </a:defRPr>
      </a:lvl2pPr>
      <a:lvl3pPr marL="11430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b="1">
          <a:solidFill>
            <a:srgbClr val="000000"/>
          </a:solidFill>
          <a:latin typeface="Times New Roman" panose="02020603050405020304" pitchFamily="18" charset="0"/>
          <a:ea typeface="MS Gothic" panose="020B0609070205080204" pitchFamily="49" charset="-128"/>
        </a:defRPr>
      </a:lvl3pPr>
      <a:lvl4pPr marL="16002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b="1">
          <a:solidFill>
            <a:srgbClr val="000000"/>
          </a:solidFill>
          <a:latin typeface="Times New Roman" panose="02020603050405020304" pitchFamily="18" charset="0"/>
          <a:ea typeface="MS Gothic" panose="020B0609070205080204" pitchFamily="49" charset="-128"/>
        </a:defRPr>
      </a:lvl4pPr>
      <a:lvl5pPr marL="20574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b="1">
          <a:solidFill>
            <a:srgbClr val="000000"/>
          </a:solidFill>
          <a:latin typeface="Times New Roman" panose="02020603050405020304" pitchFamily="18" charset="0"/>
          <a:ea typeface="MS Gothic" panose="020B0609070205080204" pitchFamily="49" charset="-128"/>
        </a:defRPr>
      </a:lvl5pPr>
      <a:lvl6pPr marL="25146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b="1">
          <a:solidFill>
            <a:srgbClr val="000000"/>
          </a:solidFill>
          <a:latin typeface="Times New Roman" panose="02020603050405020304" pitchFamily="18" charset="0"/>
          <a:ea typeface="MS Gothic" panose="020B0609070205080204" pitchFamily="49" charset="-128"/>
        </a:defRPr>
      </a:lvl6pPr>
      <a:lvl7pPr marL="29718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b="1">
          <a:solidFill>
            <a:srgbClr val="000000"/>
          </a:solidFill>
          <a:latin typeface="Times New Roman" panose="02020603050405020304" pitchFamily="18" charset="0"/>
          <a:ea typeface="MS Gothic" panose="020B0609070205080204" pitchFamily="49" charset="-128"/>
        </a:defRPr>
      </a:lvl7pPr>
      <a:lvl8pPr marL="34290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b="1">
          <a:solidFill>
            <a:srgbClr val="000000"/>
          </a:solidFill>
          <a:latin typeface="Times New Roman" panose="02020603050405020304" pitchFamily="18" charset="0"/>
          <a:ea typeface="MS Gothic" panose="020B0609070205080204" pitchFamily="49" charset="-128"/>
        </a:defRPr>
      </a:lvl8pPr>
      <a:lvl9pPr marL="38862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b="1">
          <a:solidFill>
            <a:srgbClr val="000000"/>
          </a:solidFill>
          <a:latin typeface="Times New Roman" panose="02020603050405020304" pitchFamily="18" charset="0"/>
          <a:ea typeface="MS Gothic" panose="020B0609070205080204" pitchFamily="49" charset="-128"/>
        </a:defRPr>
      </a:lvl9pPr>
    </p:titleStyle>
    <p:bodyStyle>
      <a:lvl1pPr marL="342900" indent="-342900" algn="l" defTabSz="457200" rtl="0" eaLnBrk="0" fontAlgn="base" hangingPunct="0">
        <a:spcBef>
          <a:spcPct val="0"/>
        </a:spcBef>
        <a:spcAft>
          <a:spcPts val="725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lnSpc>
          <a:spcPct val="93000"/>
        </a:lnSpc>
        <a:spcBef>
          <a:spcPct val="0"/>
        </a:spcBef>
        <a:spcAft>
          <a:spcPts val="725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72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16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725"/>
        </a:spcAft>
        <a:buClr>
          <a:srgbClr val="000000"/>
        </a:buClr>
        <a:buSzPct val="100000"/>
        <a:buFont typeface="Times New Roman" panose="02020603050405020304" pitchFamily="18" charset="0"/>
        <a:defRPr sz="14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>
            <a:extLst>
              <a:ext uri="{FF2B5EF4-FFF2-40B4-BE49-F238E27FC236}">
                <a16:creationId xmlns:a16="http://schemas.microsoft.com/office/drawing/2014/main" id="{775E9D9F-B909-43D4-A3D2-DE4336BCD4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2788" y="6475413"/>
            <a:ext cx="703262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>
              <a:lnSpc>
                <a:spcPct val="100000"/>
              </a:lnSpc>
              <a:buClr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t>Slide </a:t>
            </a:r>
            <a:fld id="{177FE6AE-E48D-4160-974F-C7CA9891AA76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pPr algn="ctr">
                <a:lnSpc>
                  <a:spcPct val="100000"/>
                </a:lnSpc>
                <a:buClrTx/>
                <a:buFontTx/>
                <a:buNone/>
              </a:pPr>
              <a:t>1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4" name="Text Box 2">
            <a:extLst>
              <a:ext uri="{FF2B5EF4-FFF2-40B4-BE49-F238E27FC236}">
                <a16:creationId xmlns:a16="http://schemas.microsoft.com/office/drawing/2014/main" id="{372739E6-286A-486D-8F72-9FBD564F7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688" y="333375"/>
            <a:ext cx="2497137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b="1">
                <a:solidFill>
                  <a:srgbClr val="000000"/>
                </a:solidFill>
                <a:latin typeface="Times New Roman" panose="02020603050405020304" pitchFamily="18" charset="0"/>
              </a:rPr>
              <a:t>September  2018</a:t>
            </a:r>
          </a:p>
        </p:txBody>
      </p:sp>
      <p:sp>
        <p:nvSpPr>
          <p:cNvPr id="3075" name="Text Box 3">
            <a:extLst>
              <a:ext uri="{FF2B5EF4-FFF2-40B4-BE49-F238E27FC236}">
                <a16:creationId xmlns:a16="http://schemas.microsoft.com/office/drawing/2014/main" id="{832976A6-7247-4512-BA11-C346385759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69900"/>
            <a:ext cx="103632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en-GB" altLang="en-US" sz="3200">
                <a:solidFill>
                  <a:srgbClr val="000000"/>
                </a:solidFill>
                <a:latin typeface="Times New Roman" panose="02020603050405020304" pitchFamily="18" charset="0"/>
              </a:rPr>
              <a:t>FD TIG Closing Report</a:t>
            </a:r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21ABCC4B-8ABD-4E18-8BA3-5DEE5EB5CF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463675"/>
            <a:ext cx="8534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hangingPunct="1">
              <a:lnSpc>
                <a:spcPct val="93000"/>
              </a:lnSpc>
              <a:spcBef>
                <a:spcPts val="50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Date:</a:t>
            </a: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2018-11-15</a:t>
            </a:r>
          </a:p>
        </p:txBody>
      </p:sp>
      <p:sp>
        <p:nvSpPr>
          <p:cNvPr id="3077" name="AutoShape 5">
            <a:extLst>
              <a:ext uri="{FF2B5EF4-FFF2-40B4-BE49-F238E27FC236}">
                <a16:creationId xmlns:a16="http://schemas.microsoft.com/office/drawing/2014/main" id="{3FC7AC6F-24CA-4D43-BD83-148E2D5F3A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775" y="1973263"/>
            <a:ext cx="1447800" cy="381000"/>
          </a:xfrm>
          <a:custGeom>
            <a:avLst/>
            <a:gdLst>
              <a:gd name="G0" fmla="+- 4022 0 0"/>
              <a:gd name="G1" fmla="+- 1 0 0"/>
              <a:gd name="G2" fmla="+- 2 0 0"/>
              <a:gd name="G3" fmla="*/ 1 20251 45568"/>
              <a:gd name="T0" fmla="*/ 1447800 w 1447800"/>
              <a:gd name="T1" fmla="*/ 190500 h 381000"/>
              <a:gd name="T2" fmla="*/ 723900 w 1447800"/>
              <a:gd name="T3" fmla="*/ 381000 h 381000"/>
              <a:gd name="T4" fmla="*/ 0 w 1447800"/>
              <a:gd name="T5" fmla="*/ 190500 h 381000"/>
              <a:gd name="T6" fmla="*/ 723900 w 1447800"/>
              <a:gd name="T7" fmla="*/ 0 h 381000"/>
              <a:gd name="T8" fmla="*/ 0 w 1447800"/>
              <a:gd name="T9" fmla="*/ 0 h 381000"/>
              <a:gd name="T10" fmla="*/ 1447800 w 1447800"/>
              <a:gd name="T11" fmla="*/ 381000 h 38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1447800" h="381000">
                <a:moveTo>
                  <a:pt x="0" y="0"/>
                </a:moveTo>
                <a:lnTo>
                  <a:pt x="4022" y="0"/>
                </a:lnTo>
                <a:lnTo>
                  <a:pt x="4022" y="1058"/>
                </a:lnTo>
                <a:lnTo>
                  <a:pt x="0" y="1058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lnSpc>
                <a:spcPct val="100000"/>
              </a:lnSpc>
              <a:spcBef>
                <a:spcPts val="500"/>
              </a:spcBef>
              <a:buClrTx/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Authors:</a:t>
            </a:r>
          </a:p>
        </p:txBody>
      </p:sp>
      <p:graphicFrame>
        <p:nvGraphicFramePr>
          <p:cNvPr id="3078" name="Group 6">
            <a:extLst>
              <a:ext uri="{FF2B5EF4-FFF2-40B4-BE49-F238E27FC236}">
                <a16:creationId xmlns:a16="http://schemas.microsoft.com/office/drawing/2014/main" id="{71162A9A-1F14-4A16-950D-DF70D57258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98822"/>
              </p:ext>
            </p:extLst>
          </p:nvPr>
        </p:nvGraphicFramePr>
        <p:xfrm>
          <a:off x="1060450" y="2498725"/>
          <a:ext cx="9893300" cy="3756025"/>
        </p:xfrm>
        <a:graphic>
          <a:graphicData uri="http://schemas.openxmlformats.org/drawingml/2006/table">
            <a:tbl>
              <a:tblPr/>
              <a:tblGrid>
                <a:gridCol w="1976438">
                  <a:extLst>
                    <a:ext uri="{9D8B030D-6E8A-4147-A177-3AD203B41FA5}">
                      <a16:colId xmlns:a16="http://schemas.microsoft.com/office/drawing/2014/main" val="842790848"/>
                    </a:ext>
                  </a:extLst>
                </a:gridCol>
                <a:gridCol w="1976437">
                  <a:extLst>
                    <a:ext uri="{9D8B030D-6E8A-4147-A177-3AD203B41FA5}">
                      <a16:colId xmlns:a16="http://schemas.microsoft.com/office/drawing/2014/main" val="46703425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1721194562"/>
                    </a:ext>
                  </a:extLst>
                </a:gridCol>
                <a:gridCol w="1976438">
                  <a:extLst>
                    <a:ext uri="{9D8B030D-6E8A-4147-A177-3AD203B41FA5}">
                      <a16:colId xmlns:a16="http://schemas.microsoft.com/office/drawing/2014/main" val="1814267768"/>
                    </a:ext>
                  </a:extLst>
                </a:gridCol>
                <a:gridCol w="1982787">
                  <a:extLst>
                    <a:ext uri="{9D8B030D-6E8A-4147-A177-3AD203B41FA5}">
                      <a16:colId xmlns:a16="http://schemas.microsoft.com/office/drawing/2014/main" val="4196430898"/>
                    </a:ext>
                  </a:extLst>
                </a:gridCol>
              </a:tblGrid>
              <a:tr h="679450"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Droid Sans Fallback" charset="0"/>
                        </a:rPr>
                        <a:t>Name</a:t>
                      </a:r>
                    </a:p>
                  </a:txBody>
                  <a:tcPr marL="90000" marR="90000" marT="453492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Droid Sans Fallback" charset="0"/>
                        </a:rPr>
                        <a:t>Affiliations</a:t>
                      </a:r>
                    </a:p>
                  </a:txBody>
                  <a:tcPr marL="90000" marR="90000" marT="453492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Droid Sans Fallback" charset="0"/>
                        </a:rPr>
                        <a:t>Address</a:t>
                      </a:r>
                    </a:p>
                  </a:txBody>
                  <a:tcPr marL="90000" marR="90000" marT="453492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Droid Sans Fallback" charset="0"/>
                        </a:rPr>
                        <a:t>Phone</a:t>
                      </a:r>
                    </a:p>
                  </a:txBody>
                  <a:tcPr marL="90000" marR="90000" marT="453492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Droid Sans Fallback" charset="0"/>
                        </a:rPr>
                        <a:t>email</a:t>
                      </a:r>
                    </a:p>
                  </a:txBody>
                  <a:tcPr marL="90000" marR="90000" marT="453492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9505513"/>
                  </a:ext>
                </a:extLst>
              </a:tr>
              <a:tr h="815975"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Droid Sans Fallback" charset="0"/>
                        </a:rPr>
                        <a:t>Kome Oteri</a:t>
                      </a:r>
                    </a:p>
                  </a:txBody>
                  <a:tcPr marL="90000" marR="90000" marT="363036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Droid Sans Fallback" charset="0"/>
                        </a:rPr>
                        <a:t>InterDigital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Gothic" panose="020B0609070205080204" pitchFamily="49" charset="-128"/>
                        <a:cs typeface="Droid Sans Fallback" charset="0"/>
                      </a:endParaRPr>
                    </a:p>
                  </a:txBody>
                  <a:tcPr marL="90000" marR="90000" marT="363036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7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Gothic" panose="020B0609070205080204" pitchFamily="49" charset="-128"/>
                      </a:endParaRPr>
                    </a:p>
                  </a:txBody>
                  <a:tcPr marL="90000" marR="90000" marT="309654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7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Gothic" panose="020B0609070205080204" pitchFamily="49" charset="-128"/>
                      </a:endParaRPr>
                    </a:p>
                  </a:txBody>
                  <a:tcPr marL="90000" marR="90000" marT="309654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Droid Sans Fallback" charset="0"/>
                        </a:rPr>
                        <a:t>Kome.oteri@interdigital.com</a:t>
                      </a:r>
                    </a:p>
                  </a:txBody>
                  <a:tcPr marL="90000" marR="90000" marT="363036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4216942"/>
                  </a:ext>
                </a:extLst>
              </a:tr>
              <a:tr h="565150"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7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Gothic" panose="020B0609070205080204" pitchFamily="49" charset="-128"/>
                      </a:endParaRPr>
                    </a:p>
                  </a:txBody>
                  <a:tcPr marL="90000" marR="90000" marT="309654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7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Gothic" panose="020B0609070205080204" pitchFamily="49" charset="-128"/>
                      </a:endParaRPr>
                    </a:p>
                  </a:txBody>
                  <a:tcPr marL="90000" marR="90000" marT="309654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7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Gothic" panose="020B0609070205080204" pitchFamily="49" charset="-128"/>
                      </a:endParaRPr>
                    </a:p>
                  </a:txBody>
                  <a:tcPr marL="90000" marR="90000" marT="309654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7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Gothic" panose="020B0609070205080204" pitchFamily="49" charset="-128"/>
                      </a:endParaRPr>
                    </a:p>
                  </a:txBody>
                  <a:tcPr marL="90000" marR="90000" marT="309654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7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Gothic" panose="020B0609070205080204" pitchFamily="49" charset="-128"/>
                      </a:endParaRPr>
                    </a:p>
                  </a:txBody>
                  <a:tcPr marL="90000" marR="90000" marT="309654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107205"/>
                  </a:ext>
                </a:extLst>
              </a:tr>
              <a:tr h="565150"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7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Gothic" panose="020B0609070205080204" pitchFamily="49" charset="-128"/>
                      </a:endParaRPr>
                    </a:p>
                  </a:txBody>
                  <a:tcPr marL="90000" marR="90000" marT="309654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7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Gothic" panose="020B0609070205080204" pitchFamily="49" charset="-128"/>
                      </a:endParaRPr>
                    </a:p>
                  </a:txBody>
                  <a:tcPr marL="90000" marR="90000" marT="309654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7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Gothic" panose="020B0609070205080204" pitchFamily="49" charset="-128"/>
                      </a:endParaRPr>
                    </a:p>
                  </a:txBody>
                  <a:tcPr marL="90000" marR="90000" marT="309654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7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Gothic" panose="020B0609070205080204" pitchFamily="49" charset="-128"/>
                      </a:endParaRPr>
                    </a:p>
                  </a:txBody>
                  <a:tcPr marL="90000" marR="90000" marT="309654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7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Gothic" panose="020B0609070205080204" pitchFamily="49" charset="-128"/>
                      </a:endParaRPr>
                    </a:p>
                  </a:txBody>
                  <a:tcPr marL="90000" marR="90000" marT="309654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7875313"/>
                  </a:ext>
                </a:extLst>
              </a:tr>
              <a:tr h="565150"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7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Gothic" panose="020B0609070205080204" pitchFamily="49" charset="-128"/>
                      </a:endParaRPr>
                    </a:p>
                  </a:txBody>
                  <a:tcPr marL="90000" marR="90000" marT="309654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7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Gothic" panose="020B0609070205080204" pitchFamily="49" charset="-128"/>
                      </a:endParaRPr>
                    </a:p>
                  </a:txBody>
                  <a:tcPr marL="90000" marR="90000" marT="309654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7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Gothic" panose="020B0609070205080204" pitchFamily="49" charset="-128"/>
                      </a:endParaRPr>
                    </a:p>
                  </a:txBody>
                  <a:tcPr marL="90000" marR="90000" marT="309654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7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Gothic" panose="020B0609070205080204" pitchFamily="49" charset="-128"/>
                      </a:endParaRPr>
                    </a:p>
                  </a:txBody>
                  <a:tcPr marL="90000" marR="90000" marT="309654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7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Gothic" panose="020B0609070205080204" pitchFamily="49" charset="-128"/>
                      </a:endParaRPr>
                    </a:p>
                  </a:txBody>
                  <a:tcPr marL="90000" marR="90000" marT="309654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967038"/>
                  </a:ext>
                </a:extLst>
              </a:tr>
              <a:tr h="565150"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7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Gothic" panose="020B0609070205080204" pitchFamily="49" charset="-128"/>
                      </a:endParaRPr>
                    </a:p>
                  </a:txBody>
                  <a:tcPr marL="90000" marR="90000" marT="309654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7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Gothic" panose="020B0609070205080204" pitchFamily="49" charset="-128"/>
                      </a:endParaRPr>
                    </a:p>
                  </a:txBody>
                  <a:tcPr marL="90000" marR="90000" marT="309654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7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Gothic" panose="020B0609070205080204" pitchFamily="49" charset="-128"/>
                      </a:endParaRPr>
                    </a:p>
                  </a:txBody>
                  <a:tcPr marL="90000" marR="90000" marT="309654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7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Gothic" panose="020B0609070205080204" pitchFamily="49" charset="-128"/>
                      </a:endParaRPr>
                    </a:p>
                  </a:txBody>
                  <a:tcPr marL="90000" marR="90000" marT="309654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1pPr>
                      <a:lvl2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2pPr>
                      <a:lvl3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3pPr>
                      <a:lvl4pPr eaLnBrk="0">
                        <a:lnSpc>
                          <a:spcPct val="93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4pPr>
                      <a:lvl5pPr eaLnBrk="0">
                        <a:lnSpc>
                          <a:spcPct val="93000"/>
                        </a:lnSpc>
                        <a:spcAft>
                          <a:spcPts val="7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7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7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Gothic" panose="020B0609070205080204" pitchFamily="49" charset="-128"/>
                      </a:endParaRPr>
                    </a:p>
                  </a:txBody>
                  <a:tcPr marL="90000" marR="90000" marT="309654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120858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>
            <a:extLst>
              <a:ext uri="{FF2B5EF4-FFF2-40B4-BE49-F238E27FC236}">
                <a16:creationId xmlns:a16="http://schemas.microsoft.com/office/drawing/2014/main" id="{BB7087FE-95EB-47B5-9DA5-2700F8EF892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en-US"/>
              <a:t>September 2018</a:t>
            </a: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9F07A6A-D762-42B9-BA3C-3578F5FD30B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en-US"/>
              <a:t>James Gilb (GA-ASI, USD, Gilb Consulting GenXComm)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EA3F7A53-88CA-4997-A34D-253B9A2A303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88F6B2C-80F5-47E0-B391-18ABC7348CCA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097" name="Text Box 1">
            <a:extLst>
              <a:ext uri="{FF2B5EF4-FFF2-40B4-BE49-F238E27FC236}">
                <a16:creationId xmlns:a16="http://schemas.microsoft.com/office/drawing/2014/main" id="{522D4C88-BB29-475B-9799-35EF8EE552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685800"/>
            <a:ext cx="10360025" cy="1065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en-GB" altLang="en-US" sz="3200">
                <a:solidFill>
                  <a:srgbClr val="000000"/>
                </a:solidFill>
                <a:latin typeface="Times New Roman" panose="02020603050405020304" pitchFamily="18" charset="0"/>
              </a:rPr>
              <a:t>Abstract</a:t>
            </a:r>
          </a:p>
        </p:txBody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4CFE9812-A7DC-44D0-8D42-55CF334418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981200"/>
            <a:ext cx="10360025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/>
          <a:lstStyle>
            <a:lvl1pPr marL="342900" indent="-331788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  <a:tab pos="96012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  <a:tab pos="96012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  <a:tab pos="96012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  <a:tab pos="96012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  <a:tab pos="96012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  <a:tab pos="96012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  <a:tab pos="96012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  <a:tab pos="96012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  <a:tab pos="96012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hangingPunct="1">
              <a:lnSpc>
                <a:spcPct val="100000"/>
              </a:lnSpc>
              <a:spcBef>
                <a:spcPts val="600"/>
              </a:spcBef>
              <a:buClrTx/>
              <a:buFontTx/>
              <a:buNone/>
            </a:pPr>
            <a:r>
              <a:rPr lang="en-GB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Closing Report for:</a:t>
            </a:r>
          </a:p>
          <a:p>
            <a:pPr algn="ctr" hangingPunct="1">
              <a:lnSpc>
                <a:spcPct val="100000"/>
              </a:lnSpc>
              <a:spcBef>
                <a:spcPts val="600"/>
              </a:spcBef>
              <a:buClrTx/>
              <a:buFontTx/>
              <a:buNone/>
            </a:pPr>
            <a:r>
              <a:rPr lang="en-GB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802.11 FD TIG</a:t>
            </a:r>
            <a:br>
              <a:rPr lang="en-GB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GB" altLang="en-US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(Full Duplex Technical Interest Group)</a:t>
            </a:r>
          </a:p>
          <a:p>
            <a:pPr algn="ctr" hangingPunct="1">
              <a:lnSpc>
                <a:spcPct val="100000"/>
              </a:lnSpc>
              <a:spcBef>
                <a:spcPts val="600"/>
              </a:spcBef>
              <a:buClrTx/>
              <a:buFontTx/>
              <a:buNone/>
            </a:pPr>
            <a:r>
              <a:rPr lang="en-GB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November 2018</a:t>
            </a:r>
          </a:p>
          <a:p>
            <a:pPr algn="ctr" hangingPunct="1">
              <a:lnSpc>
                <a:spcPct val="100000"/>
              </a:lnSpc>
              <a:spcBef>
                <a:spcPts val="600"/>
              </a:spcBef>
              <a:buClrTx/>
              <a:buFontTx/>
              <a:buNone/>
            </a:pPr>
            <a:r>
              <a:rPr lang="en-GB" alt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Mariott</a:t>
            </a:r>
            <a:r>
              <a:rPr lang="en-GB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Marquis Queen’s Park, Bangkok, Thailand</a:t>
            </a:r>
          </a:p>
          <a:p>
            <a:pPr algn="ctr" hangingPunct="1">
              <a:lnSpc>
                <a:spcPct val="100000"/>
              </a:lnSpc>
              <a:spcBef>
                <a:spcPts val="600"/>
              </a:spcBef>
              <a:buClrTx/>
              <a:buFontTx/>
              <a:buNone/>
            </a:pPr>
            <a:endParaRPr lang="en-GB" altLang="en-US" sz="24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 hangingPunct="1">
              <a:lnSpc>
                <a:spcPct val="100000"/>
              </a:lnSpc>
              <a:spcBef>
                <a:spcPts val="600"/>
              </a:spcBef>
              <a:buClrTx/>
              <a:buFontTx/>
              <a:buNone/>
            </a:pPr>
            <a:r>
              <a:rPr lang="en-GB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Chair: James Gilb (GA-ASI, USD, Gilb Consulting, </a:t>
            </a:r>
            <a:r>
              <a:rPr lang="en-GB" alt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GenXComm</a:t>
            </a:r>
            <a:r>
              <a:rPr lang="en-GB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</a:p>
          <a:p>
            <a:pPr algn="ctr" hangingPunct="1">
              <a:lnSpc>
                <a:spcPct val="100000"/>
              </a:lnSpc>
              <a:spcBef>
                <a:spcPts val="600"/>
              </a:spcBef>
              <a:buClrTx/>
              <a:buFontTx/>
              <a:buNone/>
            </a:pPr>
            <a:r>
              <a:rPr lang="en-GB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Acting Chair/Secretary: Kome Oteri (</a:t>
            </a:r>
            <a:r>
              <a:rPr lang="en-GB" alt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InterDigital</a:t>
            </a:r>
            <a:r>
              <a:rPr lang="en-GB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>
            <a:extLst>
              <a:ext uri="{FF2B5EF4-FFF2-40B4-BE49-F238E27FC236}">
                <a16:creationId xmlns:a16="http://schemas.microsoft.com/office/drawing/2014/main" id="{4EE01EF8-EB22-4E9A-836E-1AF0D03FDEA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en-US"/>
              <a:t>September 2018</a:t>
            </a: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9EF95E90-0DD0-40E8-8767-C8D75EF0D43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en-US"/>
              <a:t>James Gilb (GA-ASI, USD, Gilb Consulting GenXComm)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02BD555-B6D4-4C14-AB0E-10D971B44F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994BBA20-66A9-4D94-AB23-6C5BFBC9F22B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5121" name="Text Box 1">
            <a:extLst>
              <a:ext uri="{FF2B5EF4-FFF2-40B4-BE49-F238E27FC236}">
                <a16:creationId xmlns:a16="http://schemas.microsoft.com/office/drawing/2014/main" id="{1FB3AF7D-8F3F-4871-ABC8-5507296224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685800"/>
            <a:ext cx="10971213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>
              <a:lnSpc>
                <a:spcPct val="93000"/>
              </a:lnSpc>
              <a:buClrTx/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Accomplishments</a:t>
            </a:r>
          </a:p>
        </p:txBody>
      </p:sp>
      <p:sp>
        <p:nvSpPr>
          <p:cNvPr id="5122" name="Text Box 2">
            <a:extLst>
              <a:ext uri="{FF2B5EF4-FFF2-40B4-BE49-F238E27FC236}">
                <a16:creationId xmlns:a16="http://schemas.microsoft.com/office/drawing/2014/main" id="{5BFC9AE4-F13F-4779-A78C-226D06A44F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739900"/>
            <a:ext cx="10969625" cy="458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/>
          <a:lstStyle>
            <a:lvl1pPr marL="333375" indent="-333375"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  <a:tab pos="9601200" algn="l"/>
                <a:tab pos="10058400" algn="l"/>
                <a:tab pos="105156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marL="741363" indent="-284163"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  <a:tab pos="9601200" algn="l"/>
                <a:tab pos="10058400" algn="l"/>
                <a:tab pos="105156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  <a:tab pos="9601200" algn="l"/>
                <a:tab pos="10058400" algn="l"/>
                <a:tab pos="105156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  <a:tab pos="9601200" algn="l"/>
                <a:tab pos="10058400" algn="l"/>
                <a:tab pos="105156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  <a:tab pos="9601200" algn="l"/>
                <a:tab pos="10058400" algn="l"/>
                <a:tab pos="105156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  <a:tab pos="9601200" algn="l"/>
                <a:tab pos="10058400" algn="l"/>
                <a:tab pos="105156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  <a:tab pos="9601200" algn="l"/>
                <a:tab pos="10058400" algn="l"/>
                <a:tab pos="105156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  <a:tab pos="9601200" algn="l"/>
                <a:tab pos="10058400" algn="l"/>
                <a:tab pos="105156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  <a:tab pos="9601200" algn="l"/>
                <a:tab pos="10058400" algn="l"/>
                <a:tab pos="105156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hangingPunct="1">
              <a:lnSpc>
                <a:spcPct val="100000"/>
              </a:lnSpc>
              <a:spcAft>
                <a:spcPts val="1425"/>
              </a:spcAft>
              <a:buFont typeface="Times New Roman" panose="02020603050405020304" pitchFamily="18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</a:rPr>
              <a:t>2 time slots</a:t>
            </a:r>
          </a:p>
          <a:p>
            <a:pPr hangingPunct="1">
              <a:lnSpc>
                <a:spcPct val="100000"/>
              </a:lnSpc>
              <a:spcAft>
                <a:spcPts val="1425"/>
              </a:spcAft>
              <a:buFont typeface="Times New Roman" panose="02020603050405020304" pitchFamily="18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</a:rPr>
              <a:t>Ran Straw Poll at Mid-week plenary</a:t>
            </a:r>
          </a:p>
          <a:p>
            <a:pPr lvl="1" hangingPunct="1">
              <a:lnSpc>
                <a:spcPct val="100000"/>
              </a:lnSpc>
              <a:spcAft>
                <a:spcPts val="1425"/>
              </a:spcAft>
              <a:buFont typeface="Times New Roman" panose="02020603050405020304" pitchFamily="18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</a:rPr>
              <a:t>Option 1: Standalone project on full duplex : 55</a:t>
            </a:r>
          </a:p>
          <a:p>
            <a:pPr lvl="1" hangingPunct="1">
              <a:lnSpc>
                <a:spcPct val="100000"/>
              </a:lnSpc>
              <a:spcAft>
                <a:spcPts val="1425"/>
              </a:spcAft>
              <a:buFont typeface="Times New Roman" panose="02020603050405020304" pitchFamily="18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</a:rPr>
              <a:t>Option 2: EHT project should include full duplex : 96</a:t>
            </a:r>
          </a:p>
          <a:p>
            <a:pPr lvl="1" hangingPunct="1">
              <a:lnSpc>
                <a:spcPct val="100000"/>
              </a:lnSpc>
              <a:spcAft>
                <a:spcPts val="1425"/>
              </a:spcAft>
              <a:buFont typeface="Times New Roman" panose="02020603050405020304" pitchFamily="18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</a:rPr>
              <a:t>Option 3: none of the above : 78</a:t>
            </a:r>
          </a:p>
          <a:p>
            <a:pPr hangingPunct="1">
              <a:lnSpc>
                <a:spcPct val="100000"/>
              </a:lnSpc>
              <a:spcAft>
                <a:spcPts val="1425"/>
              </a:spcAft>
              <a:buFont typeface="Times New Roman" panose="02020603050405020304" pitchFamily="18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</a:rPr>
              <a:t>Ran internal SPs to plan future sessions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7EC33-5932-4851-8B76-317F5646F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0006A9-1EAC-4D3A-AE61-0EADCCA449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Do we support forming a SG ?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0/ 17 / 8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Do you support stopping the operation of the FD-TIG ?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16/ 11 / 3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Do you support the continuation of FD-TIG to have a focused study and discussion, and provide information to EHT ?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15 / 11 / 6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Conclusion: Do not form </a:t>
            </a:r>
            <a:r>
              <a:rPr lang="en-US" altLang="en-US">
                <a:solidFill>
                  <a:schemeClr val="tx1"/>
                </a:solidFill>
              </a:rPr>
              <a:t>an SG</a:t>
            </a:r>
            <a:endParaRPr lang="en-US" altLang="en-US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altLang="en-US" dirty="0">
              <a:solidFill>
                <a:schemeClr val="tx1"/>
              </a:solidFill>
            </a:endParaRPr>
          </a:p>
          <a:p>
            <a:endParaRPr lang="en-US" alt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AB9673-3777-47E3-8080-A4182752975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AF2338-107A-48A4-831D-86B463952FE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James Gilb (GA-ASI, USD, Gilb Consulting GenXComm)</a:t>
            </a:r>
          </a:p>
        </p:txBody>
      </p:sp>
    </p:spTree>
    <p:extLst>
      <p:ext uri="{BB962C8B-B14F-4D97-AF65-F5344CB8AC3E}">
        <p14:creationId xmlns:p14="http://schemas.microsoft.com/office/powerpoint/2010/main" val="3078244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Arial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S Gothic" panose="020B0609070205080204" pitchFamily="4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S Gothic" panose="020B0609070205080204" pitchFamily="49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1046</TotalTime>
  <Words>226</Words>
  <Application>Microsoft Office PowerPoint</Application>
  <PresentationFormat>Custom</PresentationFormat>
  <Paragraphs>63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Times New Roman</vt:lpstr>
      <vt:lpstr>MS Gothic</vt:lpstr>
      <vt:lpstr>Arial</vt:lpstr>
      <vt:lpstr>DejaVu Sans</vt:lpstr>
      <vt:lpstr>Droid Sans Fallback</vt:lpstr>
      <vt:lpstr>Wingdings</vt:lpstr>
      <vt:lpstr>Office Theme</vt:lpstr>
      <vt:lpstr>PowerPoint Presentation</vt:lpstr>
      <vt:lpstr>PowerPoint Presentation</vt:lpstr>
      <vt:lpstr>PowerPoint Presentation</vt:lpstr>
      <vt:lpstr>SPs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FD TIG March 2018 agenda</dc:title>
  <dc:subject/>
  <dc:creator>Oteri, Oghenekome</dc:creator>
  <cp:keywords/>
  <dc:description/>
  <cp:lastModifiedBy>Oteri, Oghenekome</cp:lastModifiedBy>
  <cp:revision>79</cp:revision>
  <cp:lastPrinted>1601-01-01T00:00:00Z</cp:lastPrinted>
  <dcterms:created xsi:type="dcterms:W3CDTF">2018-01-29T07:08:30Z</dcterms:created>
  <dcterms:modified xsi:type="dcterms:W3CDTF">2018-11-15T10:14:52Z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Intel Corporation</vt:lpwstr>
  </property>
  <property fmtid="{D5CDD505-2E9C-101B-9397-08002B2CF9AE}" pid="4" name="HiddenSlides">
    <vt:r8>0</vt:r8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r8>0</vt:r8>
  </property>
  <property fmtid="{D5CDD505-2E9C-101B-9397-08002B2CF9AE}" pid="8" name="Notes">
    <vt:r8>9</vt:r8>
  </property>
  <property fmtid="{D5CDD505-2E9C-101B-9397-08002B2CF9AE}" pid="9" name="PresentationFormat">
    <vt:lpwstr>Widescreen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r8>9</vt:r8>
  </property>
</Properties>
</file>