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48" r:id="rId2"/>
    <p:sldId id="556" r:id="rId3"/>
    <p:sldId id="579" r:id="rId4"/>
    <p:sldId id="580" r:id="rId5"/>
    <p:sldId id="581" r:id="rId6"/>
    <p:sldId id="583" r:id="rId7"/>
    <p:sldId id="571" r:id="rId8"/>
    <p:sldId id="557" r:id="rId9"/>
    <p:sldId id="564" r:id="rId10"/>
    <p:sldId id="582" r:id="rId11"/>
    <p:sldId id="565" r:id="rId12"/>
    <p:sldId id="57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804" y="114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60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740"/>
            <a:ext cx="952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802.11-18/2029r1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054828" y="6473309"/>
            <a:ext cx="15180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Imran Latif (</a:t>
            </a:r>
            <a:r>
              <a:rPr lang="en-US" altLang="ko-KR" sz="1200" dirty="0" err="1">
                <a:latin typeface="+mj-lt"/>
              </a:rPr>
              <a:t>Quantenna</a:t>
            </a:r>
            <a:r>
              <a:rPr lang="en-US" altLang="ko-KR" sz="1200" dirty="0">
                <a:latin typeface="+mj-lt"/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hyperlink" Target="mailto:ilatif@quantenna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popper@quantenna.com" TargetMode="External"/><Relationship Id="rId5" Type="http://schemas.openxmlformats.org/officeDocument/2006/relationships/hyperlink" Target="mailto:hwang@quantenna.com" TargetMode="External"/><Relationship Id="rId4" Type="http://schemas.openxmlformats.org/officeDocument/2006/relationships/hyperlink" Target="mailto:ddash@quantenn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/>
              <a:t>HARQ in EHT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59862" y="285508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740"/>
            <a:ext cx="105157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Nov, 2018</a:t>
            </a:r>
            <a:endParaRPr lang="en-US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763963"/>
              </p:ext>
            </p:extLst>
          </p:nvPr>
        </p:nvGraphicFramePr>
        <p:xfrm>
          <a:off x="119241" y="3505200"/>
          <a:ext cx="8491359" cy="267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Quantenna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95131,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San Jose, CA,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/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4"/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Ambroise Popper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US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6"/>
                        </a:rPr>
                        <a:t>apopper@quantenna.com</a:t>
                      </a:r>
                      <a:endParaRPr kumimoji="0" lang="zh-CN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AA47D3-6684-4B40-B5E1-F8A5A6C2F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C370C4-DE32-46BD-BBF2-4A315DABC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Backup Slides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93F3B7-7225-4FD4-82C1-B3B84459C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E0959-562F-400C-BB29-AD9956CB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95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performance in Wi-Fi</a:t>
            </a:r>
            <a:endParaRPr lang="en-US" altLang="zh-CN" dirty="0">
              <a:solidFill>
                <a:schemeClr val="accent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3-4 dB gain was claimed for CC-HARQ lower MCS</a:t>
            </a:r>
          </a:p>
          <a:p>
            <a:r>
              <a:rPr lang="en-US" dirty="0"/>
              <a:t>PER results shown here confirm this </a:t>
            </a:r>
          </a:p>
          <a:p>
            <a:r>
              <a:rPr lang="en-US" dirty="0"/>
              <a:t>Results for channel D (</a:t>
            </a:r>
            <a:r>
              <a:rPr lang="en-US" dirty="0" err="1"/>
              <a:t>iid</a:t>
            </a:r>
            <a:r>
              <a:rPr lang="en-US" dirty="0"/>
              <a:t> realizations between retransmissions) are shown below using CC-HARQ </a:t>
            </a:r>
          </a:p>
          <a:p>
            <a:r>
              <a:rPr lang="en-US" dirty="0"/>
              <a:t>PER results do not translate directly into performance gain when compared as effective throughput (total number of bits/total time)</a:t>
            </a:r>
          </a:p>
          <a:p>
            <a:pPr lvl="1" algn="l">
              <a:buFont typeface="Arial" panose="020B0604020202020204" pitchFamily="34" charset="0"/>
              <a:buChar char="•"/>
            </a:pPr>
            <a:endParaRPr lang="en-US" sz="2250" dirty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673D7E-D73F-4FD6-8E10-A994D8E42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61563"/>
            <a:ext cx="4549239" cy="2715437"/>
          </a:xfrm>
          <a:prstGeom prst="rect">
            <a:avLst/>
          </a:prstGeom>
        </p:spPr>
      </p:pic>
      <p:pic>
        <p:nvPicPr>
          <p:cNvPr id="9" name="Picture 8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644E73F7-7473-45DB-8EBA-C4645A26F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37763"/>
            <a:ext cx="4572000" cy="262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3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HARQ Performance Review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fontScale="8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Results for block channel between retransmissions</a:t>
            </a:r>
          </a:p>
          <a:p>
            <a:r>
              <a:rPr lang="en-US" dirty="0"/>
              <a:t>Mostly range extension based on throughput</a:t>
            </a:r>
          </a:p>
          <a:p>
            <a:r>
              <a:rPr lang="en-US" dirty="0"/>
              <a:t>Depending on correlation in channel, throughput even reduces</a:t>
            </a:r>
          </a:p>
          <a:p>
            <a:r>
              <a:rPr lang="en-US" dirty="0"/>
              <a:t>Fair Link level performance evaluations</a:t>
            </a:r>
          </a:p>
          <a:p>
            <a:pPr lvl="1"/>
            <a:r>
              <a:rPr lang="en-US" dirty="0"/>
              <a:t>Retransmissions consume resources so gains should reflect that, i.e., PER analysis is not fair</a:t>
            </a:r>
          </a:p>
          <a:p>
            <a:r>
              <a:rPr lang="en-US" dirty="0"/>
              <a:t>Things to consider:</a:t>
            </a:r>
          </a:p>
          <a:p>
            <a:pPr lvl="1"/>
            <a:r>
              <a:rPr lang="en-US" dirty="0"/>
              <a:t>Relatively small gains at high MCS in throughput curves</a:t>
            </a:r>
          </a:p>
          <a:p>
            <a:pPr lvl="1"/>
            <a:r>
              <a:rPr lang="en-US" dirty="0"/>
              <a:t>Growing complexity to accommodate high rates with HARQ</a:t>
            </a:r>
          </a:p>
          <a:p>
            <a:pPr marL="304793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 Sweet spot to use HARQ at lower rates for purposes of range extension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D6D0FE-C0E9-4170-A409-FCE7F07B7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4468091" cy="2667000"/>
          </a:xfrm>
          <a:prstGeom prst="rect">
            <a:avLst/>
          </a:prstGeom>
        </p:spPr>
      </p:pic>
      <p:pic>
        <p:nvPicPr>
          <p:cNvPr id="7" name="Picture 6" descr="A close up of a map&#10;&#10;Description generated with high confidence">
            <a:extLst>
              <a:ext uri="{FF2B5EF4-FFF2-40B4-BE49-F238E27FC236}">
                <a16:creationId xmlns:a16="http://schemas.microsoft.com/office/drawing/2014/main" id="{EBABC078-2848-4282-B37A-056C73F04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592" y="1219200"/>
            <a:ext cx="464139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31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Hybrid-ARQ is a well-studied and widely used mechanism in wireless, especially cellular communications, to improve link efficiency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For example, LTE, LTE-A, 5G and it has been part of in 802.16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HARQ presentations were made in previous meetings[1][2]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EHT seems to have clear interest in exploring HARQ as a candidate technology</a:t>
            </a:r>
          </a:p>
          <a:p>
            <a:pPr lvl="0" algn="just"/>
            <a:r>
              <a:rPr lang="en-US" sz="2400" dirty="0"/>
              <a:t>We present some simple results of our investigation and way forward for HARQ in EHT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457C75-0E6E-4BBF-B609-62F8D5BA0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Simulation Parameters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83BCA-1885-48AA-B7F1-F643F6E70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r>
              <a:rPr lang="en-US" dirty="0"/>
              <a:t>Pure PHY level simulation to observe the PHY gain</a:t>
            </a:r>
          </a:p>
          <a:p>
            <a:r>
              <a:rPr lang="en-US" dirty="0"/>
              <a:t>No MAC level overhead considered</a:t>
            </a:r>
          </a:p>
          <a:p>
            <a:r>
              <a:rPr lang="en-US" dirty="0"/>
              <a:t>MPDU = Codeword</a:t>
            </a:r>
          </a:p>
          <a:p>
            <a:r>
              <a:rPr lang="en-US" dirty="0"/>
              <a:t>SISO simulations</a:t>
            </a:r>
          </a:p>
          <a:p>
            <a:r>
              <a:rPr lang="en-US" dirty="0"/>
              <a:t>Only one retransmission</a:t>
            </a:r>
          </a:p>
          <a:p>
            <a:r>
              <a:rPr lang="en-US" dirty="0"/>
              <a:t>Channel D </a:t>
            </a:r>
          </a:p>
          <a:p>
            <a:pPr lvl="1"/>
            <a:r>
              <a:rPr lang="en-US" dirty="0"/>
              <a:t>Block channel (highly correlated channels between retransmissions)</a:t>
            </a:r>
          </a:p>
          <a:p>
            <a:pPr lvl="1"/>
            <a:r>
              <a:rPr lang="en-US" dirty="0" err="1"/>
              <a:t>iid</a:t>
            </a:r>
            <a:r>
              <a:rPr lang="en-US" dirty="0"/>
              <a:t> channel (even between retransmissions)</a:t>
            </a:r>
          </a:p>
          <a:p>
            <a:r>
              <a:rPr lang="en-US" dirty="0"/>
              <a:t>Chase Combining (CC) HARQ (retransmission + combining of same packet)</a:t>
            </a:r>
          </a:p>
          <a:p>
            <a:r>
              <a:rPr lang="en-US" dirty="0"/>
              <a:t>Simulated MCS 0 - 7 </a:t>
            </a:r>
          </a:p>
          <a:p>
            <a:r>
              <a:rPr lang="en-US" dirty="0"/>
              <a:t>Throughput results (total number of bits/total time)</a:t>
            </a:r>
          </a:p>
          <a:p>
            <a:r>
              <a:rPr lang="en-US" dirty="0"/>
              <a:t>Fair Link level performance evaluations</a:t>
            </a:r>
          </a:p>
          <a:p>
            <a:pPr lvl="1"/>
            <a:r>
              <a:rPr lang="en-US" dirty="0"/>
              <a:t>Retransmissions consume resources so gains should reflect that, i.e., PER analysis is not fair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4A8A94-EE4E-47E2-9561-8F6D99DF7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BC7FC9-7265-441F-811D-733B62A7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5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037DA5E-F5C4-4938-A05D-D7EC410A6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 HARQ - Results</a:t>
            </a:r>
          </a:p>
        </p:txBody>
      </p:sp>
      <p:pic>
        <p:nvPicPr>
          <p:cNvPr id="8" name="Content Placeholder 7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7B679A84-44A1-46F0-84FF-942CFEAD8C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3" y="1840684"/>
            <a:ext cx="9029874" cy="4331516"/>
          </a:xfr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15744-0A3A-41E7-8731-E92D89710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DB08B-867B-46B5-9C17-5E8263A98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4</a:t>
            </a:fld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F95AE91-7F55-46CA-A8F5-D7362B643F97}"/>
              </a:ext>
            </a:extLst>
          </p:cNvPr>
          <p:cNvSpPr/>
          <p:nvPr/>
        </p:nvSpPr>
        <p:spPr bwMode="auto">
          <a:xfrm>
            <a:off x="4572000" y="1981200"/>
            <a:ext cx="4191000" cy="2819400"/>
          </a:xfrm>
          <a:prstGeom prst="ellipse">
            <a:avLst/>
          </a:prstGeom>
          <a:solidFill>
            <a:srgbClr val="FFFF00">
              <a:alpha val="12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F07EBA7-272F-483C-9DC3-060D299792B1}"/>
              </a:ext>
            </a:extLst>
          </p:cNvPr>
          <p:cNvSpPr/>
          <p:nvPr/>
        </p:nvSpPr>
        <p:spPr bwMode="auto">
          <a:xfrm>
            <a:off x="709813" y="3429000"/>
            <a:ext cx="4191000" cy="2819400"/>
          </a:xfrm>
          <a:prstGeom prst="ellipse">
            <a:avLst/>
          </a:prstGeom>
          <a:solidFill>
            <a:srgbClr val="FFC000">
              <a:alpha val="8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F659D-1A11-4CA4-8124-4814AA3FDF8C}"/>
              </a:ext>
            </a:extLst>
          </p:cNvPr>
          <p:cNvSpPr txBox="1"/>
          <p:nvPr/>
        </p:nvSpPr>
        <p:spPr>
          <a:xfrm>
            <a:off x="5334000" y="1633943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 Complexity + High Storage Requirement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2894C1-F1A9-47CE-BF11-700626328279}"/>
              </a:ext>
            </a:extLst>
          </p:cNvPr>
          <p:cNvSpPr txBox="1"/>
          <p:nvPr/>
        </p:nvSpPr>
        <p:spPr>
          <a:xfrm>
            <a:off x="1351764" y="3063487"/>
            <a:ext cx="3144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Complexity + Low Storage Requirement</a:t>
            </a:r>
          </a:p>
        </p:txBody>
      </p:sp>
    </p:spTree>
    <p:extLst>
      <p:ext uri="{BB962C8B-B14F-4D97-AF65-F5344CB8AC3E}">
        <p14:creationId xmlns:p14="http://schemas.microsoft.com/office/powerpoint/2010/main" val="1191624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8CF667-80CF-42C0-B4CA-1C344BB3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take-away from Results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4CBF4-8433-4F68-9376-CE3660084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previous results 3-4dB of gain for CC was shown</a:t>
            </a:r>
          </a:p>
          <a:p>
            <a:r>
              <a:rPr lang="en-US" dirty="0"/>
              <a:t>Our results verify that gain</a:t>
            </a:r>
          </a:p>
          <a:p>
            <a:r>
              <a:rPr lang="en-US" dirty="0"/>
              <a:t>HARQ gain highly depends on channel variation (only frequency domain is considered here)</a:t>
            </a:r>
          </a:p>
          <a:p>
            <a:pPr lvl="1"/>
            <a:r>
              <a:rPr lang="en-US" dirty="0"/>
              <a:t>Depending on correlation in channel, HARQ gain varies</a:t>
            </a:r>
          </a:p>
          <a:p>
            <a:r>
              <a:rPr lang="en-US" dirty="0"/>
              <a:t>Since ARQ always happen, combining data on the receiver side does no harm (of course at the expense of increased computational complexity + storage)</a:t>
            </a:r>
          </a:p>
          <a:p>
            <a:pPr lvl="1"/>
            <a:r>
              <a:rPr lang="en-US" dirty="0"/>
              <a:t>Higher MCS -&gt; higher complexity + higher storage</a:t>
            </a:r>
          </a:p>
          <a:p>
            <a:pPr lvl="2"/>
            <a:r>
              <a:rPr lang="en-US" dirty="0"/>
              <a:t>Higher throughput gains</a:t>
            </a:r>
          </a:p>
          <a:p>
            <a:pPr lvl="1"/>
            <a:r>
              <a:rPr lang="en-US" dirty="0"/>
              <a:t>Lower MCS -&gt; relatively lower complexity + lower storage</a:t>
            </a:r>
          </a:p>
          <a:p>
            <a:pPr lvl="2"/>
            <a:r>
              <a:rPr lang="en-US" dirty="0"/>
              <a:t>Range extension </a:t>
            </a:r>
          </a:p>
          <a:p>
            <a:pPr marL="304793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 Sweet spot to use HARQ at lower rates for purposes of range extension</a:t>
            </a:r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7D7A5-9EBE-4BF7-953A-7AED0B75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E0387-4BC8-40FB-99D6-A4FE3CB3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99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6457E8E-BC09-472A-B378-7480D7C9B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HARQ take-away from Results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41306-4C5B-417F-877C-4D8FA4FE0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Incremental Redundancy (IR) version of HARQ, expected gains can be higher than CC (IR is not simulated here)</a:t>
            </a:r>
          </a:p>
          <a:p>
            <a:r>
              <a:rPr lang="en-US" dirty="0"/>
              <a:t>However, these type of throughput based results are not sufficient enough to evaluate the benefits of HARQ. </a:t>
            </a:r>
          </a:p>
          <a:p>
            <a:r>
              <a:rPr lang="en-US" dirty="0"/>
              <a:t>Detailed analysis of various implementation aspects of HARQ for EHT is required.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E6957-BB10-41A2-9134-155660BD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E89A4-E26B-44F2-A726-C0FC7E0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7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Aspects for HARQ in EHT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4535" y="1601470"/>
            <a:ext cx="77724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MAC level protocol support for HARQ on top of ARQ and combining with the effects of rate adaptation</a:t>
            </a:r>
          </a:p>
          <a:p>
            <a:r>
              <a:rPr lang="en-US" dirty="0"/>
              <a:t>HARQ based control information for each packet </a:t>
            </a:r>
            <a:r>
              <a:rPr lang="en-US" i="1" dirty="0"/>
              <a:t>at PHY level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Simpler techniques of HARQ requiring less memory and low  retransmission and acknowledgment overhead</a:t>
            </a:r>
          </a:p>
          <a:p>
            <a:pPr lvl="1"/>
            <a:r>
              <a:rPr lang="en-US" dirty="0"/>
              <a:t>New feedback mechanism to support HARQ retransmissions</a:t>
            </a:r>
          </a:p>
          <a:p>
            <a:pPr lvl="2"/>
            <a:r>
              <a:rPr lang="en-US" dirty="0"/>
              <a:t>feedback based on </a:t>
            </a:r>
            <a:r>
              <a:rPr lang="en-US" i="1" dirty="0"/>
              <a:t>codeword</a:t>
            </a:r>
            <a:r>
              <a:rPr lang="en-US" dirty="0"/>
              <a:t> and </a:t>
            </a:r>
            <a:r>
              <a:rPr lang="en-US" i="1" dirty="0"/>
              <a:t>MPDU</a:t>
            </a:r>
            <a:r>
              <a:rPr lang="en-US" dirty="0"/>
              <a:t> level</a:t>
            </a:r>
          </a:p>
          <a:p>
            <a:pPr lvl="1"/>
            <a:r>
              <a:rPr lang="en-US" dirty="0"/>
              <a:t>Storage on Tx side for sending either the failed codewords or failed MPDUs in retransmissions </a:t>
            </a:r>
          </a:p>
          <a:p>
            <a:pPr lvl="1"/>
            <a:r>
              <a:rPr lang="en-US" dirty="0"/>
              <a:t>Storage on Rx side to combine MPDUs and codewords until various (2-3) retransmissions</a:t>
            </a:r>
            <a:endParaRPr lang="en-US" dirty="0">
              <a:sym typeface="+mn-ea"/>
            </a:endParaRPr>
          </a:p>
          <a:p>
            <a:r>
              <a:rPr lang="en-US" dirty="0"/>
              <a:t>CC Vs. IR-HARQ for LDPC </a:t>
            </a:r>
          </a:p>
          <a:p>
            <a:pPr lvl="1"/>
            <a:r>
              <a:rPr lang="en-US" dirty="0"/>
              <a:t>Complexity Vs. Performance</a:t>
            </a:r>
          </a:p>
          <a:p>
            <a:pPr lvl="0"/>
            <a:endParaRPr lang="en-US" dirty="0">
              <a:sym typeface="+mn-ea"/>
            </a:endParaRPr>
          </a:p>
          <a:p>
            <a:pPr lvl="1"/>
            <a:endParaRPr lang="en-US" sz="1800" dirty="0">
              <a:sym typeface="+mn-ea"/>
            </a:endParaRPr>
          </a:p>
          <a:p>
            <a:pPr lvl="1"/>
            <a:endParaRPr lang="en-US" sz="1800" dirty="0">
              <a:sym typeface="+mn-ea"/>
            </a:endParaRPr>
          </a:p>
          <a:p>
            <a:endParaRPr lang="en-US" sz="200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7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30FA625-7364-485E-AEFB-5250A5208E3F}"/>
              </a:ext>
            </a:extLst>
          </p:cNvPr>
          <p:cNvGrpSpPr/>
          <p:nvPr/>
        </p:nvGrpSpPr>
        <p:grpSpPr>
          <a:xfrm>
            <a:off x="762000" y="2514600"/>
            <a:ext cx="7772400" cy="990600"/>
            <a:chOff x="1335024" y="5015685"/>
            <a:chExt cx="8796528" cy="124372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342069C-C575-4BC1-9C6A-3209F483AF8E}"/>
                </a:ext>
              </a:extLst>
            </p:cNvPr>
            <p:cNvSpPr/>
            <p:nvPr/>
          </p:nvSpPr>
          <p:spPr>
            <a:xfrm>
              <a:off x="1335024" y="5138929"/>
              <a:ext cx="8796528" cy="43062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90419F7-FF75-4116-8981-05CAC6BC9BFA}"/>
                </a:ext>
              </a:extLst>
            </p:cNvPr>
            <p:cNvSpPr txBox="1"/>
            <p:nvPr/>
          </p:nvSpPr>
          <p:spPr>
            <a:xfrm>
              <a:off x="1335024" y="5169573"/>
              <a:ext cx="725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L-STF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97D3444-ABC6-4D59-AAF1-674DCC971C4B}"/>
                </a:ext>
              </a:extLst>
            </p:cNvPr>
            <p:cNvSpPr txBox="1"/>
            <p:nvPr/>
          </p:nvSpPr>
          <p:spPr>
            <a:xfrm>
              <a:off x="1953768" y="5169573"/>
              <a:ext cx="725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L-LTF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46C2B1F-6B66-4685-A81A-0F365254603A}"/>
                </a:ext>
              </a:extLst>
            </p:cNvPr>
            <p:cNvSpPr txBox="1"/>
            <p:nvPr/>
          </p:nvSpPr>
          <p:spPr>
            <a:xfrm>
              <a:off x="2538984" y="5169573"/>
              <a:ext cx="725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L-SIG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F2EF24-E7F7-44D2-831E-CC4548E4C2DC}"/>
                </a:ext>
              </a:extLst>
            </p:cNvPr>
            <p:cNvCxnSpPr/>
            <p:nvPr/>
          </p:nvCxnSpPr>
          <p:spPr>
            <a:xfrm>
              <a:off x="3182112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C4231B-96D6-46A5-AD31-81FD62638690}"/>
                </a:ext>
              </a:extLst>
            </p:cNvPr>
            <p:cNvCxnSpPr/>
            <p:nvPr/>
          </p:nvCxnSpPr>
          <p:spPr>
            <a:xfrm>
              <a:off x="2538984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9670895-7673-41F4-BF4D-633CB378581D}"/>
                </a:ext>
              </a:extLst>
            </p:cNvPr>
            <p:cNvCxnSpPr/>
            <p:nvPr/>
          </p:nvCxnSpPr>
          <p:spPr>
            <a:xfrm>
              <a:off x="1953768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C4D6005-D28F-48FB-8828-D8FAB7BA4931}"/>
                </a:ext>
              </a:extLst>
            </p:cNvPr>
            <p:cNvSpPr txBox="1"/>
            <p:nvPr/>
          </p:nvSpPr>
          <p:spPr>
            <a:xfrm>
              <a:off x="3124200" y="5015685"/>
              <a:ext cx="12169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…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EA2FD37-0310-4EFE-B9C6-0111AA7E94EF}"/>
                </a:ext>
              </a:extLst>
            </p:cNvPr>
            <p:cNvSpPr txBox="1"/>
            <p:nvPr/>
          </p:nvSpPr>
          <p:spPr>
            <a:xfrm>
              <a:off x="4019603" y="5166192"/>
              <a:ext cx="12381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HARQ-SIG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95A73A2-80CE-405E-B8E7-7FB72B0A6CDF}"/>
                </a:ext>
              </a:extLst>
            </p:cNvPr>
            <p:cNvCxnSpPr/>
            <p:nvPr/>
          </p:nvCxnSpPr>
          <p:spPr>
            <a:xfrm>
              <a:off x="5105400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3FAAA40-E323-4668-A331-25C14FA1EEFC}"/>
                </a:ext>
              </a:extLst>
            </p:cNvPr>
            <p:cNvCxnSpPr/>
            <p:nvPr/>
          </p:nvCxnSpPr>
          <p:spPr>
            <a:xfrm>
              <a:off x="4090416" y="5138929"/>
              <a:ext cx="0" cy="4306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74D1E05-1F22-45EF-8012-5174DA6F4081}"/>
                </a:ext>
              </a:extLst>
            </p:cNvPr>
            <p:cNvSpPr txBox="1"/>
            <p:nvPr/>
          </p:nvSpPr>
          <p:spPr>
            <a:xfrm>
              <a:off x="6467507" y="5166192"/>
              <a:ext cx="12381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BE4EF759-0ACC-40B0-A76B-4502F67D3B5A}"/>
                </a:ext>
              </a:extLst>
            </p:cNvPr>
            <p:cNvSpPr/>
            <p:nvPr/>
          </p:nvSpPr>
          <p:spPr>
            <a:xfrm rot="16200000">
              <a:off x="2144268" y="4826358"/>
              <a:ext cx="228600" cy="184708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7BBF6E5-3C79-4B55-AE02-9DAE69E340FF}"/>
                </a:ext>
              </a:extLst>
            </p:cNvPr>
            <p:cNvSpPr txBox="1"/>
            <p:nvPr/>
          </p:nvSpPr>
          <p:spPr>
            <a:xfrm>
              <a:off x="1337724" y="5890075"/>
              <a:ext cx="19266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Legacy Preamble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 our findings about implementation of simplest HARQ scheme and show the gains which are being presented and discussed.</a:t>
            </a:r>
          </a:p>
          <a:p>
            <a:r>
              <a:rPr lang="en-US" dirty="0"/>
              <a:t>But does these gains fit EHT scope ? </a:t>
            </a:r>
          </a:p>
          <a:p>
            <a:pPr lvl="1"/>
            <a:r>
              <a:rPr lang="en-US" dirty="0"/>
              <a:t>Range extension for low complexity Vs. Throughput gain for higher complexity</a:t>
            </a:r>
          </a:p>
          <a:p>
            <a:r>
              <a:rPr lang="en-US" dirty="0"/>
              <a:t>It needs further analysis considering various implementation factors some of which we mentioned in this presentation. </a:t>
            </a:r>
          </a:p>
          <a:p>
            <a:r>
              <a:rPr lang="en-US" dirty="0"/>
              <a:t>It is essential to discuss these implementation aspects (and other aspects which we did miss in this presentation) and include them in evaluation study.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Reference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 err="1"/>
              <a:t>Shimi</a:t>
            </a:r>
            <a:r>
              <a:rPr lang="en-US" dirty="0"/>
              <a:t> </a:t>
            </a:r>
            <a:r>
              <a:rPr lang="en-US" dirty="0" err="1"/>
              <a:t>Shilo</a:t>
            </a:r>
            <a:r>
              <a:rPr lang="en-US" dirty="0"/>
              <a:t> – HARQ for EHT (DCN:1587) – 13 Sep 2018</a:t>
            </a:r>
          </a:p>
          <a:p>
            <a:pPr marL="0" indent="0">
              <a:buNone/>
            </a:pPr>
            <a:r>
              <a:rPr lang="en-US" dirty="0"/>
              <a:t>[2] Ron </a:t>
            </a:r>
            <a:r>
              <a:rPr lang="en-US" dirty="0" err="1"/>
              <a:t>Porat</a:t>
            </a:r>
            <a:r>
              <a:rPr lang="en-US" dirty="0"/>
              <a:t> – Multi-AP-HARQ-for-EHT (DCN: 1116) – 6 July 2018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19668</TotalTime>
  <Words>831</Words>
  <Application>Microsoft Office PowerPoint</Application>
  <PresentationFormat>On-screen Show (4:3)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宋体</vt:lpstr>
      <vt:lpstr>Arial</vt:lpstr>
      <vt:lpstr>Times New Roman</vt:lpstr>
      <vt:lpstr>Wingdings</vt:lpstr>
      <vt:lpstr>802-11-Submission</vt:lpstr>
      <vt:lpstr>HARQ in EHT</vt:lpstr>
      <vt:lpstr>Background</vt:lpstr>
      <vt:lpstr>HARQ Simulation Parameters</vt:lpstr>
      <vt:lpstr>CC HARQ - Results</vt:lpstr>
      <vt:lpstr>HARQ take-away from Results</vt:lpstr>
      <vt:lpstr>HARQ take-away from Results</vt:lpstr>
      <vt:lpstr>Implementation Aspects for HARQ in EHT</vt:lpstr>
      <vt:lpstr>Summary</vt:lpstr>
      <vt:lpstr>Reference</vt:lpstr>
      <vt:lpstr>PowerPoint Presentation</vt:lpstr>
      <vt:lpstr>HARQ performance in Wi-Fi</vt:lpstr>
      <vt:lpstr>HARQ Performance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Imran Latif</cp:lastModifiedBy>
  <cp:revision>499</cp:revision>
  <cp:lastPrinted>1998-02-10T13:28:00Z</cp:lastPrinted>
  <dcterms:created xsi:type="dcterms:W3CDTF">2007-05-21T21:00:00Z</dcterms:created>
  <dcterms:modified xsi:type="dcterms:W3CDTF">2019-01-14T20:18:48Z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