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1"/>
  </p:sldMasterIdLst>
  <p:notesMasterIdLst>
    <p:notesMasterId r:id="rId8"/>
  </p:notesMasterIdLst>
  <p:handoutMasterIdLst>
    <p:handoutMasterId r:id="rId9"/>
  </p:handoutMasterIdLst>
  <p:sldIdLst>
    <p:sldId id="256" r:id="rId2"/>
    <p:sldId id="257" r:id="rId3"/>
    <p:sldId id="279" r:id="rId4"/>
    <p:sldId id="286" r:id="rId5"/>
    <p:sldId id="287" r:id="rId6"/>
    <p:sldId id="288" r:id="rId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754" autoAdjust="0"/>
    <p:restoredTop sz="95820" autoAdjust="0"/>
  </p:normalViewPr>
  <p:slideViewPr>
    <p:cSldViewPr>
      <p:cViewPr varScale="1">
        <p:scale>
          <a:sx n="94" d="100"/>
          <a:sy n="94" d="100"/>
        </p:scale>
        <p:origin x="744" y="58"/>
      </p:cViewPr>
      <p:guideLst>
        <p:guide orient="horz" pos="2160"/>
        <p:guide pos="3840"/>
      </p:guideLst>
    </p:cSldViewPr>
  </p:slideViewPr>
  <p:outlineViewPr>
    <p:cViewPr varScale="1">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802-11-18-2021r0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November 2018</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(BlackBerry)</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802-11-18-2021r0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November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(BlackBerry)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802-11-18-2021r0</a:t>
            </a:r>
          </a:p>
        </p:txBody>
      </p:sp>
      <p:sp>
        <p:nvSpPr>
          <p:cNvPr id="5" name="Rectangle 3"/>
          <p:cNvSpPr>
            <a:spLocks noGrp="1" noChangeArrowheads="1"/>
          </p:cNvSpPr>
          <p:nvPr>
            <p:ph type="dt"/>
          </p:nvPr>
        </p:nvSpPr>
        <p:spPr>
          <a:ln/>
        </p:spPr>
        <p:txBody>
          <a:bodyPr/>
          <a:lstStyle/>
          <a:p>
            <a:r>
              <a:rPr lang="en-US"/>
              <a:t>November 2018</a:t>
            </a:r>
          </a:p>
        </p:txBody>
      </p:sp>
      <p:sp>
        <p:nvSpPr>
          <p:cNvPr id="6" name="Rectangle 6"/>
          <p:cNvSpPr>
            <a:spLocks noGrp="1" noChangeArrowheads="1"/>
          </p:cNvSpPr>
          <p:nvPr>
            <p:ph type="ftr"/>
          </p:nvPr>
        </p:nvSpPr>
        <p:spPr>
          <a:ln/>
        </p:spPr>
        <p:txBody>
          <a:bodyPr/>
          <a:lstStyle/>
          <a:p>
            <a:r>
              <a:rPr lang="en-US"/>
              <a:t>Stephen McCann (BlackBerry)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802-11-18-2021r0</a:t>
            </a:r>
          </a:p>
        </p:txBody>
      </p:sp>
      <p:sp>
        <p:nvSpPr>
          <p:cNvPr id="5" name="Rectangle 3"/>
          <p:cNvSpPr>
            <a:spLocks noGrp="1" noChangeArrowheads="1"/>
          </p:cNvSpPr>
          <p:nvPr>
            <p:ph type="dt"/>
          </p:nvPr>
        </p:nvSpPr>
        <p:spPr>
          <a:ln/>
        </p:spPr>
        <p:txBody>
          <a:bodyPr/>
          <a:lstStyle/>
          <a:p>
            <a:r>
              <a:rPr lang="en-US"/>
              <a:t>November 2018</a:t>
            </a:r>
          </a:p>
        </p:txBody>
      </p:sp>
      <p:sp>
        <p:nvSpPr>
          <p:cNvPr id="6" name="Rectangle 6"/>
          <p:cNvSpPr>
            <a:spLocks noGrp="1" noChangeArrowheads="1"/>
          </p:cNvSpPr>
          <p:nvPr>
            <p:ph type="ftr"/>
          </p:nvPr>
        </p:nvSpPr>
        <p:spPr>
          <a:ln/>
        </p:spPr>
        <p:txBody>
          <a:bodyPr/>
          <a:lstStyle/>
          <a:p>
            <a:r>
              <a:rPr lang="en-US"/>
              <a:t>Stephen McCann (BlackBerry)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802-11-18-2021r0</a:t>
            </a:r>
          </a:p>
        </p:txBody>
      </p:sp>
      <p:sp>
        <p:nvSpPr>
          <p:cNvPr id="5" name="Rectangle 3"/>
          <p:cNvSpPr>
            <a:spLocks noGrp="1" noChangeArrowheads="1"/>
          </p:cNvSpPr>
          <p:nvPr>
            <p:ph type="dt"/>
          </p:nvPr>
        </p:nvSpPr>
        <p:spPr>
          <a:ln/>
        </p:spPr>
        <p:txBody>
          <a:bodyPr/>
          <a:lstStyle/>
          <a:p>
            <a:r>
              <a:rPr lang="en-US"/>
              <a:t>November 2018</a:t>
            </a:r>
          </a:p>
        </p:txBody>
      </p:sp>
      <p:sp>
        <p:nvSpPr>
          <p:cNvPr id="6" name="Rectangle 6"/>
          <p:cNvSpPr>
            <a:spLocks noGrp="1" noChangeArrowheads="1"/>
          </p:cNvSpPr>
          <p:nvPr>
            <p:ph type="ftr"/>
          </p:nvPr>
        </p:nvSpPr>
        <p:spPr>
          <a:ln/>
        </p:spPr>
        <p:txBody>
          <a:bodyPr/>
          <a:lstStyle/>
          <a:p>
            <a:r>
              <a:rPr lang="en-US"/>
              <a:t>Stephen McCann (BlackBerry)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187838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idx="10"/>
          </p:nvPr>
        </p:nvSpPr>
        <p:spPr/>
        <p:txBody>
          <a:bodyPr/>
          <a:lstStyle/>
          <a:p>
            <a:r>
              <a:rPr lang="en-US"/>
              <a:t>doc.: IEEE 802-11-18-2021r0</a:t>
            </a:r>
          </a:p>
        </p:txBody>
      </p:sp>
      <p:sp>
        <p:nvSpPr>
          <p:cNvPr id="5" name="Date Placeholder 4"/>
          <p:cNvSpPr>
            <a:spLocks noGrp="1"/>
          </p:cNvSpPr>
          <p:nvPr>
            <p:ph type="dt" idx="11"/>
          </p:nvPr>
        </p:nvSpPr>
        <p:spPr/>
        <p:txBody>
          <a:bodyPr/>
          <a:lstStyle/>
          <a:p>
            <a:r>
              <a:rPr lang="en-US"/>
              <a:t>November 2018</a:t>
            </a:r>
          </a:p>
        </p:txBody>
      </p:sp>
      <p:sp>
        <p:nvSpPr>
          <p:cNvPr id="6" name="Footer Placeholder 5"/>
          <p:cNvSpPr>
            <a:spLocks noGrp="1"/>
          </p:cNvSpPr>
          <p:nvPr>
            <p:ph type="ftr" idx="12"/>
          </p:nvPr>
        </p:nvSpPr>
        <p:spPr/>
        <p:txBody>
          <a:bodyPr/>
          <a:lstStyle/>
          <a:p>
            <a:r>
              <a:rPr lang="en-US"/>
              <a:t>Stephen McCann (BlackBerry)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4797577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2018</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Stephen McCann (BlackBerry)</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a:xfrm>
            <a:off x="1491522" y="1556792"/>
            <a:ext cx="10361084" cy="41132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November 2018</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a:t>Stephen McCann (BlackBerry)</a:t>
            </a:r>
            <a:endParaRPr lang="en-GB" dirty="0"/>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November 2018</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Stephen McCann (BlackBerry)</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November 2018</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Stephen McCann (BlackBerry)</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November 2018</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Stephen McCann (BlackBerry)</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November 2018</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Stephen McCann (BlackBerry)</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November 2018</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Stephen McCann (BlackBerry)</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2018</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Stephen McCann (BlackBerry)</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2018</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Stephen McCann (BlackBerry)</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November 2018</a:t>
            </a:r>
            <a:endParaRPr lang="en-GB" dirty="0"/>
          </a:p>
        </p:txBody>
      </p:sp>
      <p:sp>
        <p:nvSpPr>
          <p:cNvPr id="1028" name="Rectangle 4"/>
          <p:cNvSpPr>
            <a:spLocks noGrp="1" noChangeArrowheads="1"/>
          </p:cNvSpPr>
          <p:nvPr>
            <p:ph type="ftr"/>
          </p:nvPr>
        </p:nvSpPr>
        <p:spPr bwMode="auto">
          <a:xfrm>
            <a:off x="8023226" y="6475416"/>
            <a:ext cx="3355974" cy="26034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dirty="0"/>
              <a:t>Stephen McCann (BlackBerry)</a:t>
            </a:r>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1077218"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11-18-2021r0</a:t>
            </a:r>
            <a:endParaRPr lang="en-GB" sz="20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8/11-18-0825-08-0bcs-a-par-proposal-for-bcs.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8/11-18-0826-08-0bcs-a-csd-proposal-for-bcs.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Comments received on Broadcast Service PAR and CSD</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Date: 2018-11-13</a:t>
            </a:r>
          </a:p>
        </p:txBody>
      </p:sp>
      <p:sp>
        <p:nvSpPr>
          <p:cNvPr id="6" name="Date Placeholder 3"/>
          <p:cNvSpPr>
            <a:spLocks noGrp="1"/>
          </p:cNvSpPr>
          <p:nvPr>
            <p:ph type="dt" idx="10"/>
          </p:nvPr>
        </p:nvSpPr>
        <p:spPr/>
        <p:txBody>
          <a:bodyPr/>
          <a:lstStyle/>
          <a:p>
            <a:r>
              <a:rPr lang="en-US"/>
              <a:t>November 2018</a:t>
            </a:r>
            <a:endParaRPr lang="en-GB" dirty="0"/>
          </a:p>
        </p:txBody>
      </p:sp>
      <p:sp>
        <p:nvSpPr>
          <p:cNvPr id="7" name="Footer Placeholder 4"/>
          <p:cNvSpPr>
            <a:spLocks noGrp="1"/>
          </p:cNvSpPr>
          <p:nvPr>
            <p:ph type="ftr" idx="11"/>
          </p:nvPr>
        </p:nvSpPr>
        <p:spPr>
          <a:xfrm>
            <a:off x="7392144" y="6490904"/>
            <a:ext cx="4005893" cy="322472"/>
          </a:xfrm>
        </p:spPr>
        <p:txBody>
          <a:bodyPr/>
          <a:lstStyle/>
          <a:p>
            <a:r>
              <a:rPr lang="en-GB" dirty="0"/>
              <a:t>Stephen McCann (BlackBerry)</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72631064"/>
              </p:ext>
            </p:extLst>
          </p:nvPr>
        </p:nvGraphicFramePr>
        <p:xfrm>
          <a:off x="2060575" y="2595563"/>
          <a:ext cx="7986713" cy="2428875"/>
        </p:xfrm>
        <a:graphic>
          <a:graphicData uri="http://schemas.openxmlformats.org/presentationml/2006/ole">
            <mc:AlternateContent xmlns:mc="http://schemas.openxmlformats.org/markup-compatibility/2006">
              <mc:Choice xmlns:v="urn:schemas-microsoft-com:vml" Requires="v">
                <p:oleObj spid="_x0000_s3258" name="Document" r:id="rId4" imgW="8289564" imgH="2983609" progId="Word.Document.8">
                  <p:embed/>
                </p:oleObj>
              </mc:Choice>
              <mc:Fallback>
                <p:oleObj name="Document" r:id="rId4" imgW="8289564" imgH="2983609" progId="Word.Document.8">
                  <p:embed/>
                  <p:pic>
                    <p:nvPicPr>
                      <p:cNvPr id="0" name="Picture 3"/>
                      <p:cNvPicPr>
                        <a:picLocks noChangeAspect="1" noChangeArrowheads="1"/>
                      </p:cNvPicPr>
                      <p:nvPr/>
                    </p:nvPicPr>
                    <p:blipFill>
                      <a:blip r:embed="rId5"/>
                      <a:srcRect/>
                      <a:stretch>
                        <a:fillRect/>
                      </a:stretch>
                    </p:blipFill>
                    <p:spPr bwMode="auto">
                      <a:xfrm>
                        <a:off x="2060575" y="2595563"/>
                        <a:ext cx="7986713" cy="24288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r>
              <a:rPr lang="en-US"/>
              <a:t>November 2018</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
        <p:nvSpPr>
          <p:cNvPr id="8" name="Footer Placeholder 4">
            <a:extLst>
              <a:ext uri="{FF2B5EF4-FFF2-40B4-BE49-F238E27FC236}">
                <a16:creationId xmlns:a16="http://schemas.microsoft.com/office/drawing/2014/main" id="{7B40C9B5-D31A-4A70-9463-BED20563145F}"/>
              </a:ext>
            </a:extLst>
          </p:cNvPr>
          <p:cNvSpPr>
            <a:spLocks noGrp="1"/>
          </p:cNvSpPr>
          <p:nvPr>
            <p:ph type="ftr" idx="11"/>
          </p:nvPr>
        </p:nvSpPr>
        <p:spPr>
          <a:xfrm>
            <a:off x="7392144" y="6490904"/>
            <a:ext cx="4005893" cy="322472"/>
          </a:xfrm>
        </p:spPr>
        <p:txBody>
          <a:bodyPr/>
          <a:lstStyle/>
          <a:p>
            <a:r>
              <a:rPr lang="en-GB" dirty="0"/>
              <a:t>Stephen McCann (BlackBerry)</a:t>
            </a:r>
          </a:p>
        </p:txBody>
      </p:sp>
      <p:sp>
        <p:nvSpPr>
          <p:cNvPr id="2" name="Content Placeholder 1">
            <a:extLst>
              <a:ext uri="{FF2B5EF4-FFF2-40B4-BE49-F238E27FC236}">
                <a16:creationId xmlns:a16="http://schemas.microsoft.com/office/drawing/2014/main" id="{784341D6-B5F2-48F7-8BD5-AD72BA8F9680}"/>
              </a:ext>
            </a:extLst>
          </p:cNvPr>
          <p:cNvSpPr>
            <a:spLocks noGrp="1"/>
          </p:cNvSpPr>
          <p:nvPr>
            <p:ph idx="1"/>
          </p:nvPr>
        </p:nvSpPr>
        <p:spPr/>
        <p:txBody>
          <a:bodyPr/>
          <a:lstStyle/>
          <a:p>
            <a:pPr algn="ctr"/>
            <a:endParaRPr lang="en-GB" sz="6600" dirty="0"/>
          </a:p>
          <a:p>
            <a:pPr algn="ctr"/>
            <a:r>
              <a:rPr lang="en-GB" sz="6600" dirty="0"/>
              <a:t>IEEE 802.3</a:t>
            </a:r>
          </a:p>
        </p:txBody>
      </p:sp>
      <p:sp>
        <p:nvSpPr>
          <p:cNvPr id="10" name="Title 9">
            <a:extLst>
              <a:ext uri="{FF2B5EF4-FFF2-40B4-BE49-F238E27FC236}">
                <a16:creationId xmlns:a16="http://schemas.microsoft.com/office/drawing/2014/main" id="{2E624EC9-136F-4BC4-B47F-BE9F3684C427}"/>
              </a:ext>
            </a:extLst>
          </p:cNvPr>
          <p:cNvSpPr>
            <a:spLocks noGrp="1"/>
          </p:cNvSpPr>
          <p:nvPr>
            <p:ph type="title"/>
          </p:nvPr>
        </p:nvSpPr>
        <p:spPr/>
        <p:txBody>
          <a:bodyPr/>
          <a:lstStyle/>
          <a:p>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kern="1200" dirty="0">
                <a:solidFill>
                  <a:schemeClr val="tx1"/>
                </a:solidFill>
                <a:latin typeface="+mn-lt"/>
                <a:ea typeface="+mn-ea"/>
                <a:cs typeface="+mn-cs"/>
              </a:rPr>
              <a:t>802.11bc (p. 1)</a:t>
            </a:r>
            <a:endParaRPr lang="en-US" dirty="0"/>
          </a:p>
        </p:txBody>
      </p:sp>
      <p:sp>
        <p:nvSpPr>
          <p:cNvPr id="3" name="Content Placeholder 2"/>
          <p:cNvSpPr>
            <a:spLocks noGrp="1"/>
          </p:cNvSpPr>
          <p:nvPr>
            <p:ph idx="1"/>
          </p:nvPr>
        </p:nvSpPr>
        <p:spPr/>
        <p:txBody>
          <a:bodyPr>
            <a:normAutofit fontScale="85000" lnSpcReduction="20000"/>
          </a:bodyPr>
          <a:lstStyle/>
          <a:p>
            <a:pPr marL="0" indent="0"/>
            <a:r>
              <a:rPr lang="en-US" sz="3200" kern="1200" dirty="0">
                <a:solidFill>
                  <a:schemeClr val="tx1"/>
                </a:solidFill>
                <a:cs typeface="+mn-cs"/>
              </a:rPr>
              <a:t>Amendment: Enhanced Broadcast Service (</a:t>
            </a:r>
            <a:r>
              <a:rPr lang="en-US" sz="3200" kern="1200" dirty="0" err="1">
                <a:solidFill>
                  <a:schemeClr val="tx1"/>
                </a:solidFill>
                <a:cs typeface="+mn-cs"/>
              </a:rPr>
              <a:t>eBCS</a:t>
            </a:r>
            <a:r>
              <a:rPr lang="en-US" sz="3200" kern="1200" dirty="0">
                <a:solidFill>
                  <a:schemeClr val="tx1"/>
                </a:solidFill>
                <a:cs typeface="+mn-cs"/>
              </a:rPr>
              <a:t>)</a:t>
            </a:r>
          </a:p>
          <a:p>
            <a:pPr marL="0" indent="0"/>
            <a:r>
              <a:rPr lang="en-US" sz="3200" kern="1200" dirty="0">
                <a:solidFill>
                  <a:schemeClr val="tx1"/>
                </a:solidFill>
                <a:cs typeface="+mn-cs"/>
                <a:hlinkClick r:id="rId2"/>
              </a:rPr>
              <a:t>PAR</a:t>
            </a:r>
            <a:r>
              <a:rPr lang="en-US" sz="3200" kern="1200" dirty="0">
                <a:solidFill>
                  <a:schemeClr val="tx1"/>
                </a:solidFill>
                <a:cs typeface="+mn-cs"/>
              </a:rPr>
              <a:t> </a:t>
            </a:r>
          </a:p>
          <a:p>
            <a:r>
              <a:rPr lang="en-US" sz="3300" kern="1200" dirty="0">
                <a:solidFill>
                  <a:schemeClr val="tx1"/>
                </a:solidFill>
                <a:cs typeface="+mn-cs"/>
              </a:rPr>
              <a:t>1.1, project number – Per the EC web page, this project if approved will be P802.11bc. Please update the project number.</a:t>
            </a:r>
          </a:p>
          <a:p>
            <a:pPr marL="457200" indent="-457200" fontAlgn="auto">
              <a:buFont typeface="Arial" panose="020B0604020202020204" pitchFamily="34" charset="0"/>
              <a:buChar char="•"/>
            </a:pPr>
            <a:r>
              <a:rPr lang="en-US" sz="3300" kern="1200" dirty="0">
                <a:solidFill>
                  <a:schemeClr val="tx1"/>
                </a:solidFill>
                <a:cs typeface="+mn-cs"/>
              </a:rPr>
              <a:t>Response – </a:t>
            </a:r>
            <a:r>
              <a:rPr lang="en-US" sz="3300" kern="1200" dirty="0">
                <a:solidFill>
                  <a:schemeClr val="tx1"/>
                </a:solidFill>
                <a:highlight>
                  <a:srgbClr val="FFFF00"/>
                </a:highlight>
                <a:cs typeface="+mn-cs"/>
              </a:rPr>
              <a:t>The project number has been added</a:t>
            </a:r>
            <a:endParaRPr lang="en-US" sz="3300" dirty="0">
              <a:highlight>
                <a:srgbClr val="FFFF00"/>
              </a:highlight>
            </a:endParaRPr>
          </a:p>
          <a:p>
            <a:r>
              <a:rPr lang="en-US" sz="3300" kern="1200" dirty="0">
                <a:solidFill>
                  <a:schemeClr val="tx1"/>
                </a:solidFill>
                <a:cs typeface="+mn-cs"/>
              </a:rPr>
              <a:t>5.5, need – Second paragraph, though expanded in the Title, there is an unexpanded acronym, </a:t>
            </a:r>
            <a:r>
              <a:rPr lang="en-US" sz="3300" kern="1200" dirty="0" err="1">
                <a:solidFill>
                  <a:schemeClr val="tx1"/>
                </a:solidFill>
                <a:cs typeface="+mn-cs"/>
              </a:rPr>
              <a:t>eBCS</a:t>
            </a:r>
            <a:r>
              <a:rPr lang="en-US" sz="3300" kern="1200" dirty="0">
                <a:solidFill>
                  <a:schemeClr val="tx1"/>
                </a:solidFill>
                <a:cs typeface="+mn-cs"/>
              </a:rPr>
              <a:t>, that </a:t>
            </a:r>
            <a:r>
              <a:rPr lang="en-US" sz="3300" kern="1200" dirty="0" err="1">
                <a:solidFill>
                  <a:schemeClr val="tx1"/>
                </a:solidFill>
                <a:cs typeface="+mn-cs"/>
              </a:rPr>
              <a:t>NesCom</a:t>
            </a:r>
            <a:r>
              <a:rPr lang="en-US" sz="3300" kern="1200" dirty="0">
                <a:solidFill>
                  <a:schemeClr val="tx1"/>
                </a:solidFill>
                <a:cs typeface="+mn-cs"/>
              </a:rPr>
              <a:t> may care about.  “(</a:t>
            </a:r>
            <a:r>
              <a:rPr lang="en-US" sz="3300" kern="1200" dirty="0" err="1">
                <a:solidFill>
                  <a:schemeClr val="tx1"/>
                </a:solidFill>
                <a:cs typeface="+mn-cs"/>
              </a:rPr>
              <a:t>eBCS</a:t>
            </a:r>
            <a:r>
              <a:rPr lang="en-US" sz="3300" kern="1200" dirty="0">
                <a:solidFill>
                  <a:schemeClr val="tx1"/>
                </a:solidFill>
                <a:cs typeface="+mn-cs"/>
              </a:rPr>
              <a:t>)” could be added in the first paragraph. </a:t>
            </a:r>
          </a:p>
          <a:p>
            <a:pPr marL="457200" indent="-457200" fontAlgn="auto">
              <a:buFont typeface="Arial" panose="020B0604020202020204" pitchFamily="34" charset="0"/>
              <a:buChar char="•"/>
            </a:pPr>
            <a:r>
              <a:rPr lang="en-US" sz="3300" kern="1200" dirty="0">
                <a:solidFill>
                  <a:schemeClr val="tx1"/>
                </a:solidFill>
                <a:cs typeface="+mn-cs"/>
              </a:rPr>
              <a:t>Response – </a:t>
            </a:r>
            <a:r>
              <a:rPr lang="en-US" sz="3300" kern="1200" dirty="0">
                <a:solidFill>
                  <a:schemeClr val="tx1"/>
                </a:solidFill>
                <a:highlight>
                  <a:srgbClr val="FFFF00"/>
                </a:highlight>
              </a:rPr>
              <a:t>The acronym expands to “Enhanced Broadcast Service” and this has been added to section 5.5</a:t>
            </a:r>
            <a:endParaRPr lang="en-US" sz="3300" dirty="0">
              <a:highlight>
                <a:srgbClr val="FFFF00"/>
              </a:highlight>
            </a:endParaRPr>
          </a:p>
          <a:p>
            <a:pPr fontAlgn="auto">
              <a:buFont typeface="Wingdings" charset="2"/>
              <a:buChar char="Ø"/>
            </a:pPr>
            <a:endParaRPr lang="en-US" sz="3200" kern="1200" dirty="0">
              <a:solidFill>
                <a:schemeClr val="tx1"/>
              </a:solidFill>
              <a:cs typeface="+mn-cs"/>
            </a:endParaRPr>
          </a:p>
        </p:txBody>
      </p:sp>
      <p:sp>
        <p:nvSpPr>
          <p:cNvPr id="4" name="Slide Number Placeholder 3"/>
          <p:cNvSpPr>
            <a:spLocks noGrp="1"/>
          </p:cNvSpPr>
          <p:nvPr>
            <p:ph type="sldNum" sz="quarter" idx="12"/>
          </p:nvPr>
        </p:nvSpPr>
        <p:spPr/>
        <p:txBody>
          <a:bodyPr/>
          <a:lstStyle/>
          <a:p>
            <a:fld id="{B6A0C061-10B3-E146-8A9E-6072EFD08081}" type="slidenum">
              <a:rPr lang="en-US" smtClean="0"/>
              <a:t>3</a:t>
            </a:fld>
            <a:endParaRPr lang="en-US"/>
          </a:p>
        </p:txBody>
      </p:sp>
      <p:sp>
        <p:nvSpPr>
          <p:cNvPr id="5" name="Footer Placeholder 4"/>
          <p:cNvSpPr>
            <a:spLocks noGrp="1"/>
          </p:cNvSpPr>
          <p:nvPr>
            <p:ph type="ftr" sz="quarter" idx="3"/>
          </p:nvPr>
        </p:nvSpPr>
        <p:spPr/>
        <p:txBody>
          <a:bodyPr/>
          <a:lstStyle/>
          <a:p>
            <a:r>
              <a:rPr lang="en-US" dirty="0"/>
              <a:t>IEEE 802.3 WG PAR ad hoc, November 2018, Bangkok, Thailand</a:t>
            </a:r>
          </a:p>
        </p:txBody>
      </p:sp>
      <p:sp>
        <p:nvSpPr>
          <p:cNvPr id="6" name="Footer Placeholder 4">
            <a:extLst>
              <a:ext uri="{FF2B5EF4-FFF2-40B4-BE49-F238E27FC236}">
                <a16:creationId xmlns:a16="http://schemas.microsoft.com/office/drawing/2014/main" id="{804A6598-22C1-417C-9B3F-BE3C7BA36109}"/>
              </a:ext>
            </a:extLst>
          </p:cNvPr>
          <p:cNvSpPr>
            <a:spLocks noGrp="1"/>
          </p:cNvSpPr>
          <p:nvPr>
            <p:ph type="ftr" idx="11"/>
          </p:nvPr>
        </p:nvSpPr>
        <p:spPr>
          <a:xfrm>
            <a:off x="7392144" y="6490904"/>
            <a:ext cx="4005893" cy="322472"/>
          </a:xfrm>
        </p:spPr>
        <p:txBody>
          <a:bodyPr/>
          <a:lstStyle/>
          <a:p>
            <a:r>
              <a:rPr lang="en-GB" dirty="0"/>
              <a:t>Stephen McCann (BlackBerry)</a:t>
            </a:r>
          </a:p>
        </p:txBody>
      </p:sp>
    </p:spTree>
    <p:extLst>
      <p:ext uri="{BB962C8B-B14F-4D97-AF65-F5344CB8AC3E}">
        <p14:creationId xmlns:p14="http://schemas.microsoft.com/office/powerpoint/2010/main" val="1024001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kern="1200" dirty="0">
                <a:solidFill>
                  <a:schemeClr val="tx1"/>
                </a:solidFill>
                <a:cs typeface="+mj-cs"/>
              </a:rPr>
              <a:t>802.11bc (p. 2)</a:t>
            </a:r>
            <a:r>
              <a:rPr lang="is-IS" dirty="0"/>
              <a:t> </a:t>
            </a:r>
            <a:endParaRPr lang="en-US" dirty="0"/>
          </a:p>
        </p:txBody>
      </p:sp>
      <p:sp>
        <p:nvSpPr>
          <p:cNvPr id="3" name="Content Placeholder 2"/>
          <p:cNvSpPr>
            <a:spLocks noGrp="1"/>
          </p:cNvSpPr>
          <p:nvPr>
            <p:ph idx="1"/>
          </p:nvPr>
        </p:nvSpPr>
        <p:spPr/>
        <p:txBody>
          <a:bodyPr>
            <a:normAutofit/>
          </a:bodyPr>
          <a:lstStyle/>
          <a:p>
            <a:pPr marL="0" indent="0"/>
            <a:r>
              <a:rPr lang="en-US" sz="3200" kern="1200" dirty="0">
                <a:solidFill>
                  <a:schemeClr val="tx1"/>
                </a:solidFill>
                <a:cs typeface="+mn-cs"/>
                <a:hlinkClick r:id="rId2"/>
              </a:rPr>
              <a:t>CSD</a:t>
            </a:r>
            <a:endParaRPr lang="en-US" sz="3200" kern="1200" dirty="0">
              <a:solidFill>
                <a:schemeClr val="tx1"/>
              </a:solidFill>
              <a:cs typeface="+mn-cs"/>
            </a:endParaRPr>
          </a:p>
          <a:p>
            <a:r>
              <a:rPr lang="en-US" sz="2800" kern="1200" dirty="0">
                <a:solidFill>
                  <a:schemeClr val="tx1"/>
                </a:solidFill>
                <a:cs typeface="+mn-cs"/>
              </a:rPr>
              <a:t>1.2.1, a, line 37, broad applicability – Unexpanded acronym, CSPs.  Please expand.</a:t>
            </a:r>
          </a:p>
          <a:p>
            <a:pPr fontAlgn="auto">
              <a:buFont typeface="Wingdings" charset="2"/>
              <a:buChar char="Ø"/>
            </a:pPr>
            <a:r>
              <a:rPr lang="en-US" sz="2800" kern="1200" dirty="0">
                <a:solidFill>
                  <a:schemeClr val="tx1"/>
                </a:solidFill>
                <a:cs typeface="+mn-cs"/>
              </a:rPr>
              <a:t>Response –</a:t>
            </a:r>
            <a:r>
              <a:rPr lang="en-US" sz="2800" kern="1200" dirty="0">
                <a:solidFill>
                  <a:schemeClr val="tx1"/>
                </a:solidFill>
                <a:highlight>
                  <a:srgbClr val="FFFF00"/>
                </a:highlight>
                <a:cs typeface="+mn-cs"/>
              </a:rPr>
              <a:t> </a:t>
            </a:r>
            <a:r>
              <a:rPr lang="en-GB" sz="2800" kern="1200" dirty="0">
                <a:solidFill>
                  <a:schemeClr val="tx1"/>
                </a:solidFill>
                <a:highlight>
                  <a:srgbClr val="FFFF00"/>
                </a:highlight>
              </a:rPr>
              <a:t>The acronym expands to “Customer Service Profiles” and this has been added to section 1.2.1a</a:t>
            </a:r>
            <a:endParaRPr lang="en-US" sz="2800" dirty="0">
              <a:highlight>
                <a:srgbClr val="FFFF00"/>
              </a:highlight>
            </a:endParaRPr>
          </a:p>
          <a:p>
            <a:pPr fontAlgn="auto">
              <a:buFont typeface="Wingdings" charset="2"/>
              <a:buChar char="Ø"/>
            </a:pPr>
            <a:endParaRPr lang="en-US" dirty="0"/>
          </a:p>
        </p:txBody>
      </p:sp>
      <p:sp>
        <p:nvSpPr>
          <p:cNvPr id="4" name="Slide Number Placeholder 3"/>
          <p:cNvSpPr>
            <a:spLocks noGrp="1"/>
          </p:cNvSpPr>
          <p:nvPr>
            <p:ph type="sldNum" sz="quarter" idx="12"/>
          </p:nvPr>
        </p:nvSpPr>
        <p:spPr/>
        <p:txBody>
          <a:bodyPr/>
          <a:lstStyle/>
          <a:p>
            <a:fld id="{B6A0C061-10B3-E146-8A9E-6072EFD08081}" type="slidenum">
              <a:rPr lang="en-US" smtClean="0"/>
              <a:t>4</a:t>
            </a:fld>
            <a:endParaRPr lang="en-US"/>
          </a:p>
        </p:txBody>
      </p:sp>
      <p:sp>
        <p:nvSpPr>
          <p:cNvPr id="5" name="Footer Placeholder 4"/>
          <p:cNvSpPr>
            <a:spLocks noGrp="1"/>
          </p:cNvSpPr>
          <p:nvPr>
            <p:ph type="ftr" sz="quarter" idx="3"/>
          </p:nvPr>
        </p:nvSpPr>
        <p:spPr/>
        <p:txBody>
          <a:bodyPr/>
          <a:lstStyle/>
          <a:p>
            <a:r>
              <a:rPr lang="en-US"/>
              <a:t>IEEE 802.3 WG PAR ad hoc, November 2018, Bangkok, Thailand</a:t>
            </a:r>
            <a:endParaRPr lang="en-US" dirty="0"/>
          </a:p>
        </p:txBody>
      </p:sp>
      <p:sp>
        <p:nvSpPr>
          <p:cNvPr id="6" name="Footer Placeholder 4">
            <a:extLst>
              <a:ext uri="{FF2B5EF4-FFF2-40B4-BE49-F238E27FC236}">
                <a16:creationId xmlns:a16="http://schemas.microsoft.com/office/drawing/2014/main" id="{1AD3C299-5172-4FB1-8FC2-C2FF0C093361}"/>
              </a:ext>
            </a:extLst>
          </p:cNvPr>
          <p:cNvSpPr>
            <a:spLocks noGrp="1"/>
          </p:cNvSpPr>
          <p:nvPr>
            <p:ph type="ftr" idx="11"/>
          </p:nvPr>
        </p:nvSpPr>
        <p:spPr>
          <a:xfrm>
            <a:off x="7392144" y="6490904"/>
            <a:ext cx="4005893" cy="322472"/>
          </a:xfrm>
        </p:spPr>
        <p:txBody>
          <a:bodyPr/>
          <a:lstStyle/>
          <a:p>
            <a:r>
              <a:rPr lang="en-GB" dirty="0"/>
              <a:t>Stephen McCann (BlackBerry)</a:t>
            </a:r>
          </a:p>
        </p:txBody>
      </p:sp>
    </p:spTree>
    <p:extLst>
      <p:ext uri="{BB962C8B-B14F-4D97-AF65-F5344CB8AC3E}">
        <p14:creationId xmlns:p14="http://schemas.microsoft.com/office/powerpoint/2010/main" val="4170879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r>
              <a:rPr lang="en-US"/>
              <a:t>November 2018</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
        <p:nvSpPr>
          <p:cNvPr id="8" name="Footer Placeholder 4">
            <a:extLst>
              <a:ext uri="{FF2B5EF4-FFF2-40B4-BE49-F238E27FC236}">
                <a16:creationId xmlns:a16="http://schemas.microsoft.com/office/drawing/2014/main" id="{7B40C9B5-D31A-4A70-9463-BED20563145F}"/>
              </a:ext>
            </a:extLst>
          </p:cNvPr>
          <p:cNvSpPr>
            <a:spLocks noGrp="1"/>
          </p:cNvSpPr>
          <p:nvPr>
            <p:ph type="ftr" idx="11"/>
          </p:nvPr>
        </p:nvSpPr>
        <p:spPr>
          <a:xfrm>
            <a:off x="7392144" y="6490904"/>
            <a:ext cx="4005893" cy="322472"/>
          </a:xfrm>
        </p:spPr>
        <p:txBody>
          <a:bodyPr/>
          <a:lstStyle/>
          <a:p>
            <a:r>
              <a:rPr lang="en-GB" dirty="0"/>
              <a:t>Stephen McCann (BlackBerry)</a:t>
            </a:r>
          </a:p>
        </p:txBody>
      </p:sp>
      <p:sp>
        <p:nvSpPr>
          <p:cNvPr id="2" name="Content Placeholder 1">
            <a:extLst>
              <a:ext uri="{FF2B5EF4-FFF2-40B4-BE49-F238E27FC236}">
                <a16:creationId xmlns:a16="http://schemas.microsoft.com/office/drawing/2014/main" id="{784341D6-B5F2-48F7-8BD5-AD72BA8F9680}"/>
              </a:ext>
            </a:extLst>
          </p:cNvPr>
          <p:cNvSpPr>
            <a:spLocks noGrp="1"/>
          </p:cNvSpPr>
          <p:nvPr>
            <p:ph idx="1"/>
          </p:nvPr>
        </p:nvSpPr>
        <p:spPr/>
        <p:txBody>
          <a:bodyPr/>
          <a:lstStyle/>
          <a:p>
            <a:pPr algn="ctr"/>
            <a:endParaRPr lang="en-GB" sz="6600" dirty="0"/>
          </a:p>
          <a:p>
            <a:pPr algn="ctr"/>
            <a:r>
              <a:rPr lang="en-GB" sz="6600" dirty="0"/>
              <a:t>IEEE RAC</a:t>
            </a:r>
          </a:p>
        </p:txBody>
      </p:sp>
      <p:sp>
        <p:nvSpPr>
          <p:cNvPr id="10" name="Title 9">
            <a:extLst>
              <a:ext uri="{FF2B5EF4-FFF2-40B4-BE49-F238E27FC236}">
                <a16:creationId xmlns:a16="http://schemas.microsoft.com/office/drawing/2014/main" id="{2E624EC9-136F-4BC4-B47F-BE9F3684C427}"/>
              </a:ext>
            </a:extLst>
          </p:cNvPr>
          <p:cNvSpPr>
            <a:spLocks noGrp="1"/>
          </p:cNvSpPr>
          <p:nvPr>
            <p:ph type="title"/>
          </p:nvPr>
        </p:nvSpPr>
        <p:spPr/>
        <p:txBody>
          <a:bodyPr/>
          <a:lstStyle/>
          <a:p>
            <a:endParaRPr lang="en-GB"/>
          </a:p>
        </p:txBody>
      </p:sp>
    </p:spTree>
    <p:extLst>
      <p:ext uri="{BB962C8B-B14F-4D97-AF65-F5344CB8AC3E}">
        <p14:creationId xmlns:p14="http://schemas.microsoft.com/office/powerpoint/2010/main" val="12937288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kern="1200" dirty="0">
                <a:solidFill>
                  <a:schemeClr val="tx1"/>
                </a:solidFill>
                <a:latin typeface="+mn-lt"/>
                <a:ea typeface="+mn-ea"/>
                <a:cs typeface="+mn-cs"/>
              </a:rPr>
              <a:t>802.11bc</a:t>
            </a:r>
            <a:endParaRPr lang="en-US" dirty="0"/>
          </a:p>
        </p:txBody>
      </p:sp>
      <p:sp>
        <p:nvSpPr>
          <p:cNvPr id="3" name="Content Placeholder 2"/>
          <p:cNvSpPr>
            <a:spLocks noGrp="1"/>
          </p:cNvSpPr>
          <p:nvPr>
            <p:ph idx="1"/>
          </p:nvPr>
        </p:nvSpPr>
        <p:spPr/>
        <p:txBody>
          <a:bodyPr>
            <a:normAutofit fontScale="70000" lnSpcReduction="20000"/>
          </a:bodyPr>
          <a:lstStyle/>
          <a:p>
            <a:pPr marL="0" indent="0"/>
            <a:r>
              <a:rPr lang="en-GB" sz="3200" kern="1200" dirty="0">
                <a:solidFill>
                  <a:schemeClr val="tx1"/>
                </a:solidFill>
                <a:cs typeface="+mn-cs"/>
              </a:rPr>
              <a:t>P802.1bd, 6.1, b registry activity – Noting there will be new text referencing existing IEEE RA registries is helpful and proper.  But, there are a couple problems with the last sentence.  First problem, the RAC does not “control” the namespaces.  Registries are administered by the IEEE Registration Authority.  Second, “registration activity” in the 6.1,b question is not limited to IEEE RA administered registries. (The BOG has right of first refusal for registration activities defined in IEEE standards, and RAC Mandatory Coordination is not limited to only “registration activities” text related to IEEE Registration Authority administrated registries.)  If true, a better sentence would be “It is expected that no new registries will be defined by the project.”</a:t>
            </a:r>
          </a:p>
          <a:p>
            <a:pPr marL="0" indent="0"/>
            <a:endParaRPr lang="en-GB" sz="3200" kern="1200" dirty="0">
              <a:solidFill>
                <a:schemeClr val="tx1"/>
              </a:solidFill>
              <a:cs typeface="+mn-cs"/>
            </a:endParaRPr>
          </a:p>
          <a:p>
            <a:pPr marL="0" indent="0"/>
            <a:r>
              <a:rPr lang="en-GB" sz="3400" kern="1200" dirty="0">
                <a:solidFill>
                  <a:schemeClr val="tx1"/>
                </a:solidFill>
                <a:cs typeface="+mn-cs"/>
              </a:rPr>
              <a:t>Response:</a:t>
            </a:r>
          </a:p>
          <a:p>
            <a:pPr marL="0" indent="0"/>
            <a:r>
              <a:rPr lang="en-GB" sz="3200" kern="1200">
                <a:solidFill>
                  <a:schemeClr val="tx1"/>
                </a:solidFill>
                <a:highlight>
                  <a:srgbClr val="FFFF00"/>
                </a:highlight>
                <a:cs typeface="+mn-cs"/>
              </a:rPr>
              <a:t>Replace both existing sentences </a:t>
            </a:r>
            <a:r>
              <a:rPr lang="en-GB" sz="3200" kern="1200" dirty="0">
                <a:solidFill>
                  <a:schemeClr val="tx1"/>
                </a:solidFill>
                <a:highlight>
                  <a:srgbClr val="FFFF00"/>
                </a:highlight>
                <a:cs typeface="+mn-cs"/>
              </a:rPr>
              <a:t>with the sentence as quoted above</a:t>
            </a:r>
            <a:endParaRPr lang="en-US" sz="3200" kern="1200" dirty="0">
              <a:solidFill>
                <a:schemeClr val="tx1"/>
              </a:solidFill>
              <a:highlight>
                <a:srgbClr val="FFFF00"/>
              </a:highlight>
              <a:cs typeface="+mn-cs"/>
            </a:endParaRPr>
          </a:p>
        </p:txBody>
      </p:sp>
      <p:sp>
        <p:nvSpPr>
          <p:cNvPr id="4" name="Slide Number Placeholder 3"/>
          <p:cNvSpPr>
            <a:spLocks noGrp="1"/>
          </p:cNvSpPr>
          <p:nvPr>
            <p:ph type="sldNum" sz="quarter" idx="12"/>
          </p:nvPr>
        </p:nvSpPr>
        <p:spPr/>
        <p:txBody>
          <a:bodyPr/>
          <a:lstStyle/>
          <a:p>
            <a:fld id="{B6A0C061-10B3-E146-8A9E-6072EFD08081}" type="slidenum">
              <a:rPr lang="en-US" smtClean="0"/>
              <a:t>6</a:t>
            </a:fld>
            <a:endParaRPr lang="en-US"/>
          </a:p>
        </p:txBody>
      </p:sp>
      <p:sp>
        <p:nvSpPr>
          <p:cNvPr id="5" name="Footer Placeholder 4"/>
          <p:cNvSpPr>
            <a:spLocks noGrp="1"/>
          </p:cNvSpPr>
          <p:nvPr>
            <p:ph type="ftr" sz="quarter" idx="3"/>
          </p:nvPr>
        </p:nvSpPr>
        <p:spPr/>
        <p:txBody>
          <a:bodyPr/>
          <a:lstStyle/>
          <a:p>
            <a:r>
              <a:rPr lang="en-US"/>
              <a:t>IEEE 802.3 WG PAR ad hoc, November 2018, Bangkok, Thailand</a:t>
            </a:r>
            <a:endParaRPr lang="en-US" dirty="0"/>
          </a:p>
        </p:txBody>
      </p:sp>
      <p:sp>
        <p:nvSpPr>
          <p:cNvPr id="6" name="Footer Placeholder 4">
            <a:extLst>
              <a:ext uri="{FF2B5EF4-FFF2-40B4-BE49-F238E27FC236}">
                <a16:creationId xmlns:a16="http://schemas.microsoft.com/office/drawing/2014/main" id="{D9334C74-9986-40FC-A022-E71F7EB8938F}"/>
              </a:ext>
            </a:extLst>
          </p:cNvPr>
          <p:cNvSpPr>
            <a:spLocks noGrp="1"/>
          </p:cNvSpPr>
          <p:nvPr>
            <p:ph type="ftr" idx="11"/>
          </p:nvPr>
        </p:nvSpPr>
        <p:spPr>
          <a:xfrm>
            <a:off x="7392144" y="6490904"/>
            <a:ext cx="4005893" cy="322472"/>
          </a:xfrm>
        </p:spPr>
        <p:txBody>
          <a:bodyPr/>
          <a:lstStyle/>
          <a:p>
            <a:r>
              <a:rPr lang="en-GB" dirty="0"/>
              <a:t>Stephen McCann (BlackBerry)</a:t>
            </a:r>
          </a:p>
        </p:txBody>
      </p:sp>
    </p:spTree>
    <p:extLst>
      <p:ext uri="{BB962C8B-B14F-4D97-AF65-F5344CB8AC3E}">
        <p14:creationId xmlns:p14="http://schemas.microsoft.com/office/powerpoint/2010/main" val="1284538110"/>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36233</TotalTime>
  <Words>365</Words>
  <Application>Microsoft Office PowerPoint</Application>
  <PresentationFormat>Widescreen</PresentationFormat>
  <Paragraphs>59</Paragraphs>
  <Slides>6</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3" baseType="lpstr">
      <vt:lpstr>Arial Unicode MS</vt:lpstr>
      <vt:lpstr>MS Gothic</vt:lpstr>
      <vt:lpstr>Arial</vt:lpstr>
      <vt:lpstr>Times New Roman</vt:lpstr>
      <vt:lpstr>Wingdings</vt:lpstr>
      <vt:lpstr>802-11 Theme</vt:lpstr>
      <vt:lpstr>Document</vt:lpstr>
      <vt:lpstr>Comments received on Broadcast Service PAR and CSD</vt:lpstr>
      <vt:lpstr>PowerPoint Presentation</vt:lpstr>
      <vt:lpstr>802.11bc (p. 1)</vt:lpstr>
      <vt:lpstr>802.11bc (p. 2) </vt:lpstr>
      <vt:lpstr>PowerPoint Presentation</vt:lpstr>
      <vt:lpstr>802.11bc</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Meeting Agenda and Comment slides   - November 2018 – Bangkok</dc:title>
  <dc:subject>November2018</dc:subject>
  <dc:creator>Jon Rosdahl</dc:creator>
  <cp:keywords>Agenda and Meeting Slides</cp:keywords>
  <dc:description>Jon Rosdahl (Qualcomm)</dc:description>
  <cp:lastModifiedBy>Stephen McCann</cp:lastModifiedBy>
  <cp:revision>259</cp:revision>
  <cp:lastPrinted>1601-01-01T00:00:00Z</cp:lastPrinted>
  <dcterms:created xsi:type="dcterms:W3CDTF">2014-04-14T10:59:07Z</dcterms:created>
  <dcterms:modified xsi:type="dcterms:W3CDTF">2018-11-13T13:03:09Z</dcterms:modified>
  <cp:category>Agenda, Report</cp:category>
</cp:coreProperties>
</file>