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53" r:id="rId9"/>
    <p:sldId id="364" r:id="rId10"/>
    <p:sldId id="376" r:id="rId11"/>
    <p:sldId id="356" r:id="rId12"/>
    <p:sldId id="338" r:id="rId13"/>
    <p:sldId id="374" r:id="rId14"/>
    <p:sldId id="343" r:id="rId15"/>
    <p:sldId id="348" r:id="rId16"/>
    <p:sldId id="357" r:id="rId17"/>
    <p:sldId id="368" r:id="rId18"/>
    <p:sldId id="375" r:id="rId19"/>
    <p:sldId id="366" r:id="rId2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43" autoAdjust="0"/>
    <p:restoredTop sz="50000" autoAdjust="0"/>
  </p:normalViewPr>
  <p:slideViewPr>
    <p:cSldViewPr>
      <p:cViewPr varScale="1">
        <p:scale>
          <a:sx n="148" d="100"/>
          <a:sy n="148" d="100"/>
        </p:scale>
        <p:origin x="1136" y="20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4216" y="10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802.11-18/1280r0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Peter Yee, AKAYLA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80162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668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84601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dirty="0" err="1"/>
              <a:t>ila</a:t>
            </a:r>
            <a:r>
              <a:rPr lang="en-US" dirty="0"/>
              <a:t> – splitting IPv6 node identity from location for improved mobility.  Done efficiently without tunneling.</a:t>
            </a:r>
          </a:p>
          <a:p>
            <a:endParaRPr lang="en-US" dirty="0"/>
          </a:p>
          <a:p>
            <a:r>
              <a:rPr lang="en-US" dirty="0" err="1"/>
              <a:t>mls</a:t>
            </a:r>
            <a:r>
              <a:rPr lang="en-US" dirty="0"/>
              <a:t> – generalized capability for message confidentiality, authentication, and integrity.  Also membership verification, asynchronous key distribution, forward secrecy, post-compromise secrecy, and scalability.</a:t>
            </a:r>
          </a:p>
          <a:p>
            <a:endParaRPr lang="en-US" dirty="0"/>
          </a:p>
          <a:p>
            <a:r>
              <a:rPr lang="en-US" dirty="0"/>
              <a:t>Not clear that coms, </a:t>
            </a:r>
            <a:r>
              <a:rPr lang="en-US" dirty="0" err="1"/>
              <a:t>ila</a:t>
            </a:r>
            <a:r>
              <a:rPr lang="en-US" dirty="0"/>
              <a:t>, and </a:t>
            </a:r>
            <a:r>
              <a:rPr lang="en-US" dirty="0" err="1"/>
              <a:t>mls</a:t>
            </a:r>
            <a:r>
              <a:rPr lang="en-US" dirty="0"/>
              <a:t> will meet at IETF 102.</a:t>
            </a:r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802.11-18/1280r0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1227837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November 2018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/>
              <a:t>Peter Yee, AKAYLA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20159AB-3BE0-4586-A049-B80CCE0BB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476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09C4077-EF78-4E3C-BA1E-EB8784ACBE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0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333F410-FD8C-40CB-A6BC-9D7ACDFE05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5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09D491-37C1-41C9-9BC5-BEEB6A785C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79969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9CE4BA-6FA7-4472-A236-E19EA82038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76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59BC40-5C5D-4AF6-AF11-60A655F0D7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461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9D5D3EF-133A-440C-AD8A-403995447B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244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6A829AC-C60F-4DDD-8324-BFA69BB06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387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C37F47-E0B4-4697-8CBF-C809BC431F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5629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8938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November 2018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/>
              <a:t>Peter Yee, AKAYLA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802.11-18/2014r0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oll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capport/charter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capport-architecture/" TargetMode="External"/><Relationship Id="rId4" Type="http://schemas.openxmlformats.org/officeDocument/2006/relationships/hyperlink" Target="https://datatracker.ietf.org/doc/draft-ietf-capport-api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radext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radext-coa-proxy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emu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arkko-eap-aka-pfs/" TargetMode="External"/><Relationship Id="rId5" Type="http://schemas.openxmlformats.org/officeDocument/2006/relationships/hyperlink" Target="https://datatracker.ietf.org/doc/draft-ietf-emu-rfc5448bis/" TargetMode="External"/><Relationship Id="rId4" Type="http://schemas.openxmlformats.org/officeDocument/2006/relationships/hyperlink" Target="https://datatracker.ietf.org/doc/draft-ietf-emu-eap-tls13/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opsawg/" TargetMode="External"/><Relationship Id="rId7" Type="http://schemas.openxmlformats.org/officeDocument/2006/relationships/hyperlink" Target="https://datatracker.ietf.org/doc/draft-ietf-opsawg-mud/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tf.org/topics/netmgmt/" TargetMode="External"/><Relationship Id="rId5" Type="http://schemas.openxmlformats.org/officeDocument/2006/relationships/hyperlink" Target="https://datatracker.ietf.org/doc/rfc7548/" TargetMode="External"/><Relationship Id="rId4" Type="http://schemas.openxmlformats.org/officeDocument/2006/relationships/hyperlink" Target="https://tools.ietf.org/html/rfc6632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datatracker.ietf.org/wg/tls/charter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rfc8446/" TargetMode="External"/><Relationship Id="rId5" Type="http://schemas.openxmlformats.org/officeDocument/2006/relationships/hyperlink" Target="https://datatracker.ietf.org/doc/draft-ietf-tls-oldversions-deprecate/" TargetMode="External"/><Relationship Id="rId4" Type="http://schemas.openxmlformats.org/officeDocument/2006/relationships/hyperlink" Target="https://datatracker.ietf.org/doc/draft-ietf-tls-dtls13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detnet-problem-statement/" TargetMode="External"/><Relationship Id="rId5" Type="http://schemas.openxmlformats.org/officeDocument/2006/relationships/hyperlink" Target="https://datatracker.ietf.org/doc/draft-ietf-detnet-use-cases/" TargetMode="External"/><Relationship Id="rId4" Type="http://schemas.openxmlformats.org/officeDocument/2006/relationships/hyperlink" Target="https://datatracker.ietf.org/doc/draft-ietf-detnet-architecture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ipwave/about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ipwave-ipv6-over-80211ocb/" TargetMode="External"/><Relationship Id="rId4" Type="http://schemas.openxmlformats.org/officeDocument/2006/relationships/hyperlink" Target="https://datatracker.ietf.org/doc/draft-ietf-ipwave-vehicular-networking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about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lear-eap-teap-brski/" TargetMode="External"/><Relationship Id="rId4" Type="http://schemas.openxmlformats.org/officeDocument/2006/relationships/hyperlink" Target="https://datatracker.ietf.org/doc/draft-friel-brski-over-802dot11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ools.ietf.org/dailydose/" TargetMode="External"/><Relationship Id="rId5" Type="http://schemas.openxmlformats.org/officeDocument/2006/relationships/hyperlink" Target="https://www.ietf.org/edu/tutorials.html" TargetMode="External"/><Relationship Id="rId4" Type="http://schemas.openxmlformats.org/officeDocument/2006/relationships/hyperlink" Target="https://www.ietf.org/edu/process-oriented-tutorials.html#newcomer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wg/ipwave/charter/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wg/wugh/about/" TargetMode="External"/><Relationship Id="rId4" Type="http://schemas.openxmlformats.org/officeDocument/2006/relationships/hyperlink" Target="https://datatracker.ietf.org/wg/rats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httpbis/about/" TargetMode="External"/><Relationship Id="rId13" Type="http://schemas.openxmlformats.org/officeDocument/2006/relationships/hyperlink" Target="https://datatracker.ietf.org/doc/charter-irtf-qirg/" TargetMode="External"/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cose/" TargetMode="External"/><Relationship Id="rId12" Type="http://schemas.openxmlformats.org/officeDocument/2006/relationships/hyperlink" Target="https://datatracker.ietf.org/rg/qirg/about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ose/about/" TargetMode="External"/><Relationship Id="rId11" Type="http://schemas.openxmlformats.org/officeDocument/2006/relationships/hyperlink" Target="https://datatracker.ietf.org/doc/charter-ietf-mile/" TargetMode="External"/><Relationship Id="rId5" Type="http://schemas.openxmlformats.org/officeDocument/2006/relationships/hyperlink" Target="https://datatracker.ietf.org/doc/charter-ietf-anima/" TargetMode="External"/><Relationship Id="rId10" Type="http://schemas.openxmlformats.org/officeDocument/2006/relationships/hyperlink" Target="https://datatracker.ietf.org/wg/mile/about/" TargetMode="External"/><Relationship Id="rId4" Type="http://schemas.openxmlformats.org/officeDocument/2006/relationships/hyperlink" Target="https://datatracker.ietf.org/wg/anima/about/" TargetMode="External"/><Relationship Id="rId9" Type="http://schemas.openxmlformats.org/officeDocument/2006/relationships/hyperlink" Target="https://datatracker.ietf.org/doc/charter-ietf-httpbis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yangcatalog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1.ieee802.org/yangsters/" TargetMode="Externa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6lo-backbone-router/" TargetMode="External"/><Relationship Id="rId3" Type="http://schemas.openxmlformats.org/officeDocument/2006/relationships/hyperlink" Target="http://datatracker.ietf.org/wg/6lo/charter/" TargetMode="External"/><Relationship Id="rId7" Type="http://schemas.openxmlformats.org/officeDocument/2006/relationships/hyperlink" Target="https://datatracker.ietf.org/doc/draft-ietf-6lo-ap-nd/" TargetMode="External"/><Relationship Id="rId12" Type="http://schemas.openxmlformats.org/officeDocument/2006/relationships/hyperlink" Target="https://tools.ietf.org/html/draft-jjmb-v6ops-unique-ipv6-prefix-per-host-00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8/11-18-1920-02-0wng-proxy-nd-discovery-in-802-11.pptx" TargetMode="External"/><Relationship Id="rId11" Type="http://schemas.openxmlformats.org/officeDocument/2006/relationships/hyperlink" Target="https://mentor.ieee.org/802.11/dcn/15/11-15-1085-00-0wng-6lowpan-over-802-11.pptx" TargetMode="External"/><Relationship Id="rId5" Type="http://schemas.openxmlformats.org/officeDocument/2006/relationships/hyperlink" Target="http://www.rfc-editor.org/info/rfc8505" TargetMode="External"/><Relationship Id="rId10" Type="http://schemas.openxmlformats.org/officeDocument/2006/relationships/hyperlink" Target="https://tools.ietf.org/html/rfc7973" TargetMode="External"/><Relationship Id="rId4" Type="http://schemas.openxmlformats.org/officeDocument/2006/relationships/hyperlink" Target="https://tools.ietf.org/html/draft-ietf-6lo-rfc6775-update-21" TargetMode="External"/><Relationship Id="rId9" Type="http://schemas.openxmlformats.org/officeDocument/2006/relationships/hyperlink" Target="https://tools.ietf.org/html/draft-bi-savi-wlan-1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2018-11-14</a:t>
            </a:r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7556181"/>
              </p:ext>
            </p:extLst>
          </p:nvPr>
        </p:nvGraphicFramePr>
        <p:xfrm>
          <a:off x="541506" y="2365578"/>
          <a:ext cx="8255000" cy="266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91" name="Document" r:id="rId4" imgW="16510000" imgH="5334000" progId="Word.Document.8">
                  <p:embed/>
                </p:oleObj>
              </mc:Choice>
              <mc:Fallback>
                <p:oleObj name="Document" r:id="rId4" imgW="16510000" imgH="53340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506" y="2365578"/>
                        <a:ext cx="8255000" cy="266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 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6TiSCH: IPv6 over IEEE 802.15.4 Time-slotted Channel Hopping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Working group winding down, but may be re-chartered to cover other underlying layer 2 protocols.  This could have a bearing on RTA TIG activities if there’s a new MAC.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</a:t>
            </a:r>
            <a:r>
              <a:rPr lang="en-US" sz="1400" dirty="0" err="1"/>
              <a:t>Lossy</a:t>
            </a:r>
            <a:r>
              <a:rPr lang="en-US" sz="1400" dirty="0"/>
              <a:t> Networks</a:t>
            </a:r>
          </a:p>
          <a:p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CAPPORT WG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sz="2000" dirty="0" err="1"/>
              <a:t>CAPtive</a:t>
            </a:r>
            <a:r>
              <a:rPr lang="en-US" sz="2000" dirty="0"/>
              <a:t> </a:t>
            </a:r>
            <a:r>
              <a:rPr lang="en-US" sz="2000" dirty="0" err="1"/>
              <a:t>PORTal</a:t>
            </a:r>
            <a:r>
              <a:rPr lang="en-US" sz="2000" dirty="0"/>
              <a:t>:  </a:t>
            </a:r>
            <a:r>
              <a:rPr lang="en-US" sz="2000" dirty="0">
                <a:hlinkClick r:id="rId3"/>
              </a:rPr>
              <a:t>https://datatracker.ietf.org/wg/capport/charter/</a:t>
            </a:r>
            <a:r>
              <a:rPr lang="en-US" sz="2000" dirty="0"/>
              <a:t> </a:t>
            </a:r>
          </a:p>
          <a:p>
            <a:r>
              <a:rPr lang="en-US" sz="2000" dirty="0"/>
              <a:t>The CAPPORT Working Group will define secure mechanisms and protocols to</a:t>
            </a:r>
          </a:p>
          <a:p>
            <a:pPr lvl="1"/>
            <a:r>
              <a:rPr lang="en-US" sz="1600" dirty="0"/>
              <a:t>allow endpoints to discover that they are in this sort of limited environment,</a:t>
            </a:r>
          </a:p>
          <a:p>
            <a:pPr lvl="1"/>
            <a:r>
              <a:rPr lang="en-US" sz="1600" dirty="0"/>
              <a:t>provide a URL to interact with the Captive Portal, - allow endpoints to learn about the parameters of their confinement,</a:t>
            </a:r>
          </a:p>
          <a:p>
            <a:pPr lvl="1"/>
            <a:r>
              <a:rPr lang="en-US" sz="1600" dirty="0"/>
              <a:t>interact with the Captive Portal to obtain information such as status and remaining access time, and</a:t>
            </a:r>
          </a:p>
          <a:p>
            <a:pPr lvl="1"/>
            <a:r>
              <a:rPr lang="en-US" sz="1600" dirty="0"/>
              <a:t>optionally, advertise a service whereby devices can enable or disable access to the Internet without human interaction. (RFC 7710 may be a full or partial solution to the first two bullets)</a:t>
            </a:r>
          </a:p>
          <a:p>
            <a:r>
              <a:rPr lang="en-US" sz="2000" dirty="0"/>
              <a:t>Updates [July 2018]</a:t>
            </a:r>
          </a:p>
          <a:p>
            <a:pPr lvl="1"/>
            <a:r>
              <a:rPr lang="en-US" sz="1600" dirty="0"/>
              <a:t>Updated: Captive Portal API, see </a:t>
            </a:r>
            <a:r>
              <a:rPr lang="en-US" sz="1600" dirty="0">
                <a:hlinkClick r:id="rId4"/>
              </a:rPr>
              <a:t>https://datatracker.ietf.org/doc/draft-ietf-capport-api/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Updated: CAPPORT architecture: </a:t>
            </a:r>
            <a:r>
              <a:rPr lang="en-US" sz="1600" dirty="0">
                <a:hlinkClick r:id="rId5"/>
              </a:rPr>
              <a:t>https://datatracker.ietf.org/doc/draft-ietf-capport-architecture/</a:t>
            </a:r>
            <a:r>
              <a:rPr lang="en-US" sz="1600" dirty="0"/>
              <a:t> </a:t>
            </a:r>
          </a:p>
          <a:p>
            <a:pPr lvl="1"/>
            <a:r>
              <a:rPr lang="en-US" sz="1600" dirty="0"/>
              <a:t>Meeting at IETF 103 in Bangkok last week was cancelled in favor of informal mtg.</a:t>
            </a:r>
          </a:p>
        </p:txBody>
      </p:sp>
    </p:spTree>
    <p:extLst>
      <p:ext uri="{BB962C8B-B14F-4D97-AF65-F5344CB8AC3E}">
        <p14:creationId xmlns:p14="http://schemas.microsoft.com/office/powerpoint/2010/main" val="22001837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RADEXT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http://datatracker.ietf.org/wg/radext/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RADIUS Extensions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RADIUS Extensions Working Group will focus on extensions to the</a:t>
            </a:r>
            <a:br>
              <a:rPr lang="en-US" sz="1600" dirty="0"/>
            </a:br>
            <a:r>
              <a:rPr lang="en-US" sz="1600" dirty="0"/>
              <a:t>RADIUS protocol required to define extensions to the standard attribute space as well as to address cryptographic algorithm agility and use over new transports. 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In addition, RADEXT will work on RADIUS Design Guidelines and define new attributes for particular applications of authentication, authorization and</a:t>
            </a:r>
            <a:br>
              <a:rPr lang="en-US" sz="1600" dirty="0"/>
            </a:br>
            <a:r>
              <a:rPr lang="en-US" sz="1600" dirty="0"/>
              <a:t>accounting such as NAS management and local area network (LAN) usage.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[November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In evaluation (still): Dynamic Authorization Proxy: </a:t>
            </a:r>
            <a:r>
              <a:rPr lang="en-US" sz="1600" dirty="0">
                <a:hlinkClick r:id="rId4"/>
              </a:rPr>
              <a:t>https://datatracker.ietf.org/doc/draft-ietf-radext-coa-proxy/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EMU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http://datatracker.ietf.org/wg/emu/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EAP Method Updates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600" dirty="0"/>
              <a:t>The group should document any recently gained new knowledge on vulnerabilities or the possible implications of pervasive surveillance or other new concerns. </a:t>
            </a:r>
          </a:p>
          <a:p>
            <a:pPr lvl="1">
              <a:lnSpc>
                <a:spcPct val="80000"/>
              </a:lnSpc>
            </a:pP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1800" dirty="0"/>
              <a:t>Updates [November 2018]</a:t>
            </a:r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Using EAP-TLS with TLS 1.3: </a:t>
            </a:r>
            <a:r>
              <a:rPr lang="en-US" sz="1600" dirty="0">
                <a:hlinkClick r:id="rId4"/>
              </a:rPr>
              <a:t>https://datatracker.ietf.org/doc/draft-ietf-emu-eap-tls13/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Updated: Improved Extensible Authentication Protocol Method for 3rd Generation Authentication and Key Agreement (EAP-AKA’): </a:t>
            </a:r>
            <a:r>
              <a:rPr lang="en-US" sz="1600" dirty="0">
                <a:hlinkClick r:id="rId5"/>
              </a:rPr>
              <a:t>https://datatracker.ietf.org/doc/draft-ietf-emu-rfc5448bis/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dirty="0"/>
              <a:t>Related: Perfect-Forward Secrecy for the Extensible Authentication Protocol Method for Authentication and Key Agreement (EAP-AKA' PFS): </a:t>
            </a:r>
            <a:r>
              <a:rPr lang="en-US" sz="1600" dirty="0">
                <a:hlinkClick r:id="rId6"/>
              </a:rPr>
              <a:t>https://datatracker.ietf.org/doc/draft-arkko-eap-aka-pfs/</a:t>
            </a:r>
            <a:endParaRPr lang="en-US" sz="1600" dirty="0"/>
          </a:p>
          <a:p>
            <a:pPr lvl="1">
              <a:lnSpc>
                <a:spcPct val="80000"/>
              </a:lnSpc>
            </a:pP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8001000" cy="5181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[November 2018] Operations Area Working Group work group items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6632, An Overview of the IETF Network Management Protocols, see </a:t>
            </a:r>
            <a:r>
              <a:rPr lang="en-US" sz="1600" dirty="0">
                <a:hlinkClick r:id="rId4"/>
              </a:rPr>
              <a:t>https://tools.ietf.org/html/rfc6632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RFC 7548, Management of Networks with Constrained Devices: Use Cases, see </a:t>
            </a:r>
            <a:r>
              <a:rPr lang="en-US" sz="1600" dirty="0">
                <a:hlinkClick r:id="rId5"/>
              </a:rPr>
              <a:t>https://datatracker.ietf.org/doc/rfc7548/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Automated network management, including YANG data models, see </a:t>
            </a:r>
            <a:r>
              <a:rPr lang="en-US" sz="1600" dirty="0">
                <a:hlinkClick r:id="rId6"/>
              </a:rPr>
              <a:t>https://www.ietf.org/topics/netmgmt/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Of interest: Manufacturer Usage Description Specification, see </a:t>
            </a:r>
            <a:r>
              <a:rPr lang="en-US" sz="1600" dirty="0">
                <a:hlinkClick r:id="rId7"/>
              </a:rPr>
              <a:t>https://datatracker.ietf.org/doc/draft-ietf-opsawg-mud/</a:t>
            </a: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5720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Transport Layer Security Working Group website: </a:t>
            </a:r>
            <a:r>
              <a:rPr lang="en-US" sz="2000" dirty="0">
                <a:hlinkClick r:id="rId3"/>
              </a:rPr>
              <a:t>http://datatracker.ietf.org/wg/tls/charter/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 [November 2018]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Updated: The Datagram Transport Layer Security (DTLS) Protocol Version 1.3: </a:t>
            </a:r>
            <a:r>
              <a:rPr lang="en-US" sz="1600" dirty="0">
                <a:hlinkClick r:id="rId4"/>
              </a:rPr>
              <a:t>https://datatracker.ietf.org/doc/draft-ietf-tls-dtls13/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Adopted and updated: Deprecating TLSv1.0 and TLSv1.1: </a:t>
            </a:r>
            <a:r>
              <a:rPr lang="en-US" sz="1600" dirty="0">
                <a:hlinkClick r:id="rId5"/>
              </a:rPr>
              <a:t>draft-ietf-tls-oldversions-deprecate-01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Published (August 2018): TLS version 1.3 (RFC 8446): </a:t>
            </a:r>
            <a:r>
              <a:rPr lang="en-US" sz="1600" dirty="0">
                <a:hlinkClick r:id="rId6"/>
              </a:rPr>
              <a:t>https://datatracker.ietf.org/doc/rfc8446/ </a:t>
            </a:r>
            <a:endParaRPr lang="en-US" sz="16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066800"/>
          </a:xfrm>
        </p:spPr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8001000" cy="54864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https://datatracker.ietf.org/wg/detnet/charter/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RTA TIG activities seem like they would fit in closely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over the weekend.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pPr marL="0" indent="0">
              <a:buNone/>
            </a:pPr>
            <a:r>
              <a:rPr lang="en-US" sz="1800" dirty="0"/>
              <a:t>Of interest:</a:t>
            </a:r>
          </a:p>
          <a:p>
            <a:pPr lvl="1"/>
            <a:r>
              <a:rPr lang="en-US" sz="1400" dirty="0"/>
              <a:t>Updated (October 2018): Deterministic Networking Architecture, see </a:t>
            </a:r>
            <a:r>
              <a:rPr lang="en-US" sz="1400" dirty="0">
                <a:hlinkClick r:id="rId4"/>
              </a:rPr>
              <a:t>https://datatracker.ietf.org/doc/draft-ietf-detnet-architecture/</a:t>
            </a:r>
            <a:endParaRPr lang="en-US" sz="1400" dirty="0"/>
          </a:p>
          <a:p>
            <a:pPr lvl="1"/>
            <a:r>
              <a:rPr lang="en-US" sz="1400" dirty="0"/>
              <a:t>Updated (October 2018): Deterministic Networking Use Cases, see </a:t>
            </a:r>
            <a:r>
              <a:rPr lang="en-US" sz="1400" dirty="0">
                <a:hlinkClick r:id="rId5"/>
              </a:rPr>
              <a:t>https://datatracker.ietf.org/doc/draft-ietf-detnet-use-cases/</a:t>
            </a:r>
            <a:r>
              <a:rPr lang="en-US" sz="1400" dirty="0"/>
              <a:t> (note 5.1.1, reference to </a:t>
            </a:r>
            <a:r>
              <a:rPr lang="en-US" sz="1400" dirty="0" err="1"/>
              <a:t>WiFi</a:t>
            </a:r>
            <a:r>
              <a:rPr lang="en-US" sz="1400" dirty="0"/>
              <a:t>) [has WG consensus]</a:t>
            </a:r>
          </a:p>
          <a:p>
            <a:pPr lvl="1"/>
            <a:r>
              <a:rPr lang="en-US" sz="1400" dirty="0"/>
              <a:t>Updated (October 2018): Deterministic Networking Problem Statement, see </a:t>
            </a:r>
            <a:r>
              <a:rPr lang="en-US" sz="1400" dirty="0">
                <a:hlinkClick r:id="rId6"/>
              </a:rPr>
              <a:t>https://datatracker.ietf.org/doc/draft-ietf-detnet-problem-statement/</a:t>
            </a:r>
            <a:r>
              <a:rPr lang="en-US" sz="1400" dirty="0"/>
              <a:t> [has WG consensus]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IP Wireless Access in Vehicular Environments  (IPWAVE)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IPWAVE: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https://datatracker.ietf.org/group/ipwave/about/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  </a:t>
            </a: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Deliverable is: </a:t>
            </a:r>
            <a:r>
              <a:rPr lang="en-US" sz="2000" dirty="0"/>
              <a:t>document that will specify the mechanisms for</a:t>
            </a:r>
            <a:br>
              <a:rPr lang="en-US" sz="2000" dirty="0"/>
            </a:br>
            <a:r>
              <a:rPr lang="en-US" sz="2000" dirty="0"/>
              <a:t>transmission of IPv6 datagrams over IEEE 802.11-OCB mode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(November 2018): Use cases and problem statement document: </a:t>
            </a:r>
            <a:r>
              <a:rPr lang="en-US" sz="1800" dirty="0">
                <a:hlinkClick r:id="rId4"/>
              </a:rPr>
              <a:t>https://datatracker.ietf.org/doc/draft-ietf-ipwave-vehicular-networking/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Updated (</a:t>
            </a:r>
            <a:r>
              <a:rPr lang="en-US" sz="1800" dirty="0" err="1"/>
              <a:t>Septeber</a:t>
            </a:r>
            <a:r>
              <a:rPr lang="en-US" sz="1800" dirty="0"/>
              <a:t> 2018): Draft deliverable: </a:t>
            </a:r>
            <a:r>
              <a:rPr lang="en-US" sz="1800" dirty="0">
                <a:hlinkClick r:id="rId5"/>
              </a:rPr>
              <a:t>https://datatracker.ietf.org/doc/draft-ietf-ipwave-ipv6-over-80211ocb/</a:t>
            </a:r>
            <a:r>
              <a:rPr lang="en-US" sz="1800" dirty="0"/>
              <a:t> [waiting for write-up; one outstanding about neighbor discovery that should be resolved by the end of 2018]</a:t>
            </a:r>
          </a:p>
          <a:p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447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7696200" cy="4495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</a:t>
            </a:r>
            <a:r>
              <a:rPr lang="en-US" sz="2000" dirty="0" err="1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datatracker.ietf.org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/group/anima/about/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</a:pPr>
            <a:r>
              <a:rPr lang="en-US" sz="20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to be carried out without requiring low-level management of individual devices</a:t>
            </a:r>
            <a:endParaRPr lang="en-US" sz="2000" b="0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dirty="0"/>
              <a:t>For further information:</a:t>
            </a:r>
          </a:p>
          <a:p>
            <a:pPr lvl="1"/>
            <a:r>
              <a:rPr lang="en-US" sz="1800" dirty="0"/>
              <a:t>Updated (July 2018): BRSKI over IEEE 802.11 : </a:t>
            </a:r>
            <a:r>
              <a:rPr lang="en-US" sz="1800" dirty="0">
                <a:hlinkClick r:id="rId4"/>
              </a:rPr>
              <a:t>https://datatracker.ietf.org/doc/draft-friel-brski-over-802dot11/</a:t>
            </a:r>
            <a:r>
              <a:rPr lang="en-US" sz="1800" dirty="0"/>
              <a:t> </a:t>
            </a:r>
          </a:p>
          <a:p>
            <a:pPr lvl="2"/>
            <a:r>
              <a:rPr lang="en-US" sz="1600" dirty="0"/>
              <a:t>Joint discussion held last week about this draft</a:t>
            </a:r>
          </a:p>
          <a:p>
            <a:pPr lvl="1"/>
            <a:r>
              <a:rPr lang="en-US" sz="1800" dirty="0"/>
              <a:t>BRSKI is Bootstrapping Remote Secure Key Infrastructures</a:t>
            </a:r>
          </a:p>
          <a:p>
            <a:pPr lvl="1"/>
            <a:r>
              <a:rPr lang="en-US" sz="1800" dirty="0"/>
              <a:t>Related (October 2018): Bootstrapping Key Infrastructure over EAP: </a:t>
            </a:r>
            <a:r>
              <a:rPr lang="en-US" sz="1800" dirty="0">
                <a:hlinkClick r:id="rId5"/>
              </a:rPr>
              <a:t>https://datatracker.ietf.org/doc/draft-lear-eap-teap-brski/</a:t>
            </a: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>
              <a:lnSpc>
                <a:spcPct val="80000"/>
              </a:lnSpc>
              <a:defRPr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November 2018.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848600" cy="5029200"/>
          </a:xfrm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March 23-29, 2019 – Prague</a:t>
            </a:r>
          </a:p>
          <a:p>
            <a:pPr lvl="1"/>
            <a:r>
              <a:rPr lang="en-US" dirty="0"/>
              <a:t>July 20-26, 2019 – Montreal</a:t>
            </a:r>
          </a:p>
          <a:p>
            <a:pPr lvl="1"/>
            <a:r>
              <a:rPr lang="en-US" dirty="0"/>
              <a:t>November 16-22, 2019 – Singapore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https://www.ietf.org/edu/process-oriented-tutorials.html#newcomers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11-16/500, July 2016: Pat Thaler &amp; Juan Carlos – 802.1E (Privacy Considerations) and 802.c (Local MAC address usage) </a:t>
            </a:r>
            <a:r>
              <a:rPr lang="en-US" dirty="0">
                <a:hlinkClick r:id="rId5"/>
              </a:rPr>
              <a:t>https://www.ietf.org/edu/tutorials.html</a:t>
            </a:r>
            <a:r>
              <a:rPr lang="en-US" dirty="0"/>
              <a:t> </a:t>
            </a:r>
          </a:p>
          <a:p>
            <a:pPr lvl="1"/>
            <a:r>
              <a:rPr lang="en-US" dirty="0">
                <a:hlinkClick r:id="rId6"/>
              </a:rPr>
              <a:t>http://tools.ietf.org/dailydose/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Data Center Bridging, use of Local Address in virtualization and IoT, MAC randomization trial results, DETNET/TSN, YANG models, pervasive monitoring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Face-to-face meeting held 2018-11-10 – discussions of Predictable and Available Wireless (PAW), deterministic networking for IEEE 802.11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/>
              <a:t>Also, separate meeting on IEEE 802/IETF Data Center Workshop (2018-11-10)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b="1" dirty="0" err="1"/>
              <a:t>DetNet</a:t>
            </a:r>
            <a:r>
              <a:rPr lang="en-US" sz="1600" b="1" dirty="0"/>
              <a:t>/TSN workshop also held this weekend </a:t>
            </a:r>
            <a:br>
              <a:rPr lang="en-US" sz="1600" dirty="0"/>
            </a:b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802.11 related items </a:t>
            </a:r>
          </a:p>
          <a:p>
            <a:pPr lvl="1">
              <a:lnSpc>
                <a:spcPct val="80000"/>
              </a:lnSpc>
              <a:defRPr/>
            </a:pPr>
            <a:r>
              <a:rPr lang="en-GB" sz="1600" dirty="0"/>
              <a:t>Tracked: Intelligent Transportation Systems (ITS)- IETF IP Wireless Access in Vehicular Environments  </a:t>
            </a:r>
            <a:r>
              <a:rPr lang="en-GB" sz="1600" dirty="0" err="1">
                <a:hlinkClick r:id="rId4"/>
              </a:rPr>
              <a:t>ipwave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8153400" cy="4876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No recently issued RFCs mention 802.11.</a:t>
            </a:r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Mildly related:</a:t>
            </a:r>
          </a:p>
          <a:p>
            <a:pPr lvl="1">
              <a:lnSpc>
                <a:spcPct val="80000"/>
              </a:lnSpc>
              <a:defRPr/>
            </a:pPr>
            <a:r>
              <a:rPr lang="en-US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8462: </a:t>
            </a:r>
            <a:r>
              <a:rPr lang="en-US" dirty="0"/>
              <a:t>Report from the IAB Workshop on Managing Radio Networks in an Encrypted World (</a:t>
            </a:r>
            <a:r>
              <a:rPr lang="en-US" dirty="0" err="1"/>
              <a:t>MaRNEW</a:t>
            </a:r>
            <a:r>
              <a:rPr lang="en-US" dirty="0"/>
              <a:t>)</a:t>
            </a:r>
          </a:p>
          <a:p>
            <a:pPr lvl="1"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RFC </a:t>
            </a:r>
            <a:r>
              <a:rPr lang="en-US" dirty="0"/>
              <a:t>8480: 6TiSCH Operation Sublayer (6top) Protocol (6P)</a:t>
            </a:r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BOFs IETF November 5-9, 2018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020656"/>
              </p:ext>
            </p:extLst>
          </p:nvPr>
        </p:nvGraphicFramePr>
        <p:xfrm>
          <a:off x="1066800" y="2875632"/>
          <a:ext cx="6977557" cy="104683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rats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Remote </a:t>
                      </a:r>
                      <a:r>
                        <a:rPr lang="en-US" sz="1800" b="0" dirty="0" err="1"/>
                        <a:t>ATtestation</a:t>
                      </a:r>
                      <a:r>
                        <a:rPr lang="en-US" sz="1800" b="0" dirty="0"/>
                        <a:t> </a:t>
                      </a:r>
                      <a:r>
                        <a:rPr lang="en-US" sz="1800" b="0" dirty="0" err="1"/>
                        <a:t>ProcedureS</a:t>
                      </a:r>
                      <a:r>
                        <a:rPr lang="en-US" sz="1800" b="0" dirty="0"/>
                        <a:t> 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61758679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sz="1800" b="0" dirty="0" err="1">
                          <a:hlinkClick r:id="rId5"/>
                        </a:rPr>
                        <a:t>wugh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/>
                        <a:t>WGs Using GitHub 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825595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new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153400" cy="46482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3921867"/>
              </p:ext>
            </p:extLst>
          </p:nvPr>
        </p:nvGraphicFramePr>
        <p:xfrm>
          <a:off x="1066800" y="2875632"/>
          <a:ext cx="6977557" cy="309792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sz="1800" b="0" dirty="0">
                          <a:hlinkClick r:id="rId4"/>
                        </a:rPr>
                        <a:t>anima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5"/>
                        </a:rPr>
                        <a:t>Autonomic Network Integrated Model and Approach</a:t>
                      </a:r>
                      <a:r>
                        <a:rPr lang="en-US" sz="1800" b="0" dirty="0"/>
                        <a:t>  (informal internal review)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09269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cose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CBOR Object Signing and Encryption</a:t>
                      </a:r>
                      <a:r>
                        <a:rPr lang="en-US" dirty="0"/>
                        <a:t> </a:t>
                      </a:r>
                      <a:r>
                        <a:rPr lang="en-US" sz="1800" b="0" dirty="0"/>
                        <a:t>(external review for re-chartering [group closed in 2016])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260302079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8"/>
                        </a:rPr>
                        <a:t>httpbis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hlinkClick r:id="rId9"/>
                        </a:rPr>
                        <a:t>Hypertext Transfer Protocol</a:t>
                      </a:r>
                      <a:r>
                        <a:rPr lang="en-US" sz="1800" b="0" dirty="0"/>
                        <a:t> (internal review for re-chartering)</a:t>
                      </a:r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232476044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0"/>
                        </a:rPr>
                        <a:t>mile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1"/>
                        </a:rPr>
                        <a:t>Managed Incident Lightweight Exchange</a:t>
                      </a:r>
                      <a:r>
                        <a:rPr lang="en-US" dirty="0"/>
                        <a:t> (external review)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1053126801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2"/>
                        </a:rPr>
                        <a:t>qirg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13"/>
                        </a:rPr>
                        <a:t>Quantum Internet Proposed Research Group</a:t>
                      </a:r>
                      <a:r>
                        <a:rPr lang="en-US" dirty="0"/>
                        <a:t> (internal review in the IRTF)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5394850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8001000" cy="4752975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 source projects and network operators is encouraged.</a:t>
            </a:r>
          </a:p>
          <a:p>
            <a:pPr lvl="1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https://</a:t>
            </a:r>
            <a:r>
              <a:rPr lang="en-US" dirty="0" err="1"/>
              <a:t>www.ietf.org</a:t>
            </a:r>
            <a:r>
              <a:rPr lang="en-US" dirty="0"/>
              <a:t>/blog/yang-catalog-latest-developments-ietf-100-hackathon/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https://yangcatalog.org/</a:t>
            </a:r>
            <a:r>
              <a:rPr lang="en-US" dirty="0"/>
              <a:t> and </a:t>
            </a:r>
            <a:r>
              <a:rPr lang="en-US" dirty="0" err="1">
                <a:hlinkClick r:id="rId4"/>
              </a:rPr>
              <a:t>YANGsters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November 2018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Peter Yee, AKAYLA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IoT</a:t>
            </a:r>
            <a:r>
              <a:rPr lang="en-US" dirty="0"/>
              <a:t> 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001000" cy="472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http://datatracker.ietf.org/wg/6lo/charter/</a:t>
            </a:r>
            <a:r>
              <a:rPr lang="en-GB" sz="14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Approved for publications: IPv6 over Networks of Resource-constrained Nodes (6LO) draft: “An update to 6LO ND”, see </a:t>
            </a:r>
            <a:r>
              <a:rPr lang="en-US" sz="1400" dirty="0">
                <a:hlinkClick r:id="rId4"/>
              </a:rPr>
              <a:t>https://tools.ietf.org/html/draft-ietf-6lo-rfc6775-update-21</a:t>
            </a:r>
            <a:r>
              <a:rPr lang="en-US" sz="1400" dirty="0"/>
              <a:t> (will be published as </a:t>
            </a:r>
            <a:r>
              <a:rPr lang="en-US" sz="1400" dirty="0">
                <a:hlinkClick r:id="rId5"/>
              </a:rPr>
              <a:t>RFC 8505</a:t>
            </a:r>
            <a:r>
              <a:rPr lang="en-US" sz="1400" dirty="0"/>
              <a:t>).  Also see: </a:t>
            </a:r>
            <a:r>
              <a:rPr lang="en-US" sz="1400" dirty="0">
                <a:hlinkClick r:id="rId6"/>
              </a:rPr>
              <a:t>https://mentor.ieee.org/802.11/dcn/18/11-18-1920-02-0wng-proxy-nd-discovery-in-802-11.pptx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In progress: Address Protected Neighbor Discovery for Low-power and Lossy Networks, see: </a:t>
            </a:r>
            <a:r>
              <a:rPr lang="en-US" sz="1400" dirty="0">
                <a:hlinkClick r:id="rId7"/>
              </a:rPr>
              <a:t>https://datatracker.ietf.org/doc/draft-ietf-6lo-ap-nd/</a:t>
            </a: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In progress: IPv6 Backbone Router, see: </a:t>
            </a:r>
            <a:r>
              <a:rPr lang="en-US" sz="1400" dirty="0">
                <a:hlinkClick r:id="rId8"/>
              </a:rPr>
              <a:t>https://datatracker.ietf.org/doc/draft-ietf-6lo-backbone-router/</a:t>
            </a:r>
            <a:r>
              <a:rPr lang="en-US" sz="1400" dirty="0"/>
              <a:t>.  Feedback solicited from IEEE 802.11, otherwise it will be published in current state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Related: Source Address Validation for WLAN: </a:t>
            </a:r>
            <a:r>
              <a:rPr lang="en-US" sz="1400" u="sng" dirty="0">
                <a:hlinkClick r:id="rId9"/>
              </a:rPr>
              <a:t>https://tools.ietf.org/html/draft-bi-savi-wlan-15</a:t>
            </a:r>
            <a:r>
              <a:rPr lang="en-US" sz="1400" dirty="0"/>
              <a:t>.  Comments solicited to </a:t>
            </a:r>
            <a:r>
              <a:rPr lang="en-US" sz="1400" dirty="0" err="1"/>
              <a:t>ietf@ietf.org</a:t>
            </a:r>
            <a:r>
              <a:rPr lang="en-US" sz="1400" dirty="0"/>
              <a:t>.</a:t>
            </a:r>
          </a:p>
          <a:p>
            <a:pPr lvl="1">
              <a:lnSpc>
                <a:spcPct val="80000"/>
              </a:lnSpc>
            </a:pPr>
            <a:endParaRPr lang="en-US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Of interest: </a:t>
            </a:r>
            <a:r>
              <a:rPr lang="en-US" sz="1400" dirty="0">
                <a:hlinkClick r:id="rId10"/>
              </a:rPr>
              <a:t>RFC 7973</a:t>
            </a:r>
            <a:r>
              <a:rPr lang="en-US" sz="1400" dirty="0"/>
              <a:t>: Assignment of an Ethertype for IPv6 with </a:t>
            </a:r>
            <a:r>
              <a:rPr lang="en-US" sz="1400" dirty="0" err="1"/>
              <a:t>LoWPAN</a:t>
            </a:r>
            <a:endParaRPr lang="en-US" sz="1400" b="1" dirty="0"/>
          </a:p>
          <a:p>
            <a:pPr lvl="1">
              <a:lnSpc>
                <a:spcPct val="80000"/>
              </a:lnSpc>
            </a:pPr>
            <a:r>
              <a:rPr lang="en-US" sz="1400" dirty="0"/>
              <a:t>See WNG presentation: </a:t>
            </a:r>
            <a:r>
              <a:rPr lang="en-US" sz="1400" dirty="0">
                <a:hlinkClick r:id="rId11"/>
              </a:rPr>
              <a:t>https://mentor.ieee.org/802.11/dcn/15/11-15-1085-00-0wng-6lowpan-over-802-11.pptx</a:t>
            </a:r>
            <a:r>
              <a:rPr lang="en-US" sz="1400" dirty="0"/>
              <a:t> and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Unique IPv6 Prefix Per Host, </a:t>
            </a:r>
            <a:r>
              <a:rPr lang="en-US" sz="1400" dirty="0">
                <a:hlinkClick r:id="rId12"/>
              </a:rPr>
              <a:t>https://tools.ietf.org/html/draft-jjmb-v6ops-unique-ipv6-prefix-per-host-00</a:t>
            </a:r>
            <a:r>
              <a:rPr lang="en-US" sz="1400" dirty="0"/>
              <a:t>  </a:t>
            </a:r>
          </a:p>
          <a:p>
            <a:pPr lvl="2">
              <a:lnSpc>
                <a:spcPct val="80000"/>
              </a:lnSpc>
            </a:pPr>
            <a:r>
              <a:rPr lang="en-US" sz="1400" i="1" dirty="0"/>
              <a:t>The concepts in this document were originally developed as part of a large scale, production deployment of IPv6 support for a community Wi-Fi service. </a:t>
            </a: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114165</TotalTime>
  <Words>2375</Words>
  <Application>Microsoft Macintosh PowerPoint</Application>
  <PresentationFormat>On-screen Show (4:3)</PresentationFormat>
  <Paragraphs>387</Paragraphs>
  <Slides>19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IETF BOFs IETF November 5-9, 2018</vt:lpstr>
      <vt:lpstr>IETF new groups being (re-)chartered</vt:lpstr>
      <vt:lpstr>YANG Model Catalog</vt:lpstr>
      <vt:lpstr>IoT related work</vt:lpstr>
      <vt:lpstr>IoT related work (cont.)</vt:lpstr>
      <vt:lpstr>CAPPORT WG</vt:lpstr>
      <vt:lpstr>RADEXT WG</vt:lpstr>
      <vt:lpstr>EMU WG</vt:lpstr>
      <vt:lpstr>Operations Area Working Group</vt:lpstr>
      <vt:lpstr>Transport Layer Security (TLS)</vt:lpstr>
      <vt:lpstr>Deterministic Networking (DETNET)</vt:lpstr>
      <vt:lpstr>IP Wireless Access in Vehicular Environments  (IPWAVE)</vt:lpstr>
      <vt:lpstr>Autonomic Networking Integrated Model and Approach (ANIMA) 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Yee</cp:lastModifiedBy>
  <cp:revision>748</cp:revision>
  <cp:lastPrinted>1998-02-10T13:28:06Z</cp:lastPrinted>
  <dcterms:created xsi:type="dcterms:W3CDTF">2005-01-04T21:26:55Z</dcterms:created>
  <dcterms:modified xsi:type="dcterms:W3CDTF">2018-11-13T16:25:29Z</dcterms:modified>
  <cp:category/>
</cp:coreProperties>
</file>