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9" r:id="rId2"/>
    <p:sldId id="278" r:id="rId3"/>
    <p:sldId id="326" r:id="rId4"/>
    <p:sldId id="339" r:id="rId5"/>
    <p:sldId id="373" r:id="rId6"/>
    <p:sldId id="371" r:id="rId7"/>
    <p:sldId id="372" r:id="rId8"/>
    <p:sldId id="353" r:id="rId9"/>
    <p:sldId id="364" r:id="rId10"/>
    <p:sldId id="376" r:id="rId11"/>
    <p:sldId id="356" r:id="rId12"/>
    <p:sldId id="338" r:id="rId13"/>
    <p:sldId id="374" r:id="rId14"/>
    <p:sldId id="343" r:id="rId15"/>
    <p:sldId id="348" r:id="rId16"/>
    <p:sldId id="357" r:id="rId17"/>
    <p:sldId id="368" r:id="rId18"/>
    <p:sldId id="375" r:id="rId19"/>
    <p:sldId id="366" r:id="rId2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3" autoAdjust="0"/>
    <p:restoredTop sz="50000" autoAdjust="0"/>
  </p:normalViewPr>
  <p:slideViewPr>
    <p:cSldViewPr>
      <p:cViewPr varScale="1">
        <p:scale>
          <a:sx n="148" d="100"/>
          <a:sy n="148" d="100"/>
        </p:scale>
        <p:origin x="1136" y="20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4216" y="10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802.11-18/1280r0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November 2018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8C5458F-715B-412B-99EF-2A948E56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693738" y="8982075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 dirty="0"/>
              <a:t>Report</a:t>
            </a:r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146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802.11-18/1280r0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November 2018</a:t>
            </a:r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Peter Yee, AKAYLA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10D7EFBA-D1C0-45C5-A488-61E1EC8B7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723900" y="8985250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Report</a:t>
            </a:r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0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2018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59DFE69E-7B67-423D-89E4-C946A180806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6461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2018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1187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2018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0162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2018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93E5D11F-20FA-4889-9D94-08C3D54988E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668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2018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93E5D11F-20FA-4889-9D94-08C3D54988E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3233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2018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962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2018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3113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2018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9047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2018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8460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2018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05704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2018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315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2018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C2B2D208-67FA-4E74-9755-1AF3509BEB5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noFill/>
          <a:ln cap="flat"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576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2018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841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2018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19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2018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556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802.11-17/1557r0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2018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err="1"/>
              <a:t>ila</a:t>
            </a:r>
            <a:r>
              <a:rPr lang="en-US" dirty="0"/>
              <a:t> – splitting IPv6 node identity from location for improved mobility.  Done efficiently without tunneling.</a:t>
            </a:r>
          </a:p>
          <a:p>
            <a:endParaRPr lang="en-US" dirty="0"/>
          </a:p>
          <a:p>
            <a:r>
              <a:rPr lang="en-US" dirty="0" err="1"/>
              <a:t>mls</a:t>
            </a:r>
            <a:r>
              <a:rPr lang="en-US" dirty="0"/>
              <a:t> – generalized capability for message confidentiality, authentication, and integrity.  Also membership verification, asynchronous key distribution, forward secrecy, post-compromise secrecy, and scalability.</a:t>
            </a:r>
          </a:p>
          <a:p>
            <a:endParaRPr lang="en-US" dirty="0"/>
          </a:p>
          <a:p>
            <a:r>
              <a:rPr lang="en-US" dirty="0"/>
              <a:t>Not clear that coms, </a:t>
            </a:r>
            <a:r>
              <a:rPr lang="en-US" dirty="0" err="1"/>
              <a:t>ila</a:t>
            </a:r>
            <a:r>
              <a:rPr lang="en-US" dirty="0"/>
              <a:t>, and </a:t>
            </a:r>
            <a:r>
              <a:rPr lang="en-US" dirty="0" err="1"/>
              <a:t>mls</a:t>
            </a:r>
            <a:r>
              <a:rPr lang="en-US" dirty="0"/>
              <a:t> will meet at IETF 102.</a:t>
            </a:r>
          </a:p>
        </p:txBody>
      </p:sp>
    </p:spTree>
    <p:extLst>
      <p:ext uri="{BB962C8B-B14F-4D97-AF65-F5344CB8AC3E}">
        <p14:creationId xmlns:p14="http://schemas.microsoft.com/office/powerpoint/2010/main" val="2433125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802.11-17/1557r0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2018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9719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2018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388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2018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753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November 2018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EE9521-47D1-454E-8BA4-89FDDFA7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40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November 2018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20159AB-3BE0-4586-A049-B80CCE0BB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76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November 2018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09C4077-EF78-4E3C-BA1E-EB8784ACB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00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November 2018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E20CCF4-4BCF-4FB2-8854-64DB88A745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69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November 2018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333F410-FD8C-40CB-A6BC-9D7ACDFE0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3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November 2018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09D491-37C1-41C9-9BC5-BEEB6A785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96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November 2018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9CE4BA-6FA7-4472-A236-E19EA82038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676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November 2018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59BC40-5C5D-4AF6-AF11-60A655F0D7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61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November 2018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D5D3EF-133A-440C-AD8A-403995447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244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November 2018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6A829AC-C60F-4DDD-8324-BFA69BB06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87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November 2018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4C37F47-E0B4-4697-8CBF-C809BC431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29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dirty="0"/>
              <a:t>November 2018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4E8C55-C5D5-4626-BDCD-24081FE01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802.11-18/2014r0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roll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group/iotdir/about/" TargetMode="External"/><Relationship Id="rId4" Type="http://schemas.openxmlformats.org/officeDocument/2006/relationships/hyperlink" Target="http://datatracker.ietf.org/wg/core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capport/charter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capport-architecture/" TargetMode="External"/><Relationship Id="rId4" Type="http://schemas.openxmlformats.org/officeDocument/2006/relationships/hyperlink" Target="https://datatracker.ietf.org/doc/draft-ietf-capport-api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radext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doc/draft-ietf-radext-coa-proxy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emu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arkko-eap-aka-pfs/" TargetMode="External"/><Relationship Id="rId5" Type="http://schemas.openxmlformats.org/officeDocument/2006/relationships/hyperlink" Target="https://datatracker.ietf.org/doc/draft-ietf-emu-rfc5448bis/" TargetMode="External"/><Relationship Id="rId4" Type="http://schemas.openxmlformats.org/officeDocument/2006/relationships/hyperlink" Target="https://datatracker.ietf.org/doc/draft-ietf-emu-eap-tls13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opsawg/" TargetMode="External"/><Relationship Id="rId7" Type="http://schemas.openxmlformats.org/officeDocument/2006/relationships/hyperlink" Target="https://datatracker.ietf.org/doc/draft-ietf-opsawg-mud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etf.org/topics/netmgmt/" TargetMode="External"/><Relationship Id="rId5" Type="http://schemas.openxmlformats.org/officeDocument/2006/relationships/hyperlink" Target="https://datatracker.ietf.org/doc/rfc7548/" TargetMode="External"/><Relationship Id="rId4" Type="http://schemas.openxmlformats.org/officeDocument/2006/relationships/hyperlink" Target="https://tools.ietf.org/html/rfc6632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tls/charter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rfc8446/" TargetMode="External"/><Relationship Id="rId5" Type="http://schemas.openxmlformats.org/officeDocument/2006/relationships/hyperlink" Target="https://datatracker.ietf.org/doc/draft-ietf-tls-oldversions-deprecate/" TargetMode="External"/><Relationship Id="rId4" Type="http://schemas.openxmlformats.org/officeDocument/2006/relationships/hyperlink" Target="https://datatracker.ietf.org/doc/draft-ietf-tls-dtls13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detnet/charter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detnet-problem-statement/" TargetMode="External"/><Relationship Id="rId5" Type="http://schemas.openxmlformats.org/officeDocument/2006/relationships/hyperlink" Target="https://datatracker.ietf.org/doc/draft-ietf-detnet-use-cases/" TargetMode="External"/><Relationship Id="rId4" Type="http://schemas.openxmlformats.org/officeDocument/2006/relationships/hyperlink" Target="https://datatracker.ietf.org/doc/draft-ietf-detnet-architecture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group/ipwave/about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ipwave-ipv6-over-80211ocb/" TargetMode="External"/><Relationship Id="rId4" Type="http://schemas.openxmlformats.org/officeDocument/2006/relationships/hyperlink" Target="https://datatracker.ietf.org/doc/draft-ietf-ipwave-vehicular-networking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group/anima/about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lear-eap-teap-brski/" TargetMode="External"/><Relationship Id="rId4" Type="http://schemas.openxmlformats.org/officeDocument/2006/relationships/hyperlink" Target="https://datatracker.ietf.org/doc/draft-friel-brski-over-802dot11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doc/rfc7241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eee-sa.centraldesktop.com/802liaisondb/FrontPag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ools.ietf.org/dailydose/" TargetMode="External"/><Relationship Id="rId5" Type="http://schemas.openxmlformats.org/officeDocument/2006/relationships/hyperlink" Target="https://www.ietf.org/edu/tutorials.html" TargetMode="External"/><Relationship Id="rId4" Type="http://schemas.openxmlformats.org/officeDocument/2006/relationships/hyperlink" Target="https://www.ietf.org/edu/process-oriented-tutorials.html#newcomer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b.org/activities/joint-activities/iab-ieee-coordination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wg/ipwave/charter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bofs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wg/wugh/about/" TargetMode="External"/><Relationship Id="rId4" Type="http://schemas.openxmlformats.org/officeDocument/2006/relationships/hyperlink" Target="https://datatracker.ietf.org/wg/rats/about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wg/httpbis/about/" TargetMode="External"/><Relationship Id="rId13" Type="http://schemas.openxmlformats.org/officeDocument/2006/relationships/hyperlink" Target="https://datatracker.ietf.org/doc/charter-irtf-qirg/" TargetMode="External"/><Relationship Id="rId3" Type="http://schemas.openxmlformats.org/officeDocument/2006/relationships/hyperlink" Target="https://datatracker.ietf.org/group/chartering/" TargetMode="External"/><Relationship Id="rId7" Type="http://schemas.openxmlformats.org/officeDocument/2006/relationships/hyperlink" Target="https://datatracker.ietf.org/doc/charter-ietf-cose/" TargetMode="External"/><Relationship Id="rId12" Type="http://schemas.openxmlformats.org/officeDocument/2006/relationships/hyperlink" Target="https://datatracker.ietf.org/rg/qirg/about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wg/cose/about/" TargetMode="External"/><Relationship Id="rId11" Type="http://schemas.openxmlformats.org/officeDocument/2006/relationships/hyperlink" Target="https://datatracker.ietf.org/doc/charter-ietf-mile/" TargetMode="External"/><Relationship Id="rId5" Type="http://schemas.openxmlformats.org/officeDocument/2006/relationships/hyperlink" Target="https://datatracker.ietf.org/doc/charter-ietf-anima/" TargetMode="External"/><Relationship Id="rId10" Type="http://schemas.openxmlformats.org/officeDocument/2006/relationships/hyperlink" Target="https://datatracker.ietf.org/wg/mile/about/" TargetMode="External"/><Relationship Id="rId4" Type="http://schemas.openxmlformats.org/officeDocument/2006/relationships/hyperlink" Target="https://datatracker.ietf.org/wg/anima/about/" TargetMode="External"/><Relationship Id="rId9" Type="http://schemas.openxmlformats.org/officeDocument/2006/relationships/hyperlink" Target="https://datatracker.ietf.org/doc/charter-ietf-httpbis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yangcatalog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1.ieee802.org/yangsters/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doc/draft-ietf-6lo-backbone-router/" TargetMode="External"/><Relationship Id="rId3" Type="http://schemas.openxmlformats.org/officeDocument/2006/relationships/hyperlink" Target="http://datatracker.ietf.org/wg/6lo/charter/" TargetMode="External"/><Relationship Id="rId7" Type="http://schemas.openxmlformats.org/officeDocument/2006/relationships/hyperlink" Target="https://datatracker.ietf.org/doc/draft-ietf-6lo-ap-nd/" TargetMode="External"/><Relationship Id="rId12" Type="http://schemas.openxmlformats.org/officeDocument/2006/relationships/hyperlink" Target="https://tools.ietf.org/html/draft-jjmb-v6ops-unique-ipv6-prefix-per-host-00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8/11-18-1920-02-0wng-proxy-nd-discovery-in-802-11.pptx" TargetMode="External"/><Relationship Id="rId11" Type="http://schemas.openxmlformats.org/officeDocument/2006/relationships/hyperlink" Target="https://mentor.ieee.org/802.11/dcn/15/11-15-1085-00-0wng-6lowpan-over-802-11.pptx" TargetMode="External"/><Relationship Id="rId5" Type="http://schemas.openxmlformats.org/officeDocument/2006/relationships/hyperlink" Target="http://www.rfc-editor.org/info/rfc8505" TargetMode="External"/><Relationship Id="rId10" Type="http://schemas.openxmlformats.org/officeDocument/2006/relationships/hyperlink" Target="https://tools.ietf.org/html/rfc7973" TargetMode="External"/><Relationship Id="rId4" Type="http://schemas.openxmlformats.org/officeDocument/2006/relationships/hyperlink" Target="https://tools.ietf.org/html/draft-ietf-6lo-rfc6775-update-21" TargetMode="External"/><Relationship Id="rId9" Type="http://schemas.openxmlformats.org/officeDocument/2006/relationships/hyperlink" Target="https://tools.ietf.org/html/draft-bi-savi-wlan-1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2018</a:t>
            </a:r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26125894-C81E-43C9-9E54-526134551D8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IEEE 802.11-IETF Liaison Report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2018-11-14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7556181"/>
              </p:ext>
            </p:extLst>
          </p:nvPr>
        </p:nvGraphicFramePr>
        <p:xfrm>
          <a:off x="541506" y="2365578"/>
          <a:ext cx="8255000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1" name="Document" r:id="rId4" imgW="16510000" imgH="5334000" progId="Word.Document.8">
                  <p:embed/>
                </p:oleObj>
              </mc:Choice>
              <mc:Fallback>
                <p:oleObj name="Document" r:id="rId4" imgW="16510000" imgH="53340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506" y="2365578"/>
                        <a:ext cx="8255000" cy="266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2018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IoT related work (cont.)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6TiSCH: IPv6 over IEEE 802.15.4 Time-slotted Channel Hopping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Working group winding down, but may be re-chartered to cover other underlying layer 2 protocols.  This could have a bearing on RTA TIG activities if there’s a new MAC.</a:t>
            </a:r>
          </a:p>
          <a:p>
            <a:pPr lvl="1">
              <a:lnSpc>
                <a:spcPct val="80000"/>
              </a:lnSpc>
            </a:pPr>
            <a:endParaRPr lang="en-US" sz="1400" dirty="0"/>
          </a:p>
          <a:p>
            <a:pPr>
              <a:lnSpc>
                <a:spcPct val="80000"/>
              </a:lnSpc>
            </a:pPr>
            <a:r>
              <a:rPr lang="en-US" sz="1800" dirty="0"/>
              <a:t>ROLL: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b="0" dirty="0">
                <a:hlinkClick r:id="rId3"/>
              </a:rPr>
              <a:t>http://datatracker.ietf.org/wg/roll/</a:t>
            </a:r>
            <a:r>
              <a:rPr lang="en-GB" sz="1800" dirty="0"/>
              <a:t> </a:t>
            </a:r>
          </a:p>
          <a:p>
            <a:pPr lvl="1"/>
            <a:r>
              <a:rPr lang="en-US" sz="1400" dirty="0"/>
              <a:t>Focus: Routing over Low Power and </a:t>
            </a:r>
            <a:r>
              <a:rPr lang="en-US" sz="1400" dirty="0" err="1"/>
              <a:t>Lossy</a:t>
            </a:r>
            <a:r>
              <a:rPr lang="en-US" sz="1400" dirty="0"/>
              <a:t> Networks</a:t>
            </a:r>
          </a:p>
          <a:p>
            <a:endParaRPr lang="en-GB" sz="18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CORE: (</a:t>
            </a:r>
            <a:r>
              <a:rPr lang="en-US" sz="1800" dirty="0"/>
              <a:t>Constrained </a:t>
            </a:r>
            <a:r>
              <a:rPr lang="en-US" sz="1800" dirty="0" err="1"/>
              <a:t>RESTful</a:t>
            </a:r>
            <a:r>
              <a:rPr lang="en-US" sz="1800" dirty="0"/>
              <a:t> Environments)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b="0" dirty="0">
                <a:hlinkClick r:id="rId4"/>
              </a:rPr>
              <a:t>http://datatracker.ietf.org/wg/core/</a:t>
            </a:r>
            <a:r>
              <a:rPr lang="en-GB" sz="1800" b="0" dirty="0"/>
              <a:t> </a:t>
            </a:r>
            <a:endParaRPr lang="en-GB" sz="1800" dirty="0"/>
          </a:p>
          <a:p>
            <a:pPr lvl="1"/>
            <a:r>
              <a:rPr lang="en-US" sz="1400" dirty="0"/>
              <a:t>Focus: framework for resource-oriented applications intended to run on constrained IP networks. </a:t>
            </a:r>
          </a:p>
          <a:p>
            <a:pPr lvl="1"/>
            <a:endParaRPr lang="en-US" sz="1400" dirty="0"/>
          </a:p>
          <a:p>
            <a:r>
              <a:rPr lang="en-US" sz="1800" dirty="0"/>
              <a:t>IoT Directorate:</a:t>
            </a:r>
          </a:p>
          <a:p>
            <a:pPr lvl="1"/>
            <a:r>
              <a:rPr lang="en-US" sz="1400" dirty="0"/>
              <a:t>Reviews IETF drafts that are IoT related</a:t>
            </a:r>
          </a:p>
          <a:p>
            <a:pPr lvl="1"/>
            <a:r>
              <a:rPr lang="en-US" sz="1400" dirty="0"/>
              <a:t>See: </a:t>
            </a:r>
            <a:r>
              <a:rPr lang="en-US" sz="1400" dirty="0">
                <a:hlinkClick r:id="rId5"/>
              </a:rPr>
              <a:t>https://datatracker.ietf.org/group/iotdir/about/</a:t>
            </a: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endParaRPr lang="en-US" sz="14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u="sng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30768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2018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CAPPORT WG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848600" cy="5029200"/>
          </a:xfrm>
          <a:noFill/>
        </p:spPr>
        <p:txBody>
          <a:bodyPr/>
          <a:lstStyle/>
          <a:p>
            <a:r>
              <a:rPr lang="en-US" sz="2000" dirty="0" err="1"/>
              <a:t>CAPtive</a:t>
            </a:r>
            <a:r>
              <a:rPr lang="en-US" sz="2000" dirty="0"/>
              <a:t> </a:t>
            </a:r>
            <a:r>
              <a:rPr lang="en-US" sz="2000" dirty="0" err="1"/>
              <a:t>PORTal</a:t>
            </a:r>
            <a:r>
              <a:rPr lang="en-US" sz="2000" dirty="0"/>
              <a:t>:  </a:t>
            </a:r>
            <a:r>
              <a:rPr lang="en-US" sz="2000" dirty="0">
                <a:hlinkClick r:id="rId3"/>
              </a:rPr>
              <a:t>https://datatracker.ietf.org/wg/capport/charter/</a:t>
            </a:r>
            <a:r>
              <a:rPr lang="en-US" sz="2000" dirty="0"/>
              <a:t> </a:t>
            </a:r>
          </a:p>
          <a:p>
            <a:r>
              <a:rPr lang="en-US" sz="2000" dirty="0"/>
              <a:t>The CAPPORT Working Group will define secure mechanisms and protocols to</a:t>
            </a:r>
          </a:p>
          <a:p>
            <a:pPr lvl="1"/>
            <a:r>
              <a:rPr lang="en-US" sz="1600" dirty="0"/>
              <a:t>allow endpoints to discover that they are in this sort of limited environment,</a:t>
            </a:r>
          </a:p>
          <a:p>
            <a:pPr lvl="1"/>
            <a:r>
              <a:rPr lang="en-US" sz="1600" dirty="0"/>
              <a:t>provide a URL to interact with the Captive Portal, - allow endpoints to learn about the parameters of their confinement,</a:t>
            </a:r>
          </a:p>
          <a:p>
            <a:pPr lvl="1"/>
            <a:r>
              <a:rPr lang="en-US" sz="1600" dirty="0"/>
              <a:t>interact with the Captive Portal to obtain information such as status and remaining access time, and</a:t>
            </a:r>
          </a:p>
          <a:p>
            <a:pPr lvl="1"/>
            <a:r>
              <a:rPr lang="en-US" sz="1600" dirty="0"/>
              <a:t>optionally, advertise a service whereby devices can enable or disable access to the Internet without human interaction. (RFC 7710 may be a full or partial solution to the first two bullets)</a:t>
            </a:r>
          </a:p>
          <a:p>
            <a:r>
              <a:rPr lang="en-US" sz="2000" dirty="0"/>
              <a:t>Updates [July 2018]</a:t>
            </a:r>
          </a:p>
          <a:p>
            <a:pPr lvl="1"/>
            <a:r>
              <a:rPr lang="en-US" sz="1600" dirty="0"/>
              <a:t>Updated: Captive Portal API, see </a:t>
            </a:r>
            <a:r>
              <a:rPr lang="en-US" sz="1600" dirty="0">
                <a:hlinkClick r:id="rId4"/>
              </a:rPr>
              <a:t>https://datatracker.ietf.org/doc/draft-ietf-capport-api/</a:t>
            </a:r>
            <a:r>
              <a:rPr lang="en-US" sz="1600" dirty="0"/>
              <a:t> </a:t>
            </a:r>
          </a:p>
          <a:p>
            <a:pPr lvl="1"/>
            <a:r>
              <a:rPr lang="en-US" sz="1600" dirty="0"/>
              <a:t>Updated: CAPPORT architecture: </a:t>
            </a:r>
            <a:r>
              <a:rPr lang="en-US" sz="1600" dirty="0">
                <a:hlinkClick r:id="rId5"/>
              </a:rPr>
              <a:t>https://datatracker.ietf.org/doc/draft-ietf-capport-architecture/</a:t>
            </a:r>
            <a:r>
              <a:rPr lang="en-US" sz="1600" dirty="0"/>
              <a:t> </a:t>
            </a:r>
          </a:p>
          <a:p>
            <a:pPr lvl="1"/>
            <a:r>
              <a:rPr lang="en-US" sz="1600" dirty="0"/>
              <a:t>Meeting at IETF 103 in Bangkok last week was cancelled in favor of informal mtg.</a:t>
            </a:r>
          </a:p>
        </p:txBody>
      </p:sp>
    </p:spTree>
    <p:extLst>
      <p:ext uri="{BB962C8B-B14F-4D97-AF65-F5344CB8AC3E}">
        <p14:creationId xmlns:p14="http://schemas.microsoft.com/office/powerpoint/2010/main" val="22001837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2018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BE2D3960-A144-4B75-B89D-4EFD7A4AD3C3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RADEXT WG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See </a:t>
            </a:r>
            <a:r>
              <a:rPr lang="en-US" sz="1800" dirty="0">
                <a:hlinkClick r:id="rId3"/>
              </a:rPr>
              <a:t>http://datatracker.ietf.org/wg/radext/</a:t>
            </a:r>
            <a:r>
              <a:rPr lang="en-US" sz="1800" dirty="0"/>
              <a:t> 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dirty="0"/>
              <a:t>RADIUS Extensions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The RADIUS Extensions Working Group will focus on extensions to the</a:t>
            </a:r>
            <a:br>
              <a:rPr lang="en-US" sz="1600" dirty="0"/>
            </a:br>
            <a:r>
              <a:rPr lang="en-US" sz="1600" dirty="0"/>
              <a:t>RADIUS protocol required to define extensions to the standard attribute space as well as to address cryptographic algorithm agility and use over new transports. 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In addition, RADEXT will work on RADIUS Design Guidelines and define new attributes for particular applications of authentication, authorization and</a:t>
            </a:r>
            <a:br>
              <a:rPr lang="en-US" sz="1600" dirty="0"/>
            </a:br>
            <a:r>
              <a:rPr lang="en-US" sz="1600" dirty="0"/>
              <a:t>accounting such as NAS management and local area network (LAN) usage. </a:t>
            </a:r>
          </a:p>
          <a:p>
            <a:pPr lvl="1"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dirty="0"/>
              <a:t>Updates [November 2018]</a:t>
            </a:r>
          </a:p>
          <a:p>
            <a:pPr lvl="1">
              <a:lnSpc>
                <a:spcPct val="80000"/>
              </a:lnSpc>
            </a:pPr>
            <a:endParaRPr lang="en-US" sz="1600" dirty="0"/>
          </a:p>
          <a:p>
            <a:pPr lvl="1">
              <a:lnSpc>
                <a:spcPct val="80000"/>
              </a:lnSpc>
            </a:pPr>
            <a:r>
              <a:rPr lang="en-US" sz="1600" dirty="0"/>
              <a:t>In evaluation (still): Dynamic Authorization Proxy: </a:t>
            </a:r>
            <a:r>
              <a:rPr lang="en-US" sz="1600" dirty="0">
                <a:hlinkClick r:id="rId4"/>
              </a:rPr>
              <a:t>https://datatracker.ietf.org/doc/draft-ietf-radext-coa-proxy/</a:t>
            </a:r>
            <a:endParaRPr lang="en-US" sz="1600" dirty="0"/>
          </a:p>
          <a:p>
            <a:pPr lvl="1">
              <a:lnSpc>
                <a:spcPct val="80000"/>
              </a:lnSpc>
              <a:buFontTx/>
              <a:buNone/>
            </a:pPr>
            <a:endParaRPr lang="en-US" sz="1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2018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BE2D3960-A144-4B75-B89D-4EFD7A4AD3C3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EMU WG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See </a:t>
            </a:r>
            <a:r>
              <a:rPr lang="en-US" sz="1800" dirty="0">
                <a:hlinkClick r:id="rId3"/>
              </a:rPr>
              <a:t>http://datatracker.ietf.org/wg/emu/</a:t>
            </a:r>
            <a:r>
              <a:rPr lang="en-US" sz="1800" dirty="0"/>
              <a:t> 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dirty="0"/>
              <a:t>EAP Method Updates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This working group has been chartered to provide updates to some commonly used Extensible Authentication Protocol methods including of EAP-TLS, EAP-AKA, EAP-AKA’ (for 5G), EAP-SIM, etc.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The group should document any recently gained new knowledge on vulnerabilities or the possible implications of pervasive surveillance or other new concerns. </a:t>
            </a:r>
          </a:p>
          <a:p>
            <a:pPr lvl="1"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dirty="0"/>
              <a:t>Updates [November 2018]</a:t>
            </a:r>
          </a:p>
          <a:p>
            <a:pPr lvl="1">
              <a:lnSpc>
                <a:spcPct val="80000"/>
              </a:lnSpc>
            </a:pPr>
            <a:endParaRPr lang="en-US" sz="1600" dirty="0"/>
          </a:p>
          <a:p>
            <a:pPr lvl="1">
              <a:lnSpc>
                <a:spcPct val="80000"/>
              </a:lnSpc>
            </a:pPr>
            <a:r>
              <a:rPr lang="en-US" sz="1600" dirty="0"/>
              <a:t>Updated: Using EAP-TLS with TLS 1.3: </a:t>
            </a:r>
            <a:r>
              <a:rPr lang="en-US" sz="1600" dirty="0">
                <a:hlinkClick r:id="rId4"/>
              </a:rPr>
              <a:t>https://datatracker.ietf.org/doc/draft-ietf-emu-eap-tls13/</a:t>
            </a:r>
            <a:endParaRPr lang="en-US" sz="1600" dirty="0"/>
          </a:p>
          <a:p>
            <a:pPr lvl="1">
              <a:lnSpc>
                <a:spcPct val="80000"/>
              </a:lnSpc>
            </a:pPr>
            <a:r>
              <a:rPr lang="en-US" sz="1600" dirty="0"/>
              <a:t>Updated: Improved Extensible Authentication Protocol Method for 3rd Generation Authentication and Key Agreement (EAP-AKA’): </a:t>
            </a:r>
            <a:r>
              <a:rPr lang="en-US" sz="1600" dirty="0">
                <a:hlinkClick r:id="rId5"/>
              </a:rPr>
              <a:t>https://datatracker.ietf.org/doc/draft-ietf-emu-rfc5448bis/</a:t>
            </a:r>
            <a:endParaRPr lang="en-US" sz="1600" dirty="0"/>
          </a:p>
          <a:p>
            <a:pPr lvl="1">
              <a:lnSpc>
                <a:spcPct val="80000"/>
              </a:lnSpc>
            </a:pPr>
            <a:r>
              <a:rPr lang="en-US" sz="1600" dirty="0"/>
              <a:t>Related: Perfect-Forward Secrecy for the Extensible Authentication Protocol Method for Authentication and Key Agreement (EAP-AKA' PFS): </a:t>
            </a:r>
            <a:r>
              <a:rPr lang="en-US" sz="1600" dirty="0">
                <a:hlinkClick r:id="rId6"/>
              </a:rPr>
              <a:t>https://datatracker.ietf.org/doc/draft-arkko-eap-aka-pfs/</a:t>
            </a:r>
            <a:endParaRPr lang="en-US" sz="1600" dirty="0"/>
          </a:p>
          <a:p>
            <a:pPr lvl="1">
              <a:lnSpc>
                <a:spcPct val="80000"/>
              </a:lnSpc>
            </a:pPr>
            <a:endParaRPr lang="en-US" sz="1600" dirty="0"/>
          </a:p>
          <a:p>
            <a:pPr lvl="1">
              <a:lnSpc>
                <a:spcPct val="80000"/>
              </a:lnSpc>
              <a:buFontTx/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407905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2018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/>
              <a:t>Operations Area Working Group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5181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>
                <a:hlinkClick r:id="rId3"/>
              </a:rPr>
              <a:t>http://datatracker.ietf.org/wg/opsawg/</a:t>
            </a:r>
            <a:endParaRPr lang="en-US" sz="20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Updates [November 2018] Operations Area Working Group work group items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Of interest: RFC 6632, An Overview of the IETF Network Management Protocols, see </a:t>
            </a:r>
            <a:r>
              <a:rPr lang="en-US" sz="1600" dirty="0">
                <a:hlinkClick r:id="rId4"/>
              </a:rPr>
              <a:t>https://tools.ietf.org/html/rfc6632</a:t>
            </a:r>
            <a:r>
              <a:rPr lang="en-US" sz="1600" dirty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Of interest: RFC 7548, Management of Networks with Constrained Devices: Use Cases, see </a:t>
            </a:r>
            <a:r>
              <a:rPr lang="en-US" sz="1600" dirty="0">
                <a:hlinkClick r:id="rId5"/>
              </a:rPr>
              <a:t>https://datatracker.ietf.org/doc/rfc7548/</a:t>
            </a:r>
            <a:r>
              <a:rPr lang="en-US" sz="1600" dirty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Automated network management, including YANG data models, see </a:t>
            </a:r>
            <a:r>
              <a:rPr lang="en-US" sz="1600" dirty="0">
                <a:hlinkClick r:id="rId6"/>
              </a:rPr>
              <a:t>https://www.ietf.org/topics/netmgmt/</a:t>
            </a:r>
            <a:r>
              <a:rPr lang="en-US" sz="1600" dirty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Of interest: Manufacturer Usage Description Specification, see </a:t>
            </a:r>
            <a:r>
              <a:rPr lang="en-US" sz="1600" dirty="0">
                <a:hlinkClick r:id="rId7"/>
              </a:rPr>
              <a:t>https://datatracker.ietf.org/doc/draft-ietf-opsawg-mud/</a:t>
            </a: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576562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2018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 Layer Security (TLS)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572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/>
              <a:t>Transport Layer Security Working Group website: </a:t>
            </a:r>
            <a:r>
              <a:rPr lang="en-US" sz="2000" dirty="0">
                <a:hlinkClick r:id="rId3"/>
              </a:rPr>
              <a:t>http://datatracker.ietf.org/wg/tls/charter/</a:t>
            </a:r>
            <a:r>
              <a:rPr lang="en-US" sz="2000" dirty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Updates [November 2018]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Updated: The Datagram Transport Layer Security (DTLS) Protocol Version 1.3: </a:t>
            </a:r>
            <a:r>
              <a:rPr lang="en-US" sz="1600" dirty="0">
                <a:hlinkClick r:id="rId4"/>
              </a:rPr>
              <a:t>https://datatracker.ietf.org/doc/draft-ietf-tls-dtls13/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Adopted and updated: Deprecating TLSv1.0 and TLSv1.1: </a:t>
            </a:r>
            <a:r>
              <a:rPr lang="en-US" sz="1600" dirty="0">
                <a:hlinkClick r:id="rId5"/>
              </a:rPr>
              <a:t>draft-ietf-tls-oldversions-deprecate-01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Published (August 2018): TLS version 1.3 (RFC 8446): </a:t>
            </a:r>
            <a:r>
              <a:rPr lang="en-US" sz="1600" dirty="0">
                <a:hlinkClick r:id="rId6"/>
              </a:rPr>
              <a:t>https://datatracker.ietf.org/doc/rfc8446/ </a:t>
            </a:r>
            <a:endParaRPr lang="en-US" sz="16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818298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2018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/>
              <a:t>Deterministic Networking (DETNET)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8001000" cy="54864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DETNET: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https://datatracker.ietf.org/wg/detnet/charter/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lvl="1"/>
            <a:r>
              <a:rPr lang="en-US" sz="1400" dirty="0"/>
              <a:t>The Deterministic Networking (</a:t>
            </a:r>
            <a:r>
              <a:rPr lang="en-US" sz="1400" dirty="0" err="1"/>
              <a:t>DetNet</a:t>
            </a:r>
            <a:r>
              <a:rPr lang="en-US" sz="1400" dirty="0"/>
              <a:t>) Working Group focuses on deterministic data paths that operate over Layer 2 bridged and Layer 3 routed segments, where such paths can provide bounds on latency, loss, and packet delay variation (jitter), and high reliability. </a:t>
            </a:r>
          </a:p>
          <a:p>
            <a:pPr lvl="1"/>
            <a:r>
              <a:rPr lang="en-US" sz="1400" dirty="0"/>
              <a:t>The RTA TIG activities seem like they would fit in closely with </a:t>
            </a:r>
            <a:r>
              <a:rPr lang="en-US" sz="1400" dirty="0" err="1"/>
              <a:t>DetNet</a:t>
            </a:r>
            <a:r>
              <a:rPr lang="en-US" sz="1400" dirty="0"/>
              <a:t> and there was a joint IEEE-IETF </a:t>
            </a:r>
            <a:r>
              <a:rPr lang="en-US" sz="1400" dirty="0" err="1"/>
              <a:t>DetNet</a:t>
            </a:r>
            <a:r>
              <a:rPr lang="en-US" sz="1400" dirty="0"/>
              <a:t> discussion over the weekend.</a:t>
            </a:r>
          </a:p>
          <a:p>
            <a:pPr lvl="1"/>
            <a:r>
              <a:rPr lang="en-US" sz="1400" dirty="0"/>
              <a:t>Addresses Layer 3 aspects in support of applications requiring deterministic networking. </a:t>
            </a:r>
          </a:p>
          <a:p>
            <a:pPr lvl="1"/>
            <a:r>
              <a:rPr lang="en-US" sz="1400" dirty="0"/>
              <a:t>The Working Group collaborates with IEEE 802.1 Time Sensitive Networking (TSN), which is responsible for Layer 2 operations, to define a common architecture for both Layer 2 and Layer 3. </a:t>
            </a:r>
          </a:p>
          <a:p>
            <a:pPr lvl="1"/>
            <a:r>
              <a:rPr lang="en-US" sz="1400" dirty="0"/>
              <a:t>Example applications for deterministic networks include professional and home audio/video, multimedia in transportation, engine control systems, and other general industrial and vehicular applications being considered by the IEEE 802.1 TSN Task Group.</a:t>
            </a:r>
          </a:p>
          <a:p>
            <a:pPr marL="0" indent="0">
              <a:buNone/>
            </a:pPr>
            <a:r>
              <a:rPr lang="en-US" sz="1800" dirty="0"/>
              <a:t>Of interest:</a:t>
            </a:r>
          </a:p>
          <a:p>
            <a:pPr lvl="1"/>
            <a:r>
              <a:rPr lang="en-US" sz="1400" dirty="0"/>
              <a:t>Updated (October 2018): Deterministic Networking Architecture, see </a:t>
            </a:r>
            <a:r>
              <a:rPr lang="en-US" sz="1400" dirty="0">
                <a:hlinkClick r:id="rId4"/>
              </a:rPr>
              <a:t>https://datatracker.ietf.org/doc/draft-ietf-detnet-architecture/</a:t>
            </a:r>
            <a:endParaRPr lang="en-US" sz="1400" dirty="0"/>
          </a:p>
          <a:p>
            <a:pPr lvl="1"/>
            <a:r>
              <a:rPr lang="en-US" sz="1400" dirty="0"/>
              <a:t>Updated (October 2018): Deterministic Networking Use Cases, see </a:t>
            </a:r>
            <a:r>
              <a:rPr lang="en-US" sz="1400" dirty="0">
                <a:hlinkClick r:id="rId5"/>
              </a:rPr>
              <a:t>https://datatracker.ietf.org/doc/draft-ietf-detnet-use-cases/</a:t>
            </a:r>
            <a:r>
              <a:rPr lang="en-US" sz="1400" dirty="0"/>
              <a:t> (note 5.1.1, reference to </a:t>
            </a:r>
            <a:r>
              <a:rPr lang="en-US" sz="1400" dirty="0" err="1"/>
              <a:t>WiFi</a:t>
            </a:r>
            <a:r>
              <a:rPr lang="en-US" sz="1400" dirty="0"/>
              <a:t>) [has WG consensus]</a:t>
            </a:r>
          </a:p>
          <a:p>
            <a:pPr lvl="1"/>
            <a:r>
              <a:rPr lang="en-US" sz="1400" dirty="0"/>
              <a:t>Updated (October 2018): Deterministic Networking Problem Statement, see </a:t>
            </a:r>
            <a:r>
              <a:rPr lang="en-US" sz="1400" dirty="0">
                <a:hlinkClick r:id="rId6"/>
              </a:rPr>
              <a:t>https://datatracker.ietf.org/doc/draft-ietf-detnet-problem-statement/</a:t>
            </a:r>
            <a:r>
              <a:rPr lang="en-US" sz="1400" dirty="0"/>
              <a:t> [has WG consensus]</a:t>
            </a:r>
          </a:p>
          <a:p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608652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2018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US" dirty="0"/>
              <a:t>IP Wireless Access in Vehicular Environments  (IPWAVE)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81200"/>
            <a:ext cx="7696200" cy="4495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IPWAVE: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https://datatracker.ietf.org/group/ipwave/about/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  </a:t>
            </a:r>
          </a:p>
          <a:p>
            <a:pPr>
              <a:lnSpc>
                <a:spcPct val="80000"/>
              </a:lnSpc>
            </a:pP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Deliverable is: </a:t>
            </a:r>
            <a:r>
              <a:rPr lang="en-US" sz="2000" dirty="0"/>
              <a:t>document that will specify the mechanisms for</a:t>
            </a:r>
            <a:br>
              <a:rPr lang="en-US" sz="2000" dirty="0"/>
            </a:br>
            <a:r>
              <a:rPr lang="en-US" sz="2000" dirty="0"/>
              <a:t>transmission of IPv6 datagrams over IEEE 802.11-OCB mode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For further information:</a:t>
            </a:r>
          </a:p>
          <a:p>
            <a:pPr lvl="1"/>
            <a:r>
              <a:rPr lang="en-US" sz="1800" dirty="0"/>
              <a:t>Updated (November 2018): Use cases and problem statement document: </a:t>
            </a:r>
            <a:r>
              <a:rPr lang="en-US" sz="1800" dirty="0">
                <a:hlinkClick r:id="rId4"/>
              </a:rPr>
              <a:t>https://datatracker.ietf.org/doc/draft-ietf-ipwave-vehicular-networking/</a:t>
            </a:r>
            <a:r>
              <a:rPr lang="en-US" sz="1800" dirty="0"/>
              <a:t> </a:t>
            </a:r>
          </a:p>
          <a:p>
            <a:pPr lvl="1"/>
            <a:r>
              <a:rPr lang="en-US" sz="1800" dirty="0"/>
              <a:t>Updated (</a:t>
            </a:r>
            <a:r>
              <a:rPr lang="en-US" sz="1800" dirty="0" err="1"/>
              <a:t>Septeber</a:t>
            </a:r>
            <a:r>
              <a:rPr lang="en-US" sz="1800" dirty="0"/>
              <a:t> 2018): Draft deliverable: </a:t>
            </a:r>
            <a:r>
              <a:rPr lang="en-US" sz="1800" dirty="0">
                <a:hlinkClick r:id="rId5"/>
              </a:rPr>
              <a:t>https://datatracker.ietf.org/doc/draft-ietf-ipwave-ipv6-over-80211ocb/</a:t>
            </a:r>
            <a:r>
              <a:rPr lang="en-US" sz="1800" dirty="0"/>
              <a:t> [waiting for write-up; one outstanding about neighbor discovery that should be resolved by the end of 2018]</a:t>
            </a:r>
          </a:p>
          <a:p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7054472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2018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US" dirty="0"/>
              <a:t>Autonomic Networking Integrated Model and Approach (ANIMA)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81200"/>
            <a:ext cx="7696200" cy="4495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ANIMA: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</a:t>
            </a:r>
            <a:r>
              <a:rPr lang="en-US" sz="2000" dirty="0" err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datatracker.ietf.org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/group/anima/about/</a:t>
            </a: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r>
              <a:rPr lang="en-US" sz="2000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ANIMA designs protocols to allow network operations to be carried out without requiring low-level management of individual devices</a:t>
            </a:r>
            <a:endParaRPr lang="en-US" sz="2000" b="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For further information:</a:t>
            </a:r>
          </a:p>
          <a:p>
            <a:pPr lvl="1"/>
            <a:r>
              <a:rPr lang="en-US" sz="1800" dirty="0"/>
              <a:t>Updated (July 2018): BRSKI over IEEE 802.11 : </a:t>
            </a:r>
            <a:r>
              <a:rPr lang="en-US" sz="1800" dirty="0">
                <a:hlinkClick r:id="rId4"/>
              </a:rPr>
              <a:t>https://datatracker.ietf.org/doc/draft-friel-brski-over-802dot11/</a:t>
            </a:r>
            <a:r>
              <a:rPr lang="en-US" sz="1800" dirty="0"/>
              <a:t> </a:t>
            </a:r>
          </a:p>
          <a:p>
            <a:pPr lvl="2"/>
            <a:r>
              <a:rPr lang="en-US" sz="1600" dirty="0"/>
              <a:t>Joint discussion held last week about this draft</a:t>
            </a:r>
          </a:p>
          <a:p>
            <a:pPr lvl="1"/>
            <a:r>
              <a:rPr lang="en-US" sz="1800" dirty="0"/>
              <a:t>BRSKI is Bootstrapping Remote Secure Key Infrastructures</a:t>
            </a:r>
          </a:p>
          <a:p>
            <a:pPr lvl="1"/>
            <a:r>
              <a:rPr lang="en-US" sz="1800" dirty="0"/>
              <a:t>Related (October 2018): Bootstrapping Key Infrastructure over EAP: </a:t>
            </a:r>
            <a:r>
              <a:rPr lang="en-US" sz="1800" dirty="0">
                <a:hlinkClick r:id="rId5"/>
              </a:rPr>
              <a:t>https://datatracker.ietf.org/doc/draft-lear-eap-teap-brski/</a:t>
            </a:r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50856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2018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876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2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RFC 7241, “The IEEE 802/IETF Relationship” (RFC4441 update)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3"/>
              </a:rPr>
              <a:t>https://datatracker.ietf.org/doc/rfc7241/</a:t>
            </a:r>
            <a:r>
              <a:rPr lang="en-US" sz="1600" dirty="0"/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IEEE 802 Liaisons list is available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u="sng" dirty="0">
                <a:hlinkClick r:id="rId4"/>
              </a:rPr>
              <a:t>http://ieee-sa.centraldesktop.com/802liaisondb/FrontPage</a:t>
            </a: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>
              <a:lnSpc>
                <a:spcPct val="80000"/>
              </a:lnSpc>
              <a:defRPr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981111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2018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81F113F3-1D5D-4BCE-8B40-EA9857490F2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/>
              <a:t>	This presentation contains the IEEE 802.11 – IETF liaison report for November 2018.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2018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IETF Meetings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848600" cy="5029200"/>
          </a:xfrm>
          <a:noFill/>
        </p:spPr>
        <p:txBody>
          <a:bodyPr/>
          <a:lstStyle/>
          <a:p>
            <a:r>
              <a:rPr lang="en-US" dirty="0"/>
              <a:t>Upcoming Meetings:</a:t>
            </a:r>
          </a:p>
          <a:p>
            <a:pPr lvl="1"/>
            <a:r>
              <a:rPr lang="en-US" dirty="0"/>
              <a:t>March 23-29, 2019 – Prague</a:t>
            </a:r>
          </a:p>
          <a:p>
            <a:pPr lvl="1"/>
            <a:r>
              <a:rPr lang="en-US" dirty="0"/>
              <a:t>July 20-26, 2019 – Montreal</a:t>
            </a:r>
          </a:p>
          <a:p>
            <a:pPr lvl="1"/>
            <a:r>
              <a:rPr lang="en-US" dirty="0"/>
              <a:t>November 16-22, 2019 – Singapore</a:t>
            </a:r>
          </a:p>
          <a:p>
            <a:r>
              <a:rPr lang="en-US" dirty="0">
                <a:hlinkClick r:id="rId3"/>
              </a:rPr>
              <a:t>http://www.ietf.org</a:t>
            </a:r>
            <a:endParaRPr lang="en-US" dirty="0"/>
          </a:p>
          <a:p>
            <a:pPr lvl="1"/>
            <a:r>
              <a:rPr lang="en-US" dirty="0"/>
              <a:t>Newcomer training: </a:t>
            </a:r>
            <a:r>
              <a:rPr lang="en-US" u="sng" dirty="0">
                <a:hlinkClick r:id="rId4"/>
              </a:rPr>
              <a:t>https://www.ietf.org/edu/process-oriented-tutorials.html#newcomers</a:t>
            </a:r>
            <a:r>
              <a:rPr lang="en-US" dirty="0"/>
              <a:t> </a:t>
            </a:r>
          </a:p>
          <a:p>
            <a:pPr lvl="1"/>
            <a:r>
              <a:rPr lang="en-US" sz="1800" dirty="0"/>
              <a:t>April 2016: Wireless Tutorial (Donald Eastlake), 802.11 &amp; 802.15 tutorials (Dorothy Stanley, Charlie Perkins), see 11-16/500, July 2016: Pat Thaler &amp; Juan Carlos – 802.1E (Privacy Considerations) and 802.c (Local MAC address usage) </a:t>
            </a:r>
            <a:r>
              <a:rPr lang="en-US" dirty="0">
                <a:hlinkClick r:id="rId5"/>
              </a:rPr>
              <a:t>https://www.ietf.org/edu/tutorials.html</a:t>
            </a:r>
            <a:r>
              <a:rPr lang="en-US" dirty="0"/>
              <a:t> </a:t>
            </a:r>
          </a:p>
          <a:p>
            <a:pPr lvl="1"/>
            <a:r>
              <a:rPr lang="en-US" dirty="0">
                <a:hlinkClick r:id="rId6"/>
              </a:rPr>
              <a:t>http://tools.ietf.org/dailydose/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2018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IETF- IEEE 802 Liaison Activity 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153400" cy="4876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Joint meetings, agenda and presentations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3"/>
              </a:rPr>
              <a:t>http://www.iab.org/activities/joint-activities/iab-ieee-coordination/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Coordination topics include: Data Center Bridging, use of Local Address in virtualization and IoT, MAC randomization trial results, DETNET/TSN, YANG models, pervasive monitoring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b="1" dirty="0"/>
              <a:t>Face-to-face meeting held 2018-11-10 – discussions of Predictable and Available Wireless (PAW), deterministic networking for IEEE 802.11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b="1" dirty="0"/>
              <a:t>Also, separate meeting on IEEE 802/IETF Data Center Workshop (2018-11-10)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b="1" dirty="0" err="1"/>
              <a:t>DetNet</a:t>
            </a:r>
            <a:r>
              <a:rPr lang="en-US" sz="1600" b="1" dirty="0"/>
              <a:t>/TSN workshop also held this weekend </a:t>
            </a:r>
            <a:br>
              <a:rPr lang="en-US" sz="1600" dirty="0"/>
            </a:br>
            <a:endParaRPr lang="en-US" sz="12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802.11 related items </a:t>
            </a:r>
          </a:p>
          <a:p>
            <a:pPr lvl="1">
              <a:lnSpc>
                <a:spcPct val="80000"/>
              </a:lnSpc>
              <a:defRPr/>
            </a:pPr>
            <a:r>
              <a:rPr lang="en-GB" sz="1600" dirty="0"/>
              <a:t>Tracked: Intelligent Transportation Systems (ITS)- IETF IP Wireless Access in Vehicular Environments  </a:t>
            </a:r>
            <a:r>
              <a:rPr lang="en-GB" sz="1600" dirty="0" err="1">
                <a:hlinkClick r:id="rId4"/>
              </a:rPr>
              <a:t>ipwave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249265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2018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IETF protocol use with 802.11 technology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153400" cy="4876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  <a:defRPr/>
            </a:pPr>
            <a:r>
              <a:rPr lang="en-US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No recently issued RFCs mention 802.11.</a:t>
            </a:r>
          </a:p>
          <a:p>
            <a:pPr>
              <a:lnSpc>
                <a:spcPct val="80000"/>
              </a:lnSpc>
              <a:defRPr/>
            </a:pPr>
            <a:endParaRPr lang="en-US" b="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  <a:defRPr/>
            </a:pPr>
            <a:r>
              <a:rPr lang="en-US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Mildly related:</a:t>
            </a:r>
          </a:p>
          <a:p>
            <a:pPr lvl="1">
              <a:lnSpc>
                <a:spcPct val="80000"/>
              </a:lnSpc>
              <a:defRPr/>
            </a:pPr>
            <a:r>
              <a:rPr lang="en-US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RFC 8462: </a:t>
            </a:r>
            <a:r>
              <a:rPr lang="en-US" dirty="0"/>
              <a:t>Report from the IAB Workshop on Managing Radio Networks in an Encrypted World (</a:t>
            </a:r>
            <a:r>
              <a:rPr lang="en-US" dirty="0" err="1"/>
              <a:t>MaRNEW</a:t>
            </a:r>
            <a:r>
              <a:rPr lang="en-US" dirty="0"/>
              <a:t>)</a:t>
            </a:r>
          </a:p>
          <a:p>
            <a:pPr lvl="1">
              <a:lnSpc>
                <a:spcPct val="80000"/>
              </a:lnSpc>
              <a:defRPr/>
            </a:pPr>
            <a:r>
              <a:rPr lang="en-US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RFC </a:t>
            </a:r>
            <a:r>
              <a:rPr lang="en-US" dirty="0"/>
              <a:t>8480: 6TiSCH Operation Sublayer (6top) Protocol (6P)</a:t>
            </a:r>
          </a:p>
        </p:txBody>
      </p:sp>
    </p:spTree>
    <p:extLst>
      <p:ext uri="{BB962C8B-B14F-4D97-AF65-F5344CB8AC3E}">
        <p14:creationId xmlns:p14="http://schemas.microsoft.com/office/powerpoint/2010/main" val="3982632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2018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IETF BOFs IETF November 5-9, 2018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153400" cy="4648200"/>
          </a:xfrm>
          <a:noFill/>
        </p:spPr>
        <p:txBody>
          <a:bodyPr/>
          <a:lstStyle/>
          <a:p>
            <a:endParaRPr lang="en-US" sz="2000" dirty="0"/>
          </a:p>
          <a:p>
            <a:r>
              <a:rPr lang="en-US" sz="2000" dirty="0"/>
              <a:t>See </a:t>
            </a:r>
            <a:r>
              <a:rPr lang="en-US" sz="2000" dirty="0">
                <a:hlinkClick r:id="rId3"/>
              </a:rPr>
              <a:t>https://datatracker.ietf.org/wg/bofs/</a:t>
            </a:r>
            <a:endParaRPr lang="en-US" sz="20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020656"/>
              </p:ext>
            </p:extLst>
          </p:nvPr>
        </p:nvGraphicFramePr>
        <p:xfrm>
          <a:off x="1066800" y="2875632"/>
          <a:ext cx="6977557" cy="104683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53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3416">
                <a:tc>
                  <a:txBody>
                    <a:bodyPr/>
                    <a:lstStyle/>
                    <a:p>
                      <a:r>
                        <a:rPr lang="en-US" sz="1800" b="0" dirty="0">
                          <a:hlinkClick r:id="rId4"/>
                        </a:rPr>
                        <a:t>rats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/>
                        <a:t>Remote </a:t>
                      </a:r>
                      <a:r>
                        <a:rPr lang="en-US" sz="1800" b="0" dirty="0" err="1"/>
                        <a:t>ATtestation</a:t>
                      </a:r>
                      <a:r>
                        <a:rPr lang="en-US" sz="1800" b="0" dirty="0"/>
                        <a:t> </a:t>
                      </a:r>
                      <a:r>
                        <a:rPr lang="en-US" sz="1800" b="0" dirty="0" err="1"/>
                        <a:t>ProcedureS</a:t>
                      </a:r>
                      <a:r>
                        <a:rPr lang="en-US" sz="1800" b="0" dirty="0"/>
                        <a:t> </a:t>
                      </a:r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3617586798"/>
                  </a:ext>
                </a:extLst>
              </a:tr>
              <a:tr h="523416">
                <a:tc>
                  <a:txBody>
                    <a:bodyPr/>
                    <a:lstStyle/>
                    <a:p>
                      <a:r>
                        <a:rPr lang="en-US" sz="1800" b="0" dirty="0" err="1">
                          <a:hlinkClick r:id="rId5"/>
                        </a:rPr>
                        <a:t>wugh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/>
                        <a:t>WGs Using GitHub </a:t>
                      </a:r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3825595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271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2018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IETF new groups being (re-)chartered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153400" cy="4648200"/>
          </a:xfrm>
          <a:noFill/>
        </p:spPr>
        <p:txBody>
          <a:bodyPr/>
          <a:lstStyle/>
          <a:p>
            <a:endParaRPr lang="en-US" sz="2000" dirty="0"/>
          </a:p>
          <a:p>
            <a:r>
              <a:rPr lang="en-US" sz="2000" dirty="0"/>
              <a:t>See </a:t>
            </a:r>
            <a:r>
              <a:rPr lang="en-US" sz="2000" dirty="0">
                <a:hlinkClick r:id="rId3"/>
              </a:rPr>
              <a:t>https://datatracker.ietf.org/group/chartering/</a:t>
            </a:r>
            <a:r>
              <a:rPr lang="en-US" sz="2000" dirty="0"/>
              <a:t>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3921867"/>
              </p:ext>
            </p:extLst>
          </p:nvPr>
        </p:nvGraphicFramePr>
        <p:xfrm>
          <a:off x="1066800" y="2875632"/>
          <a:ext cx="6977557" cy="309792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53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6614">
                <a:tc>
                  <a:txBody>
                    <a:bodyPr/>
                    <a:lstStyle/>
                    <a:p>
                      <a:r>
                        <a:rPr lang="en-US" sz="1800" b="0" dirty="0">
                          <a:hlinkClick r:id="rId4"/>
                        </a:rPr>
                        <a:t>anima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hlinkClick r:id="rId5"/>
                        </a:rPr>
                        <a:t>Autonomic Network Integrated Model and Approach</a:t>
                      </a:r>
                      <a:r>
                        <a:rPr lang="en-US" sz="1800" b="0" dirty="0"/>
                        <a:t>  (informal internal review)</a:t>
                      </a:r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53092690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dirty="0">
                          <a:hlinkClick r:id="rId6"/>
                        </a:rPr>
                        <a:t>cose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7"/>
                        </a:rPr>
                        <a:t>CBOR Object Signing and Encryption</a:t>
                      </a:r>
                      <a:r>
                        <a:rPr lang="en-US" dirty="0"/>
                        <a:t> </a:t>
                      </a:r>
                      <a:r>
                        <a:rPr lang="en-US" sz="1800" b="0" dirty="0"/>
                        <a:t>(external review for re-chartering [group closed in 2016])</a:t>
                      </a:r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1260302079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dirty="0">
                          <a:hlinkClick r:id="rId8"/>
                        </a:rPr>
                        <a:t>httpbis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hlinkClick r:id="rId9"/>
                        </a:rPr>
                        <a:t>Hypertext Transfer Protocol</a:t>
                      </a:r>
                      <a:r>
                        <a:rPr lang="en-US" sz="1800" b="0" dirty="0"/>
                        <a:t> (internal review for re-chartering)</a:t>
                      </a:r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2232476044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dirty="0">
                          <a:hlinkClick r:id="rId10"/>
                        </a:rPr>
                        <a:t>mile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11"/>
                        </a:rPr>
                        <a:t>Managed Incident Lightweight Exchange</a:t>
                      </a:r>
                      <a:r>
                        <a:rPr lang="en-US" dirty="0"/>
                        <a:t> (external review)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1053126801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dirty="0">
                          <a:hlinkClick r:id="rId12"/>
                        </a:rPr>
                        <a:t>qirg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13"/>
                        </a:rPr>
                        <a:t>Quantum Internet Proposed Research Group</a:t>
                      </a:r>
                      <a:r>
                        <a:rPr lang="en-US" dirty="0"/>
                        <a:t> (internal review in the IRTF)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5394850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4998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2018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/>
              <a:t>YANG Model Catalog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752975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</a:pPr>
            <a:r>
              <a:rPr lang="en-US" dirty="0"/>
              <a:t>YANG catalog development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A YANG model catalog and registry that allows users to find models relevant to their use cases from the large and growing number of YANG modules being published.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YANG Catalog was developed through a collaboration between the IETF and the Broadband Forum, and contains many data models, including from other Standards Development Organizations (SDOs) such as the IEEE, as well as some vendor-specific data models. Interest and participation from other SDOs, equipment vendors, open source projects and network operators is encouraged.</a:t>
            </a:r>
          </a:p>
          <a:p>
            <a:pPr lvl="1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See https://</a:t>
            </a:r>
            <a:r>
              <a:rPr lang="en-US" dirty="0" err="1"/>
              <a:t>www.ietf.org</a:t>
            </a:r>
            <a:r>
              <a:rPr lang="en-US" dirty="0"/>
              <a:t>/blog/yang-catalog-latest-developments-ietf-100-hackathon/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See </a:t>
            </a:r>
            <a:r>
              <a:rPr lang="en-US" dirty="0">
                <a:hlinkClick r:id="rId3"/>
              </a:rPr>
              <a:t>https://yangcatalog.org/</a:t>
            </a:r>
            <a:r>
              <a:rPr lang="en-US" dirty="0"/>
              <a:t> and </a:t>
            </a:r>
            <a:r>
              <a:rPr lang="en-US" dirty="0" err="1">
                <a:hlinkClick r:id="rId4"/>
              </a:rPr>
              <a:t>YANGsters</a:t>
            </a:r>
            <a:endParaRPr lang="en-US" dirty="0"/>
          </a:p>
          <a:p>
            <a:pPr>
              <a:lnSpc>
                <a:spcPct val="80000"/>
              </a:lnSpc>
            </a:pPr>
            <a:endParaRPr lang="en-US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1121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2018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IoT</a:t>
            </a:r>
            <a:r>
              <a:rPr lang="en-US" dirty="0"/>
              <a:t> related work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6LO</a:t>
            </a:r>
          </a:p>
          <a:p>
            <a:pPr lvl="1">
              <a:lnSpc>
                <a:spcPct val="80000"/>
              </a:lnSpc>
            </a:pPr>
            <a:r>
              <a:rPr lang="en-GB" sz="14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400" dirty="0">
                <a:hlinkClick r:id="rId3"/>
              </a:rPr>
              <a:t>http://datatracker.ietf.org/wg/6lo/charter/</a:t>
            </a:r>
            <a:r>
              <a:rPr lang="en-GB" sz="1400" dirty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Focus: IPv6 over Networks of Resource-constrained Nodes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Approved for publications: IPv6 over Networks of Resource-constrained Nodes (6LO) draft: “An update to 6LO ND”, see </a:t>
            </a:r>
            <a:r>
              <a:rPr lang="en-US" sz="1400" dirty="0">
                <a:hlinkClick r:id="rId4"/>
              </a:rPr>
              <a:t>https://tools.ietf.org/html/draft-ietf-6lo-rfc6775-update-21</a:t>
            </a:r>
            <a:r>
              <a:rPr lang="en-US" sz="1400" dirty="0"/>
              <a:t> (will be published as </a:t>
            </a:r>
            <a:r>
              <a:rPr lang="en-US" sz="1400" dirty="0">
                <a:hlinkClick r:id="rId5"/>
              </a:rPr>
              <a:t>RFC 8505</a:t>
            </a:r>
            <a:r>
              <a:rPr lang="en-US" sz="1400" dirty="0"/>
              <a:t>).  Also see: </a:t>
            </a:r>
            <a:r>
              <a:rPr lang="en-US" sz="1400" dirty="0">
                <a:hlinkClick r:id="rId6"/>
              </a:rPr>
              <a:t>https://mentor.ieee.org/802.11/dcn/18/11-18-1920-02-0wng-proxy-nd-discovery-in-802-11.pptx</a:t>
            </a:r>
            <a:endParaRPr lang="en-US" sz="1400" dirty="0"/>
          </a:p>
          <a:p>
            <a:pPr lvl="1">
              <a:lnSpc>
                <a:spcPct val="80000"/>
              </a:lnSpc>
            </a:pPr>
            <a:r>
              <a:rPr lang="en-US" sz="1400" dirty="0"/>
              <a:t>In progress: Address Protected Neighbor Discovery for Low-power and Lossy Networks, see: </a:t>
            </a:r>
            <a:r>
              <a:rPr lang="en-US" sz="1400" dirty="0">
                <a:hlinkClick r:id="rId7"/>
              </a:rPr>
              <a:t>https://datatracker.ietf.org/doc/draft-ietf-6lo-ap-nd/</a:t>
            </a:r>
            <a:endParaRPr lang="en-US" sz="1400" dirty="0"/>
          </a:p>
          <a:p>
            <a:pPr lvl="1">
              <a:lnSpc>
                <a:spcPct val="80000"/>
              </a:lnSpc>
            </a:pPr>
            <a:r>
              <a:rPr lang="en-US" sz="1400" dirty="0"/>
              <a:t>In progress: IPv6 Backbone Router, see: </a:t>
            </a:r>
            <a:r>
              <a:rPr lang="en-US" sz="1400" dirty="0">
                <a:hlinkClick r:id="rId8"/>
              </a:rPr>
              <a:t>https://datatracker.ietf.org/doc/draft-ietf-6lo-backbone-router/</a:t>
            </a:r>
            <a:r>
              <a:rPr lang="en-US" sz="1400" dirty="0"/>
              <a:t>.  Feedback solicited from IEEE 802.11, otherwise it will be published in current state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Related: Source Address Validation for WLAN: </a:t>
            </a:r>
            <a:r>
              <a:rPr lang="en-US" sz="1400" u="sng" dirty="0">
                <a:hlinkClick r:id="rId9"/>
              </a:rPr>
              <a:t>https://tools.ietf.org/html/draft-bi-savi-wlan-15</a:t>
            </a:r>
            <a:r>
              <a:rPr lang="en-US" sz="1400" dirty="0"/>
              <a:t>.  Comments solicited to </a:t>
            </a:r>
            <a:r>
              <a:rPr lang="en-US" sz="1400" dirty="0" err="1"/>
              <a:t>ietf@ietf.org</a:t>
            </a:r>
            <a:r>
              <a:rPr lang="en-US" sz="1400" dirty="0"/>
              <a:t>.</a:t>
            </a:r>
          </a:p>
          <a:p>
            <a:pPr lvl="1">
              <a:lnSpc>
                <a:spcPct val="80000"/>
              </a:lnSpc>
            </a:pPr>
            <a:endParaRPr lang="en-US" sz="1400" dirty="0"/>
          </a:p>
          <a:p>
            <a:pPr lvl="1">
              <a:lnSpc>
                <a:spcPct val="80000"/>
              </a:lnSpc>
            </a:pPr>
            <a:r>
              <a:rPr lang="en-US" sz="1400" dirty="0"/>
              <a:t>Of interest: </a:t>
            </a:r>
            <a:r>
              <a:rPr lang="en-US" sz="1400" dirty="0">
                <a:hlinkClick r:id="rId10"/>
              </a:rPr>
              <a:t>RFC 7973</a:t>
            </a:r>
            <a:r>
              <a:rPr lang="en-US" sz="1400" dirty="0"/>
              <a:t>: Assignment of an Ethertype for IPv6 with </a:t>
            </a:r>
            <a:r>
              <a:rPr lang="en-US" sz="1400" dirty="0" err="1"/>
              <a:t>LoWPAN</a:t>
            </a:r>
            <a:endParaRPr lang="en-US" sz="1400" b="1" dirty="0"/>
          </a:p>
          <a:p>
            <a:pPr lvl="1">
              <a:lnSpc>
                <a:spcPct val="80000"/>
              </a:lnSpc>
            </a:pPr>
            <a:r>
              <a:rPr lang="en-US" sz="1400" dirty="0"/>
              <a:t>See WNG presentation: </a:t>
            </a:r>
            <a:r>
              <a:rPr lang="en-US" sz="1400" dirty="0">
                <a:hlinkClick r:id="rId11"/>
              </a:rPr>
              <a:t>https://mentor.ieee.org/802.11/dcn/15/11-15-1085-00-0wng-6lowpan-over-802-11.pptx</a:t>
            </a:r>
            <a:r>
              <a:rPr lang="en-US" sz="1400" dirty="0"/>
              <a:t> and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Unique IPv6 Prefix Per Host, </a:t>
            </a:r>
            <a:r>
              <a:rPr lang="en-US" sz="1400" dirty="0">
                <a:hlinkClick r:id="rId12"/>
              </a:rPr>
              <a:t>https://tools.ietf.org/html/draft-jjmb-v6ops-unique-ipv6-prefix-per-host-00</a:t>
            </a:r>
            <a:r>
              <a:rPr lang="en-US" sz="1400" dirty="0"/>
              <a:t>  </a:t>
            </a:r>
          </a:p>
          <a:p>
            <a:pPr lvl="2">
              <a:lnSpc>
                <a:spcPct val="80000"/>
              </a:lnSpc>
            </a:pPr>
            <a:r>
              <a:rPr lang="en-US" sz="1400" i="1" dirty="0"/>
              <a:t>The concepts in this document were originally developed as part of a large scale, production deployment of IPv6 support for a community Wi-Fi service. </a:t>
            </a:r>
            <a:endParaRPr lang="en-US" sz="1400" dirty="0"/>
          </a:p>
          <a:p>
            <a:endParaRPr lang="en-US" sz="14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u="sng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9192389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114165</TotalTime>
  <Words>2375</Words>
  <Application>Microsoft Macintosh PowerPoint</Application>
  <PresentationFormat>On-screen Show (4:3)</PresentationFormat>
  <Paragraphs>387</Paragraphs>
  <Slides>19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 Unicode MS</vt:lpstr>
      <vt:lpstr>Times New Roman</vt:lpstr>
      <vt:lpstr>802-11-Submission</vt:lpstr>
      <vt:lpstr>Document</vt:lpstr>
      <vt:lpstr>IEEE 802.11-IETF Liaison Report</vt:lpstr>
      <vt:lpstr>Abstract</vt:lpstr>
      <vt:lpstr>IETF Meetings</vt:lpstr>
      <vt:lpstr>IETF- IEEE 802 Liaison Activity  </vt:lpstr>
      <vt:lpstr>IETF protocol use with 802.11 technology</vt:lpstr>
      <vt:lpstr>IETF BOFs IETF November 5-9, 2018</vt:lpstr>
      <vt:lpstr>IETF new groups being (re-)chartered</vt:lpstr>
      <vt:lpstr>YANG Model Catalog</vt:lpstr>
      <vt:lpstr>IoT related work</vt:lpstr>
      <vt:lpstr>IoT related work (cont.)</vt:lpstr>
      <vt:lpstr>CAPPORT WG</vt:lpstr>
      <vt:lpstr>RADEXT WG</vt:lpstr>
      <vt:lpstr>EMU WG</vt:lpstr>
      <vt:lpstr>Operations Area Working Group</vt:lpstr>
      <vt:lpstr>Transport Layer Security (TLS)</vt:lpstr>
      <vt:lpstr>Deterministic Networking (DETNET)</vt:lpstr>
      <vt:lpstr>IP Wireless Access in Vehicular Environments  (IPWAVE)</vt:lpstr>
      <vt:lpstr>Autonomic Networking Integrated Model and Approach (ANIMA) </vt:lpstr>
      <vt:lpstr>References</vt:lpstr>
    </vt:vector>
  </TitlesOfParts>
  <Manager/>
  <Company>AKAYLA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IETF Liaison Report</dc:title>
  <dc:subject/>
  <dc:creator>Peter Yee</dc:creator>
  <cp:keywords/>
  <dc:description/>
  <cp:lastModifiedBy>Peter Yee</cp:lastModifiedBy>
  <cp:revision>748</cp:revision>
  <cp:lastPrinted>1998-02-10T13:28:06Z</cp:lastPrinted>
  <dcterms:created xsi:type="dcterms:W3CDTF">2005-01-04T21:26:55Z</dcterms:created>
  <dcterms:modified xsi:type="dcterms:W3CDTF">2018-11-13T16:25:29Z</dcterms:modified>
  <cp:category/>
</cp:coreProperties>
</file>