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75" r:id="rId4"/>
    <p:sldId id="321" r:id="rId5"/>
    <p:sldId id="336" r:id="rId6"/>
    <p:sldId id="337" r:id="rId7"/>
    <p:sldId id="338" r:id="rId8"/>
    <p:sldId id="339" r:id="rId9"/>
    <p:sldId id="264"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0" d="100"/>
          <a:sy n="60" d="100"/>
        </p:scale>
        <p:origin x="84" y="10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9</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November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2018</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2018</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2018</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802.11-18/2001r0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18/11-18-0517-00-AANI-802-11ax-for-imt-2020-embb-indoor-hotspot-and-dense-urban.pptx" TargetMode="External"/><Relationship Id="rId7" Type="http://schemas.openxmlformats.org/officeDocument/2006/relationships/hyperlink" Target="https://mentor.ieee.org/802.11/dcn/18/11-18-1340-02-AANI-proposed-ls-to-3gpp-wfa-wba-wififorward-on-the-studies-done-regarding-benchmarking-of-802-11ax-capabilities.doc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73-01-AANI-summary-of-802-11ax-self-evaluation-for-imt-2020-embb-indoor-hotspot-and-dense-urban-test-environments.docx" TargetMode="External"/><Relationship Id="rId5" Type="http://schemas.openxmlformats.org/officeDocument/2006/relationships/hyperlink" Target="https://mentor.ieee.org/802.11/dcn/18/11-18-1240-00-AANI-802-11ax-for-imt-2020-embb-indoor-hotspot.pptx" TargetMode="External"/><Relationship Id="rId4" Type="http://schemas.openxmlformats.org/officeDocument/2006/relationships/hyperlink" Target="https://mentor.ieee.org/802.11/dcn/18/11-18-0915-01-AANI-benchmarking-of-802-11ax-against-embb-indoor-hotspot-requirements-using-imt-2020-simulation-methodology.pp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8/11-18-1573-03-AANI-summary-of-802-11ax-self-evaluation-for-imt-2020-embb-indoor-hotspot-and-dense-urban-test-environments.docx" TargetMode="External"/><Relationship Id="rId2" Type="http://schemas.openxmlformats.org/officeDocument/2006/relationships/hyperlink" Target="https://mentor.ieee.org/802.11/dcn/18/11-18-1340-04-AANI-proposed-ls-to-3gpp-wfa-wba-wififorward-on-the-studies-done-regarding-benchmarking-of-802-11ax-capabilities.docx" TargetMode="External"/><Relationship Id="rId1" Type="http://schemas.openxmlformats.org/officeDocument/2006/relationships/slideLayout" Target="../slideLayouts/slideLayout2.xml"/><Relationship Id="rId5" Type="http://schemas.openxmlformats.org/officeDocument/2006/relationships/hyperlink" Target="https://mentor.ieee.org/802.11/dcn/18/11-18-1240-03-AANI-802-11ax-for-imt-2020-embb-indoor-hotspot.pptx" TargetMode="External"/><Relationship Id="rId4" Type="http://schemas.openxmlformats.org/officeDocument/2006/relationships/hyperlink" Target="https://mentor.ieee.org/802.11/dcn/18/11-18-0915-02-AANI-benchmarking-of-802-11ax-against-embb-indoor-hotspot-requirements-using-imt-2020-simulation-methodology.pptx"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8/11-18-1573-04-AANI-summary-of-802-11ax-self-evaluation-for-imt-2020-embb-indoor-hotspot-and-dense-urban-test-environments.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8/11-18-1340-05-AANI-proposed-ls-to-3gpp-wfa-wba-wififorward-on-the-studies-done-regarding-benchmarking-of-802-11ax-capabilities.docx" TargetMode="External"/><Relationship Id="rId2" Type="http://schemas.openxmlformats.org/officeDocument/2006/relationships/hyperlink" Target="https://mentor.ieee.org/802.11/dcn/18/11-18-1340-06-AANI-proposed-ls-to-3gpp-wfa-wba-wififorward-on-the-studies-done-regarding-benchmarking-of-802-11ax-capabilities.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Update to 802.11 WG Related to 802.11ax </a:t>
            </a:r>
            <a:br>
              <a:rPr lang="en-US" dirty="0"/>
            </a:br>
            <a:r>
              <a:rPr lang="en-US" dirty="0"/>
              <a:t>IMT-2020 Performance Evaluations</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2018-11-12</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November 2018</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5170773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273" name="Document" r:id="rId4" imgW="8245941" imgH="2844112" progId="Word.Document.8">
                  <p:embed/>
                </p:oleObj>
              </mc:Choice>
              <mc:Fallback>
                <p:oleObj name="Document" r:id="rId4" imgW="8245941" imgH="2844112"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r>
              <a:rPr lang="en-US" altLang="en-US" dirty="0"/>
              <a:t>This document provides a summary of the activity of the AANI SC related to 802.11ax IMT-2020 performance evaluation and provides a motion to approve an outgoing LS to </a:t>
            </a:r>
            <a:r>
              <a:rPr lang="en-US" dirty="0"/>
              <a:t>3GPP and 3GPP SA TSG and copied to the 802 EC, 802.1, WFA, and WBA</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2018</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998687"/>
          </a:xfrm>
        </p:spPr>
        <p:txBody>
          <a:bodyPr/>
          <a:lstStyle/>
          <a:p>
            <a:r>
              <a:rPr lang="en-US" altLang="en-US" sz="2800" dirty="0"/>
              <a:t>AANI SC Historical Contributions </a:t>
            </a:r>
            <a:r>
              <a:rPr lang="en-US" sz="2800" dirty="0"/>
              <a:t>addressing 802.11ax performance relative to the IMT-2020 EMBB requirements:</a:t>
            </a:r>
          </a:p>
        </p:txBody>
      </p:sp>
      <p:sp>
        <p:nvSpPr>
          <p:cNvPr id="3" name="Content Placeholder 2"/>
          <p:cNvSpPr>
            <a:spLocks noGrp="1"/>
          </p:cNvSpPr>
          <p:nvPr>
            <p:ph idx="1"/>
          </p:nvPr>
        </p:nvSpPr>
        <p:spPr>
          <a:xfrm>
            <a:off x="589493" y="1905000"/>
            <a:ext cx="11010900" cy="4349902"/>
          </a:xfrm>
        </p:spPr>
        <p:txBody>
          <a:bodyPr/>
          <a:lstStyle/>
          <a:p>
            <a:pPr>
              <a:buFont typeface="Arial" panose="020B0604020202020204" pitchFamily="34" charset="0"/>
              <a:buChar char="•"/>
            </a:pPr>
            <a:r>
              <a:rPr lang="en-US" dirty="0">
                <a:hlinkClick r:id="rId2"/>
              </a:rPr>
              <a:t>11-18/0256r0</a:t>
            </a:r>
            <a:r>
              <a:rPr lang="en-US" dirty="0"/>
              <a:t> “802.11ax for IMT-2020” </a:t>
            </a:r>
          </a:p>
          <a:p>
            <a:pPr>
              <a:buFont typeface="Arial" panose="020B0604020202020204" pitchFamily="34" charset="0"/>
              <a:buChar char="•"/>
            </a:pPr>
            <a:r>
              <a:rPr lang="en-US" dirty="0">
                <a:hlinkClick r:id="rId3"/>
              </a:rPr>
              <a:t>11-18/0517r0</a:t>
            </a:r>
            <a:r>
              <a:rPr lang="en-US" dirty="0"/>
              <a:t> “802.11ax for IMT-2020 eMBB Indoor Hotspot and Dense Urban”</a:t>
            </a:r>
          </a:p>
          <a:p>
            <a:pPr>
              <a:buFont typeface="Arial" panose="020B0604020202020204" pitchFamily="34" charset="0"/>
              <a:buChar char="•"/>
            </a:pPr>
            <a:r>
              <a:rPr lang="en-US" u="sng" dirty="0">
                <a:hlinkClick r:id="rId4"/>
              </a:rPr>
              <a:t>11-18/0915r1</a:t>
            </a:r>
            <a:r>
              <a:rPr lang="en-US" dirty="0"/>
              <a:t> “Benchmarking of 802.11ax against eMBB Indoor Hotspot requirements using IMT-2020 simulation methodology”</a:t>
            </a:r>
          </a:p>
          <a:p>
            <a:pPr>
              <a:buFont typeface="Arial" panose="020B0604020202020204" pitchFamily="34" charset="0"/>
              <a:buChar char="•"/>
            </a:pPr>
            <a:r>
              <a:rPr lang="en-US" dirty="0">
                <a:hlinkClick r:id="rId5"/>
              </a:rPr>
              <a:t>11-18/1240r0</a:t>
            </a:r>
            <a:r>
              <a:rPr lang="en-US" dirty="0"/>
              <a:t> “802.11ax for IMT-2020 eMBB Indoor Hotspot”</a:t>
            </a:r>
          </a:p>
          <a:p>
            <a:pPr>
              <a:buFont typeface="Arial" panose="020B0604020202020204" pitchFamily="34" charset="0"/>
              <a:buChar char="•"/>
            </a:pPr>
            <a:r>
              <a:rPr lang="en-US" dirty="0">
                <a:hlinkClick r:id="rId6"/>
              </a:rPr>
              <a:t>11-18/1573r1</a:t>
            </a:r>
            <a:r>
              <a:rPr lang="en-US" dirty="0"/>
              <a:t> “Summary of 802.11ax Self Evaluation for IMT-2020 EMBB Indoor Hotspot and Dense Urban Test Environments”</a:t>
            </a:r>
          </a:p>
          <a:p>
            <a:pPr>
              <a:buFont typeface="Arial" panose="020B0604020202020204" pitchFamily="34" charset="0"/>
              <a:buChar char="•"/>
            </a:pPr>
            <a:r>
              <a:rPr lang="en-US" dirty="0">
                <a:hlinkClick r:id="rId7"/>
              </a:rPr>
              <a:t>11-18/1340r2</a:t>
            </a:r>
            <a:r>
              <a:rPr lang="en-US" dirty="0"/>
              <a:t> “Proposed LS to 3GPP/WFA/WBA/WifiForward on the studies done regarding benchmarking of 802.11ax capabilities”</a:t>
            </a:r>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New contributions </a:t>
            </a:r>
            <a:r>
              <a:rPr lang="en-US" dirty="0"/>
              <a:t>addressing 802.11ax performance relative to the IMT-2020 EMBB requirements:</a:t>
            </a:r>
          </a:p>
        </p:txBody>
      </p:sp>
      <p:sp>
        <p:nvSpPr>
          <p:cNvPr id="3" name="Content Placeholder 2"/>
          <p:cNvSpPr>
            <a:spLocks noGrp="1"/>
          </p:cNvSpPr>
          <p:nvPr>
            <p:ph idx="1"/>
          </p:nvPr>
        </p:nvSpPr>
        <p:spPr>
          <a:xfrm>
            <a:off x="512763" y="1830390"/>
            <a:ext cx="11265958" cy="4494210"/>
          </a:xfrm>
        </p:spPr>
        <p:txBody>
          <a:bodyPr/>
          <a:lstStyle/>
          <a:p>
            <a:pPr marL="571500" indent="-457200">
              <a:buFont typeface="Arial" panose="020B0604020202020204" pitchFamily="34" charset="0"/>
              <a:buChar char="•"/>
            </a:pPr>
            <a:r>
              <a:rPr lang="en-US" dirty="0"/>
              <a:t>Discussion on draft LS: </a:t>
            </a:r>
          </a:p>
          <a:p>
            <a:pPr marL="971550" lvl="1" indent="-457200">
              <a:buFont typeface="Arial" panose="020B0604020202020204" pitchFamily="34" charset="0"/>
              <a:buChar char="•"/>
            </a:pPr>
            <a:r>
              <a:rPr lang="en-US" sz="2400" dirty="0">
                <a:hlinkClick r:id="rId2"/>
              </a:rPr>
              <a:t>11-18/1340r4</a:t>
            </a:r>
            <a:r>
              <a:rPr lang="en-US" sz="2400" dirty="0"/>
              <a:t> – “Proposed LS to 3GPP/WFA/WBA/WifiForward on the studies done regarding benchmarking of 802.11ax capabilities” – updated to r5, r6</a:t>
            </a:r>
          </a:p>
          <a:p>
            <a:pPr marL="571500" indent="-457200">
              <a:buFont typeface="Arial" panose="020B0604020202020204" pitchFamily="34" charset="0"/>
              <a:buChar char="•"/>
            </a:pPr>
            <a:r>
              <a:rPr lang="en-US" altLang="en-US" dirty="0"/>
              <a:t>802.11 technical performance relative to IMT-2020 requirements</a:t>
            </a:r>
          </a:p>
          <a:p>
            <a:pPr marL="971550" lvl="1" indent="-457200">
              <a:buFont typeface="Arial" panose="020B0604020202020204" pitchFamily="34" charset="0"/>
              <a:buChar char="•"/>
            </a:pPr>
            <a:r>
              <a:rPr lang="en-US" altLang="en-US" sz="2400" dirty="0">
                <a:hlinkClick r:id="rId3"/>
              </a:rPr>
              <a:t>11-18/1573r3</a:t>
            </a:r>
            <a:r>
              <a:rPr lang="en-US" altLang="en-US" sz="2400" dirty="0"/>
              <a:t> – “</a:t>
            </a:r>
            <a:r>
              <a:rPr lang="en-US" sz="2400" dirty="0"/>
              <a:t>Summary of 802.11ax Self Evaluation for IMT-2020 EMBB Indoor Hotspot and Dense Urban Test Environments – updated to r4</a:t>
            </a:r>
            <a:endParaRPr lang="en-US" altLang="en-US" sz="2400" dirty="0"/>
          </a:p>
          <a:p>
            <a:pPr marL="971550" lvl="1" indent="-457200">
              <a:buFont typeface="Arial" panose="020B0604020202020204" pitchFamily="34" charset="0"/>
              <a:buChar char="•"/>
            </a:pPr>
            <a:r>
              <a:rPr lang="en-US" altLang="en-US" sz="2400" dirty="0">
                <a:hlinkClick r:id="rId4"/>
              </a:rPr>
              <a:t>11-18/0915r2</a:t>
            </a:r>
            <a:r>
              <a:rPr lang="en-US" altLang="en-US" sz="2400" dirty="0"/>
              <a:t> – “</a:t>
            </a:r>
            <a:r>
              <a:rPr lang="en-US" sz="2400" dirty="0"/>
              <a:t>Benchmarking of 802.11ax against eMBB Indoor Hotspot requirements using IMT-2020 simulation methodology”</a:t>
            </a:r>
            <a:r>
              <a:rPr lang="en-US" altLang="en-US" sz="2400" dirty="0"/>
              <a:t> </a:t>
            </a:r>
          </a:p>
          <a:p>
            <a:pPr marL="971550" lvl="1" indent="-457200">
              <a:buFont typeface="Arial" panose="020B0604020202020204" pitchFamily="34" charset="0"/>
              <a:buChar char="•"/>
            </a:pPr>
            <a:r>
              <a:rPr lang="en-US" altLang="en-US" sz="2400" dirty="0">
                <a:hlinkClick r:id="rId5"/>
              </a:rPr>
              <a:t>11-18/1240r3</a:t>
            </a:r>
            <a:r>
              <a:rPr lang="en-US" altLang="en-US" sz="2400" dirty="0"/>
              <a:t> – “</a:t>
            </a:r>
            <a:r>
              <a:rPr lang="en-US" sz="2400" dirty="0"/>
              <a:t>802.11ax for IMT-2020 eMBB Indoor Hotspot”</a:t>
            </a:r>
            <a:endParaRPr lang="en-US" altLang="en-US" sz="2200"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6AF83-637A-480E-9976-206B068EC6D5}"/>
              </a:ext>
            </a:extLst>
          </p:cNvPr>
          <p:cNvSpPr>
            <a:spLocks noGrp="1"/>
          </p:cNvSpPr>
          <p:nvPr>
            <p:ph type="title"/>
          </p:nvPr>
        </p:nvSpPr>
        <p:spPr>
          <a:xfrm>
            <a:off x="914400" y="685802"/>
            <a:ext cx="10820399" cy="914400"/>
          </a:xfrm>
        </p:spPr>
        <p:txBody>
          <a:bodyPr/>
          <a:lstStyle/>
          <a:p>
            <a:r>
              <a:rPr lang="en-US" altLang="en-US" dirty="0">
                <a:hlinkClick r:id="rId2"/>
              </a:rPr>
              <a:t>11-18/1573r6</a:t>
            </a:r>
            <a:r>
              <a:rPr lang="en-US" altLang="en-US" dirty="0"/>
              <a:t> – </a:t>
            </a:r>
            <a:r>
              <a:rPr lang="en-US" altLang="en-US" sz="2800" dirty="0"/>
              <a:t>“</a:t>
            </a:r>
            <a:r>
              <a:rPr lang="en-US" sz="2800" dirty="0"/>
              <a:t>Summary of 802.11ax Self Evaluation for IMT-2020 EMBB Indoor Hotspot and Dense Urban Test Environments”</a:t>
            </a:r>
            <a:endParaRPr lang="en-US" dirty="0"/>
          </a:p>
        </p:txBody>
      </p:sp>
      <p:sp>
        <p:nvSpPr>
          <p:cNvPr id="4" name="Slide Number Placeholder 3">
            <a:extLst>
              <a:ext uri="{FF2B5EF4-FFF2-40B4-BE49-F238E27FC236}">
                <a16:creationId xmlns:a16="http://schemas.microsoft.com/office/drawing/2014/main" id="{8E9749A2-88F6-4AD9-A0EC-15E0A536FB6B}"/>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F8A7325-A264-4DE7-872E-78CAD5ABA027}"/>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79AC5C3-7E59-4381-BF8D-6C0DD9BA2BC3}"/>
              </a:ext>
            </a:extLst>
          </p:cNvPr>
          <p:cNvSpPr>
            <a:spLocks noGrp="1"/>
          </p:cNvSpPr>
          <p:nvPr>
            <p:ph type="dt" idx="15"/>
          </p:nvPr>
        </p:nvSpPr>
        <p:spPr/>
        <p:txBody>
          <a:bodyPr/>
          <a:lstStyle/>
          <a:p>
            <a:r>
              <a:rPr lang="en-US" dirty="0"/>
              <a:t>November 2018</a:t>
            </a:r>
            <a:endParaRPr lang="en-GB" dirty="0"/>
          </a:p>
        </p:txBody>
      </p:sp>
      <p:sp>
        <p:nvSpPr>
          <p:cNvPr id="9" name="TextBox 8">
            <a:extLst>
              <a:ext uri="{FF2B5EF4-FFF2-40B4-BE49-F238E27FC236}">
                <a16:creationId xmlns:a16="http://schemas.microsoft.com/office/drawing/2014/main" id="{06269DFC-D38D-4C9B-B36E-DCE53D4646D1}"/>
              </a:ext>
            </a:extLst>
          </p:cNvPr>
          <p:cNvSpPr txBox="1"/>
          <p:nvPr/>
        </p:nvSpPr>
        <p:spPr>
          <a:xfrm>
            <a:off x="1295400" y="2590800"/>
            <a:ext cx="10094384" cy="1077218"/>
          </a:xfrm>
          <a:prstGeom prst="rect">
            <a:avLst/>
          </a:prstGeom>
          <a:noFill/>
        </p:spPr>
        <p:txBody>
          <a:bodyPr wrap="square" rtlCol="0">
            <a:spAutoFit/>
          </a:bodyPr>
          <a:lstStyle/>
          <a:p>
            <a:r>
              <a:rPr lang="en-US" sz="3200" dirty="0">
                <a:solidFill>
                  <a:schemeClr val="tx1"/>
                </a:solidFill>
              </a:rPr>
              <a:t>The following slides provide the Evaluation Summary for eMBB, taken from 11-18/1573r6</a:t>
            </a:r>
          </a:p>
        </p:txBody>
      </p:sp>
    </p:spTree>
    <p:extLst>
      <p:ext uri="{BB962C8B-B14F-4D97-AF65-F5344CB8AC3E}">
        <p14:creationId xmlns:p14="http://schemas.microsoft.com/office/powerpoint/2010/main" val="2811717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E9749A2-88F6-4AD9-A0EC-15E0A536FB6B}"/>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F8A7325-A264-4DE7-872E-78CAD5ABA027}"/>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79AC5C3-7E59-4381-BF8D-6C0DD9BA2BC3}"/>
              </a:ext>
            </a:extLst>
          </p:cNvPr>
          <p:cNvSpPr>
            <a:spLocks noGrp="1"/>
          </p:cNvSpPr>
          <p:nvPr>
            <p:ph type="dt" idx="15"/>
          </p:nvPr>
        </p:nvSpPr>
        <p:spPr/>
        <p:txBody>
          <a:bodyPr/>
          <a:lstStyle/>
          <a:p>
            <a:r>
              <a:rPr lang="en-US" dirty="0"/>
              <a:t>November 2018</a:t>
            </a:r>
            <a:endParaRPr lang="en-GB" dirty="0"/>
          </a:p>
        </p:txBody>
      </p:sp>
      <p:graphicFrame>
        <p:nvGraphicFramePr>
          <p:cNvPr id="7" name="Table 6">
            <a:extLst>
              <a:ext uri="{FF2B5EF4-FFF2-40B4-BE49-F238E27FC236}">
                <a16:creationId xmlns:a16="http://schemas.microsoft.com/office/drawing/2014/main" id="{222A7A56-BBDE-444E-BDDB-B35A69B32504}"/>
              </a:ext>
            </a:extLst>
          </p:cNvPr>
          <p:cNvGraphicFramePr>
            <a:graphicFrameLocks noGrp="1"/>
          </p:cNvGraphicFramePr>
          <p:nvPr>
            <p:extLst>
              <p:ext uri="{D42A27DB-BD31-4B8C-83A1-F6EECF244321}">
                <p14:modId xmlns:p14="http://schemas.microsoft.com/office/powerpoint/2010/main" val="682557929"/>
              </p:ext>
            </p:extLst>
          </p:nvPr>
        </p:nvGraphicFramePr>
        <p:xfrm>
          <a:off x="392642" y="914400"/>
          <a:ext cx="11506199" cy="5264411"/>
        </p:xfrm>
        <a:graphic>
          <a:graphicData uri="http://schemas.openxmlformats.org/drawingml/2006/table">
            <a:tbl>
              <a:tblPr firstRow="1" firstCol="1" bandRow="1"/>
              <a:tblGrid>
                <a:gridCol w="469454">
                  <a:extLst>
                    <a:ext uri="{9D8B030D-6E8A-4147-A177-3AD203B41FA5}">
                      <a16:colId xmlns:a16="http://schemas.microsoft.com/office/drawing/2014/main" val="954667881"/>
                    </a:ext>
                  </a:extLst>
                </a:gridCol>
                <a:gridCol w="2699725">
                  <a:extLst>
                    <a:ext uri="{9D8B030D-6E8A-4147-A177-3AD203B41FA5}">
                      <a16:colId xmlns:a16="http://schemas.microsoft.com/office/drawing/2014/main" val="1017598681"/>
                    </a:ext>
                  </a:extLst>
                </a:gridCol>
                <a:gridCol w="2774925">
                  <a:extLst>
                    <a:ext uri="{9D8B030D-6E8A-4147-A177-3AD203B41FA5}">
                      <a16:colId xmlns:a16="http://schemas.microsoft.com/office/drawing/2014/main" val="2493168810"/>
                    </a:ext>
                  </a:extLst>
                </a:gridCol>
                <a:gridCol w="2328854">
                  <a:extLst>
                    <a:ext uri="{9D8B030D-6E8A-4147-A177-3AD203B41FA5}">
                      <a16:colId xmlns:a16="http://schemas.microsoft.com/office/drawing/2014/main" val="1914926524"/>
                    </a:ext>
                  </a:extLst>
                </a:gridCol>
                <a:gridCol w="3233241">
                  <a:extLst>
                    <a:ext uri="{9D8B030D-6E8A-4147-A177-3AD203B41FA5}">
                      <a16:colId xmlns:a16="http://schemas.microsoft.com/office/drawing/2014/main" val="3757640063"/>
                    </a:ext>
                  </a:extLst>
                </a:gridCol>
              </a:tblGrid>
              <a:tr h="230338">
                <a:tc>
                  <a:txBody>
                    <a:bodyPr/>
                    <a:lstStyle/>
                    <a:p>
                      <a:pPr marL="0" marR="0" algn="l"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b="1" dirty="0">
                          <a:effectLst/>
                          <a:latin typeface="Times New Roman" panose="02020603050405020304" pitchFamily="18" charset="0"/>
                          <a:ea typeface="TimesNewRoman"/>
                        </a:rPr>
                        <a:t> </a:t>
                      </a:r>
                      <a:endParaRPr lang="en-US" sz="2400" b="1"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b="1" dirty="0">
                          <a:effectLst/>
                          <a:latin typeface="Times New Roman" panose="02020603050405020304" pitchFamily="18" charset="0"/>
                          <a:ea typeface="TimesNewRoman"/>
                        </a:rPr>
                        <a:t>Metric</a:t>
                      </a:r>
                      <a:endParaRPr lang="en-US" sz="2400" b="1"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b="1" dirty="0">
                          <a:effectLst/>
                          <a:latin typeface="Times New Roman" panose="02020603050405020304" pitchFamily="18" charset="0"/>
                          <a:ea typeface="SimSun" panose="02010600030101010101" pitchFamily="2" charset="-122"/>
                        </a:rPr>
                        <a:t>ITU-R Evaluation </a:t>
                      </a:r>
                      <a:r>
                        <a:rPr lang="fr-FR" sz="1800" b="1" dirty="0">
                          <a:effectLst/>
                          <a:latin typeface="Times New Roman" panose="02020603050405020304" pitchFamily="18" charset="0"/>
                          <a:ea typeface="Times New Roman" panose="02020603050405020304" pitchFamily="18" charset="0"/>
                        </a:rPr>
                        <a:t>M</a:t>
                      </a:r>
                      <a:r>
                        <a:rPr lang="fr-FR" sz="1800" b="1" dirty="0">
                          <a:effectLst/>
                          <a:latin typeface="Times New Roman" panose="02020603050405020304" pitchFamily="18" charset="0"/>
                          <a:ea typeface="SimSun" panose="02010600030101010101" pitchFamily="2" charset="-122"/>
                        </a:rPr>
                        <a:t>ethod</a:t>
                      </a:r>
                      <a:endParaRPr lang="en-US" sz="2400" b="1"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b="1" dirty="0">
                          <a:effectLst/>
                          <a:latin typeface="Times New Roman" panose="02020603050405020304" pitchFamily="18" charset="0"/>
                          <a:ea typeface="SimSun" panose="02010600030101010101" pitchFamily="2" charset="-122"/>
                        </a:rPr>
                        <a:t>Minimum Requirement</a:t>
                      </a:r>
                      <a:endParaRPr lang="en-US" sz="2400" b="1"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b="1" dirty="0">
                          <a:effectLst/>
                          <a:latin typeface="Times New Roman" panose="02020603050405020304" pitchFamily="18" charset="0"/>
                          <a:ea typeface="SimSun" panose="02010600030101010101" pitchFamily="2" charset="-122"/>
                        </a:rPr>
                        <a:t>802.11ax Performance</a:t>
                      </a:r>
                      <a:endParaRPr lang="en-US" sz="2400" b="1"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5070851"/>
                  </a:ext>
                </a:extLst>
              </a:tr>
              <a:tr h="249015">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TimesNewRoman"/>
                        </a:rPr>
                        <a:t>1</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TimesNewRoman"/>
                        </a:rPr>
                        <a:t>Peak data rate</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TimesNewRoman"/>
                        </a:rPr>
                        <a:t>Analytical</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MS Mincho" panose="02020609040205080304" pitchFamily="49" charset="-128"/>
                          <a:cs typeface="Arial" panose="020B0604020202020204" pitchFamily="34" charset="0"/>
                        </a:rPr>
                        <a:t>DL/UL : 20/10 Gbps</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Times New Roman" panose="02020603050405020304" pitchFamily="18" charset="0"/>
                          <a:cs typeface="Arial" panose="020B0604020202020204" pitchFamily="34" charset="0"/>
                        </a:rPr>
                        <a:t>DL/UL :</a:t>
                      </a:r>
                      <a:r>
                        <a:rPr lang="fr-FR" sz="2400" dirty="0">
                          <a:effectLst/>
                          <a:latin typeface="Times New Roman" panose="02020603050405020304" pitchFamily="18" charset="0"/>
                          <a:ea typeface="Times New Roman" panose="02020603050405020304" pitchFamily="18" charset="0"/>
                        </a:rPr>
                        <a:t> </a:t>
                      </a:r>
                      <a:r>
                        <a:rPr lang="fr-FR" sz="1800" dirty="0">
                          <a:effectLst/>
                          <a:latin typeface="Times New Roman" panose="02020603050405020304" pitchFamily="18" charset="0"/>
                          <a:ea typeface="Times New Roman" panose="02020603050405020304" pitchFamily="18" charset="0"/>
                          <a:cs typeface="Arial" panose="020B0604020202020204" pitchFamily="34" charset="0"/>
                        </a:rPr>
                        <a:t>20.78 Gbps [Note 1]</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2771817"/>
                  </a:ext>
                </a:extLst>
              </a:tr>
              <a:tr h="614755">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solidFill>
                            <a:srgbClr val="000000"/>
                          </a:solidFill>
                          <a:effectLst/>
                          <a:latin typeface="Times New Roman" panose="02020603050405020304" pitchFamily="18" charset="0"/>
                          <a:ea typeface="Times New Roman" panose="02020603050405020304" pitchFamily="18" charset="0"/>
                        </a:rPr>
                        <a:t>2</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solidFill>
                            <a:srgbClr val="000000"/>
                          </a:solidFill>
                          <a:effectLst/>
                          <a:latin typeface="Times New Roman" panose="02020603050405020304" pitchFamily="18" charset="0"/>
                          <a:ea typeface="Times New Roman" panose="02020603050405020304" pitchFamily="18" charset="0"/>
                        </a:rPr>
                        <a:t>Peak spectral </a:t>
                      </a:r>
                      <a:r>
                        <a:rPr lang="en-US" sz="1800" noProof="0" dirty="0">
                          <a:solidFill>
                            <a:srgbClr val="000000"/>
                          </a:solidFill>
                          <a:effectLst/>
                          <a:latin typeface="Times New Roman" panose="02020603050405020304" pitchFamily="18" charset="0"/>
                          <a:ea typeface="Times New Roman" panose="02020603050405020304" pitchFamily="18" charset="0"/>
                        </a:rPr>
                        <a:t>efficiency</a:t>
                      </a:r>
                      <a:endParaRPr lang="en-US" sz="2400" noProof="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800" noProof="0" dirty="0">
                          <a:effectLst/>
                          <a:latin typeface="Times New Roman" panose="02020603050405020304" pitchFamily="18" charset="0"/>
                          <a:ea typeface="TimesNewRoman"/>
                        </a:rPr>
                        <a:t>Analytical</a:t>
                      </a:r>
                      <a:endParaRPr lang="en-US" sz="2400" noProof="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MS Mincho" panose="02020609040205080304" pitchFamily="49" charset="-128"/>
                          <a:cs typeface="Arial" panose="020B0604020202020204" pitchFamily="34" charset="0"/>
                        </a:rPr>
                        <a:t>DL/UL : 30/15 bits/s/Hz</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Times New Roman" panose="02020603050405020304" pitchFamily="18" charset="0"/>
                          <a:cs typeface="Arial" panose="020B0604020202020204" pitchFamily="34" charset="0"/>
                        </a:rPr>
                        <a:t>DL/UL : 58.01 bits/s/Hz [Note 2]</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5969120"/>
                  </a:ext>
                </a:extLst>
              </a:tr>
              <a:tr h="666114">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TimesNewRoman"/>
                        </a:rPr>
                        <a:t>3</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TimesNewRoman"/>
                        </a:rPr>
                        <a:t>User </a:t>
                      </a:r>
                      <a:r>
                        <a:rPr lang="en-US" sz="1800" noProof="0" dirty="0">
                          <a:effectLst/>
                          <a:latin typeface="Times New Roman" panose="02020603050405020304" pitchFamily="18" charset="0"/>
                          <a:ea typeface="TimesNewRoman"/>
                        </a:rPr>
                        <a:t>experienced</a:t>
                      </a:r>
                      <a:r>
                        <a:rPr lang="fr-FR" sz="1800" dirty="0">
                          <a:effectLst/>
                          <a:latin typeface="Times New Roman" panose="02020603050405020304" pitchFamily="18" charset="0"/>
                          <a:ea typeface="TimesNewRoman"/>
                        </a:rPr>
                        <a:t> data rate</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dirty="0">
                          <a:effectLst/>
                          <a:latin typeface="Times New Roman" panose="02020603050405020304" pitchFamily="18" charset="0"/>
                          <a:ea typeface="TimesNewRoman"/>
                        </a:rPr>
                        <a:t>Analytical</a:t>
                      </a:r>
                      <a:r>
                        <a:rPr lang="en-GB" sz="1800" dirty="0">
                          <a:effectLst/>
                          <a:latin typeface="Times New Roman" panose="02020603050405020304" pitchFamily="18" charset="0"/>
                          <a:ea typeface="Malgun Gothic" panose="020B0503020000020004" pitchFamily="34" charset="-127"/>
                        </a:rPr>
                        <a:t> for single band</a:t>
                      </a:r>
                      <a:r>
                        <a:rPr lang="en-GB" sz="1800" dirty="0">
                          <a:effectLst/>
                          <a:latin typeface="Times New Roman" panose="02020603050405020304" pitchFamily="18" charset="0"/>
                          <a:ea typeface="Times New Roman" panose="02020603050405020304" pitchFamily="18" charset="0"/>
                        </a:rPr>
                        <a:t> and single layer;</a:t>
                      </a:r>
                      <a:endParaRPr lang="en-US" sz="2400" dirty="0">
                        <a:effectLst/>
                        <a:latin typeface="Times New Roman" panose="02020603050405020304" pitchFamily="18" charset="0"/>
                        <a:ea typeface="Times New Roman" panose="02020603050405020304" pitchFamily="18" charset="0"/>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Times New Roman" panose="02020603050405020304" pitchFamily="18" charset="0"/>
                        </a:rPr>
                        <a:t>Simulation</a:t>
                      </a:r>
                      <a:r>
                        <a:rPr lang="fr-FR" sz="1800" dirty="0">
                          <a:effectLst/>
                          <a:latin typeface="Times New Roman" panose="02020603050405020304" pitchFamily="18" charset="0"/>
                          <a:ea typeface="Malgun Gothic" panose="020B0503020000020004" pitchFamily="34" charset="-127"/>
                        </a:rPr>
                        <a:t> for multi-</a:t>
                      </a:r>
                      <a:r>
                        <a:rPr lang="fr-FR" sz="1800" dirty="0">
                          <a:effectLst/>
                          <a:latin typeface="Times New Roman" panose="02020603050405020304" pitchFamily="18" charset="0"/>
                          <a:ea typeface="Times New Roman" panose="02020603050405020304" pitchFamily="18" charset="0"/>
                        </a:rPr>
                        <a:t>layer</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Times New Roman" panose="02020603050405020304" pitchFamily="18" charset="0"/>
                          <a:cs typeface="Arial" panose="020B0604020202020204" pitchFamily="34" charset="0"/>
                        </a:rPr>
                        <a:t>Not applicable for Indoor Hotspot</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Times New Roman" panose="02020603050405020304" pitchFamily="18" charset="0"/>
                          <a:cs typeface="Arial" panose="020B0604020202020204" pitchFamily="34" charset="0"/>
                        </a:rPr>
                        <a:t>Not applicable</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1264045"/>
                  </a:ext>
                </a:extLst>
              </a:tr>
              <a:tr h="656776">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dirty="0">
                          <a:solidFill>
                            <a:srgbClr val="000000"/>
                          </a:solidFill>
                          <a:effectLst/>
                          <a:latin typeface="Times New Roman" panose="02020603050405020304" pitchFamily="18" charset="0"/>
                          <a:ea typeface="Times New Roman" panose="02020603050405020304" pitchFamily="18" charset="0"/>
                        </a:rPr>
                        <a:t>4</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800" dirty="0">
                          <a:solidFill>
                            <a:srgbClr val="000000"/>
                          </a:solidFill>
                          <a:effectLst/>
                          <a:latin typeface="Times New Roman" panose="02020603050405020304" pitchFamily="18" charset="0"/>
                          <a:ea typeface="Times New Roman" panose="02020603050405020304" pitchFamily="18" charset="0"/>
                        </a:rPr>
                        <a:t>5</a:t>
                      </a:r>
                      <a:r>
                        <a:rPr lang="en-GB" sz="1800" baseline="30000" dirty="0">
                          <a:solidFill>
                            <a:srgbClr val="000000"/>
                          </a:solidFill>
                          <a:effectLst/>
                          <a:latin typeface="Times New Roman" panose="02020603050405020304" pitchFamily="18" charset="0"/>
                          <a:ea typeface="Times New Roman" panose="02020603050405020304" pitchFamily="18" charset="0"/>
                        </a:rPr>
                        <a:t>th</a:t>
                      </a:r>
                      <a:r>
                        <a:rPr lang="en-GB" sz="1800" dirty="0">
                          <a:solidFill>
                            <a:srgbClr val="000000"/>
                          </a:solidFill>
                          <a:effectLst/>
                          <a:latin typeface="Times New Roman" panose="02020603050405020304" pitchFamily="18" charset="0"/>
                          <a:ea typeface="Times New Roman" panose="02020603050405020304" pitchFamily="18" charset="0"/>
                        </a:rPr>
                        <a:t> percentile user spectral efficiency</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TimesNewRoman"/>
                        </a:rPr>
                        <a:t>Simulation</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MS Mincho" panose="02020609040205080304" pitchFamily="49" charset="-128"/>
                          <a:cs typeface="Arial" panose="020B0604020202020204" pitchFamily="34" charset="0"/>
                        </a:rPr>
                        <a:t>DL/UL : 0.3/0.21 bits/s/Hz</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Times New Roman" panose="02020603050405020304" pitchFamily="18" charset="0"/>
                          <a:cs typeface="Arial" panose="020B0604020202020204" pitchFamily="34" charset="0"/>
                        </a:rPr>
                        <a:t>DL/UL : 0.45/0.52 bits/s/Hz [Note 3]</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8834627"/>
                  </a:ext>
                </a:extLst>
              </a:tr>
              <a:tr h="230338">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solidFill>
                            <a:srgbClr val="000000"/>
                          </a:solidFill>
                          <a:effectLst/>
                          <a:latin typeface="Times New Roman" panose="02020603050405020304" pitchFamily="18" charset="0"/>
                          <a:ea typeface="Times New Roman" panose="02020603050405020304" pitchFamily="18" charset="0"/>
                        </a:rPr>
                        <a:t>5</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800" noProof="0" dirty="0">
                          <a:solidFill>
                            <a:srgbClr val="000000"/>
                          </a:solidFill>
                          <a:effectLst/>
                          <a:latin typeface="Times New Roman" panose="02020603050405020304" pitchFamily="18" charset="0"/>
                          <a:ea typeface="Times New Roman" panose="02020603050405020304" pitchFamily="18" charset="0"/>
                        </a:rPr>
                        <a:t>Average</a:t>
                      </a:r>
                      <a:r>
                        <a:rPr lang="fr-FR" sz="1800" dirty="0">
                          <a:solidFill>
                            <a:srgbClr val="000000"/>
                          </a:solidFill>
                          <a:effectLst/>
                          <a:latin typeface="Times New Roman" panose="02020603050405020304" pitchFamily="18" charset="0"/>
                          <a:ea typeface="Times New Roman" panose="02020603050405020304" pitchFamily="18" charset="0"/>
                        </a:rPr>
                        <a:t> spectral </a:t>
                      </a:r>
                      <a:r>
                        <a:rPr lang="en-US" sz="1800" noProof="0" dirty="0">
                          <a:solidFill>
                            <a:srgbClr val="000000"/>
                          </a:solidFill>
                          <a:effectLst/>
                          <a:latin typeface="Times New Roman" panose="02020603050405020304" pitchFamily="18" charset="0"/>
                          <a:ea typeface="Times New Roman" panose="02020603050405020304" pitchFamily="18" charset="0"/>
                        </a:rPr>
                        <a:t>efficiency</a:t>
                      </a:r>
                      <a:endParaRPr lang="en-US" sz="2400" noProof="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TimesNewRoman"/>
                        </a:rPr>
                        <a:t>Simulation</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SimSun" panose="02010600030101010101" pitchFamily="2" charset="-122"/>
                        </a:rPr>
                        <a:t>DL/UL : 9/6.75 bits/s/Hz/TRxP</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Times New Roman" panose="02020603050405020304" pitchFamily="18" charset="0"/>
                          <a:cs typeface="Arial" panose="020B0604020202020204" pitchFamily="34" charset="0"/>
                        </a:rPr>
                        <a:t>DL/UL : 9.82/13.7 bits/s/Hz/TRxP [Note 3]</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7846031"/>
                  </a:ext>
                </a:extLst>
              </a:tr>
              <a:tr h="417099">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TimesNewRoman"/>
                        </a:rPr>
                        <a:t>6</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TimesNewRoman"/>
                        </a:rPr>
                        <a:t>Area </a:t>
                      </a:r>
                      <a:r>
                        <a:rPr lang="en-US" sz="1800" noProof="0" dirty="0">
                          <a:effectLst/>
                          <a:latin typeface="Times New Roman" panose="02020603050405020304" pitchFamily="18" charset="0"/>
                          <a:ea typeface="TimesNewRoman"/>
                        </a:rPr>
                        <a:t>traffic</a:t>
                      </a:r>
                      <a:r>
                        <a:rPr lang="fr-FR" sz="1800" dirty="0">
                          <a:effectLst/>
                          <a:latin typeface="Times New Roman" panose="02020603050405020304" pitchFamily="18" charset="0"/>
                          <a:ea typeface="TimesNewRoman"/>
                        </a:rPr>
                        <a:t> </a:t>
                      </a:r>
                      <a:r>
                        <a:rPr lang="en-US" sz="1800" noProof="0" dirty="0">
                          <a:effectLst/>
                          <a:latin typeface="Times New Roman" panose="02020603050405020304" pitchFamily="18" charset="0"/>
                          <a:ea typeface="TimesNewRoman"/>
                        </a:rPr>
                        <a:t>capacity</a:t>
                      </a:r>
                      <a:endParaRPr lang="en-US" sz="2400" noProof="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800" noProof="0" dirty="0">
                          <a:effectLst/>
                          <a:latin typeface="Times New Roman" panose="02020603050405020304" pitchFamily="18" charset="0"/>
                          <a:ea typeface="TimesNewRoman"/>
                        </a:rPr>
                        <a:t>Analytical</a:t>
                      </a:r>
                      <a:endParaRPr lang="en-US" sz="2400" noProof="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SimSun" panose="02010600030101010101" pitchFamily="2" charset="-122"/>
                        </a:rPr>
                        <a:t>DL :</a:t>
                      </a:r>
                      <a:r>
                        <a:rPr lang="fr-FR" sz="2400" dirty="0">
                          <a:effectLst/>
                          <a:latin typeface="Times New Roman" panose="02020603050405020304" pitchFamily="18" charset="0"/>
                          <a:ea typeface="Times New Roman" panose="02020603050405020304" pitchFamily="18" charset="0"/>
                        </a:rPr>
                        <a:t> </a:t>
                      </a:r>
                      <a:r>
                        <a:rPr lang="fr-FR" sz="1800" dirty="0">
                          <a:effectLst/>
                          <a:latin typeface="Times New Roman" panose="02020603050405020304" pitchFamily="18" charset="0"/>
                          <a:ea typeface="SimSun" panose="02010600030101010101" pitchFamily="2" charset="-122"/>
                        </a:rPr>
                        <a:t>10 Mbit/s/m</a:t>
                      </a:r>
                      <a:r>
                        <a:rPr lang="fr-FR" sz="1800" baseline="30000" dirty="0">
                          <a:effectLst/>
                          <a:latin typeface="Times New Roman" panose="02020603050405020304" pitchFamily="18" charset="0"/>
                          <a:ea typeface="SimSun" panose="02010600030101010101" pitchFamily="2" charset="-122"/>
                        </a:rPr>
                        <a:t>2</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800" noProof="0" dirty="0">
                          <a:effectLst/>
                          <a:latin typeface="Times New Roman" panose="02020603050405020304" pitchFamily="18" charset="0"/>
                          <a:ea typeface="Times New Roman" panose="02020603050405020304" pitchFamily="18" charset="0"/>
                          <a:cs typeface="Arial" panose="020B0604020202020204" pitchFamily="34" charset="0"/>
                        </a:rPr>
                        <a:t>Required</a:t>
                      </a:r>
                      <a:r>
                        <a:rPr lang="fr-FR" sz="1800" dirty="0">
                          <a:effectLst/>
                          <a:latin typeface="Times New Roman" panose="02020603050405020304" pitchFamily="18" charset="0"/>
                          <a:ea typeface="Times New Roman" panose="02020603050405020304" pitchFamily="18" charset="0"/>
                          <a:cs typeface="Arial" panose="020B0604020202020204" pitchFamily="34" charset="0"/>
                        </a:rPr>
                        <a:t> DL </a:t>
                      </a:r>
                      <a:r>
                        <a:rPr lang="en-US" sz="1800" noProof="0" dirty="0">
                          <a:effectLst/>
                          <a:latin typeface="Times New Roman" panose="02020603050405020304" pitchFamily="18" charset="0"/>
                          <a:ea typeface="Times New Roman" panose="02020603050405020304" pitchFamily="18" charset="0"/>
                          <a:cs typeface="Arial" panose="020B0604020202020204" pitchFamily="34" charset="0"/>
                        </a:rPr>
                        <a:t>bandwidth</a:t>
                      </a:r>
                      <a:r>
                        <a:rPr lang="fr-FR" sz="1800" dirty="0">
                          <a:effectLst/>
                          <a:latin typeface="Times New Roman" panose="02020603050405020304" pitchFamily="18" charset="0"/>
                          <a:ea typeface="Times New Roman" panose="02020603050405020304" pitchFamily="18" charset="0"/>
                          <a:cs typeface="Arial" panose="020B0604020202020204" pitchFamily="34" charset="0"/>
                        </a:rPr>
                        <a:t> = 170 MHz </a:t>
                      </a:r>
                      <a:r>
                        <a:rPr lang="en-US" sz="1800" noProof="0" dirty="0">
                          <a:effectLst/>
                          <a:latin typeface="Times New Roman" panose="02020603050405020304" pitchFamily="18" charset="0"/>
                          <a:ea typeface="Times New Roman" panose="02020603050405020304" pitchFamily="18" charset="0"/>
                          <a:cs typeface="Arial" panose="020B0604020202020204" pitchFamily="34" charset="0"/>
                        </a:rPr>
                        <a:t>with</a:t>
                      </a:r>
                      <a:r>
                        <a:rPr lang="fr-FR" sz="1800" dirty="0">
                          <a:effectLst/>
                          <a:latin typeface="Times New Roman" panose="02020603050405020304" pitchFamily="18" charset="0"/>
                          <a:ea typeface="Times New Roman" panose="02020603050405020304" pitchFamily="18" charset="0"/>
                          <a:cs typeface="Arial" panose="020B0604020202020204" pitchFamily="34" charset="0"/>
                        </a:rPr>
                        <a:t> 3 TRxP/site. [Note 4]</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0839998"/>
                  </a:ext>
                </a:extLst>
              </a:tr>
              <a:tr h="230338">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TimesNewRoman"/>
                        </a:rPr>
                        <a:t>7</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800" noProof="0" dirty="0">
                          <a:effectLst/>
                          <a:latin typeface="Times New Roman" panose="02020603050405020304" pitchFamily="18" charset="0"/>
                          <a:ea typeface="TimesNewRoman"/>
                        </a:rPr>
                        <a:t>Mobility</a:t>
                      </a:r>
                      <a:endParaRPr lang="en-US" sz="2400" noProof="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Malgun Gothic" panose="020B0503020000020004" pitchFamily="34" charset="-127"/>
                        </a:rPr>
                        <a:t>Simulation</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SimSun" panose="02010600030101010101" pitchFamily="2" charset="-122"/>
                        </a:rPr>
                        <a:t>UL : 1.5 bits/s/Hz</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Times New Roman" panose="02020603050405020304" pitchFamily="18" charset="0"/>
                          <a:cs typeface="Arial" panose="020B0604020202020204" pitchFamily="34" charset="0"/>
                        </a:rPr>
                        <a:t>UL : 9.4 bits/s/Hz</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8025135"/>
                  </a:ext>
                </a:extLst>
              </a:tr>
              <a:tr h="230338">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TimesNewRoman"/>
                        </a:rPr>
                        <a:t>8</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800" noProof="0" dirty="0">
                          <a:effectLst/>
                          <a:latin typeface="Times New Roman" panose="02020603050405020304" pitchFamily="18" charset="0"/>
                          <a:ea typeface="TimesNewRoman"/>
                        </a:rPr>
                        <a:t>Bandwidth</a:t>
                      </a:r>
                      <a:endParaRPr lang="en-US" sz="2400" noProof="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Malgun Gothic" panose="020B0503020000020004" pitchFamily="34" charset="-127"/>
                        </a:rPr>
                        <a:t>Inspection</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SimSun" panose="02010600030101010101" pitchFamily="2" charset="-122"/>
                        </a:rPr>
                        <a:t>100 MHz, scalable</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Times New Roman" panose="02020603050405020304" pitchFamily="18" charset="0"/>
                          <a:cs typeface="Arial" panose="020B0604020202020204" pitchFamily="34" charset="0"/>
                        </a:rPr>
                        <a:t>20/40/80/80+80/160 MHz</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8637963"/>
                  </a:ext>
                </a:extLst>
              </a:tr>
              <a:tr h="230338">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TimesNewRoman"/>
                        </a:rPr>
                        <a:t>9</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TimesNewRoman"/>
                        </a:rPr>
                        <a:t>User plane </a:t>
                      </a:r>
                      <a:r>
                        <a:rPr lang="en-US" sz="1800" noProof="0" dirty="0">
                          <a:effectLst/>
                          <a:latin typeface="Times New Roman" panose="02020603050405020304" pitchFamily="18" charset="0"/>
                          <a:ea typeface="TimesNewRoman"/>
                        </a:rPr>
                        <a:t>latency</a:t>
                      </a:r>
                      <a:endParaRPr lang="en-US" sz="2400" noProof="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800" noProof="0" dirty="0">
                          <a:effectLst/>
                          <a:latin typeface="Times New Roman" panose="02020603050405020304" pitchFamily="18" charset="0"/>
                          <a:ea typeface="Malgun Gothic" panose="020B0503020000020004" pitchFamily="34" charset="-127"/>
                        </a:rPr>
                        <a:t>Analytical</a:t>
                      </a:r>
                      <a:endParaRPr lang="en-US" sz="2400" noProof="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SimSun" panose="02010600030101010101" pitchFamily="2" charset="-122"/>
                        </a:rPr>
                        <a:t>DL/UL : 4 ms</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800" dirty="0">
                          <a:effectLst/>
                          <a:latin typeface="Times New Roman" panose="02020603050405020304" pitchFamily="18" charset="0"/>
                          <a:ea typeface="Times New Roman" panose="02020603050405020304" pitchFamily="18" charset="0"/>
                          <a:cs typeface="Arial" panose="020B0604020202020204" pitchFamily="34" charset="0"/>
                        </a:rPr>
                        <a:t>DL/UL : 80 us [Note 5]</a:t>
                      </a:r>
                      <a:endParaRPr lang="en-US" sz="2400" dirty="0">
                        <a:effectLst/>
                        <a:latin typeface="Times New Roman" panose="02020603050405020304" pitchFamily="18" charset="0"/>
                        <a:ea typeface="Times New Roman" panose="02020603050405020304" pitchFamily="18" charset="0"/>
                      </a:endParaRPr>
                    </a:p>
                  </a:txBody>
                  <a:tcPr marL="64770" marR="6477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7377501"/>
                  </a:ext>
                </a:extLst>
              </a:tr>
            </a:tbl>
          </a:graphicData>
        </a:graphic>
      </p:graphicFrame>
    </p:spTree>
    <p:extLst>
      <p:ext uri="{BB962C8B-B14F-4D97-AF65-F5344CB8AC3E}">
        <p14:creationId xmlns:p14="http://schemas.microsoft.com/office/powerpoint/2010/main" val="894989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E9749A2-88F6-4AD9-A0EC-15E0A536FB6B}"/>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FF8A7325-A264-4DE7-872E-78CAD5ABA027}"/>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79AC5C3-7E59-4381-BF8D-6C0DD9BA2BC3}"/>
              </a:ext>
            </a:extLst>
          </p:cNvPr>
          <p:cNvSpPr>
            <a:spLocks noGrp="1"/>
          </p:cNvSpPr>
          <p:nvPr>
            <p:ph type="dt" idx="15"/>
          </p:nvPr>
        </p:nvSpPr>
        <p:spPr/>
        <p:txBody>
          <a:bodyPr/>
          <a:lstStyle/>
          <a:p>
            <a:r>
              <a:rPr lang="en-US" dirty="0"/>
              <a:t>November 2018</a:t>
            </a:r>
            <a:endParaRPr lang="en-GB" dirty="0"/>
          </a:p>
        </p:txBody>
      </p:sp>
      <p:sp>
        <p:nvSpPr>
          <p:cNvPr id="8" name="Rectangle 1">
            <a:extLst>
              <a:ext uri="{FF2B5EF4-FFF2-40B4-BE49-F238E27FC236}">
                <a16:creationId xmlns:a16="http://schemas.microsoft.com/office/drawing/2014/main" id="{68EA3BEF-CD8C-45B2-9E14-753192F47721}"/>
              </a:ext>
            </a:extLst>
          </p:cNvPr>
          <p:cNvSpPr>
            <a:spLocks noChangeArrowheads="1"/>
          </p:cNvSpPr>
          <p:nvPr/>
        </p:nvSpPr>
        <p:spPr bwMode="auto">
          <a:xfrm>
            <a:off x="479955" y="990600"/>
            <a:ext cx="11331574"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tabLst/>
            </a:pPr>
            <a:r>
              <a:rPr kumimoji="0" lang="en-GB" altLang="en-US" sz="2800" b="0" i="0" u="none" strike="noStrike" cap="none" normalizeH="0" baseline="0" dirty="0">
                <a:ln>
                  <a:noFill/>
                </a:ln>
                <a:solidFill>
                  <a:schemeClr val="tx1"/>
                </a:solidFill>
                <a:effectLst/>
                <a:latin typeface="Times" panose="02020603050405020304" pitchFamily="18" charset="0"/>
                <a:ea typeface="Batang" panose="02030600000101010101" pitchFamily="18" charset="-127"/>
                <a:cs typeface="Times New Roman" panose="02020603050405020304" pitchFamily="18" charset="0"/>
              </a:rPr>
              <a:t>Notes:</a:t>
            </a: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GB" altLang="en-US" sz="2800" b="0" i="0" u="none" strike="noStrike" cap="none" normalizeH="0" baseline="0" dirty="0">
                <a:ln>
                  <a:noFill/>
                </a:ln>
                <a:solidFill>
                  <a:schemeClr val="tx1"/>
                </a:solidFill>
                <a:effectLst/>
                <a:latin typeface="Times" panose="02020603050405020304" pitchFamily="18" charset="0"/>
                <a:ea typeface="Batang" panose="02030600000101010101" pitchFamily="18" charset="-127"/>
                <a:cs typeface="Times New Roman" panose="02020603050405020304" pitchFamily="18" charset="0"/>
              </a:rPr>
              <a:t>Assumes a three carrier configuration: 8x8 HE160 + 8x8 HE160 + 8x8 HE40. </a:t>
            </a:r>
            <a:endParaRPr kumimoji="0" lang="en-US" altLang="en-US" sz="2800" b="0" i="0" u="none" strike="noStrike" cap="none" normalizeH="0" baseline="0" dirty="0">
              <a:ln>
                <a:noFill/>
              </a:ln>
              <a:solidFill>
                <a:schemeClr val="tx1"/>
              </a:solidFill>
              <a:effectLst/>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GB" altLang="en-US" sz="2800" b="0" i="0" u="none" strike="noStrike" cap="none" normalizeH="0" baseline="0" dirty="0">
                <a:ln>
                  <a:noFill/>
                </a:ln>
                <a:solidFill>
                  <a:schemeClr val="tx1"/>
                </a:solidFill>
                <a:effectLst/>
                <a:latin typeface="Times" panose="02020603050405020304" pitchFamily="18" charset="0"/>
                <a:ea typeface="Batang" panose="02030600000101010101" pitchFamily="18" charset="-127"/>
                <a:cs typeface="Times New Roman" panose="02020603050405020304" pitchFamily="18" charset="0"/>
              </a:rPr>
              <a:t>Assumes an 8x8 configuration.  </a:t>
            </a:r>
            <a:endParaRPr kumimoji="0" lang="en-US" altLang="en-US" sz="2800" b="0" i="0" u="none" strike="noStrike" cap="none" normalizeH="0" baseline="0" dirty="0">
              <a:ln>
                <a:noFill/>
              </a:ln>
              <a:solidFill>
                <a:schemeClr val="tx1"/>
              </a:solidFill>
              <a:effectLst/>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GB" altLang="en-US" sz="2800" b="0" i="0" u="none" strike="noStrike" cap="none" normalizeH="0" baseline="0" dirty="0">
                <a:ln>
                  <a:noFill/>
                </a:ln>
                <a:solidFill>
                  <a:schemeClr val="tx1"/>
                </a:solidFill>
                <a:effectLst/>
                <a:latin typeface="Times" panose="02020603050405020304" pitchFamily="18" charset="0"/>
                <a:ea typeface="Batang" panose="02030600000101010101" pitchFamily="18" charset="-127"/>
                <a:cs typeface="Times New Roman" panose="02020603050405020304" pitchFamily="18" charset="0"/>
              </a:rPr>
              <a:t>Assumes 2-Factor MU-MIMO without any multi-user scheduling gain. </a:t>
            </a:r>
            <a:endParaRPr kumimoji="0" lang="en-US" altLang="en-US" sz="2800" b="0" i="0" u="none" strike="noStrike" cap="none" normalizeH="0" baseline="0" dirty="0">
              <a:ln>
                <a:noFill/>
              </a:ln>
              <a:solidFill>
                <a:schemeClr val="tx1"/>
              </a:solidFill>
              <a:effectLst/>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GB" altLang="en-US" sz="2800" b="0" i="0" u="none" strike="noStrike" cap="none" normalizeH="0" baseline="0" dirty="0">
                <a:ln>
                  <a:noFill/>
                </a:ln>
                <a:solidFill>
                  <a:schemeClr val="tx1"/>
                </a:solidFill>
                <a:effectLst/>
                <a:latin typeface="Times" panose="02020603050405020304" pitchFamily="18" charset="0"/>
                <a:ea typeface="Batang" panose="02030600000101010101" pitchFamily="18" charset="-127"/>
                <a:cs typeface="Times New Roman" panose="02020603050405020304" pitchFamily="18" charset="0"/>
              </a:rPr>
              <a:t>Some of the 802.11ax configurations that satisfy an Area Traffic Capacity of 10 Mbits/m</a:t>
            </a:r>
            <a:r>
              <a:rPr kumimoji="0" lang="en-GB" altLang="en-US" sz="2800" b="0" i="0" u="none" strike="noStrike" cap="none" normalizeH="0" baseline="30000" dirty="0">
                <a:ln>
                  <a:noFill/>
                </a:ln>
                <a:solidFill>
                  <a:schemeClr val="tx1"/>
                </a:solidFill>
                <a:effectLst/>
                <a:latin typeface="Times" panose="02020603050405020304" pitchFamily="18" charset="0"/>
                <a:ea typeface="Batang" panose="02030600000101010101" pitchFamily="18" charset="-127"/>
                <a:cs typeface="Times New Roman" panose="02020603050405020304" pitchFamily="18" charset="0"/>
              </a:rPr>
              <a:t>2 </a:t>
            </a:r>
            <a:r>
              <a:rPr kumimoji="0" lang="en-GB" altLang="en-US" sz="2800" b="0" i="0" u="none" strike="noStrike" cap="none" normalizeH="0" baseline="0" dirty="0">
                <a:ln>
                  <a:noFill/>
                </a:ln>
                <a:solidFill>
                  <a:schemeClr val="tx1"/>
                </a:solidFill>
                <a:effectLst/>
                <a:latin typeface="Times" panose="02020603050405020304" pitchFamily="18" charset="0"/>
                <a:ea typeface="Batang" panose="02030600000101010101" pitchFamily="18" charset="-127"/>
                <a:cs typeface="Times New Roman" panose="02020603050405020304" pitchFamily="18" charset="0"/>
              </a:rPr>
              <a:t>are 8x8HE160 + 8x8HE40 or 8x8HE160 + 8x8HE160. There can be other configurations too.</a:t>
            </a:r>
            <a:endParaRPr kumimoji="0" lang="en-US" altLang="en-US" sz="2800" b="0" i="0" u="none" strike="noStrike" cap="none" normalizeH="0" baseline="0" dirty="0">
              <a:ln>
                <a:noFill/>
              </a:ln>
              <a:solidFill>
                <a:schemeClr val="tx1"/>
              </a:solidFill>
              <a:effectLst/>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GB" altLang="en-US" sz="2800" b="0" i="0" u="none" strike="noStrike" cap="none" normalizeH="0" baseline="0" dirty="0">
                <a:ln>
                  <a:noFill/>
                </a:ln>
                <a:solidFill>
                  <a:schemeClr val="tx1"/>
                </a:solidFill>
                <a:effectLst/>
                <a:latin typeface="Times" panose="02020603050405020304" pitchFamily="18" charset="0"/>
                <a:ea typeface="Batang" panose="02030600000101010101" pitchFamily="18" charset="-127"/>
                <a:cs typeface="Times New Roman" panose="02020603050405020304" pitchFamily="18" charset="0"/>
              </a:rPr>
              <a:t>Assumes the smallest IP packet size without payload as required by 4.7.1 [1] and SIFS delay</a:t>
            </a:r>
            <a:endParaRPr kumimoji="0" lang="en-GB" altLang="en-US" sz="4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00474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6CC96-A69E-4F6F-B60D-0597A9879E82}"/>
              </a:ext>
            </a:extLst>
          </p:cNvPr>
          <p:cNvSpPr>
            <a:spLocks noGrp="1"/>
          </p:cNvSpPr>
          <p:nvPr>
            <p:ph type="title"/>
          </p:nvPr>
        </p:nvSpPr>
        <p:spPr>
          <a:xfrm>
            <a:off x="914401" y="685801"/>
            <a:ext cx="10361084" cy="609599"/>
          </a:xfrm>
        </p:spPr>
        <p:txBody>
          <a:bodyPr/>
          <a:lstStyle/>
          <a:p>
            <a:r>
              <a:rPr lang="en-US" dirty="0"/>
              <a:t>Approval of Draft LS</a:t>
            </a:r>
          </a:p>
        </p:txBody>
      </p:sp>
      <p:sp>
        <p:nvSpPr>
          <p:cNvPr id="3" name="Content Placeholder 2">
            <a:extLst>
              <a:ext uri="{FF2B5EF4-FFF2-40B4-BE49-F238E27FC236}">
                <a16:creationId xmlns:a16="http://schemas.microsoft.com/office/drawing/2014/main" id="{81403C48-5C2B-4338-B25C-71C907FF8C91}"/>
              </a:ext>
            </a:extLst>
          </p:cNvPr>
          <p:cNvSpPr>
            <a:spLocks noGrp="1"/>
          </p:cNvSpPr>
          <p:nvPr>
            <p:ph idx="1"/>
          </p:nvPr>
        </p:nvSpPr>
        <p:spPr>
          <a:xfrm>
            <a:off x="914400" y="1066800"/>
            <a:ext cx="10744199" cy="5408614"/>
          </a:xfrm>
        </p:spPr>
        <p:txBody>
          <a:bodyPr/>
          <a:lstStyle/>
          <a:p>
            <a:r>
              <a:rPr lang="en-US" dirty="0"/>
              <a:t>Motion:</a:t>
            </a:r>
          </a:p>
          <a:p>
            <a:r>
              <a:rPr lang="en-US" dirty="0"/>
              <a:t>Approve the liaison statement in </a:t>
            </a:r>
            <a:r>
              <a:rPr lang="en-US" u="sng" dirty="0">
                <a:hlinkClick r:id="rId2"/>
              </a:rPr>
              <a:t>11/18/1340r8</a:t>
            </a:r>
            <a:r>
              <a:rPr lang="en-US" dirty="0"/>
              <a:t> from IEEE 802.11 to 3GPP and 3GPP SA TSG and copied to the 802 EC, 802.1, WFA, and WBA, providing the 802.11 study results benchmarking 802.11ax capabilities to meet some performance requirements of IMT-2020, granting the WG chair editorial license.</a:t>
            </a:r>
          </a:p>
          <a:p>
            <a:pPr lvl="0"/>
            <a:r>
              <a:rPr lang="en-GB" dirty="0"/>
              <a:t>Moved by Joseph Levy on behalf of AANI SC</a:t>
            </a:r>
            <a:endParaRPr lang="en-US" dirty="0"/>
          </a:p>
          <a:p>
            <a:pPr lvl="1"/>
            <a:r>
              <a:rPr lang="en-US" sz="2400" dirty="0"/>
              <a:t>Result in the AANI SC: </a:t>
            </a:r>
          </a:p>
          <a:p>
            <a:pPr lvl="1"/>
            <a:r>
              <a:rPr lang="en-US" dirty="0"/>
              <a:t>Moved: Andrew Myles</a:t>
            </a:r>
          </a:p>
          <a:p>
            <a:pPr lvl="1"/>
            <a:r>
              <a:rPr lang="en-US" dirty="0"/>
              <a:t>Seconded: Michael Fischer</a:t>
            </a:r>
          </a:p>
          <a:p>
            <a:pPr lvl="1"/>
            <a:r>
              <a:rPr lang="en-US" dirty="0"/>
              <a:t>Results: Y/N/A  </a:t>
            </a:r>
            <a:r>
              <a:rPr lang="en-US" i="1" dirty="0"/>
              <a:t>19/0/0</a:t>
            </a:r>
          </a:p>
          <a:p>
            <a:pPr lvl="1"/>
            <a:endParaRPr lang="en-US" dirty="0"/>
          </a:p>
          <a:p>
            <a:r>
              <a:rPr lang="en-US" sz="2000" i="1" dirty="0"/>
              <a:t>Note: the red lined version, as modified during the AANI SC session (Monday PM2),  of the LS is available in: </a:t>
            </a:r>
            <a:r>
              <a:rPr lang="en-US" sz="2000" b="0" i="1" u="sng" dirty="0">
                <a:hlinkClick r:id="rId3"/>
              </a:rPr>
              <a:t>11-18/1340r7</a:t>
            </a:r>
            <a:r>
              <a:rPr lang="en-US" sz="2000" b="0" i="1" u="sng" dirty="0"/>
              <a:t> (previous version 11-18/1340r5 and 11-18/1340r6 have header errors)</a:t>
            </a:r>
            <a:endParaRPr lang="en-US" sz="2000" b="0" i="1" dirty="0"/>
          </a:p>
        </p:txBody>
      </p:sp>
      <p:sp>
        <p:nvSpPr>
          <p:cNvPr id="4" name="Slide Number Placeholder 3">
            <a:extLst>
              <a:ext uri="{FF2B5EF4-FFF2-40B4-BE49-F238E27FC236}">
                <a16:creationId xmlns:a16="http://schemas.microsoft.com/office/drawing/2014/main" id="{229184B5-F50A-42EE-9AFA-CA82E4EC5841}"/>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4FF0628-BCFE-42FB-B383-27293DA439B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7FC8141-A29E-42CB-A1DE-6C160415F165}"/>
              </a:ext>
            </a:extLst>
          </p:cNvPr>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2133513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2018</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20620</TotalTime>
  <Words>754</Words>
  <Application>Microsoft Office PowerPoint</Application>
  <PresentationFormat>Widescreen</PresentationFormat>
  <Paragraphs>128</Paragraphs>
  <Slides>9</Slides>
  <Notes>3</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21" baseType="lpstr">
      <vt:lpstr>Arial Unicode MS</vt:lpstr>
      <vt:lpstr>Batang</vt:lpstr>
      <vt:lpstr>Malgun Gothic</vt:lpstr>
      <vt:lpstr>MS Gothic</vt:lpstr>
      <vt:lpstr>MS Mincho</vt:lpstr>
      <vt:lpstr>SimSun</vt:lpstr>
      <vt:lpstr>Arial</vt:lpstr>
      <vt:lpstr>Times</vt:lpstr>
      <vt:lpstr>Times New Roman</vt:lpstr>
      <vt:lpstr>TimesNewRoman</vt:lpstr>
      <vt:lpstr>Office Theme</vt:lpstr>
      <vt:lpstr>Document</vt:lpstr>
      <vt:lpstr>AANI SC Update to 802.11 WG Related to 802.11ax  IMT-2020 Performance Evaluations</vt:lpstr>
      <vt:lpstr>Abstract</vt:lpstr>
      <vt:lpstr>AANI SC Historical Contributions addressing 802.11ax performance relative to the IMT-2020 EMBB requirements:</vt:lpstr>
      <vt:lpstr>New contributions addressing 802.11ax performance relative to the IMT-2020 EMBB requirements:</vt:lpstr>
      <vt:lpstr>11-18/1573r6 – “Summary of 802.11ax Self Evaluation for IMT-2020 EMBB Indoor Hotspot and Dense Urban Test Environments”</vt:lpstr>
      <vt:lpstr>PowerPoint Presentation</vt:lpstr>
      <vt:lpstr>PowerPoint Presentation</vt:lpstr>
      <vt:lpstr>Approval of Draft LS</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11-18-11387-01-AANI-aani-sc-agenda-september-2018</dc:title>
  <dc:creator>Levy, Joseph</dc:creator>
  <cp:lastModifiedBy>Levy, Joseph</cp:lastModifiedBy>
  <cp:revision>274</cp:revision>
  <cp:lastPrinted>1601-01-01T00:00:00Z</cp:lastPrinted>
  <dcterms:created xsi:type="dcterms:W3CDTF">2017-06-02T20:57:23Z</dcterms:created>
  <dcterms:modified xsi:type="dcterms:W3CDTF">2018-11-14T03:22:15Z</dcterms:modified>
</cp:coreProperties>
</file>