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606" r:id="rId2"/>
    <p:sldId id="607" r:id="rId3"/>
    <p:sldId id="611" r:id="rId4"/>
    <p:sldId id="612" r:id="rId5"/>
    <p:sldId id="613" r:id="rId6"/>
    <p:sldId id="614" r:id="rId7"/>
    <p:sldId id="615" r:id="rId8"/>
    <p:sldId id="616" r:id="rId9"/>
    <p:sldId id="617" r:id="rId10"/>
    <p:sldId id="627" r:id="rId11"/>
    <p:sldId id="628" r:id="rId12"/>
    <p:sldId id="620" r:id="rId13"/>
    <p:sldId id="618" r:id="rId14"/>
    <p:sldId id="629" r:id="rId15"/>
    <p:sldId id="619" r:id="rId16"/>
    <p:sldId id="630" r:id="rId17"/>
    <p:sldId id="631" r:id="rId18"/>
    <p:sldId id="632" r:id="rId19"/>
    <p:sldId id="633" r:id="rId20"/>
    <p:sldId id="634" r:id="rId21"/>
    <p:sldId id="635" r:id="rId22"/>
    <p:sldId id="636" r:id="rId23"/>
    <p:sldId id="637" r:id="rId24"/>
    <p:sldId id="638" r:id="rId25"/>
    <p:sldId id="640" r:id="rId26"/>
    <p:sldId id="639" r:id="rId27"/>
    <p:sldId id="641" r:id="rId28"/>
    <p:sldId id="642" r:id="rId29"/>
    <p:sldId id="643" r:id="rId30"/>
    <p:sldId id="644"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p:cViewPr varScale="1">
        <p:scale>
          <a:sx n="86" d="100"/>
          <a:sy n="86" d="100"/>
        </p:scale>
        <p:origin x="966"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802.11-18/1997r2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Nov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2018-11-12</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43"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2299099845"/>
              </p:ext>
            </p:extLst>
          </p:nvPr>
        </p:nvGraphicFramePr>
        <p:xfrm>
          <a:off x="1219200" y="2286000"/>
          <a:ext cx="7205980" cy="2575560"/>
        </p:xfrm>
        <a:graphic>
          <a:graphicData uri="http://schemas.openxmlformats.org/drawingml/2006/table">
            <a:tbl>
              <a:tblPr firstRow="1" bandRow="1">
                <a:tableStyleId>{616DA210-FB5B-4158-B5E0-FEB733F419BA}</a:tableStyleId>
              </a:tblPr>
              <a:tblGrid>
                <a:gridCol w="990600"/>
                <a:gridCol w="1600200"/>
                <a:gridCol w="1031240"/>
                <a:gridCol w="876300"/>
                <a:gridCol w="802640"/>
                <a:gridCol w="762000"/>
                <a:gridCol w="1143000"/>
              </a:tblGrid>
              <a:tr h="4952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a:txBody>
                    <a:bodyPr/>
                    <a:lstStyle/>
                    <a:p>
                      <a:pPr algn="ctr"/>
                      <a:r>
                        <a:rPr lang="en-US" sz="1600" b="0" dirty="0" err="1" smtClean="0"/>
                        <a:t>TGax</a:t>
                      </a:r>
                      <a:endParaRPr lang="en-US" sz="1600" b="0" dirty="0"/>
                    </a:p>
                  </a:txBody>
                  <a:tcPr/>
                </a:tc>
                <a:tc>
                  <a:txBody>
                    <a:bodyPr/>
                    <a:lstStyle/>
                    <a:p>
                      <a:pPr algn="ctr"/>
                      <a:r>
                        <a:rPr lang="en-US" sz="1600" b="0" dirty="0" smtClean="0"/>
                        <a:t>MAC</a:t>
                      </a:r>
                      <a:endParaRPr lang="en-US" sz="1600" b="0" dirty="0"/>
                    </a:p>
                  </a:txBody>
                  <a:tcPr/>
                </a:tc>
                <a:tc>
                  <a:txBody>
                    <a:bodyPr/>
                    <a:lstStyle/>
                    <a:p>
                      <a:pPr algn="ctr"/>
                      <a:endParaRPr lang="en-US" sz="1800" dirty="0"/>
                    </a:p>
                  </a:txBody>
                  <a:tcPr/>
                </a:tc>
                <a:tc gridSpan="2">
                  <a:txBody>
                    <a:bodyPr/>
                    <a:lstStyle/>
                    <a:p>
                      <a:pPr algn="ctr"/>
                      <a:r>
                        <a:rPr lang="en-US" sz="1600" b="0" dirty="0" smtClean="0"/>
                        <a:t>TGax</a:t>
                      </a:r>
                      <a:endParaRPr lang="en-US" sz="1600" b="0" dirty="0"/>
                    </a:p>
                  </a:txBody>
                  <a:tcPr/>
                </a:tc>
                <a:tc hMerge="1">
                  <a:txBody>
                    <a:bodyPr/>
                    <a:lstStyle/>
                    <a:p>
                      <a:endParaRPr lang="zh-CN" alt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AM 2</a:t>
                      </a:r>
                      <a:endParaRPr lang="en-US" dirty="0"/>
                    </a:p>
                  </a:txBody>
                  <a:tcPr/>
                </a:tc>
                <a:tc>
                  <a:txBody>
                    <a:bodyPr/>
                    <a:lstStyle/>
                    <a:p>
                      <a:pPr algn="ctr"/>
                      <a:endParaRPr lang="en-US" sz="1600" b="0" dirty="0"/>
                    </a:p>
                  </a:txBody>
                  <a:tcPr/>
                </a:tc>
                <a:tc>
                  <a:txBody>
                    <a:bodyPr/>
                    <a:lstStyle/>
                    <a:p>
                      <a:pPr algn="ctr"/>
                      <a:r>
                        <a:rPr lang="en-US" sz="1800" b="1" dirty="0" smtClean="0"/>
                        <a:t>PHY</a:t>
                      </a:r>
                      <a:endParaRPr lang="en-US" sz="1800" b="1" dirty="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zh-CN" altLang="en-US"/>
                    </a:p>
                  </a:txBody>
                  <a:tcPr/>
                </a:tc>
                <a:tc>
                  <a:txBody>
                    <a:bodyPr/>
                    <a:lstStyle/>
                    <a:p>
                      <a:pPr algn="ctr"/>
                      <a:r>
                        <a:rPr lang="en-US" sz="1600" b="0" dirty="0" err="1" smtClean="0"/>
                        <a:t>TGax</a:t>
                      </a:r>
                      <a:endParaRPr lang="en-US" sz="1600" b="0" dirty="0"/>
                    </a:p>
                  </a:txBody>
                  <a:tcPr/>
                </a:tc>
              </a:tr>
              <a:tr h="381000">
                <a:tc>
                  <a:txBody>
                    <a:bodyPr/>
                    <a:lstStyle/>
                    <a:p>
                      <a:pPr algn="ctr"/>
                      <a:r>
                        <a:rPr lang="en-US" dirty="0" smtClean="0"/>
                        <a:t>PM 1</a:t>
                      </a:r>
                      <a:endParaRPr lang="en-US" dirty="0"/>
                    </a:p>
                  </a:txBody>
                  <a:tcPr/>
                </a:tc>
                <a:tc>
                  <a:txBody>
                    <a:bodyPr/>
                    <a:lstStyle/>
                    <a:p>
                      <a:pPr algn="ct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800" b="1" dirty="0" smtClean="0"/>
                        <a:t>PHY</a:t>
                      </a:r>
                      <a:endParaRPr lang="en-US" sz="1800" b="1" dirty="0"/>
                    </a:p>
                  </a:txBody>
                  <a:tcPr/>
                </a:tc>
                <a:tc>
                  <a:txBody>
                    <a:bodyPr/>
                    <a:lstStyle/>
                    <a:p>
                      <a:pPr algn="ctr"/>
                      <a:r>
                        <a:rPr lang="en-US" sz="1800" b="0" dirty="0" smtClean="0"/>
                        <a:t>MAC</a:t>
                      </a:r>
                      <a:endParaRPr lang="en-US" sz="1800" b="0" dirty="0"/>
                    </a:p>
                  </a:txBody>
                  <a:tcPr/>
                </a:tc>
                <a:tc>
                  <a:txBody>
                    <a:bodyPr/>
                    <a:lstStyle/>
                    <a:p>
                      <a:pPr algn="ctr"/>
                      <a:endParaRPr lang="en-US" sz="1600" b="0" dirty="0"/>
                    </a:p>
                  </a:txBody>
                  <a:tcPr/>
                </a:tc>
              </a:tr>
              <a:tr h="419154">
                <a:tc>
                  <a:txBody>
                    <a:bodyPr/>
                    <a:lstStyle/>
                    <a:p>
                      <a:pPr algn="ctr"/>
                      <a:r>
                        <a:rPr lang="en-US" dirty="0" smtClean="0"/>
                        <a:t>PM</a:t>
                      </a:r>
                      <a:r>
                        <a:rPr lang="en-US" baseline="0" dirty="0" smtClean="0"/>
                        <a:t> 2</a:t>
                      </a:r>
                      <a:endParaRPr lang="en-US" dirty="0"/>
                    </a:p>
                  </a:txBody>
                  <a:tcPr/>
                </a:tc>
                <a:tc>
                  <a:txBody>
                    <a:bodyPr/>
                    <a:lstStyle/>
                    <a:p>
                      <a:pPr algn="ctr"/>
                      <a:r>
                        <a:rPr lang="en-US" sz="1600" b="0" dirty="0" err="1" smtClean="0"/>
                        <a:t>TGax</a:t>
                      </a:r>
                      <a:endParaRPr lang="en-US" sz="16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gridSpan="2">
                  <a:txBody>
                    <a:bodyPr/>
                    <a:lstStyle/>
                    <a:p>
                      <a:pPr marL="0" algn="ctr" defTabSz="914400" rtl="0" eaLnBrk="1" latinLnBrk="0" hangingPunct="1"/>
                      <a:endParaRPr lang="en-US" sz="1600" b="0" dirty="0"/>
                    </a:p>
                  </a:txBody>
                  <a:tcPr/>
                </a:tc>
                <a:tc hMerge="1">
                  <a:txBody>
                    <a:bodyPr/>
                    <a:lstStyle/>
                    <a:p>
                      <a:endParaRPr lang="zh-CN" altLang="en-US"/>
                    </a:p>
                  </a:txBody>
                  <a:tcPr/>
                </a:tc>
                <a:tc>
                  <a:txBody>
                    <a:bodyPr/>
                    <a:lstStyle/>
                    <a:p>
                      <a:endParaRPr lang="en-US" sz="1600" b="0"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err="1" smtClean="0"/>
                        <a:t>Adhoc</a:t>
                      </a:r>
                      <a:endParaRPr lang="en-US" sz="1600" b="0" dirty="0" smtClean="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zh-CN" altLang="en-US"/>
                    </a:p>
                  </a:txBody>
                  <a:tcPr/>
                </a:tc>
                <a:tc>
                  <a:txBody>
                    <a:bodyPr/>
                    <a:lstStyle/>
                    <a:p>
                      <a:pPr algn="ctr"/>
                      <a:endParaRPr lang="en-US" sz="1600" b="0" dirty="0"/>
                    </a:p>
                  </a:txBody>
                  <a:tcPr/>
                </a:tc>
              </a:tr>
            </a:tbl>
          </a:graphicData>
        </a:graphic>
      </p:graphicFrame>
      <p:sp>
        <p:nvSpPr>
          <p:cNvPr id="7"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54 PHY CIDs left</a:t>
            </a:r>
            <a:endParaRPr lang="zh-CN" altLang="en-US" sz="1600" b="1" u="sng" dirty="0"/>
          </a:p>
        </p:txBody>
      </p:sp>
      <p:graphicFrame>
        <p:nvGraphicFramePr>
          <p:cNvPr id="9" name="内容占位符 6"/>
          <p:cNvGraphicFramePr>
            <a:graphicFrameLocks noGrp="1"/>
          </p:cNvGraphicFramePr>
          <p:nvPr>
            <p:ph idx="1"/>
            <p:extLst>
              <p:ext uri="{D42A27DB-BD31-4B8C-83A1-F6EECF244321}">
                <p14:modId xmlns:p14="http://schemas.microsoft.com/office/powerpoint/2010/main" val="2896487986"/>
              </p:ext>
            </p:extLst>
          </p:nvPr>
        </p:nvGraphicFramePr>
        <p:xfrm>
          <a:off x="782638" y="2575560"/>
          <a:ext cx="7761287" cy="3383280"/>
        </p:xfrm>
        <a:graphic>
          <a:graphicData uri="http://schemas.openxmlformats.org/drawingml/2006/table">
            <a:tbl>
              <a:tblPr firstRow="1" bandRow="1">
                <a:tableStyleId>{5C22544A-7EE6-4342-B048-85BDC9FD1C3A}</a:tableStyleId>
              </a:tblPr>
              <a:tblGrid>
                <a:gridCol w="1055687"/>
                <a:gridCol w="685800"/>
                <a:gridCol w="2276475"/>
                <a:gridCol w="1828800"/>
                <a:gridCol w="1914525"/>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3.2,</a:t>
                      </a:r>
                      <a:r>
                        <a:rPr lang="en-US" altLang="zh-CN" sz="1200" baseline="0" dirty="0" smtClean="0"/>
                        <a:t> </a:t>
                      </a:r>
                      <a:r>
                        <a:rPr lang="en-US" altLang="zh-CN" sz="1200" dirty="0" smtClean="0"/>
                        <a:t>28.1,</a:t>
                      </a:r>
                      <a:r>
                        <a:rPr lang="en-US" altLang="zh-CN" sz="1200" baseline="0" dirty="0" smtClean="0"/>
                        <a:t> 28.2, 28.3, </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r>
                        <a:rPr lang="en-US" altLang="zh-CN" sz="1200" b="0" dirty="0" smtClean="0"/>
                        <a:t>11-18/1939r1</a:t>
                      </a:r>
                      <a:endParaRPr lang="zh-CN" altLang="en-US" sz="1200" b="0" dirty="0"/>
                    </a:p>
                  </a:txBody>
                  <a:tcPr/>
                </a:tc>
              </a:tr>
              <a:tr h="135467">
                <a:tc>
                  <a:txBody>
                    <a:bodyPr/>
                    <a:lstStyle/>
                    <a:p>
                      <a:r>
                        <a:rPr lang="en-US" altLang="zh-CN" sz="1200" dirty="0" smtClean="0"/>
                        <a:t>Jonathan</a:t>
                      </a:r>
                      <a:endParaRPr lang="zh-CN" altLang="en-US" sz="1200" dirty="0"/>
                    </a:p>
                  </a:txBody>
                  <a:tcPr/>
                </a:tc>
                <a:tc>
                  <a:txBody>
                    <a:bodyPr/>
                    <a:lstStyle/>
                    <a:p>
                      <a:r>
                        <a:rPr lang="en-US" altLang="zh-CN" sz="1200" dirty="0" smtClean="0"/>
                        <a:t>8</a:t>
                      </a:r>
                      <a:endParaRPr lang="zh-CN" altLang="en-US" sz="1200" dirty="0"/>
                    </a:p>
                  </a:txBody>
                  <a:tcPr/>
                </a:tc>
                <a:tc>
                  <a:txBody>
                    <a:bodyPr/>
                    <a:lstStyle/>
                    <a:p>
                      <a:r>
                        <a:rPr lang="en-US" altLang="zh-CN" sz="1200" dirty="0" smtClean="0"/>
                        <a:t>FTM</a:t>
                      </a:r>
                      <a:endParaRPr lang="zh-CN" altLang="en-US" sz="1200" dirty="0"/>
                    </a:p>
                  </a:txBody>
                  <a:tcPr/>
                </a:tc>
                <a:tc>
                  <a:txBody>
                    <a:bodyPr/>
                    <a:lstStyle/>
                    <a:p>
                      <a:endParaRPr lang="zh-CN" altLang="en-US" sz="1200" dirty="0"/>
                    </a:p>
                  </a:txBody>
                  <a:tcPr/>
                </a:tc>
                <a:tc>
                  <a:txBody>
                    <a:bodyPr/>
                    <a:lstStyle/>
                    <a:p>
                      <a:r>
                        <a:rPr lang="en-US" altLang="zh-CN" sz="1200" b="1" dirty="0" smtClean="0"/>
                        <a:t>11-18/1181r4 (TG)</a:t>
                      </a:r>
                      <a:endParaRPr lang="zh-CN" altLang="en-US" sz="1200" b="1"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a:t>
                      </a:r>
                      <a:r>
                        <a:rPr lang="en-US" altLang="zh-CN" sz="1200" baseline="0" dirty="0" smtClean="0"/>
                        <a:t> intro/PHY Capability</a:t>
                      </a:r>
                      <a:endParaRPr lang="zh-CN" altLang="en-US" sz="1200" dirty="0"/>
                    </a:p>
                  </a:txBody>
                  <a:tcPr/>
                </a:tc>
                <a:tc>
                  <a:txBody>
                    <a:bodyPr/>
                    <a:lstStyle/>
                    <a:p>
                      <a:r>
                        <a:rPr lang="en-US" altLang="zh-CN" sz="1200" dirty="0" smtClean="0"/>
                        <a:t>9.4.2.23;</a:t>
                      </a:r>
                      <a:r>
                        <a:rPr lang="en-US" altLang="zh-CN" sz="1200" baseline="0" dirty="0" smtClean="0"/>
                        <a:t> 28.1.1</a:t>
                      </a:r>
                      <a:endParaRPr lang="zh-CN" altLang="en-US" sz="1200" dirty="0"/>
                    </a:p>
                  </a:txBody>
                  <a:tcPr/>
                </a:tc>
                <a:tc>
                  <a:txBody>
                    <a:bodyPr/>
                    <a:lstStyle/>
                    <a:p>
                      <a:r>
                        <a:rPr lang="en-US" altLang="zh-CN" sz="1200" dirty="0" smtClean="0"/>
                        <a:t>16396, 15831, 15154, 16324, 15916, 16447, 16775</a:t>
                      </a:r>
                      <a:endParaRPr lang="zh-CN" altLang="en-US" sz="1200" dirty="0"/>
                    </a:p>
                  </a:txBody>
                  <a:tcPr/>
                </a:tc>
              </a:tr>
              <a:tr h="135467">
                <a:tc>
                  <a:txBody>
                    <a:bodyPr/>
                    <a:lstStyle/>
                    <a:p>
                      <a:r>
                        <a:rPr lang="en-US" altLang="zh-CN" sz="1200" dirty="0" smtClean="0"/>
                        <a:t>Matt Fischer</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PPDU format</a:t>
                      </a:r>
                      <a:endParaRPr lang="zh-CN" altLang="en-US" sz="1200" dirty="0"/>
                    </a:p>
                  </a:txBody>
                  <a:tcPr/>
                </a:tc>
                <a:tc>
                  <a:txBody>
                    <a:bodyPr/>
                    <a:lstStyle/>
                    <a:p>
                      <a:r>
                        <a:rPr lang="en-US" altLang="zh-CN" sz="1200" dirty="0" smtClean="0"/>
                        <a:t>28.3.16</a:t>
                      </a:r>
                      <a:endParaRPr lang="zh-CN" altLang="en-US" sz="1200" dirty="0"/>
                    </a:p>
                  </a:txBody>
                  <a:tcPr/>
                </a:tc>
                <a:tc>
                  <a:txBody>
                    <a:bodyPr/>
                    <a:lstStyle/>
                    <a:p>
                      <a:r>
                        <a:rPr lang="en-US" altLang="zh-CN" sz="1200" b="1" dirty="0" smtClean="0"/>
                        <a:t>15920, 16723 (TG)</a:t>
                      </a:r>
                      <a:endParaRPr lang="zh-CN" altLang="en-US" sz="1200" b="1"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AA</a:t>
                      </a:r>
                      <a:endParaRPr lang="zh-CN" altLang="en-US" sz="1200" dirty="0"/>
                    </a:p>
                  </a:txBody>
                  <a:tcPr/>
                </a:tc>
                <a:tc>
                  <a:txBody>
                    <a:bodyPr/>
                    <a:lstStyle/>
                    <a:p>
                      <a:r>
                        <a:rPr lang="en-US" altLang="zh-CN" sz="1200" dirty="0" smtClean="0"/>
                        <a:t>AA</a:t>
                      </a:r>
                      <a:endParaRPr lang="zh-CN" altLang="en-US" sz="1200" dirty="0"/>
                    </a:p>
                  </a:txBody>
                  <a:tcPr/>
                </a:tc>
                <a:tc>
                  <a:txBody>
                    <a:bodyPr/>
                    <a:lstStyle/>
                    <a:p>
                      <a:r>
                        <a:rPr lang="en-US" altLang="zh-CN" sz="1200" dirty="0" smtClean="0"/>
                        <a:t>16067</a:t>
                      </a:r>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16363 (11-18/2007r0)</a:t>
                      </a:r>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20</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a:t>
                      </a:r>
                      <a:r>
                        <a:rPr lang="en-US" altLang="zh-CN" sz="1200" dirty="0" err="1" smtClean="0"/>
                        <a:t>rx</a:t>
                      </a:r>
                      <a:r>
                        <a:rPr lang="en-US" altLang="zh-CN" sz="1200" dirty="0" smtClean="0"/>
                        <a:t> spec; Packet</a:t>
                      </a:r>
                      <a:r>
                        <a:rPr lang="en-US" altLang="zh-CN" sz="1200" baseline="0" dirty="0" smtClean="0"/>
                        <a:t> Extension</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r h="0">
                <a:tc>
                  <a:txBody>
                    <a:bodyPr/>
                    <a:lstStyle/>
                    <a:p>
                      <a:r>
                        <a:rPr lang="en-US" altLang="zh-CN" sz="1200" dirty="0" err="1" smtClean="0"/>
                        <a:t>Yunbo</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b="1" dirty="0" smtClean="0"/>
                        <a:t>16643 (TG)</a:t>
                      </a:r>
                      <a:endParaRPr lang="zh-CN" altLang="en-US" sz="1200" b="1" dirty="0"/>
                    </a:p>
                  </a:txBody>
                  <a:tcPr/>
                </a:tc>
              </a:tr>
              <a:tr h="135467">
                <a:tc>
                  <a:txBody>
                    <a:bodyPr/>
                    <a:lstStyle/>
                    <a:p>
                      <a:r>
                        <a:rPr lang="en-US" altLang="zh-CN" sz="1200" dirty="0" smtClean="0"/>
                        <a:t>Un-assigned </a:t>
                      </a:r>
                      <a:endParaRPr lang="zh-CN" altLang="en-US" sz="1200" dirty="0"/>
                    </a:p>
                  </a:txBody>
                  <a:tcPr/>
                </a:tc>
                <a:tc>
                  <a:txBody>
                    <a:bodyPr/>
                    <a:lstStyle/>
                    <a:p>
                      <a:r>
                        <a:rPr lang="en-US" altLang="zh-CN" sz="1200" dirty="0" smtClean="0"/>
                        <a:t>3</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16191, 16086, 15936</a:t>
                      </a:r>
                      <a:endParaRPr lang="zh-CN" altLang="en-US" sz="1200" dirty="0"/>
                    </a:p>
                  </a:txBody>
                  <a:tcPr/>
                </a:tc>
              </a:tr>
            </a:tbl>
          </a:graphicData>
        </a:graphic>
      </p:graphicFrame>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(1/2)</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graphicFrame>
        <p:nvGraphicFramePr>
          <p:cNvPr id="10" name="Table 5"/>
          <p:cNvGraphicFramePr>
            <a:graphicFrameLocks noGrp="1"/>
          </p:cNvGraphicFramePr>
          <p:nvPr>
            <p:extLst>
              <p:ext uri="{D42A27DB-BD31-4B8C-83A1-F6EECF244321}">
                <p14:modId xmlns:p14="http://schemas.microsoft.com/office/powerpoint/2010/main" val="2858338043"/>
              </p:ext>
            </p:extLst>
          </p:nvPr>
        </p:nvGraphicFramePr>
        <p:xfrm>
          <a:off x="1214437" y="2806740"/>
          <a:ext cx="6791325" cy="3335643"/>
        </p:xfrm>
        <a:graphic>
          <a:graphicData uri="http://schemas.openxmlformats.org/drawingml/2006/table">
            <a:tbl>
              <a:tblPr>
                <a:tableStyleId>{0E3FDE45-AF77-4B5C-9715-49D594BDF05E}</a:tableStyleId>
              </a:tblPr>
              <a:tblGrid>
                <a:gridCol w="1000125"/>
                <a:gridCol w="3962400"/>
                <a:gridCol w="1828800"/>
              </a:tblGrid>
              <a:tr h="129522">
                <a:tc>
                  <a:txBody>
                    <a:bodyPr/>
                    <a:lstStyle/>
                    <a:p>
                      <a:pPr algn="ctr" fontAlgn="b"/>
                      <a:r>
                        <a:rPr lang="en-US" sz="1400" b="1" u="none" strike="noStrike" dirty="0">
                          <a:effectLst/>
                        </a:rPr>
                        <a:t>DCN</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Title</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Author</a:t>
                      </a:r>
                      <a:endParaRPr lang="en-US" sz="1400" b="1" i="0" u="none" strike="noStrike" dirty="0">
                        <a:solidFill>
                          <a:srgbClr val="FFFFFF"/>
                        </a:solidFill>
                        <a:effectLst/>
                        <a:latin typeface="Calibri" panose="020F0502020204030204" pitchFamily="34" charset="0"/>
                      </a:endParaRPr>
                    </a:p>
                  </a:txBody>
                  <a:tcPr marL="7617" marR="7617" marT="7617" marB="0" anchor="b"/>
                </a:tc>
              </a:tr>
              <a:tr h="125971">
                <a:tc>
                  <a:txBody>
                    <a:bodyPr/>
                    <a:lstStyle/>
                    <a:p>
                      <a:pPr marL="0" algn="l" defTabSz="914400" rtl="0" eaLnBrk="1" fontAlgn="t" latinLnBrk="0" hangingPunct="1"/>
                      <a:r>
                        <a:rPr lang="en-US" sz="1400" u="none" strike="noStrike" kern="1200" dirty="0" smtClean="0">
                          <a:solidFill>
                            <a:srgbClr val="00B050"/>
                          </a:solidFill>
                          <a:effectLst/>
                          <a:latin typeface="+mn-lt"/>
                          <a:ea typeface="+mn-ea"/>
                          <a:cs typeface="+mn-cs"/>
                        </a:rPr>
                        <a:t>11-18/1534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cr</a:t>
                      </a:r>
                      <a:r>
                        <a:rPr lang="en-US" sz="1400" u="none" strike="noStrike" kern="1200" dirty="0" smtClean="0">
                          <a:solidFill>
                            <a:srgbClr val="00B050"/>
                          </a:solidFill>
                          <a:effectLst/>
                          <a:latin typeface="+mn-lt"/>
                          <a:ea typeface="+mn-ea"/>
                          <a:cs typeface="+mn-cs"/>
                        </a:rPr>
                        <a:t>-for-</a:t>
                      </a:r>
                      <a:r>
                        <a:rPr lang="en-US" sz="1400" u="none" strike="noStrike" kern="1200" dirty="0" err="1" smtClean="0">
                          <a:solidFill>
                            <a:srgbClr val="00B050"/>
                          </a:solidFill>
                          <a:effectLst/>
                          <a:latin typeface="+mn-lt"/>
                          <a:ea typeface="+mn-ea"/>
                          <a:cs typeface="+mn-cs"/>
                        </a:rPr>
                        <a:t>ppdu</a:t>
                      </a:r>
                      <a:r>
                        <a:rPr lang="en-US" sz="1400" u="none" strike="noStrike" kern="1200" dirty="0" smtClean="0">
                          <a:solidFill>
                            <a:srgbClr val="00B050"/>
                          </a:solidFill>
                          <a:effectLst/>
                          <a:latin typeface="+mn-lt"/>
                          <a:ea typeface="+mn-ea"/>
                          <a:cs typeface="+mn-cs"/>
                        </a:rPr>
                        <a:t>-formats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Tianyu</a:t>
                      </a:r>
                      <a:endParaRPr lang="zh-CN" altLang="en-US" sz="1400" dirty="0">
                        <a:solidFill>
                          <a:srgbClr val="00B050"/>
                        </a:solidFill>
                      </a:endParaRPr>
                    </a:p>
                  </a:txBody>
                  <a:tcPr marL="9525" marR="9525" marT="9525" marB="0" anchor="ctr"/>
                </a:tc>
              </a:tr>
              <a:tr h="125971">
                <a:tc>
                  <a:txBody>
                    <a:bodyPr/>
                    <a:lstStyle/>
                    <a:p>
                      <a:pPr marL="0" algn="l" defTabSz="914400" rtl="0" eaLnBrk="1" fontAlgn="t" latinLnBrk="0" hangingPunct="1"/>
                      <a:r>
                        <a:rPr lang="en-US" sz="1400" u="none" strike="noStrike" kern="1200" dirty="0" smtClean="0">
                          <a:solidFill>
                            <a:srgbClr val="00B050"/>
                          </a:solidFill>
                          <a:effectLst/>
                        </a:rPr>
                        <a:t>11-18/1759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comment-resolutions-for-</a:t>
                      </a:r>
                      <a:r>
                        <a:rPr lang="en-US" altLang="zh-CN" sz="1400" b="0" i="0" kern="1200" dirty="0" err="1" smtClean="0">
                          <a:solidFill>
                            <a:srgbClr val="00B050"/>
                          </a:solidFill>
                          <a:effectLst/>
                          <a:latin typeface="+mn-lt"/>
                          <a:ea typeface="+mn-ea"/>
                          <a:cs typeface="+mn-cs"/>
                        </a:rPr>
                        <a:t>xVECTORs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Bo Sun (ZTE)</a:t>
                      </a:r>
                      <a:endParaRPr lang="zh-CN" altLang="en-US" sz="1400" dirty="0">
                        <a:solidFill>
                          <a:srgbClr val="00B050"/>
                        </a:solidFill>
                      </a:endParaRPr>
                    </a:p>
                  </a:txBody>
                  <a:tcPr marL="9525" marR="9525" marT="9525" marB="0" anchor="ctr"/>
                </a:tc>
              </a:tr>
              <a:tr h="125971">
                <a:tc>
                  <a:txBody>
                    <a:bodyPr/>
                    <a:lstStyle/>
                    <a:p>
                      <a:pPr marL="0" algn="l" defTabSz="914400" rtl="0" eaLnBrk="1" fontAlgn="t" latinLnBrk="0" hangingPunct="1"/>
                      <a:r>
                        <a:rPr lang="en-US" sz="1400" u="none" strike="noStrike" kern="1200" dirty="0" smtClean="0">
                          <a:solidFill>
                            <a:srgbClr val="00B050"/>
                          </a:solidFill>
                          <a:effectLst/>
                        </a:rPr>
                        <a:t>11-18/1832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D3.0 comment resolution on </a:t>
                      </a:r>
                      <a:r>
                        <a:rPr lang="en-US" altLang="zh-CN" sz="1400" b="0" i="0" kern="1200" dirty="0" err="1" smtClean="0">
                          <a:solidFill>
                            <a:srgbClr val="00B050"/>
                          </a:solidFill>
                          <a:effectLst/>
                          <a:latin typeface="+mn-lt"/>
                          <a:ea typeface="+mn-ea"/>
                          <a:cs typeface="+mn-cs"/>
                        </a:rPr>
                        <a:t>cids</a:t>
                      </a:r>
                      <a:r>
                        <a:rPr lang="en-US" altLang="zh-CN" sz="1400" b="0" i="0" kern="1200" dirty="0" smtClean="0">
                          <a:solidFill>
                            <a:srgbClr val="00B050"/>
                          </a:solidFill>
                          <a:effectLst/>
                          <a:latin typeface="+mn-lt"/>
                          <a:ea typeface="+mn-ea"/>
                          <a:cs typeface="+mn-cs"/>
                        </a:rPr>
                        <a:t> for 28-4-3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Jianhan</a:t>
                      </a:r>
                      <a:r>
                        <a:rPr lang="en-US" altLang="zh-CN" sz="1400" baseline="0" dirty="0" smtClean="0">
                          <a:solidFill>
                            <a:srgbClr val="00B050"/>
                          </a:solidFill>
                        </a:rPr>
                        <a:t> Liu (MTK)</a:t>
                      </a:r>
                      <a:endParaRPr lang="zh-CN" altLang="en-US" sz="1400" dirty="0">
                        <a:solidFill>
                          <a:srgbClr val="00B050"/>
                        </a:solidFill>
                      </a:endParaRPr>
                    </a:p>
                  </a:txBody>
                  <a:tcPr marL="9525" marR="9525" marT="9525" marB="0" anchor="ctr"/>
                </a:tc>
              </a:tr>
              <a:tr h="124892">
                <a:tc>
                  <a:txBody>
                    <a:bodyPr/>
                    <a:lstStyle/>
                    <a:p>
                      <a:pPr marL="0" algn="l" defTabSz="914400" rtl="0" eaLnBrk="1" fontAlgn="b" latinLnBrk="0" hangingPunct="1"/>
                      <a:r>
                        <a:rPr lang="en-US" sz="1400" u="none" strike="noStrike" kern="1200" dirty="0" smtClean="0">
                          <a:solidFill>
                            <a:srgbClr val="00B050"/>
                          </a:solidFill>
                          <a:effectLst/>
                        </a:rPr>
                        <a:t>11-18/1764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rgbClr val="00B050"/>
                          </a:solidFill>
                          <a:effectLst/>
                          <a:latin typeface="+mn-lt"/>
                          <a:ea typeface="+mn-ea"/>
                          <a:cs typeface="+mn-cs"/>
                        </a:rPr>
                        <a:t>HE-SIG-CR-Part6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dirty="0" smtClean="0">
                          <a:solidFill>
                            <a:srgbClr val="00B050"/>
                          </a:solidFill>
                        </a:rPr>
                        <a:t>Ross</a:t>
                      </a:r>
                      <a:r>
                        <a:rPr lang="en-US" altLang="zh-CN" sz="1400" baseline="0" dirty="0" smtClean="0">
                          <a:solidFill>
                            <a:srgbClr val="00B050"/>
                          </a:solidFill>
                        </a:rPr>
                        <a:t> Jian Yu (Huawei)</a:t>
                      </a:r>
                      <a:endParaRPr lang="zh-CN" altLang="en-US" sz="1400" dirty="0">
                        <a:solidFill>
                          <a:srgbClr val="00B050"/>
                        </a:solidFill>
                      </a:endParaRPr>
                    </a:p>
                  </a:txBody>
                  <a:tcPr marL="7617" marR="7617" marT="7617" marB="0" anchor="ctr"/>
                </a:tc>
              </a:tr>
              <a:tr h="125971">
                <a:tc>
                  <a:txBody>
                    <a:bodyPr/>
                    <a:lstStyle/>
                    <a:p>
                      <a:pPr algn="l" fontAlgn="b"/>
                      <a:r>
                        <a:rPr lang="en-US" sz="1400" u="none" strike="noStrike" kern="1200" dirty="0" smtClean="0">
                          <a:solidFill>
                            <a:srgbClr val="00B050"/>
                          </a:solidFill>
                          <a:effectLst/>
                          <a:latin typeface="+mn-lt"/>
                          <a:ea typeface="+mn-ea"/>
                          <a:cs typeface="+mn-cs"/>
                        </a:rPr>
                        <a:t>11-18/1841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Comment Resolution on PHY Introduction</a:t>
                      </a:r>
                      <a:endParaRPr lang="zh-CN" altLang="en-US" sz="1400" b="0" i="0"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Bin</a:t>
                      </a:r>
                      <a:endParaRPr lang="zh-CN" altLang="en-US" sz="1400" b="0" i="0" kern="1200" dirty="0">
                        <a:solidFill>
                          <a:srgbClr val="00B050"/>
                        </a:solidFill>
                        <a:effectLst/>
                        <a:latin typeface="+mn-lt"/>
                        <a:ea typeface="+mn-ea"/>
                        <a:cs typeface="+mn-cs"/>
                      </a:endParaRPr>
                    </a:p>
                  </a:txBody>
                  <a:tcPr marL="9525" marR="9525" marT="9525" marB="0" anchor="ctr"/>
                </a:tc>
              </a:tr>
              <a:tr h="125971">
                <a:tc>
                  <a:txBody>
                    <a:bodyPr/>
                    <a:lstStyle/>
                    <a:p>
                      <a:pPr algn="l" fontAlgn="b"/>
                      <a:r>
                        <a:rPr lang="en-US" altLang="zh-CN" sz="1400" u="none" strike="noStrike" kern="1200" dirty="0" smtClean="0">
                          <a:solidFill>
                            <a:srgbClr val="00B050"/>
                          </a:solidFill>
                          <a:effectLst/>
                          <a:latin typeface="+mn-lt"/>
                          <a:ea typeface="+mn-ea"/>
                          <a:cs typeface="+mn-cs"/>
                        </a:rPr>
                        <a:t>11-18/1842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altLang="zh-CN" sz="1400" b="0" i="0" kern="1200" dirty="0" smtClean="0">
                          <a:solidFill>
                            <a:srgbClr val="00B050"/>
                          </a:solidFill>
                          <a:effectLst/>
                          <a:latin typeface="+mn-lt"/>
                          <a:ea typeface="+mn-ea"/>
                          <a:cs typeface="+mn-cs"/>
                        </a:rPr>
                        <a:t>Comment Resolution on PHY Miscellaneous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Bin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11-18/1848</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CID17100</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00B050"/>
                          </a:solidFill>
                          <a:effectLst/>
                          <a:latin typeface="+mn-lt"/>
                          <a:ea typeface="+mn-ea"/>
                          <a:cs typeface="+mn-cs"/>
                        </a:rPr>
                        <a:t>D3.0 Comment Resolution Part 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11-18/1850</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00B050"/>
                          </a:solidFill>
                          <a:effectLst/>
                          <a:latin typeface="+mn-lt"/>
                          <a:ea typeface="+mn-ea"/>
                          <a:cs typeface="+mn-cs"/>
                        </a:rPr>
                        <a:t>D3.0 Comment Resolution Part 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PHY subcarriers and RU part 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11-18/1735</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Intro</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25971">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11-18/1733</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CID16364 on Packet Extension</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11-18/1790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Miscellaneous</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Yujin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11-18/1891</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Trigger</a:t>
                      </a:r>
                      <a:r>
                        <a:rPr lang="en-US" sz="1400" b="0" i="0" u="none" strike="noStrike" kern="1200" baseline="0" dirty="0" smtClean="0">
                          <a:solidFill>
                            <a:srgbClr val="00B050"/>
                          </a:solidFill>
                          <a:effectLst/>
                          <a:latin typeface="+mn-lt"/>
                          <a:ea typeface="+mn-ea"/>
                          <a:cs typeface="+mn-cs"/>
                        </a:rPr>
                        <a:t> frame padding</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Hongyuan</a:t>
                      </a:r>
                      <a:endParaRPr lang="en-US" sz="1400" b="0" i="0" u="none" strike="noStrike" kern="1200" dirty="0">
                        <a:solidFill>
                          <a:srgbClr val="00B050"/>
                        </a:solidFill>
                        <a:effectLst/>
                        <a:latin typeface="+mn-lt"/>
                        <a:ea typeface="+mn-ea"/>
                        <a:cs typeface="+mn-cs"/>
                      </a:endParaRPr>
                    </a:p>
                  </a:txBody>
                  <a:tcPr marL="7617" marR="7617" marT="7617" marB="0" anchor="ctr"/>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(2/2)</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graphicFrame>
        <p:nvGraphicFramePr>
          <p:cNvPr id="10" name="Table 5"/>
          <p:cNvGraphicFramePr>
            <a:graphicFrameLocks noGrp="1"/>
          </p:cNvGraphicFramePr>
          <p:nvPr>
            <p:extLst>
              <p:ext uri="{D42A27DB-BD31-4B8C-83A1-F6EECF244321}">
                <p14:modId xmlns:p14="http://schemas.microsoft.com/office/powerpoint/2010/main" val="571421288"/>
              </p:ext>
            </p:extLst>
          </p:nvPr>
        </p:nvGraphicFramePr>
        <p:xfrm>
          <a:off x="932259" y="2514599"/>
          <a:ext cx="7279482" cy="3786308"/>
        </p:xfrm>
        <a:graphic>
          <a:graphicData uri="http://schemas.openxmlformats.org/drawingml/2006/table">
            <a:tbl>
              <a:tblPr>
                <a:tableStyleId>{0E3FDE45-AF77-4B5C-9715-49D594BDF05E}</a:tableStyleId>
              </a:tblPr>
              <a:tblGrid>
                <a:gridCol w="1095103"/>
                <a:gridCol w="4965179"/>
                <a:gridCol w="1219200"/>
              </a:tblGrid>
              <a:tr h="250676">
                <a:tc>
                  <a:txBody>
                    <a:bodyPr/>
                    <a:lstStyle/>
                    <a:p>
                      <a:pPr algn="ctr" fontAlgn="b"/>
                      <a:r>
                        <a:rPr lang="en-US" sz="1400" b="1" u="none" strike="noStrike" dirty="0">
                          <a:effectLst/>
                        </a:rPr>
                        <a:t>DCN</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Title</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a:effectLst/>
                        </a:rPr>
                        <a:t>Author</a:t>
                      </a:r>
                      <a:endParaRPr lang="en-US" sz="1400" b="1" i="0" u="none" strike="noStrike" dirty="0">
                        <a:solidFill>
                          <a:srgbClr val="FFFFFF"/>
                        </a:solidFill>
                        <a:effectLst/>
                        <a:latin typeface="Calibri" panose="020F0502020204030204" pitchFamily="34" charset="0"/>
                      </a:endParaRPr>
                    </a:p>
                  </a:txBody>
                  <a:tcPr marL="7617" marR="7617" marT="7617" marB="0" anchor="b"/>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11-18/1901</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altLang="zh-CN" sz="1400" b="0" i="0" kern="1200" dirty="0" smtClean="0">
                          <a:solidFill>
                            <a:srgbClr val="00B050"/>
                          </a:solidFill>
                          <a:effectLst/>
                          <a:latin typeface="+mn-lt"/>
                          <a:ea typeface="+mn-ea"/>
                          <a:cs typeface="+mn-cs"/>
                        </a:rPr>
                        <a:t>D3.0 Comment Resolution Part 5</a:t>
                      </a:r>
                      <a:endParaRPr lang="en-US" altLang="zh-CN" sz="1400" u="none" strike="noStrike" kern="1200" dirty="0" smtClean="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Youhan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11-18/1939</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rgbClr val="00B050"/>
                          </a:solidFill>
                          <a:effectLst/>
                          <a:latin typeface="+mn-lt"/>
                          <a:ea typeface="+mn-ea"/>
                          <a:cs typeface="+mn-cs"/>
                        </a:rPr>
                        <a:t>Comment resolution on MIBs - part 1</a:t>
                      </a: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Edward Au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11-18/1907</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cr</a:t>
                      </a:r>
                      <a:r>
                        <a:rPr lang="en-US" sz="1400" b="0" i="0" u="none" strike="noStrike" kern="1200" dirty="0" smtClean="0">
                          <a:solidFill>
                            <a:srgbClr val="00B050"/>
                          </a:solidFill>
                          <a:effectLst/>
                          <a:latin typeface="+mn-lt"/>
                          <a:ea typeface="+mn-ea"/>
                          <a:cs typeface="+mn-cs"/>
                        </a:rPr>
                        <a:t>-on-mu-</a:t>
                      </a:r>
                      <a:r>
                        <a:rPr lang="en-US" sz="1400" b="0" i="0" u="none" strike="noStrike" kern="1200" dirty="0" err="1" smtClean="0">
                          <a:solidFill>
                            <a:srgbClr val="00B050"/>
                          </a:solidFill>
                          <a:effectLst/>
                          <a:latin typeface="+mn-lt"/>
                          <a:ea typeface="+mn-ea"/>
                          <a:cs typeface="+mn-cs"/>
                        </a:rPr>
                        <a:t>cts</a:t>
                      </a:r>
                      <a:r>
                        <a:rPr lang="en-US" sz="1400" b="0" i="0" u="none" strike="noStrike" kern="1200" dirty="0" smtClean="0">
                          <a:solidFill>
                            <a:srgbClr val="00B050"/>
                          </a:solidFill>
                          <a:effectLst/>
                          <a:latin typeface="+mn-lt"/>
                          <a:ea typeface="+mn-ea"/>
                          <a:cs typeface="+mn-cs"/>
                        </a:rPr>
                        <a:t>-scrambling</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Hongyuan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11-18/2007</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CR_CID_16363</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Xiaogang</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11-18/1980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D3.0 CR PHY </a:t>
                      </a:r>
                      <a:r>
                        <a:rPr lang="en-US" altLang="zh-CN" sz="1400" b="0" i="0" kern="1200" dirty="0" err="1" smtClean="0">
                          <a:solidFill>
                            <a:srgbClr val="00B050"/>
                          </a:solidFill>
                          <a:effectLst/>
                          <a:latin typeface="+mn-lt"/>
                          <a:ea typeface="+mn-ea"/>
                          <a:cs typeface="+mn-cs"/>
                        </a:rPr>
                        <a:t>Misc</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Tianyu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FF0000"/>
                          </a:solidFill>
                          <a:effectLst/>
                          <a:latin typeface="+mn-lt"/>
                          <a:ea typeface="+mn-ea"/>
                          <a:cs typeface="+mn-cs"/>
                        </a:rPr>
                        <a:t>11-18/1932</a:t>
                      </a:r>
                      <a:endParaRPr lang="en-US" sz="1400" b="0" i="0" u="none" strike="noStrike" kern="1200" dirty="0">
                        <a:solidFill>
                          <a:srgbClr val="FF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FF0000"/>
                          </a:solidFill>
                          <a:effectLst/>
                          <a:latin typeface="+mn-lt"/>
                          <a:ea typeface="+mn-ea"/>
                          <a:cs typeface="+mn-cs"/>
                        </a:rPr>
                        <a:t>Miscellaneous CRs on PHY and MAC</a:t>
                      </a:r>
                      <a:endParaRPr lang="en-US" sz="1400" b="0" i="0" kern="1200" dirty="0">
                        <a:solidFill>
                          <a:srgbClr val="FF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FF0000"/>
                          </a:solidFill>
                          <a:effectLst/>
                          <a:latin typeface="+mn-lt"/>
                          <a:ea typeface="+mn-ea"/>
                          <a:cs typeface="+mn-cs"/>
                        </a:rPr>
                        <a:t>Peter </a:t>
                      </a:r>
                      <a:r>
                        <a:rPr lang="en-US" sz="1400" b="0" i="0" u="none" strike="noStrike" kern="1200" dirty="0" err="1" smtClean="0">
                          <a:solidFill>
                            <a:srgbClr val="FF0000"/>
                          </a:solidFill>
                          <a:effectLst/>
                          <a:latin typeface="+mn-lt"/>
                          <a:ea typeface="+mn-ea"/>
                          <a:cs typeface="+mn-cs"/>
                        </a:rPr>
                        <a:t>Loc</a:t>
                      </a:r>
                      <a:endParaRPr lang="en-US" sz="1400" b="0" i="0" u="none" strike="noStrike" kern="1200" dirty="0">
                        <a:solidFill>
                          <a:srgbClr val="FF000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11-18/1942</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comment-resolution-on-pics</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Edward</a:t>
                      </a:r>
                      <a:r>
                        <a:rPr lang="en-US" sz="1400" b="0" i="0" u="none" strike="noStrike" kern="1200" baseline="0" dirty="0" smtClean="0">
                          <a:solidFill>
                            <a:srgbClr val="00B050"/>
                          </a:solidFill>
                          <a:effectLst/>
                          <a:latin typeface="+mn-lt"/>
                          <a:ea typeface="+mn-ea"/>
                          <a:cs typeface="+mn-cs"/>
                        </a:rPr>
                        <a:t> Au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11-18/1944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comment-resolution-on-mibs-part-2</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Edward</a:t>
                      </a:r>
                      <a:r>
                        <a:rPr lang="en-US" sz="1400" b="0" i="0" u="none" strike="noStrike" kern="1200" baseline="0" dirty="0" smtClean="0">
                          <a:solidFill>
                            <a:srgbClr val="00B050"/>
                          </a:solidFill>
                          <a:effectLst/>
                          <a:latin typeface="+mn-lt"/>
                          <a:ea typeface="+mn-ea"/>
                          <a:cs typeface="+mn-cs"/>
                        </a:rPr>
                        <a:t> Au</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11-18/2023</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comment-resolution-on-cid-16768</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Jianhan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11-18/2017</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PHY Remaining CIDs</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Bin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11-18/2019</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resolution-for-sig-b-compression-mode-definition-in-</a:t>
                      </a:r>
                      <a:r>
                        <a:rPr lang="en-US" sz="1400" b="0" i="0" kern="1200" dirty="0" err="1" smtClean="0">
                          <a:solidFill>
                            <a:srgbClr val="00B050"/>
                          </a:solidFill>
                          <a:effectLst/>
                          <a:latin typeface="+mn-lt"/>
                          <a:ea typeface="+mn-ea"/>
                          <a:cs typeface="+mn-cs"/>
                        </a:rPr>
                        <a:t>txvector</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Jerome</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11-18/1774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resolution-to-cid-16624-hesigb</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Brian Hart</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11-18/2034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00B050"/>
                          </a:solidFill>
                          <a:effectLst/>
                          <a:latin typeface="+mn-lt"/>
                          <a:ea typeface="+mn-ea"/>
                          <a:cs typeface="+mn-cs"/>
                        </a:rPr>
                        <a:t>d3-0-cid16191</a:t>
                      </a:r>
                      <a:endParaRPr lang="en-US" sz="1400" b="0" i="0"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Youhan</a:t>
                      </a:r>
                      <a:endParaRPr lang="en-US" sz="1400" b="0" i="0" u="none" strike="noStrike" kern="1200" dirty="0">
                        <a:solidFill>
                          <a:srgbClr val="00B05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FFC000"/>
                          </a:solidFill>
                          <a:effectLst/>
                          <a:latin typeface="+mn-lt"/>
                          <a:ea typeface="+mn-ea"/>
                          <a:cs typeface="+mn-cs"/>
                        </a:rPr>
                        <a:t>11-18/1779</a:t>
                      </a:r>
                      <a:endParaRPr lang="en-US" sz="1400" b="0" i="0" u="none" strike="noStrike"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smtClean="0">
                          <a:solidFill>
                            <a:srgbClr val="FFC000"/>
                          </a:solidFill>
                          <a:effectLst/>
                          <a:latin typeface="+mn-lt"/>
                          <a:ea typeface="+mn-ea"/>
                          <a:cs typeface="+mn-cs"/>
                        </a:rPr>
                        <a:t>lb233-cr-transmit-power-control</a:t>
                      </a:r>
                      <a:endParaRPr lang="en-US" sz="1400" b="0" i="0"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FFC000"/>
                          </a:solidFill>
                          <a:effectLst/>
                          <a:latin typeface="+mn-lt"/>
                          <a:ea typeface="+mn-ea"/>
                          <a:cs typeface="+mn-cs"/>
                        </a:rPr>
                        <a:t>Yongho</a:t>
                      </a:r>
                      <a:endParaRPr lang="en-US" sz="1400" b="0" i="0" u="none" strike="noStrike" kern="1200" dirty="0">
                        <a:solidFill>
                          <a:srgbClr val="FFC00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FFC000"/>
                          </a:solidFill>
                          <a:effectLst/>
                          <a:latin typeface="+mn-lt"/>
                          <a:ea typeface="+mn-ea"/>
                          <a:cs typeface="+mn-cs"/>
                        </a:rPr>
                        <a:t>11-18/1906</a:t>
                      </a:r>
                      <a:endParaRPr lang="en-US" sz="1400" b="0" i="0" u="none" strike="noStrike"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err="1" smtClean="0">
                          <a:solidFill>
                            <a:srgbClr val="FFC000"/>
                          </a:solidFill>
                          <a:effectLst/>
                          <a:latin typeface="+mn-lt"/>
                          <a:ea typeface="+mn-ea"/>
                          <a:cs typeface="+mn-cs"/>
                        </a:rPr>
                        <a:t>cr</a:t>
                      </a:r>
                      <a:r>
                        <a:rPr lang="en-US" sz="1400" b="0" i="0" kern="1200" dirty="0" smtClean="0">
                          <a:solidFill>
                            <a:srgbClr val="FFC000"/>
                          </a:solidFill>
                          <a:effectLst/>
                          <a:latin typeface="+mn-lt"/>
                          <a:ea typeface="+mn-ea"/>
                          <a:cs typeface="+mn-cs"/>
                        </a:rPr>
                        <a:t>-on-trigger-frame-mac-padding</a:t>
                      </a:r>
                      <a:endParaRPr lang="en-US" sz="1400" b="0" i="0"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FFC000"/>
                          </a:solidFill>
                          <a:effectLst/>
                          <a:latin typeface="+mn-lt"/>
                          <a:ea typeface="+mn-ea"/>
                          <a:cs typeface="+mn-cs"/>
                        </a:rPr>
                        <a:t>Hongyuan</a:t>
                      </a:r>
                      <a:endParaRPr lang="en-US" sz="1400" b="0" i="0" u="none" strike="noStrike" kern="1200" dirty="0">
                        <a:solidFill>
                          <a:srgbClr val="FFC000"/>
                        </a:solidFill>
                        <a:effectLst/>
                        <a:latin typeface="+mn-lt"/>
                        <a:ea typeface="+mn-ea"/>
                        <a:cs typeface="+mn-cs"/>
                      </a:endParaRPr>
                    </a:p>
                  </a:txBody>
                  <a:tcPr marL="7617" marR="7617" marT="7617" marB="0" anchor="ctr"/>
                </a:tc>
              </a:tr>
              <a:tr h="124892">
                <a:tc>
                  <a:txBody>
                    <a:bodyPr/>
                    <a:lstStyle/>
                    <a:p>
                      <a:pPr marL="0" algn="l" defTabSz="914400" rtl="0" eaLnBrk="1" fontAlgn="b" latinLnBrk="0" hangingPunct="1"/>
                      <a:r>
                        <a:rPr lang="en-US" sz="1400" b="0" i="0" u="none" strike="noStrike" kern="1200" dirty="0" smtClean="0">
                          <a:solidFill>
                            <a:srgbClr val="FFC000"/>
                          </a:solidFill>
                          <a:effectLst/>
                          <a:latin typeface="+mn-lt"/>
                          <a:ea typeface="+mn-ea"/>
                          <a:cs typeface="+mn-cs"/>
                        </a:rPr>
                        <a:t>11-18/2033</a:t>
                      </a:r>
                      <a:endParaRPr lang="en-US" sz="1400" b="0" i="0" u="none" strike="noStrike"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kern="1200" dirty="0" err="1" smtClean="0">
                          <a:solidFill>
                            <a:srgbClr val="FFC000"/>
                          </a:solidFill>
                          <a:effectLst/>
                          <a:latin typeface="+mn-lt"/>
                          <a:ea typeface="+mn-ea"/>
                          <a:cs typeface="+mn-cs"/>
                        </a:rPr>
                        <a:t>cr</a:t>
                      </a:r>
                      <a:r>
                        <a:rPr lang="en-US" sz="1400" b="0" i="0" kern="1200" dirty="0" smtClean="0">
                          <a:solidFill>
                            <a:srgbClr val="FFC000"/>
                          </a:solidFill>
                          <a:effectLst/>
                          <a:latin typeface="+mn-lt"/>
                          <a:ea typeface="+mn-ea"/>
                          <a:cs typeface="+mn-cs"/>
                        </a:rPr>
                        <a:t>-sounding-</a:t>
                      </a:r>
                      <a:r>
                        <a:rPr lang="en-US" sz="1400" b="0" i="0" kern="1200" dirty="0" err="1" smtClean="0">
                          <a:solidFill>
                            <a:srgbClr val="FFC000"/>
                          </a:solidFill>
                          <a:effectLst/>
                          <a:latin typeface="+mn-lt"/>
                          <a:ea typeface="+mn-ea"/>
                          <a:cs typeface="+mn-cs"/>
                        </a:rPr>
                        <a:t>phy</a:t>
                      </a:r>
                      <a:endParaRPr lang="en-US" sz="1400" b="0" i="0" kern="1200" dirty="0">
                        <a:solidFill>
                          <a:srgbClr val="FFC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FFC000"/>
                          </a:solidFill>
                          <a:effectLst/>
                          <a:latin typeface="+mn-lt"/>
                          <a:ea typeface="+mn-ea"/>
                          <a:cs typeface="+mn-cs"/>
                        </a:rPr>
                        <a:t>Xiaogang</a:t>
                      </a:r>
                      <a:endParaRPr lang="en-US" sz="1400" b="0" i="0" u="none" strike="noStrike" kern="1200" dirty="0">
                        <a:solidFill>
                          <a:srgbClr val="FFC000"/>
                        </a:solidFill>
                        <a:effectLst/>
                        <a:latin typeface="+mn-lt"/>
                        <a:ea typeface="+mn-ea"/>
                        <a:cs typeface="+mn-cs"/>
                      </a:endParaRPr>
                    </a:p>
                  </a:txBody>
                  <a:tcPr marL="7617" marR="7617" marT="7617" marB="0" anchor="ctr"/>
                </a:tc>
              </a:tr>
            </a:tbl>
          </a:graphicData>
        </a:graphic>
      </p:graphicFrame>
    </p:spTree>
    <p:extLst>
      <p:ext uri="{BB962C8B-B14F-4D97-AF65-F5344CB8AC3E}">
        <p14:creationId xmlns:p14="http://schemas.microsoft.com/office/powerpoint/2010/main" val="3201643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11-18/1850r2)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19 CIDs and the corresponding modification proposal to IEEE P802.11ax D3.2 as in 11-18/1850r2</a:t>
            </a:r>
          </a:p>
          <a:p>
            <a:pPr lvl="1"/>
            <a:r>
              <a:rPr lang="en-US" altLang="zh-CN" dirty="0" smtClean="0"/>
              <a:t>CID </a:t>
            </a:r>
            <a:r>
              <a:rPr lang="en-GB" altLang="zh-CN" dirty="0"/>
              <a:t>15666, 15667, 16002, 15663, 16325, 16323, 16004, 16633, 16376, 16231, 15571, 15574, 15159, </a:t>
            </a:r>
            <a:r>
              <a:rPr lang="en-GB" altLang="zh-CN" dirty="0" smtClean="0"/>
              <a:t>15580</a:t>
            </a:r>
            <a:r>
              <a:rPr lang="en-GB" altLang="zh-CN" dirty="0"/>
              <a:t>, 16823, 15575, 15576, 16824, </a:t>
            </a:r>
            <a:r>
              <a:rPr lang="en-GB" altLang="zh-CN" dirty="0" smtClean="0"/>
              <a:t>16825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11-18/1850r2)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the corresponding modification proposal to IEEE P802.11ax D3.2 as in 11-18/1850r2</a:t>
            </a:r>
          </a:p>
          <a:p>
            <a:pPr lvl="1"/>
            <a:r>
              <a:rPr lang="en-US" altLang="zh-CN" dirty="0" smtClean="0"/>
              <a:t>CID </a:t>
            </a:r>
            <a:r>
              <a:rPr lang="en-GB" altLang="zh-CN" dirty="0" smtClean="0"/>
              <a:t>15160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24Y/1N/4A, Passed</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187594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11-18/1907r0)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2 CIDs and the corresponding modification proposal to IEEE P802.11ax D3.2 as in 11-18/1907r0</a:t>
            </a:r>
          </a:p>
          <a:p>
            <a:pPr lvl="1"/>
            <a:r>
              <a:rPr lang="en-US" altLang="zh-CN" dirty="0" smtClean="0"/>
              <a:t>CID </a:t>
            </a:r>
            <a:r>
              <a:rPr lang="en-GB" altLang="zh-CN" i="1" dirty="0"/>
              <a:t>16014, </a:t>
            </a:r>
            <a:r>
              <a:rPr lang="en-GB" altLang="zh-CN" i="1" dirty="0" smtClean="0"/>
              <a:t>16050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938080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11-18/2007r0)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as in 11-18/2007r0</a:t>
            </a:r>
          </a:p>
          <a:p>
            <a:pPr lvl="1"/>
            <a:r>
              <a:rPr lang="en-US" altLang="zh-CN" dirty="0" smtClean="0"/>
              <a:t>CID </a:t>
            </a:r>
            <a:r>
              <a:rPr lang="en-US" altLang="zh-CN" i="1" dirty="0" smtClean="0"/>
              <a:t>16363</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764817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11-18/1980r1)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2 CIDs and the corresponding modification proposal to IEEE P802.11ax D3.2 as in 11-18/1980r1</a:t>
            </a:r>
          </a:p>
          <a:p>
            <a:pPr lvl="1"/>
            <a:r>
              <a:rPr lang="en-US" altLang="zh-CN" dirty="0" smtClean="0"/>
              <a:t>CID </a:t>
            </a:r>
            <a:r>
              <a:rPr lang="en-GB" altLang="zh-CN" i="1" dirty="0" smtClean="0"/>
              <a:t>16067, 16846</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675702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Bangkok, Thailand</a:t>
            </a:r>
          </a:p>
          <a:p>
            <a:pPr algn="ctr">
              <a:lnSpc>
                <a:spcPct val="90000"/>
              </a:lnSpc>
              <a:buFontTx/>
              <a:buNone/>
            </a:pPr>
            <a:r>
              <a:rPr lang="en-US" altLang="en-US" sz="3200" dirty="0" smtClean="0">
                <a:latin typeface="Arial" pitchFamily="34" charset="0"/>
              </a:rPr>
              <a:t>Nov 12-15, 2018</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6 (</a:t>
            </a:r>
            <a:r>
              <a:rPr lang="en-US" altLang="zh-CN" dirty="0" err="1" smtClean="0"/>
              <a:t>cr</a:t>
            </a:r>
            <a:r>
              <a:rPr lang="en-US" altLang="zh-CN" dirty="0" smtClean="0"/>
              <a:t>, 11-18/1841r2)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the corresponding modification proposal to IEEE P802.11ax D3.2 as in 11-18/1841r2</a:t>
            </a:r>
          </a:p>
          <a:p>
            <a:pPr lvl="1"/>
            <a:r>
              <a:rPr lang="en-US" altLang="zh-CN" dirty="0" smtClean="0"/>
              <a:t>CID </a:t>
            </a:r>
            <a:r>
              <a:rPr lang="en-GB" altLang="zh-CN" dirty="0" smtClean="0"/>
              <a:t>15660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087582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7 (</a:t>
            </a:r>
            <a:r>
              <a:rPr lang="en-US" altLang="zh-CN" dirty="0" err="1" smtClean="0"/>
              <a:t>cr</a:t>
            </a:r>
            <a:r>
              <a:rPr lang="en-US" altLang="zh-CN" dirty="0" smtClean="0"/>
              <a:t>, 11-18/1733r1)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the corresponding modification proposal to IEEE P802.11ax D3.1 as in 11-18/1733r1</a:t>
            </a:r>
          </a:p>
          <a:p>
            <a:pPr lvl="1"/>
            <a:r>
              <a:rPr lang="en-US" altLang="zh-CN" dirty="0" smtClean="0"/>
              <a:t>CID </a:t>
            </a:r>
            <a:r>
              <a:rPr lang="en-GB" altLang="zh-CN" dirty="0" smtClean="0"/>
              <a:t>16364</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1530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8 (</a:t>
            </a:r>
            <a:r>
              <a:rPr lang="en-US" altLang="zh-CN" dirty="0" err="1" smtClean="0"/>
              <a:t>cr</a:t>
            </a:r>
            <a:r>
              <a:rPr lang="en-US" altLang="zh-CN" dirty="0" smtClean="0"/>
              <a:t>, 11-18/1939r1)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13 CIDs and the corresponding modification proposal to IEEE P802.11ax D3.2 as in 11-18/1939r1</a:t>
            </a:r>
          </a:p>
          <a:p>
            <a:pPr lvl="1"/>
            <a:r>
              <a:rPr lang="en-US" altLang="zh-CN" dirty="0" smtClean="0"/>
              <a:t>CID </a:t>
            </a:r>
            <a:r>
              <a:rPr lang="en-GB" altLang="zh-CN" dirty="0"/>
              <a:t>15148, 15149, 15150, 15151, 15152, 16224, 16420, 16720, 16112, 16113, 16332, </a:t>
            </a:r>
            <a:r>
              <a:rPr lang="en-GB" altLang="zh-CN" dirty="0" smtClean="0"/>
              <a:t>16333 </a:t>
            </a:r>
            <a:r>
              <a:rPr lang="en-GB" altLang="zh-CN" dirty="0"/>
              <a:t>and 16875</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29532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9 (</a:t>
            </a:r>
            <a:r>
              <a:rPr lang="en-US" altLang="zh-CN" dirty="0" err="1" smtClean="0"/>
              <a:t>cr</a:t>
            </a:r>
            <a:r>
              <a:rPr lang="en-US" altLang="zh-CN" dirty="0" smtClean="0"/>
              <a:t>, 11-18/1944r0)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3 CIDs and the corresponding modification proposal to IEEE P802.11ax D3.2 as in 11-18/1944r0</a:t>
            </a:r>
          </a:p>
          <a:p>
            <a:pPr lvl="1"/>
            <a:r>
              <a:rPr lang="en-US" altLang="zh-CN" dirty="0" smtClean="0"/>
              <a:t>CID </a:t>
            </a:r>
            <a:r>
              <a:rPr lang="en-GB" altLang="zh-CN" dirty="0"/>
              <a:t>16234, 17063, and 17064</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195751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10 (</a:t>
            </a:r>
            <a:r>
              <a:rPr lang="en-US" altLang="zh-CN" dirty="0" err="1" smtClean="0"/>
              <a:t>cr</a:t>
            </a:r>
            <a:r>
              <a:rPr lang="en-US" altLang="zh-CN" dirty="0" smtClean="0"/>
              <a:t>, 11-18/1942r1)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a:t>6</a:t>
            </a:r>
            <a:r>
              <a:rPr lang="en-US" altLang="zh-CN" dirty="0" smtClean="0"/>
              <a:t> CIDs and the corresponding modification proposal to IEEE P802.11ax D3.2 as in 11-18/1942r1</a:t>
            </a:r>
          </a:p>
          <a:p>
            <a:pPr lvl="1"/>
            <a:r>
              <a:rPr lang="en-US" altLang="zh-CN" dirty="0" smtClean="0"/>
              <a:t>CID </a:t>
            </a:r>
            <a:r>
              <a:rPr lang="en-GB" altLang="zh-CN" dirty="0"/>
              <a:t>15174, 15156, 16928, 16929, </a:t>
            </a:r>
            <a:r>
              <a:rPr lang="en-GB" altLang="zh-CN" dirty="0" smtClean="0"/>
              <a:t>17136 </a:t>
            </a:r>
            <a:r>
              <a:rPr lang="en-GB" altLang="zh-CN" dirty="0"/>
              <a:t>and </a:t>
            </a:r>
            <a:r>
              <a:rPr lang="en-GB" altLang="zh-CN" dirty="0" smtClean="0"/>
              <a:t>17137</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36701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11 (</a:t>
            </a:r>
            <a:r>
              <a:rPr lang="en-US" altLang="zh-CN" dirty="0" err="1" smtClean="0"/>
              <a:t>cr</a:t>
            </a:r>
            <a:r>
              <a:rPr lang="en-US" altLang="zh-CN" dirty="0" smtClean="0"/>
              <a:t>, 11-18/2017r1)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2 CIDs as in 11-18/2017r1</a:t>
            </a:r>
          </a:p>
          <a:p>
            <a:pPr lvl="1"/>
            <a:r>
              <a:rPr lang="en-US" altLang="zh-CN" dirty="0" smtClean="0"/>
              <a:t>CID </a:t>
            </a:r>
            <a:r>
              <a:rPr lang="en-GB" altLang="zh-CN" dirty="0"/>
              <a:t>15916, 16775</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733019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12 (non-</a:t>
            </a:r>
            <a:r>
              <a:rPr lang="en-US" altLang="zh-CN" dirty="0" err="1" smtClean="0"/>
              <a:t>cr</a:t>
            </a:r>
            <a:r>
              <a:rPr lang="en-US" altLang="zh-CN" dirty="0" smtClean="0"/>
              <a:t>, 11-18/2019r0)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modification proposal to IEEE P802.11ax D3.2 as in 11-18/2019r0</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51873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13 (</a:t>
            </a:r>
            <a:r>
              <a:rPr lang="en-US" altLang="zh-CN" dirty="0" err="1" smtClean="0"/>
              <a:t>cr</a:t>
            </a:r>
            <a:r>
              <a:rPr lang="en-US" altLang="zh-CN" dirty="0" smtClean="0"/>
              <a:t>, 11-18/2023r2)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the corresponding modification proposal to IEEE P802.11ax D3.2 as in 11-18/2023r2</a:t>
            </a:r>
          </a:p>
          <a:p>
            <a:pPr lvl="1"/>
            <a:r>
              <a:rPr lang="en-US" altLang="zh-CN" dirty="0" smtClean="0"/>
              <a:t>CID </a:t>
            </a:r>
            <a:r>
              <a:rPr lang="en-GB" altLang="zh-CN" dirty="0" smtClean="0"/>
              <a:t>16768</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9393484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14 </a:t>
            </a:r>
            <a:r>
              <a:rPr lang="en-US" altLang="zh-CN" dirty="0" smtClean="0"/>
              <a:t>(</a:t>
            </a:r>
            <a:r>
              <a:rPr lang="en-US" altLang="zh-CN" dirty="0" err="1" smtClean="0"/>
              <a:t>cr</a:t>
            </a:r>
            <a:r>
              <a:rPr lang="en-US" altLang="zh-CN" dirty="0" smtClean="0"/>
              <a:t>, </a:t>
            </a:r>
            <a:r>
              <a:rPr lang="en-US" altLang="zh-CN" dirty="0" smtClean="0"/>
              <a:t>11-18/1901r1)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10 CIDs </a:t>
            </a:r>
            <a:r>
              <a:rPr lang="en-US" altLang="zh-CN" dirty="0" smtClean="0"/>
              <a:t>and the corresponding modification proposal to IEEE P802.11ax D3.2 as in </a:t>
            </a:r>
            <a:r>
              <a:rPr lang="en-US" altLang="zh-CN" dirty="0" smtClean="0"/>
              <a:t>11-18/1901r1</a:t>
            </a:r>
            <a:endParaRPr lang="en-US" altLang="zh-CN" dirty="0" smtClean="0"/>
          </a:p>
          <a:p>
            <a:pPr lvl="1"/>
            <a:r>
              <a:rPr lang="en-US" altLang="zh-CN" dirty="0" smtClean="0"/>
              <a:t>CID </a:t>
            </a:r>
            <a:r>
              <a:rPr lang="en-GB" altLang="zh-CN" dirty="0"/>
              <a:t>15595, 15597, 16324, 16087, 16089, 16570, 15593, 15594, 16088, </a:t>
            </a:r>
            <a:r>
              <a:rPr lang="en-GB" altLang="zh-CN" dirty="0" smtClean="0"/>
              <a:t>15598</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242412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15 </a:t>
            </a:r>
            <a:r>
              <a:rPr lang="en-US" altLang="zh-CN" dirty="0" smtClean="0"/>
              <a:t>(</a:t>
            </a:r>
            <a:r>
              <a:rPr lang="en-US" altLang="zh-CN" dirty="0" err="1" smtClean="0"/>
              <a:t>cr</a:t>
            </a:r>
            <a:r>
              <a:rPr lang="en-US" altLang="zh-CN" dirty="0" smtClean="0"/>
              <a:t>, </a:t>
            </a:r>
            <a:r>
              <a:rPr lang="en-US" altLang="zh-CN" dirty="0" smtClean="0"/>
              <a:t>11-18/2034r0)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t>
            </a:r>
            <a:r>
              <a:rPr lang="en-US" altLang="zh-CN" dirty="0" smtClean="0"/>
              <a:t>and the corresponding modification proposal to IEEE P802.11ax D3.2 as in </a:t>
            </a:r>
            <a:r>
              <a:rPr lang="en-US" altLang="zh-CN" dirty="0" smtClean="0"/>
              <a:t>11-18/2034r0</a:t>
            </a:r>
            <a:endParaRPr lang="en-US" altLang="zh-CN" dirty="0" smtClean="0"/>
          </a:p>
          <a:p>
            <a:pPr lvl="1"/>
            <a:r>
              <a:rPr lang="en-US" altLang="zh-CN" dirty="0" smtClean="0"/>
              <a:t>CID </a:t>
            </a:r>
            <a:r>
              <a:rPr lang="en-GB" altLang="zh-CN" dirty="0" smtClean="0"/>
              <a:t>16191</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83133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16 </a:t>
            </a:r>
            <a:r>
              <a:rPr lang="en-US" altLang="zh-CN" dirty="0" smtClean="0"/>
              <a:t>(</a:t>
            </a:r>
            <a:r>
              <a:rPr lang="en-US" altLang="zh-CN" dirty="0" err="1" smtClean="0"/>
              <a:t>cr</a:t>
            </a:r>
            <a:r>
              <a:rPr lang="en-US" altLang="zh-CN" dirty="0" smtClean="0"/>
              <a:t>, </a:t>
            </a:r>
            <a:r>
              <a:rPr lang="en-US" altLang="zh-CN" dirty="0" smtClean="0"/>
              <a:t>11-18/1779r2)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as </a:t>
            </a:r>
            <a:r>
              <a:rPr lang="en-US" altLang="zh-CN" dirty="0" smtClean="0"/>
              <a:t>in </a:t>
            </a:r>
            <a:r>
              <a:rPr lang="en-US" altLang="zh-CN" dirty="0" smtClean="0"/>
              <a:t>11-18/1779r2</a:t>
            </a:r>
            <a:endParaRPr lang="en-US" altLang="zh-CN" dirty="0" smtClean="0"/>
          </a:p>
          <a:p>
            <a:pPr lvl="1"/>
            <a:r>
              <a:rPr lang="en-US" altLang="zh-CN" dirty="0" smtClean="0"/>
              <a:t>CID </a:t>
            </a:r>
            <a:r>
              <a:rPr lang="en-GB" altLang="zh-CN" dirty="0" smtClean="0"/>
              <a:t>16441</a:t>
            </a:r>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64320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57711</TotalTime>
  <Words>2069</Words>
  <Application>Microsoft Office PowerPoint</Application>
  <PresentationFormat>全屏显示(4:3)</PresentationFormat>
  <Paragraphs>447</Paragraphs>
  <Slides>30</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39"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Adhoc Comments Status</vt:lpstr>
      <vt:lpstr>PHY Submissions (1/2)</vt:lpstr>
      <vt:lpstr>PHY Submissions (2/2)</vt:lpstr>
      <vt:lpstr>Straw-poll 1 (cr, 11-18/1850r2)</vt:lpstr>
      <vt:lpstr>Straw-poll 2 (cr, 11-18/1850r2)</vt:lpstr>
      <vt:lpstr>Straw-poll 3 (cr, 11-18/1907r0)</vt:lpstr>
      <vt:lpstr>Straw-poll 4 (cr, 11-18/2007r0)</vt:lpstr>
      <vt:lpstr>Straw-poll 5 (cr, 11-18/1980r1)</vt:lpstr>
      <vt:lpstr>Straw-poll 6 (cr, 11-18/1841r2)</vt:lpstr>
      <vt:lpstr>Straw-poll 7 (cr, 11-18/1733r1)</vt:lpstr>
      <vt:lpstr>Straw-poll 8 (cr, 11-18/1939r1)</vt:lpstr>
      <vt:lpstr>Straw-poll 9 (cr, 11-18/1944r0)</vt:lpstr>
      <vt:lpstr>Straw-poll 10 (cr, 11-18/1942r1)</vt:lpstr>
      <vt:lpstr>Straw-poll 11 (cr, 11-18/2017r1)</vt:lpstr>
      <vt:lpstr>Straw-poll 12 (non-cr, 11-18/2019r0)</vt:lpstr>
      <vt:lpstr>Straw-poll 13 (cr, 11-18/2023r2)</vt:lpstr>
      <vt:lpstr>Straw-poll 14 (cr, 11-18/1901r1)</vt:lpstr>
      <vt:lpstr>Straw-poll 15 (cr, 11-18/2034r0)</vt:lpstr>
      <vt:lpstr>Straw-poll 16 (cr, 11-18/1779r2)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2732</cp:revision>
  <cp:lastPrinted>1998-02-10T13:28:06Z</cp:lastPrinted>
  <dcterms:created xsi:type="dcterms:W3CDTF">2007-04-17T18:10:23Z</dcterms:created>
  <dcterms:modified xsi:type="dcterms:W3CDTF">2018-11-14T09:06:25Z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