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1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802.11-18/1997r0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Nov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2018-11-12</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85"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a:t>
            </a:r>
            <a:r>
              <a:rPr lang="en-US" altLang="zh-CN" dirty="0" smtClean="0"/>
              <a:t>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299099845"/>
              </p:ext>
            </p:extLst>
          </p:nvPr>
        </p:nvGraphicFramePr>
        <p:xfrm>
          <a:off x="1219200" y="2286000"/>
          <a:ext cx="7205980" cy="2575560"/>
        </p:xfrm>
        <a:graphic>
          <a:graphicData uri="http://schemas.openxmlformats.org/drawingml/2006/table">
            <a:tbl>
              <a:tblPr firstRow="1" bandRow="1">
                <a:tableStyleId>{616DA210-FB5B-4158-B5E0-FEB733F419BA}</a:tableStyleId>
              </a:tblPr>
              <a:tblGrid>
                <a:gridCol w="990600"/>
                <a:gridCol w="1600200"/>
                <a:gridCol w="1031240"/>
                <a:gridCol w="876300"/>
                <a:gridCol w="802640"/>
                <a:gridCol w="76200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r>
                        <a:rPr lang="en-US" sz="1600" b="0" dirty="0" err="1" smtClean="0"/>
                        <a:t>TGax</a:t>
                      </a:r>
                      <a:endParaRPr lang="en-US" sz="1600" b="0" dirty="0"/>
                    </a:p>
                  </a:txBody>
                  <a:tcPr/>
                </a:tc>
                <a:tc>
                  <a:txBody>
                    <a:bodyPr/>
                    <a:lstStyle/>
                    <a:p>
                      <a:pPr algn="ctr"/>
                      <a:r>
                        <a:rPr lang="en-US" sz="1600" b="0" dirty="0" smtClean="0"/>
                        <a:t>MAC</a:t>
                      </a:r>
                      <a:endParaRPr lang="en-US" sz="1600" b="0" dirty="0"/>
                    </a:p>
                  </a:txBody>
                  <a:tcPr/>
                </a:tc>
                <a:tc>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zh-CN" alt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a:txBody>
                    <a:bodyPr/>
                    <a:lstStyle/>
                    <a:p>
                      <a:pPr algn="ctr"/>
                      <a:endParaRPr lang="en-US" sz="1600" b="0" dirty="0"/>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r>
                        <a:rPr lang="en-US" sz="1600" b="0" dirty="0" err="1" smtClean="0"/>
                        <a:t>TGax</a:t>
                      </a:r>
                      <a:endParaRPr lang="en-US" sz="1600" b="0" dirty="0"/>
                    </a:p>
                  </a:txBody>
                  <a:tcPr/>
                </a:tc>
              </a:tr>
              <a:tr h="381000">
                <a:tc>
                  <a:txBody>
                    <a:bodyPr/>
                    <a:lstStyle/>
                    <a:p>
                      <a:pPr algn="ctr"/>
                      <a:r>
                        <a:rPr lang="en-US" dirty="0" smtClean="0"/>
                        <a:t>PM 1</a:t>
                      </a:r>
                      <a:endParaRPr lang="en-US" dirty="0"/>
                    </a:p>
                  </a:txBody>
                  <a:tcPr/>
                </a:tc>
                <a:tc>
                  <a:txBody>
                    <a:bodyPr/>
                    <a:lstStyle/>
                    <a:p>
                      <a:pPr algn="ct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a:txBody>
                    <a:bodyPr/>
                    <a:lstStyle/>
                    <a:p>
                      <a:pPr algn="ctr"/>
                      <a:endParaRPr lang="en-US" sz="16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r>
                        <a:rPr lang="en-US" sz="1600" b="0" dirty="0" err="1" smtClean="0"/>
                        <a:t>TGax</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gridSpan="2">
                  <a:txBody>
                    <a:bodyPr/>
                    <a:lstStyle/>
                    <a:p>
                      <a:pPr marL="0" algn="ctr" defTabSz="914400" rtl="0" eaLnBrk="1" latinLnBrk="0" hangingPunct="1"/>
                      <a:endParaRPr lang="en-US" sz="1600" b="0" dirty="0"/>
                    </a:p>
                  </a:txBody>
                  <a:tcPr/>
                </a:tc>
                <a:tc hMerge="1">
                  <a:txBody>
                    <a:bodyPr/>
                    <a:lstStyle/>
                    <a:p>
                      <a:endParaRPr lang="zh-CN" altLang="en-US"/>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zh-CN" altLang="en-US"/>
                    </a:p>
                  </a:txBody>
                  <a:tcPr/>
                </a:tc>
                <a:tc>
                  <a:txBody>
                    <a:bodyPr/>
                    <a:lstStyle/>
                    <a:p>
                      <a:pPr algn="ctr"/>
                      <a:endParaRPr lang="en-US" sz="1600" b="0" dirty="0"/>
                    </a:p>
                  </a:txBody>
                  <a:tcPr/>
                </a:tc>
              </a:tr>
            </a:tbl>
          </a:graphicData>
        </a:graphic>
      </p:graphicFrame>
      <p:sp>
        <p:nvSpPr>
          <p:cNvPr id="7"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54 PHY CIDs left</a:t>
            </a:r>
            <a:endParaRPr lang="zh-CN" altLang="en-US" sz="1600" b="1" u="sng" dirty="0"/>
          </a:p>
        </p:txBody>
      </p:sp>
      <p:graphicFrame>
        <p:nvGraphicFramePr>
          <p:cNvPr id="9" name="内容占位符 6"/>
          <p:cNvGraphicFramePr>
            <a:graphicFrameLocks noGrp="1"/>
          </p:cNvGraphicFramePr>
          <p:nvPr>
            <p:ph idx="1"/>
            <p:extLst>
              <p:ext uri="{D42A27DB-BD31-4B8C-83A1-F6EECF244321}">
                <p14:modId xmlns:p14="http://schemas.microsoft.com/office/powerpoint/2010/main" val="1255800540"/>
              </p:ext>
            </p:extLst>
          </p:nvPr>
        </p:nvGraphicFramePr>
        <p:xfrm>
          <a:off x="782638" y="2575560"/>
          <a:ext cx="7761287" cy="32004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3.2,</a:t>
                      </a:r>
                      <a:r>
                        <a:rPr lang="en-US" altLang="zh-CN" sz="1200" baseline="0" dirty="0" smtClean="0"/>
                        <a:t> </a:t>
                      </a:r>
                      <a:r>
                        <a:rPr lang="en-US" altLang="zh-CN" sz="1200" dirty="0" smtClean="0"/>
                        <a:t>28.1,</a:t>
                      </a:r>
                      <a:r>
                        <a:rPr lang="en-US" altLang="zh-CN" sz="1200" baseline="0" dirty="0" smtClean="0"/>
                        <a:t> 28.2, 28.3, </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r>
                        <a:rPr lang="en-US" altLang="zh-CN" sz="1200" dirty="0" smtClean="0"/>
                        <a:t>11-18/1939r1</a:t>
                      </a:r>
                      <a:endParaRPr lang="zh-CN" altLang="en-US" sz="1200" dirty="0"/>
                    </a:p>
                  </a:txBody>
                  <a:tcPr/>
                </a:tc>
              </a:tr>
              <a:tr h="135467">
                <a:tc>
                  <a:txBody>
                    <a:bodyPr/>
                    <a:lstStyle/>
                    <a:p>
                      <a:r>
                        <a:rPr lang="en-US" altLang="zh-CN" sz="1200" dirty="0" smtClean="0"/>
                        <a:t>Jonathan</a:t>
                      </a:r>
                      <a:endParaRPr lang="zh-CN" altLang="en-US" sz="1200" dirty="0"/>
                    </a:p>
                  </a:txBody>
                  <a:tcPr/>
                </a:tc>
                <a:tc>
                  <a:txBody>
                    <a:bodyPr/>
                    <a:lstStyle/>
                    <a:p>
                      <a:r>
                        <a:rPr lang="en-US" altLang="zh-CN" sz="1200" dirty="0" smtClean="0"/>
                        <a:t>8</a:t>
                      </a:r>
                      <a:endParaRPr lang="zh-CN" altLang="en-US" sz="1200" dirty="0"/>
                    </a:p>
                  </a:txBody>
                  <a:tcPr/>
                </a:tc>
                <a:tc>
                  <a:txBody>
                    <a:bodyPr/>
                    <a:lstStyle/>
                    <a:p>
                      <a:r>
                        <a:rPr lang="en-US" altLang="zh-CN" sz="1200" dirty="0" smtClean="0"/>
                        <a:t>FTM</a:t>
                      </a:r>
                      <a:endParaRPr lang="zh-CN" altLang="en-US" sz="1200" dirty="0"/>
                    </a:p>
                  </a:txBody>
                  <a:tcPr/>
                </a:tc>
                <a:tc>
                  <a:txBody>
                    <a:bodyPr/>
                    <a:lstStyle/>
                    <a:p>
                      <a:endParaRPr lang="zh-CN" altLang="en-US" sz="1200" dirty="0"/>
                    </a:p>
                  </a:txBody>
                  <a:tcPr/>
                </a:tc>
                <a:tc>
                  <a:txBody>
                    <a:bodyPr/>
                    <a:lstStyle/>
                    <a:p>
                      <a:r>
                        <a:rPr lang="en-US" altLang="zh-CN" sz="1200" dirty="0" smtClean="0"/>
                        <a:t>11-18/1181r4</a:t>
                      </a:r>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a:t>
                      </a:r>
                      <a:r>
                        <a:rPr lang="en-US" altLang="zh-CN" sz="1200" baseline="0" dirty="0" smtClean="0"/>
                        <a:t> intro/PHY Capability</a:t>
                      </a:r>
                      <a:endParaRPr lang="zh-CN" altLang="en-US" sz="1200" dirty="0"/>
                    </a:p>
                  </a:txBody>
                  <a:tcPr/>
                </a:tc>
                <a:tc>
                  <a:txBody>
                    <a:bodyPr/>
                    <a:lstStyle/>
                    <a:p>
                      <a:r>
                        <a:rPr lang="en-US" altLang="zh-CN" sz="1200" dirty="0" smtClean="0"/>
                        <a:t>9.4.2.23;</a:t>
                      </a:r>
                      <a:r>
                        <a:rPr lang="en-US" altLang="zh-CN" sz="1200" baseline="0" dirty="0" smtClean="0"/>
                        <a:t> 28.1.1</a:t>
                      </a:r>
                      <a:endParaRPr lang="zh-CN" altLang="en-US" sz="1200" dirty="0"/>
                    </a:p>
                  </a:txBody>
                  <a:tcPr/>
                </a:tc>
                <a:tc>
                  <a:txBody>
                    <a:bodyPr/>
                    <a:lstStyle/>
                    <a:p>
                      <a:endParaRPr lang="zh-CN" altLang="en-US" sz="1200" dirty="0"/>
                    </a:p>
                  </a:txBody>
                  <a:tcPr/>
                </a:tc>
              </a:tr>
              <a:tr h="135467">
                <a:tc>
                  <a:txBody>
                    <a:bodyPr/>
                    <a:lstStyle/>
                    <a:p>
                      <a:r>
                        <a:rPr lang="en-US" altLang="zh-CN" sz="1200" dirty="0" smtClean="0"/>
                        <a:t>Matt Fischer</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dirty="0" smtClean="0"/>
                        <a:t>15920, 16723</a:t>
                      </a:r>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AA</a:t>
                      </a:r>
                      <a:endParaRPr lang="zh-CN" altLang="en-US" sz="1200" dirty="0"/>
                    </a:p>
                  </a:txBody>
                  <a:tcPr/>
                </a:tc>
                <a:tc>
                  <a:txBody>
                    <a:bodyPr/>
                    <a:lstStyle/>
                    <a:p>
                      <a:r>
                        <a:rPr lang="en-US" altLang="zh-CN" sz="1200" dirty="0" smtClean="0"/>
                        <a:t>16067</a:t>
                      </a:r>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16363</a:t>
                      </a:r>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20</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spec; Packet</a:t>
                      </a:r>
                      <a:r>
                        <a:rPr lang="en-US" altLang="zh-CN" sz="1200" baseline="0" dirty="0" smtClean="0"/>
                        <a:t> Extension</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r h="0">
                <a:tc>
                  <a:txBody>
                    <a:bodyPr/>
                    <a:lstStyle/>
                    <a:p>
                      <a:r>
                        <a:rPr lang="en-US" altLang="zh-CN" sz="1200" dirty="0" err="1" smtClean="0"/>
                        <a:t>Yunbo</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16643</a:t>
                      </a:r>
                      <a:endParaRPr lang="zh-CN" altLang="en-US" sz="1200" dirty="0"/>
                    </a:p>
                  </a:txBody>
                  <a:tcPr/>
                </a:tc>
              </a:tr>
              <a:tr h="135467">
                <a:tc>
                  <a:txBody>
                    <a:bodyPr/>
                    <a:lstStyle/>
                    <a:p>
                      <a:r>
                        <a:rPr lang="en-US" altLang="zh-CN" sz="1200" dirty="0" smtClean="0"/>
                        <a:t>Un-assigned </a:t>
                      </a:r>
                      <a:endParaRPr lang="zh-CN" altLang="en-US" sz="1200" dirty="0"/>
                    </a:p>
                  </a:txBody>
                  <a:tcPr/>
                </a:tc>
                <a:tc>
                  <a:txBody>
                    <a:bodyPr/>
                    <a:lstStyle/>
                    <a:p>
                      <a:r>
                        <a:rPr lang="en-US" altLang="zh-CN" sz="1200" dirty="0" smtClean="0"/>
                        <a:t>3</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16191, 16086, 15936</a:t>
                      </a:r>
                      <a:endParaRPr lang="zh-CN" altLang="en-US" sz="1200" dirty="0"/>
                    </a:p>
                  </a:txBody>
                  <a:tcPr/>
                </a:tc>
              </a:tr>
            </a:tbl>
          </a:graphicData>
        </a:graphic>
      </p:graphicFrame>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graphicFrame>
        <p:nvGraphicFramePr>
          <p:cNvPr id="10" name="Table 5"/>
          <p:cNvGraphicFramePr>
            <a:graphicFrameLocks noGrp="1"/>
          </p:cNvGraphicFramePr>
          <p:nvPr>
            <p:extLst>
              <p:ext uri="{D42A27DB-BD31-4B8C-83A1-F6EECF244321}">
                <p14:modId xmlns:p14="http://schemas.microsoft.com/office/powerpoint/2010/main" val="1662204273"/>
              </p:ext>
            </p:extLst>
          </p:nvPr>
        </p:nvGraphicFramePr>
        <p:xfrm>
          <a:off x="914399" y="2425083"/>
          <a:ext cx="7629525" cy="3968094"/>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latin typeface="+mn-lt"/>
                          <a:ea typeface="+mn-ea"/>
                          <a:cs typeface="+mn-cs"/>
                        </a:rPr>
                        <a:t>11-18/1534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cr</a:t>
                      </a:r>
                      <a:r>
                        <a:rPr lang="en-US" sz="1400" u="none" strike="noStrike" kern="1200" dirty="0" smtClean="0">
                          <a:solidFill>
                            <a:srgbClr val="00B050"/>
                          </a:solidFill>
                          <a:effectLst/>
                          <a:latin typeface="+mn-lt"/>
                          <a:ea typeface="+mn-ea"/>
                          <a:cs typeface="+mn-cs"/>
                        </a:rPr>
                        <a:t>-for-</a:t>
                      </a:r>
                      <a:r>
                        <a:rPr lang="en-US" sz="1400" u="none" strike="noStrike" kern="1200" dirty="0" err="1" smtClean="0">
                          <a:solidFill>
                            <a:srgbClr val="00B050"/>
                          </a:solidFill>
                          <a:effectLst/>
                          <a:latin typeface="+mn-lt"/>
                          <a:ea typeface="+mn-ea"/>
                          <a:cs typeface="+mn-cs"/>
                        </a:rPr>
                        <a:t>ppdu</a:t>
                      </a:r>
                      <a:r>
                        <a:rPr lang="en-US" sz="1400" u="none" strike="noStrike" kern="1200" dirty="0" smtClean="0">
                          <a:solidFill>
                            <a:srgbClr val="00B050"/>
                          </a:solidFill>
                          <a:effectLst/>
                          <a:latin typeface="+mn-lt"/>
                          <a:ea typeface="+mn-ea"/>
                          <a:cs typeface="+mn-cs"/>
                        </a:rPr>
                        <a:t>-formats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Tianyu</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11-18/1759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comment-resolutions-for-</a:t>
                      </a:r>
                      <a:r>
                        <a:rPr lang="en-US" altLang="zh-CN" sz="1400" b="0" i="0" kern="1200" dirty="0" err="1" smtClean="0">
                          <a:solidFill>
                            <a:srgbClr val="00B050"/>
                          </a:solidFill>
                          <a:effectLst/>
                          <a:latin typeface="+mn-lt"/>
                          <a:ea typeface="+mn-ea"/>
                          <a:cs typeface="+mn-cs"/>
                        </a:rPr>
                        <a:t>xVECTORs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Bo Sun (ZTE)</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11-18/1832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comment resolution on </a:t>
                      </a:r>
                      <a:r>
                        <a:rPr lang="en-US" altLang="zh-CN" sz="1400" b="0" i="0" kern="1200" dirty="0" err="1" smtClean="0">
                          <a:solidFill>
                            <a:srgbClr val="00B050"/>
                          </a:solidFill>
                          <a:effectLst/>
                          <a:latin typeface="+mn-lt"/>
                          <a:ea typeface="+mn-ea"/>
                          <a:cs typeface="+mn-cs"/>
                        </a:rPr>
                        <a:t>cids</a:t>
                      </a:r>
                      <a:r>
                        <a:rPr lang="en-US" altLang="zh-CN" sz="1400" b="0" i="0" kern="1200" dirty="0" smtClean="0">
                          <a:solidFill>
                            <a:srgbClr val="00B050"/>
                          </a:solidFill>
                          <a:effectLst/>
                          <a:latin typeface="+mn-lt"/>
                          <a:ea typeface="+mn-ea"/>
                          <a:cs typeface="+mn-cs"/>
                        </a:rPr>
                        <a:t> for 28-4-3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Jianhan</a:t>
                      </a:r>
                      <a:r>
                        <a:rPr lang="en-US" altLang="zh-CN" sz="1400" baseline="0" dirty="0" smtClean="0">
                          <a:solidFill>
                            <a:srgbClr val="00B050"/>
                          </a:solidFill>
                        </a:rPr>
                        <a:t> Liu (MTK)</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11-18/1764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HE-SIG-CR-Part6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dirty="0" smtClean="0">
                          <a:solidFill>
                            <a:srgbClr val="00B050"/>
                          </a:solidFill>
                        </a:rPr>
                        <a:t>Ross</a:t>
                      </a:r>
                      <a:r>
                        <a:rPr lang="en-US" altLang="zh-CN" sz="1400" baseline="0" dirty="0" smtClean="0">
                          <a:solidFill>
                            <a:srgbClr val="00B050"/>
                          </a:solidFill>
                        </a:rPr>
                        <a:t>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latin typeface="+mn-lt"/>
                          <a:ea typeface="+mn-ea"/>
                          <a:cs typeface="+mn-cs"/>
                        </a:rPr>
                        <a:t>11-18/1841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Comment Resolution on PHY Introduction</a:t>
                      </a:r>
                      <a:endParaRPr lang="zh-CN" altLang="en-US" sz="1400" b="0" i="0"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Bin</a:t>
                      </a:r>
                      <a:endParaRPr lang="zh-CN" altLang="en-US" sz="1400" b="0" i="0"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11-18/1842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altLang="zh-CN" sz="1400" b="0" i="0" kern="1200" dirty="0" smtClean="0">
                          <a:solidFill>
                            <a:srgbClr val="00B050"/>
                          </a:solidFill>
                          <a:effectLst/>
                          <a:latin typeface="+mn-lt"/>
                          <a:ea typeface="+mn-ea"/>
                          <a:cs typeface="+mn-cs"/>
                        </a:rPr>
                        <a:t>Comment Resolution on PHY Miscellaneous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Bin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11-18/1848</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CID17100</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11-18/1850</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FFC000"/>
                          </a:solidFill>
                          <a:effectLst/>
                          <a:latin typeface="+mn-lt"/>
                          <a:ea typeface="+mn-ea"/>
                          <a:cs typeface="+mn-cs"/>
                        </a:rPr>
                        <a:t>D3.0 Comment Resolution Part 4</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Youhan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subcarriers and RU part 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11-18/1735</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Intro</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11-18/1733</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CID16364 on Packet Extension</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Yujin</a:t>
                      </a:r>
                      <a:endParaRPr lang="en-US" sz="1400" u="none" strike="noStrike" kern="1200" dirty="0">
                        <a:solidFill>
                          <a:srgbClr val="FFC000"/>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11-18/1790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Miscellaneous</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Yujin</a:t>
                      </a:r>
                      <a:endParaRPr lang="en-US" sz="1400" b="0" i="0" u="none" strike="noStrike" kern="1200" dirty="0">
                        <a:solidFill>
                          <a:srgbClr val="00B05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11-18/1891</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Trigger</a:t>
                      </a:r>
                      <a:r>
                        <a:rPr lang="en-US" sz="1400" b="0" i="0" u="none" strike="noStrike" kern="1200" baseline="0" dirty="0" smtClean="0">
                          <a:solidFill>
                            <a:srgbClr val="00B050"/>
                          </a:solidFill>
                          <a:effectLst/>
                          <a:latin typeface="+mn-lt"/>
                          <a:ea typeface="+mn-ea"/>
                          <a:cs typeface="+mn-cs"/>
                        </a:rPr>
                        <a:t> frame padding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11-18/1901</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altLang="zh-CN" sz="1400" b="0" i="0" kern="1200" dirty="0" smtClean="0">
                          <a:solidFill>
                            <a:schemeClr val="tx1"/>
                          </a:solidFill>
                          <a:effectLst/>
                          <a:latin typeface="+mn-lt"/>
                          <a:ea typeface="+mn-ea"/>
                          <a:cs typeface="+mn-cs"/>
                        </a:rPr>
                        <a:t>D3.0 Comment Resolution Part 5</a:t>
                      </a:r>
                      <a:endParaRPr lang="en-US" altLang="zh-CN" sz="1400" u="none" strike="noStrike" kern="1200" dirty="0" smtClean="0">
                        <a:solidFill>
                          <a:schemeClr val="tx1"/>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0000"/>
                          </a:solidFill>
                          <a:effectLst/>
                          <a:latin typeface="+mn-lt"/>
                          <a:ea typeface="+mn-ea"/>
                          <a:cs typeface="+mn-cs"/>
                        </a:rPr>
                        <a:t>Youhan</a:t>
                      </a:r>
                      <a:endParaRPr lang="en-US" sz="1400" b="0" i="0" u="none" strike="noStrike" kern="1200" dirty="0">
                        <a:solidFill>
                          <a:srgbClr val="000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11-18/1939</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chemeClr val="tx1"/>
                          </a:solidFill>
                          <a:effectLst/>
                          <a:latin typeface="+mn-lt"/>
                          <a:ea typeface="+mn-ea"/>
                          <a:cs typeface="+mn-cs"/>
                        </a:rPr>
                        <a:t>Comment resolution on MIBs - part 1</a:t>
                      </a: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Edward Au</a:t>
                      </a:r>
                      <a:endParaRPr lang="en-US" sz="1400" b="0" i="0" u="none" strike="noStrike" kern="1200" dirty="0">
                        <a:solidFill>
                          <a:srgbClr val="000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11-18/1774</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resolution-to-cid-16624-hesigb</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Brian Hart</a:t>
                      </a:r>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11-18/xxxxr0)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X</a:t>
            </a:r>
            <a:r>
              <a:rPr lang="en-US" altLang="zh-CN" dirty="0" smtClean="0"/>
              <a:t> CIDs (except those marked in red) and the corresponding modification proposal to IEEE P802.11ax D3.X as in 11-18/XXXXr0</a:t>
            </a:r>
          </a:p>
          <a:p>
            <a:pPr lvl="1"/>
            <a:r>
              <a:rPr lang="en-US" altLang="zh-CN" dirty="0" smtClean="0"/>
              <a:t>CID</a:t>
            </a:r>
          </a:p>
          <a:p>
            <a:pPr lvl="1"/>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Bangkok, Thailand</a:t>
            </a:r>
          </a:p>
          <a:p>
            <a:pPr algn="ctr">
              <a:lnSpc>
                <a:spcPct val="90000"/>
              </a:lnSpc>
              <a:buFontTx/>
              <a:buNone/>
            </a:pPr>
            <a:r>
              <a:rPr lang="en-US" altLang="en-US" sz="3200" dirty="0" smtClean="0">
                <a:latin typeface="Arial" pitchFamily="34" charset="0"/>
              </a:rPr>
              <a:t>Nov 12-15,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55930</TotalTime>
  <Words>1150</Words>
  <Application>Microsoft Office PowerPoint</Application>
  <PresentationFormat>全屏显示(4:3)</PresentationFormat>
  <Paragraphs>255</Paragraphs>
  <Slides>14</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3" baseType="lpstr">
      <vt:lpstr>MS PGothic</vt:lpstr>
      <vt:lpstr>MS PGothic</vt:lpstr>
      <vt:lpstr>Arial</vt:lpstr>
      <vt:lpstr>Arial Black</vt:lpstr>
      <vt:lpstr>Calibri</vt:lpstr>
      <vt:lpstr>Monotype Sorts</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Adhoc Comments Status</vt:lpstr>
      <vt:lpstr>PHY Submissions</vt:lpstr>
      <vt:lpstr>Straw-poll 1 (cr, 11-18/xxxxr0)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2679</cp:revision>
  <cp:lastPrinted>1998-02-10T13:28:06Z</cp:lastPrinted>
  <dcterms:created xsi:type="dcterms:W3CDTF">2007-04-17T18:10:23Z</dcterms:created>
  <dcterms:modified xsi:type="dcterms:W3CDTF">2018-11-12T06:54:36Z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