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13" r:id="rId3"/>
    <p:sldId id="476" r:id="rId4"/>
    <p:sldId id="472" r:id="rId5"/>
    <p:sldId id="418" r:id="rId6"/>
    <p:sldId id="491" r:id="rId7"/>
    <p:sldId id="481" r:id="rId8"/>
    <p:sldId id="482" r:id="rId9"/>
    <p:sldId id="483" r:id="rId10"/>
    <p:sldId id="484" r:id="rId11"/>
    <p:sldId id="485" r:id="rId12"/>
    <p:sldId id="486" r:id="rId13"/>
    <p:sldId id="487" r:id="rId14"/>
    <p:sldId id="488" r:id="rId15"/>
    <p:sldId id="489" r:id="rId16"/>
    <p:sldId id="490" r:id="rId17"/>
    <p:sldId id="419" r:id="rId18"/>
    <p:sldId id="470" r:id="rId19"/>
    <p:sldId id="421" r:id="rId20"/>
    <p:sldId id="448" r:id="rId21"/>
    <p:sldId id="449" r:id="rId22"/>
    <p:sldId id="450" r:id="rId23"/>
    <p:sldId id="451" r:id="rId24"/>
    <p:sldId id="452" r:id="rId25"/>
    <p:sldId id="453" r:id="rId26"/>
    <p:sldId id="454" r:id="rId27"/>
    <p:sldId id="455" r:id="rId28"/>
    <p:sldId id="456" r:id="rId29"/>
    <p:sldId id="457" r:id="rId30"/>
    <p:sldId id="458" r:id="rId31"/>
    <p:sldId id="459"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72" d="100"/>
          <a:sy n="72" d="100"/>
        </p:scale>
        <p:origin x="132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6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1/14/2019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1/14/2019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1/14/2019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sz="1800" dirty="0"/>
              <a:t>Following are some schemes used in</a:t>
            </a:r>
            <a:r>
              <a:rPr lang="en-US" sz="1800" baseline="0" dirty="0"/>
              <a:t> dense Wifi deployments:</a:t>
            </a:r>
            <a:endParaRPr lang="en-US" sz="1800" dirty="0"/>
          </a:p>
          <a:p>
            <a:r>
              <a:rPr lang="en-US" sz="1800" dirty="0"/>
              <a:t>Usage of directional antennas.</a:t>
            </a:r>
          </a:p>
          <a:p>
            <a:pPr lvl="1"/>
            <a:r>
              <a:rPr lang="en-US" sz="1800" dirty="0"/>
              <a:t>APs will be using same BW (higher BW available).</a:t>
            </a:r>
          </a:p>
          <a:p>
            <a:pPr lvl="1"/>
            <a:r>
              <a:rPr lang="en-US" sz="1800" dirty="0"/>
              <a:t>On the intersection area, the CCI (if both APs are transmitting) is more.</a:t>
            </a:r>
          </a:p>
          <a:p>
            <a:r>
              <a:rPr lang="en-US" sz="1800" dirty="0"/>
              <a:t>Usage Band planning</a:t>
            </a:r>
          </a:p>
          <a:p>
            <a:pPr lvl="1"/>
            <a:r>
              <a:rPr lang="en-US" sz="1800" dirty="0"/>
              <a:t>Because of CCI, the band which is used by adjacent AP need to have higher separation.</a:t>
            </a:r>
          </a:p>
          <a:p>
            <a:pPr lvl="1"/>
            <a:r>
              <a:rPr lang="en-US" sz="1800" dirty="0"/>
              <a:t>Planning of band for each AP based on the location is required.</a:t>
            </a:r>
          </a:p>
          <a:p>
            <a:r>
              <a:rPr lang="en-US" sz="1800" dirty="0"/>
              <a:t>Spatial diversity</a:t>
            </a:r>
          </a:p>
          <a:p>
            <a:pPr lvl="1"/>
            <a:r>
              <a:rPr lang="en-US" sz="1800" dirty="0"/>
              <a:t>Use higher number of antenna to exploit the spatial diversity in the channel.</a:t>
            </a:r>
          </a:p>
          <a:p>
            <a:pPr lvl="1"/>
            <a:r>
              <a:rPr lang="en-US" sz="1800" dirty="0"/>
              <a:t>Requires more hardware and high cost.</a:t>
            </a:r>
          </a:p>
          <a:p>
            <a:pPr lvl="1"/>
            <a:r>
              <a:rPr lang="en-US" sz="1800" dirty="0" err="1"/>
              <a:t>Pcell</a:t>
            </a:r>
            <a:endParaRPr lang="en-US" sz="1800" dirty="0"/>
          </a:p>
          <a:p>
            <a:pPr lvl="2"/>
            <a:r>
              <a:rPr lang="en-US" sz="1600" dirty="0"/>
              <a:t>Use multiple-antenna placed at widely different location and use BF scheme to direct the transmission </a:t>
            </a:r>
          </a:p>
          <a:p>
            <a:r>
              <a:rPr lang="en-US" sz="1800" dirty="0"/>
              <a:t>Proposed Solution (</a:t>
            </a:r>
            <a:r>
              <a:rPr lang="ro-RO" sz="1800" dirty="0"/>
              <a:t>SDM</a:t>
            </a:r>
            <a:r>
              <a:rPr lang="en-US" sz="1800" dirty="0"/>
              <a:t>)</a:t>
            </a:r>
          </a:p>
          <a:p>
            <a:pPr lvl="1"/>
            <a:r>
              <a:rPr lang="en-US" sz="1800" dirty="0"/>
              <a:t>Similar to </a:t>
            </a:r>
            <a:r>
              <a:rPr lang="en-US" sz="1800" dirty="0" err="1"/>
              <a:t>Pcell</a:t>
            </a:r>
            <a:r>
              <a:rPr lang="en-US" sz="1800" dirty="0"/>
              <a:t> but use different APs to attain the effect of multiple antennas.</a:t>
            </a:r>
          </a:p>
          <a:p>
            <a:pPr lvl="1"/>
            <a:r>
              <a:rPr lang="en-US" sz="1800" dirty="0"/>
              <a:t>The co-operation of APs will be done as required.</a:t>
            </a:r>
          </a:p>
          <a:p>
            <a:pPr lvl="1"/>
            <a:r>
              <a:rPr lang="en-US" sz="1800" dirty="0"/>
              <a:t>Can be implemented using software update.</a:t>
            </a:r>
          </a:p>
          <a:p>
            <a:endParaRPr lang="en-IN" dirty="0"/>
          </a:p>
        </p:txBody>
      </p:sp>
      <p:sp>
        <p:nvSpPr>
          <p:cNvPr id="4" name="Slide Number Placeholder 3"/>
          <p:cNvSpPr>
            <a:spLocks noGrp="1"/>
          </p:cNvSpPr>
          <p:nvPr>
            <p:ph type="sldNum" sz="quarter" idx="10"/>
          </p:nvPr>
        </p:nvSpPr>
        <p:spPr>
          <a:xfrm>
            <a:off x="3658444" y="8985250"/>
            <a:ext cx="76944" cy="184666"/>
          </a:xfrm>
        </p:spPr>
        <p:txBody>
          <a:bodyPr/>
          <a:lstStyle/>
          <a:p>
            <a:fld id="{E7CCC17E-A894-41F0-806E-853781606A0F}" type="slidenum">
              <a:rPr lang="en-IN" smtClean="0"/>
              <a:t>2</a:t>
            </a:fld>
            <a:endParaRPr lang="en-IN"/>
          </a:p>
        </p:txBody>
      </p:sp>
    </p:spTree>
    <p:extLst>
      <p:ext uri="{BB962C8B-B14F-4D97-AF65-F5344CB8AC3E}">
        <p14:creationId xmlns:p14="http://schemas.microsoft.com/office/powerpoint/2010/main" val="1879955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1/14/2019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1/14/2019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1/14/2019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1/14/2019</a:t>
            </a:fld>
            <a:endParaRPr lang="en-US" dirty="0"/>
          </a:p>
        </p:txBody>
      </p:sp>
      <p:sp>
        <p:nvSpPr>
          <p:cNvPr id="1029" name="Rectangle 5"/>
          <p:cNvSpPr>
            <a:spLocks noGrp="1" noChangeArrowheads="1"/>
          </p:cNvSpPr>
          <p:nvPr>
            <p:ph type="ftr" sz="quarter" idx="3"/>
          </p:nvPr>
        </p:nvSpPr>
        <p:spPr bwMode="auto">
          <a:xfrm>
            <a:off x="6544054" y="6475413"/>
            <a:ext cx="19998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a:t>Hongyuan</a:t>
            </a:r>
            <a:r>
              <a:rPr lang="en-US" dirty="0"/>
              <a:t>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802.11-18/</a:t>
            </a:r>
            <a:r>
              <a:rPr lang="en-US" sz="1800" b="1" dirty="0">
                <a:cs typeface="+mn-cs"/>
              </a:rPr>
              <a:t>1992r1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HARQ Feasibility for EHT</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p:txBody>
          <a:bodyPr/>
          <a:lstStyle/>
          <a:p>
            <a:pPr>
              <a:defRPr/>
            </a:pPr>
            <a:fld id="{45A0FD5F-A8E8-4B78-B6B5-A937A3F1DCE4}" type="datetime1">
              <a:rPr lang="en-US" smtClean="0"/>
              <a:t>1/14/2019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789873814"/>
              </p:ext>
            </p:extLst>
          </p:nvPr>
        </p:nvGraphicFramePr>
        <p:xfrm>
          <a:off x="685800" y="2824688"/>
          <a:ext cx="7772401" cy="219059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Sudhir Srinivasa</a:t>
                      </a:r>
                    </a:p>
                    <a:p>
                      <a:pPr marL="0" marR="0" algn="ctr">
                        <a:spcBef>
                          <a:spcPts val="0"/>
                        </a:spcBef>
                        <a:spcAft>
                          <a:spcPts val="0"/>
                        </a:spcAft>
                      </a:pPr>
                      <a:r>
                        <a:rPr lang="en-US" sz="1400" dirty="0">
                          <a:effectLst/>
                          <a:latin typeface="Times New Roman"/>
                          <a:ea typeface="Times New Roman"/>
                        </a:rPr>
                        <a:t>Liwen Chu</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Times New Roman"/>
                          <a:ea typeface="Times New Roman"/>
                        </a:rPr>
                        <a:t>Mao Yu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Hongyuan@marvell.com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44054" y="6475413"/>
            <a:ext cx="1999871" cy="184666"/>
          </a:xfrm>
        </p:spPr>
        <p:txBody>
          <a:bodyPr/>
          <a:lstStyle/>
          <a:p>
            <a:pPr>
              <a:defRPr/>
            </a:pPr>
            <a:r>
              <a:rPr lang="nb-NO"/>
              <a:t>Hongyuan Zhang et al (Marvell)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(4)</a:t>
            </a:r>
            <a:endParaRPr lang="en-US" sz="2800" b="0" dirty="0"/>
          </a:p>
        </p:txBody>
      </p:sp>
      <p:sp>
        <p:nvSpPr>
          <p:cNvPr id="4" name="Date Placeholder 3"/>
          <p:cNvSpPr>
            <a:spLocks noGrp="1"/>
          </p:cNvSpPr>
          <p:nvPr>
            <p:ph type="dt" sz="half" idx="10"/>
          </p:nvPr>
        </p:nvSpPr>
        <p:spPr/>
        <p:txBody>
          <a:bodyPr/>
          <a:lstStyle/>
          <a:p>
            <a:pPr>
              <a:defRPr/>
            </a:pPr>
            <a:fld id="{C581B1D6-9FF0-407D-8C7B-35170769382B}"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200454"/>
            <a:ext cx="7772400" cy="462307"/>
          </a:xfrm>
          <a:prstGeom prst="rect">
            <a:avLst/>
          </a:prstGeom>
          <a:noFill/>
        </p:spPr>
        <p:txBody>
          <a:bodyPr wrap="square" rtlCol="0">
            <a:spAutoFit/>
          </a:bodyPr>
          <a:lstStyle/>
          <a:p>
            <a:pPr marL="0" indent="0">
              <a:buNone/>
            </a:pPr>
            <a:r>
              <a:rPr lang="en-US" sz="1200" b="0" dirty="0"/>
              <a:t>If MCS is selected with first transmission PER around 30% (this sometimes happens in real scenarios), there is up to 11dB gain using HARQ CC over ARQ without rate drop and up to 8dB gain over ARQ with rate drop for the same throughput.</a:t>
            </a:r>
          </a:p>
        </p:txBody>
      </p:sp>
      <p:pic>
        <p:nvPicPr>
          <p:cNvPr id="7" name="Picture 6">
            <a:extLst>
              <a:ext uri="{FF2B5EF4-FFF2-40B4-BE49-F238E27FC236}">
                <a16:creationId xmlns:a16="http://schemas.microsoft.com/office/drawing/2014/main" id="{24F9DC31-55D3-42B8-BAB3-1DB422FC8663}"/>
              </a:ext>
            </a:extLst>
          </p:cNvPr>
          <p:cNvPicPr>
            <a:picLocks noChangeAspect="1"/>
          </p:cNvPicPr>
          <p:nvPr/>
        </p:nvPicPr>
        <p:blipFill>
          <a:blip r:embed="rId2"/>
          <a:stretch>
            <a:fillRect/>
          </a:stretch>
        </p:blipFill>
        <p:spPr>
          <a:xfrm>
            <a:off x="466340" y="1142099"/>
            <a:ext cx="8211320" cy="3810901"/>
          </a:xfrm>
          <a:prstGeom prst="rect">
            <a:avLst/>
          </a:prstGeom>
        </p:spPr>
      </p:pic>
    </p:spTree>
    <p:extLst>
      <p:ext uri="{BB962C8B-B14F-4D97-AF65-F5344CB8AC3E}">
        <p14:creationId xmlns:p14="http://schemas.microsoft.com/office/powerpoint/2010/main" val="926893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(5)</a:t>
            </a:r>
            <a:endParaRPr lang="en-US" sz="2800" b="0" dirty="0"/>
          </a:p>
        </p:txBody>
      </p:sp>
      <p:sp>
        <p:nvSpPr>
          <p:cNvPr id="4" name="Date Placeholder 3"/>
          <p:cNvSpPr>
            <a:spLocks noGrp="1"/>
          </p:cNvSpPr>
          <p:nvPr>
            <p:ph type="dt" sz="half" idx="10"/>
          </p:nvPr>
        </p:nvSpPr>
        <p:spPr/>
        <p:txBody>
          <a:bodyPr/>
          <a:lstStyle/>
          <a:p>
            <a:pPr>
              <a:defRPr/>
            </a:pPr>
            <a:fld id="{BFA6ABDA-7560-4BC5-8BB2-6B5CC78429E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200454"/>
            <a:ext cx="7772400" cy="462307"/>
          </a:xfrm>
          <a:prstGeom prst="rect">
            <a:avLst/>
          </a:prstGeom>
          <a:noFill/>
        </p:spPr>
        <p:txBody>
          <a:bodyPr wrap="square" rtlCol="0">
            <a:spAutoFit/>
          </a:bodyPr>
          <a:lstStyle/>
          <a:p>
            <a:pPr marL="0" indent="0">
              <a:buNone/>
            </a:pPr>
            <a:r>
              <a:rPr lang="en-US" sz="1200" b="0" dirty="0"/>
              <a:t>If MCS is selected with first transmission PER around 40% (this may happen in real scenarios), there is up to 15dB gain using HARQ CC over ARQ without rate drop and up to 11dB gain over ARQ with rate drop for the same throughput.</a:t>
            </a:r>
          </a:p>
        </p:txBody>
      </p:sp>
      <p:pic>
        <p:nvPicPr>
          <p:cNvPr id="7" name="Picture 6">
            <a:extLst>
              <a:ext uri="{FF2B5EF4-FFF2-40B4-BE49-F238E27FC236}">
                <a16:creationId xmlns:a16="http://schemas.microsoft.com/office/drawing/2014/main" id="{82AF9D99-F6DF-4D1C-BC52-AA7883DD9C6E}"/>
              </a:ext>
            </a:extLst>
          </p:cNvPr>
          <p:cNvPicPr>
            <a:picLocks noChangeAspect="1"/>
          </p:cNvPicPr>
          <p:nvPr/>
        </p:nvPicPr>
        <p:blipFill>
          <a:blip r:embed="rId2"/>
          <a:stretch>
            <a:fillRect/>
          </a:stretch>
        </p:blipFill>
        <p:spPr>
          <a:xfrm>
            <a:off x="827005" y="1211399"/>
            <a:ext cx="7489989" cy="3545735"/>
          </a:xfrm>
          <a:prstGeom prst="rect">
            <a:avLst/>
          </a:prstGeom>
        </p:spPr>
      </p:pic>
    </p:spTree>
    <p:extLst>
      <p:ext uri="{BB962C8B-B14F-4D97-AF65-F5344CB8AC3E}">
        <p14:creationId xmlns:p14="http://schemas.microsoft.com/office/powerpoint/2010/main" val="3468447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(6)</a:t>
            </a:r>
            <a:endParaRPr lang="en-US" sz="2800" b="0" dirty="0"/>
          </a:p>
        </p:txBody>
      </p:sp>
      <p:sp>
        <p:nvSpPr>
          <p:cNvPr id="4" name="Date Placeholder 3"/>
          <p:cNvSpPr>
            <a:spLocks noGrp="1"/>
          </p:cNvSpPr>
          <p:nvPr>
            <p:ph type="dt" sz="half" idx="10"/>
          </p:nvPr>
        </p:nvSpPr>
        <p:spPr/>
        <p:txBody>
          <a:bodyPr/>
          <a:lstStyle/>
          <a:p>
            <a:pPr>
              <a:defRPr/>
            </a:pPr>
            <a:fld id="{CEFE81B6-A3BF-4F6E-94FF-AC5B9A6E8E61}"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085987"/>
            <a:ext cx="7772400" cy="277641"/>
          </a:xfrm>
          <a:prstGeom prst="rect">
            <a:avLst/>
          </a:prstGeom>
          <a:noFill/>
        </p:spPr>
        <p:txBody>
          <a:bodyPr wrap="square" rtlCol="0">
            <a:spAutoFit/>
          </a:bodyPr>
          <a:lstStyle/>
          <a:p>
            <a:pPr marL="0" indent="0">
              <a:buNone/>
            </a:pPr>
            <a:r>
              <a:rPr lang="en-US" sz="1200" b="0" dirty="0"/>
              <a:t>There is up to up to 3.5dB gain using HARQ CC over ARQ even with optimal link adaptation for the same throughput.</a:t>
            </a:r>
          </a:p>
        </p:txBody>
      </p:sp>
      <p:pic>
        <p:nvPicPr>
          <p:cNvPr id="3" name="Picture 2">
            <a:extLst>
              <a:ext uri="{FF2B5EF4-FFF2-40B4-BE49-F238E27FC236}">
                <a16:creationId xmlns:a16="http://schemas.microsoft.com/office/drawing/2014/main" id="{693ABDD6-A62F-424D-95AC-C78D8EDEF2D6}"/>
              </a:ext>
            </a:extLst>
          </p:cNvPr>
          <p:cNvPicPr>
            <a:picLocks noChangeAspect="1"/>
          </p:cNvPicPr>
          <p:nvPr/>
        </p:nvPicPr>
        <p:blipFill>
          <a:blip r:embed="rId2"/>
          <a:stretch>
            <a:fillRect/>
          </a:stretch>
        </p:blipFill>
        <p:spPr>
          <a:xfrm>
            <a:off x="1800309" y="1345050"/>
            <a:ext cx="5543382" cy="3589416"/>
          </a:xfrm>
          <a:prstGeom prst="rect">
            <a:avLst/>
          </a:prstGeom>
        </p:spPr>
      </p:pic>
    </p:spTree>
    <p:extLst>
      <p:ext uri="{BB962C8B-B14F-4D97-AF65-F5344CB8AC3E}">
        <p14:creationId xmlns:p14="http://schemas.microsoft.com/office/powerpoint/2010/main" val="286206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(7)</a:t>
            </a:r>
            <a:endParaRPr lang="en-US" sz="2800" b="0" dirty="0"/>
          </a:p>
        </p:txBody>
      </p:sp>
      <p:sp>
        <p:nvSpPr>
          <p:cNvPr id="4" name="Date Placeholder 3"/>
          <p:cNvSpPr>
            <a:spLocks noGrp="1"/>
          </p:cNvSpPr>
          <p:nvPr>
            <p:ph type="dt" sz="half" idx="10"/>
          </p:nvPr>
        </p:nvSpPr>
        <p:spPr/>
        <p:txBody>
          <a:bodyPr/>
          <a:lstStyle/>
          <a:p>
            <a:pPr>
              <a:defRPr/>
            </a:pPr>
            <a:fld id="{3B17C677-8CD2-4AA0-AE1B-195B521B65F3}"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085987"/>
            <a:ext cx="7772400" cy="462307"/>
          </a:xfrm>
          <a:prstGeom prst="rect">
            <a:avLst/>
          </a:prstGeom>
          <a:noFill/>
        </p:spPr>
        <p:txBody>
          <a:bodyPr wrap="square" rtlCol="0">
            <a:spAutoFit/>
          </a:bodyPr>
          <a:lstStyle/>
          <a:p>
            <a:pPr marL="0" indent="0">
              <a:buNone/>
            </a:pPr>
            <a:r>
              <a:rPr lang="en-US" sz="1200" b="0" dirty="0"/>
              <a:t>If MCS is selected with first transmission PER around 10%, there is up to up to 6dB gain using HARQ CC over ARQ without rate drop and up to 5dB gain over ARQ with rate drop for the same throughput. </a:t>
            </a:r>
          </a:p>
        </p:txBody>
      </p:sp>
      <p:pic>
        <p:nvPicPr>
          <p:cNvPr id="7" name="Picture 6">
            <a:extLst>
              <a:ext uri="{FF2B5EF4-FFF2-40B4-BE49-F238E27FC236}">
                <a16:creationId xmlns:a16="http://schemas.microsoft.com/office/drawing/2014/main" id="{1FD6FE45-C19D-438B-8195-FED221D83272}"/>
              </a:ext>
            </a:extLst>
          </p:cNvPr>
          <p:cNvPicPr>
            <a:picLocks noChangeAspect="1"/>
          </p:cNvPicPr>
          <p:nvPr/>
        </p:nvPicPr>
        <p:blipFill>
          <a:blip r:embed="rId2"/>
          <a:stretch>
            <a:fillRect/>
          </a:stretch>
        </p:blipFill>
        <p:spPr>
          <a:xfrm>
            <a:off x="471280" y="1290600"/>
            <a:ext cx="8201439" cy="3795388"/>
          </a:xfrm>
          <a:prstGeom prst="rect">
            <a:avLst/>
          </a:prstGeom>
        </p:spPr>
      </p:pic>
    </p:spTree>
    <p:extLst>
      <p:ext uri="{BB962C8B-B14F-4D97-AF65-F5344CB8AC3E}">
        <p14:creationId xmlns:p14="http://schemas.microsoft.com/office/powerpoint/2010/main" val="4249925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(8)</a:t>
            </a:r>
            <a:endParaRPr lang="en-US" sz="2800" b="0" dirty="0"/>
          </a:p>
        </p:txBody>
      </p:sp>
      <p:sp>
        <p:nvSpPr>
          <p:cNvPr id="4" name="Date Placeholder 3"/>
          <p:cNvSpPr>
            <a:spLocks noGrp="1"/>
          </p:cNvSpPr>
          <p:nvPr>
            <p:ph type="dt" sz="half" idx="10"/>
          </p:nvPr>
        </p:nvSpPr>
        <p:spPr/>
        <p:txBody>
          <a:bodyPr/>
          <a:lstStyle/>
          <a:p>
            <a:pPr>
              <a:defRPr/>
            </a:pPr>
            <a:fld id="{EC105553-8921-40EA-B391-C62DFCCBC4A0}"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291828"/>
            <a:ext cx="7772400" cy="462307"/>
          </a:xfrm>
          <a:prstGeom prst="rect">
            <a:avLst/>
          </a:prstGeom>
          <a:noFill/>
        </p:spPr>
        <p:txBody>
          <a:bodyPr wrap="square" rtlCol="0">
            <a:spAutoFit/>
          </a:bodyPr>
          <a:lstStyle/>
          <a:p>
            <a:pPr marL="0" indent="0">
              <a:buNone/>
            </a:pPr>
            <a:r>
              <a:rPr lang="en-US" sz="1200" b="0" dirty="0"/>
              <a:t>If MCS is selected with first transmission PER around 20%, there is up to up to 9.5dB gain using HARQ CC over ARQ without rate drop and up to 6.5dB gain over ARQ with rate drop for the same throughput. </a:t>
            </a:r>
          </a:p>
        </p:txBody>
      </p:sp>
      <p:pic>
        <p:nvPicPr>
          <p:cNvPr id="7" name="Picture 6">
            <a:extLst>
              <a:ext uri="{FF2B5EF4-FFF2-40B4-BE49-F238E27FC236}">
                <a16:creationId xmlns:a16="http://schemas.microsoft.com/office/drawing/2014/main" id="{CF3168FC-7C46-4EFB-9DC0-B645BD50B53A}"/>
              </a:ext>
            </a:extLst>
          </p:cNvPr>
          <p:cNvPicPr>
            <a:picLocks noChangeAspect="1"/>
          </p:cNvPicPr>
          <p:nvPr/>
        </p:nvPicPr>
        <p:blipFill>
          <a:blip r:embed="rId2"/>
          <a:stretch>
            <a:fillRect/>
          </a:stretch>
        </p:blipFill>
        <p:spPr>
          <a:xfrm>
            <a:off x="685799" y="1146212"/>
            <a:ext cx="8204307" cy="3959188"/>
          </a:xfrm>
          <a:prstGeom prst="rect">
            <a:avLst/>
          </a:prstGeom>
        </p:spPr>
      </p:pic>
    </p:spTree>
    <p:extLst>
      <p:ext uri="{BB962C8B-B14F-4D97-AF65-F5344CB8AC3E}">
        <p14:creationId xmlns:p14="http://schemas.microsoft.com/office/powerpoint/2010/main" val="3487976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(9)</a:t>
            </a:r>
            <a:endParaRPr lang="en-US" sz="2800" b="0" dirty="0"/>
          </a:p>
        </p:txBody>
      </p:sp>
      <p:sp>
        <p:nvSpPr>
          <p:cNvPr id="4" name="Date Placeholder 3"/>
          <p:cNvSpPr>
            <a:spLocks noGrp="1"/>
          </p:cNvSpPr>
          <p:nvPr>
            <p:ph type="dt" sz="half" idx="10"/>
          </p:nvPr>
        </p:nvSpPr>
        <p:spPr/>
        <p:txBody>
          <a:bodyPr/>
          <a:lstStyle/>
          <a:p>
            <a:pPr>
              <a:defRPr/>
            </a:pPr>
            <a:fld id="{C655A268-2F28-4B48-AFEF-A550C8917BEA}"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30469" y="5367139"/>
            <a:ext cx="7772400" cy="646973"/>
          </a:xfrm>
          <a:prstGeom prst="rect">
            <a:avLst/>
          </a:prstGeom>
          <a:noFill/>
        </p:spPr>
        <p:txBody>
          <a:bodyPr wrap="square" rtlCol="0">
            <a:spAutoFit/>
          </a:bodyPr>
          <a:lstStyle/>
          <a:p>
            <a:pPr marL="0" indent="0">
              <a:buNone/>
            </a:pPr>
            <a:r>
              <a:rPr lang="en-US" sz="1200" b="0" dirty="0"/>
              <a:t>If MCS is selected with first transmission PER around 30% (this sometimes happen in real scenarios), there is up to up to 11.5dB gain using HARQ CC over ARQ over ARQ without rate drop and up to 9.5dB gain over ARQ with rate drop for the same throughput. </a:t>
            </a:r>
          </a:p>
        </p:txBody>
      </p:sp>
      <p:pic>
        <p:nvPicPr>
          <p:cNvPr id="7" name="Picture 6">
            <a:extLst>
              <a:ext uri="{FF2B5EF4-FFF2-40B4-BE49-F238E27FC236}">
                <a16:creationId xmlns:a16="http://schemas.microsoft.com/office/drawing/2014/main" id="{EC4B75BB-F539-47E4-88C9-992EAC8450D8}"/>
              </a:ext>
            </a:extLst>
          </p:cNvPr>
          <p:cNvPicPr>
            <a:picLocks noChangeAspect="1"/>
          </p:cNvPicPr>
          <p:nvPr/>
        </p:nvPicPr>
        <p:blipFill>
          <a:blip r:embed="rId2"/>
          <a:stretch>
            <a:fillRect/>
          </a:stretch>
        </p:blipFill>
        <p:spPr>
          <a:xfrm>
            <a:off x="730469" y="1114971"/>
            <a:ext cx="8097132" cy="3982201"/>
          </a:xfrm>
          <a:prstGeom prst="rect">
            <a:avLst/>
          </a:prstGeom>
        </p:spPr>
      </p:pic>
    </p:spTree>
    <p:extLst>
      <p:ext uri="{BB962C8B-B14F-4D97-AF65-F5344CB8AC3E}">
        <p14:creationId xmlns:p14="http://schemas.microsoft.com/office/powerpoint/2010/main" val="272028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(10)</a:t>
            </a:r>
            <a:endParaRPr lang="en-US" sz="2800" b="0" dirty="0"/>
          </a:p>
        </p:txBody>
      </p:sp>
      <p:sp>
        <p:nvSpPr>
          <p:cNvPr id="4" name="Date Placeholder 3"/>
          <p:cNvSpPr>
            <a:spLocks noGrp="1"/>
          </p:cNvSpPr>
          <p:nvPr>
            <p:ph type="dt" sz="half" idx="10"/>
          </p:nvPr>
        </p:nvSpPr>
        <p:spPr/>
        <p:txBody>
          <a:bodyPr/>
          <a:lstStyle/>
          <a:p>
            <a:pPr>
              <a:defRPr/>
            </a:pPr>
            <a:fld id="{4B3A77A0-CBD5-4F94-9DBC-CA81F261257B}"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085987"/>
            <a:ext cx="7772400" cy="462307"/>
          </a:xfrm>
          <a:prstGeom prst="rect">
            <a:avLst/>
          </a:prstGeom>
          <a:noFill/>
        </p:spPr>
        <p:txBody>
          <a:bodyPr wrap="square" rtlCol="0">
            <a:spAutoFit/>
          </a:bodyPr>
          <a:lstStyle/>
          <a:p>
            <a:pPr marL="0" indent="0">
              <a:buNone/>
            </a:pPr>
            <a:r>
              <a:rPr lang="en-US" sz="1200" b="0" dirty="0"/>
              <a:t>If MCS is selected with first transmission PER around 40% (this may happen in real scenarios), there is up to 14.5dB gain using HARQ CC over ARQ without rate drop and up to 11.3dB gain over ARQ with rate drop for the same throughput. </a:t>
            </a:r>
          </a:p>
        </p:txBody>
      </p:sp>
      <p:pic>
        <p:nvPicPr>
          <p:cNvPr id="7" name="Picture 6">
            <a:extLst>
              <a:ext uri="{FF2B5EF4-FFF2-40B4-BE49-F238E27FC236}">
                <a16:creationId xmlns:a16="http://schemas.microsoft.com/office/drawing/2014/main" id="{668F304C-3607-4E54-BEBC-D7395F4FD52E}"/>
              </a:ext>
            </a:extLst>
          </p:cNvPr>
          <p:cNvPicPr>
            <a:picLocks noChangeAspect="1"/>
          </p:cNvPicPr>
          <p:nvPr/>
        </p:nvPicPr>
        <p:blipFill>
          <a:blip r:embed="rId2"/>
          <a:stretch>
            <a:fillRect/>
          </a:stretch>
        </p:blipFill>
        <p:spPr>
          <a:xfrm>
            <a:off x="609600" y="1219200"/>
            <a:ext cx="7934325" cy="3733800"/>
          </a:xfrm>
          <a:prstGeom prst="rect">
            <a:avLst/>
          </a:prstGeom>
        </p:spPr>
      </p:pic>
    </p:spTree>
    <p:extLst>
      <p:ext uri="{BB962C8B-B14F-4D97-AF65-F5344CB8AC3E}">
        <p14:creationId xmlns:p14="http://schemas.microsoft.com/office/powerpoint/2010/main" val="551435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800" b="0" dirty="0"/>
              <a:t>PHY Link Level Simulation Results (DNLOS 1x1)</a:t>
            </a:r>
          </a:p>
        </p:txBody>
      </p:sp>
      <p:sp>
        <p:nvSpPr>
          <p:cNvPr id="3" name="Content Placeholder 2"/>
          <p:cNvSpPr>
            <a:spLocks noGrp="1"/>
          </p:cNvSpPr>
          <p:nvPr>
            <p:ph idx="1"/>
          </p:nvPr>
        </p:nvSpPr>
        <p:spPr>
          <a:xfrm>
            <a:off x="533400" y="1263203"/>
            <a:ext cx="8229600" cy="903668"/>
          </a:xfrm>
        </p:spPr>
        <p:txBody>
          <a:bodyPr/>
          <a:lstStyle/>
          <a:p>
            <a:r>
              <a:rPr lang="en-US" sz="2000" b="0" dirty="0"/>
              <a:t>Refer to Appendix for all the curves</a:t>
            </a:r>
          </a:p>
          <a:p>
            <a:r>
              <a:rPr lang="en-US" sz="2000" b="0" dirty="0"/>
              <a:t>HARQ CC retransmission dB gain over ARQ @ %1 PER for selected cases:</a:t>
            </a:r>
          </a:p>
        </p:txBody>
      </p:sp>
      <p:sp>
        <p:nvSpPr>
          <p:cNvPr id="4" name="Date Placeholder 3"/>
          <p:cNvSpPr>
            <a:spLocks noGrp="1"/>
          </p:cNvSpPr>
          <p:nvPr>
            <p:ph type="dt" sz="half" idx="10"/>
          </p:nvPr>
        </p:nvSpPr>
        <p:spPr/>
        <p:txBody>
          <a:bodyPr/>
          <a:lstStyle/>
          <a:p>
            <a:pPr>
              <a:defRPr/>
            </a:pPr>
            <a:fld id="{61858D56-B5A7-4C1D-B053-EA800D3017FB}"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09746025"/>
              </p:ext>
            </p:extLst>
          </p:nvPr>
        </p:nvGraphicFramePr>
        <p:xfrm>
          <a:off x="546279" y="2313446"/>
          <a:ext cx="8382000" cy="2443684"/>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871976">
                <a:tc>
                  <a:txBody>
                    <a:bodyPr/>
                    <a:lstStyle/>
                    <a:p>
                      <a:endParaRPr lang="en-US" sz="1600" dirty="0"/>
                    </a:p>
                  </a:txBody>
                  <a:tcPr/>
                </a:tc>
                <a:tc>
                  <a:txBody>
                    <a:bodyPr/>
                    <a:lstStyle/>
                    <a:p>
                      <a:r>
                        <a:rPr lang="en-US" sz="1600" b="0" dirty="0"/>
                        <a:t>Up to 2</a:t>
                      </a:r>
                      <a:r>
                        <a:rPr lang="en-US" sz="1600" b="0" baseline="0" dirty="0"/>
                        <a:t> (re)transmissions</a:t>
                      </a:r>
                    </a:p>
                    <a:p>
                      <a:r>
                        <a:rPr lang="en-US" sz="1600" b="0" baseline="0" dirty="0"/>
                        <a:t>no </a:t>
                      </a:r>
                      <a:r>
                        <a:rPr lang="en-US" sz="1600" b="0" baseline="0" dirty="0" err="1"/>
                        <a:t>freq</a:t>
                      </a:r>
                      <a:r>
                        <a:rPr lang="en-US" sz="1600" b="0" baseline="0" dirty="0"/>
                        <a:t> diversity</a:t>
                      </a:r>
                      <a:endParaRPr lang="en-US"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Up to 2 </a:t>
                      </a:r>
                      <a:r>
                        <a:rPr lang="en-US" sz="1600" b="0" baseline="0" dirty="0"/>
                        <a:t>(re)transmissions</a:t>
                      </a:r>
                    </a:p>
                    <a:p>
                      <a:r>
                        <a:rPr lang="en-US" sz="1600" b="0" dirty="0"/>
                        <a:t> </a:t>
                      </a:r>
                      <a:r>
                        <a:rPr lang="en-US" sz="1600" b="0" dirty="0" err="1"/>
                        <a:t>freq</a:t>
                      </a:r>
                      <a:r>
                        <a:rPr lang="en-US" sz="1600" b="0" dirty="0"/>
                        <a:t> diversity</a:t>
                      </a:r>
                    </a:p>
                  </a:txBody>
                  <a:tcPr/>
                </a:tc>
                <a:tc>
                  <a:txBody>
                    <a:bodyPr/>
                    <a:lstStyle/>
                    <a:p>
                      <a:r>
                        <a:rPr lang="en-US" sz="1600" b="0" dirty="0"/>
                        <a:t>Up to 4</a:t>
                      </a:r>
                      <a:r>
                        <a:rPr lang="en-US" sz="1600" b="0" baseline="0" dirty="0"/>
                        <a:t> (re)transmissions</a:t>
                      </a:r>
                    </a:p>
                    <a:p>
                      <a:r>
                        <a:rPr lang="en-US" sz="1600" b="0" baseline="0" dirty="0"/>
                        <a:t>no </a:t>
                      </a:r>
                      <a:r>
                        <a:rPr lang="en-US" sz="1600" b="0" dirty="0" err="1"/>
                        <a:t>freq</a:t>
                      </a:r>
                      <a:r>
                        <a:rPr lang="en-US" sz="1600" b="0" baseline="0" dirty="0"/>
                        <a:t> diversity</a:t>
                      </a:r>
                      <a:endParaRPr lang="en-US"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Up to 4 </a:t>
                      </a:r>
                      <a:r>
                        <a:rPr lang="en-US" sz="1600" b="0" baseline="0" dirty="0"/>
                        <a:t>(re)transmissions</a:t>
                      </a:r>
                    </a:p>
                    <a:p>
                      <a:r>
                        <a:rPr lang="en-US" sz="1600" b="0" dirty="0"/>
                        <a:t> </a:t>
                      </a:r>
                      <a:r>
                        <a:rPr lang="en-US" sz="1600" b="0" dirty="0" err="1"/>
                        <a:t>freq</a:t>
                      </a:r>
                      <a:r>
                        <a:rPr lang="en-US" sz="1600" b="0" dirty="0"/>
                        <a:t> diversity</a:t>
                      </a:r>
                    </a:p>
                  </a:txBody>
                  <a:tcPr/>
                </a:tc>
                <a:extLst>
                  <a:ext uri="{0D108BD9-81ED-4DB2-BD59-A6C34878D82A}">
                    <a16:rowId xmlns:a16="http://schemas.microsoft.com/office/drawing/2014/main" val="10000"/>
                  </a:ext>
                </a:extLst>
              </a:tr>
              <a:tr h="392927">
                <a:tc>
                  <a:txBody>
                    <a:bodyPr/>
                    <a:lstStyle/>
                    <a:p>
                      <a:r>
                        <a:rPr lang="en-US" sz="1600" dirty="0"/>
                        <a:t>LDPC, MCS0</a:t>
                      </a:r>
                    </a:p>
                  </a:txBody>
                  <a:tcPr/>
                </a:tc>
                <a:tc>
                  <a:txBody>
                    <a:bodyPr/>
                    <a:lstStyle/>
                    <a:p>
                      <a:r>
                        <a:rPr lang="en-US" sz="1600" dirty="0"/>
                        <a:t>1.4dB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4.7dB</a:t>
                      </a:r>
                    </a:p>
                  </a:txBody>
                  <a:tcPr/>
                </a:tc>
                <a:tc>
                  <a:txBody>
                    <a:bodyPr/>
                    <a:lstStyle/>
                    <a:p>
                      <a:r>
                        <a:rPr lang="en-US" sz="1600" dirty="0"/>
                        <a:t>3.2dB</a:t>
                      </a:r>
                    </a:p>
                  </a:txBody>
                  <a:tcPr/>
                </a:tc>
                <a:tc>
                  <a:txBody>
                    <a:bodyPr/>
                    <a:lstStyle/>
                    <a:p>
                      <a:r>
                        <a:rPr lang="en-US" sz="1600" dirty="0">
                          <a:solidFill>
                            <a:srgbClr val="FF0000"/>
                          </a:solidFill>
                        </a:rPr>
                        <a:t>7.0dB</a:t>
                      </a:r>
                    </a:p>
                  </a:txBody>
                  <a:tcPr/>
                </a:tc>
                <a:extLst>
                  <a:ext uri="{0D108BD9-81ED-4DB2-BD59-A6C34878D82A}">
                    <a16:rowId xmlns:a16="http://schemas.microsoft.com/office/drawing/2014/main" val="10001"/>
                  </a:ext>
                </a:extLst>
              </a:tr>
              <a:tr h="392927">
                <a:tc>
                  <a:txBody>
                    <a:bodyPr/>
                    <a:lstStyle/>
                    <a:p>
                      <a:r>
                        <a:rPr lang="en-US" sz="1600" dirty="0"/>
                        <a:t>LDPC, MCS4</a:t>
                      </a:r>
                    </a:p>
                  </a:txBody>
                  <a:tcPr/>
                </a:tc>
                <a:tc>
                  <a:txBody>
                    <a:bodyPr/>
                    <a:lstStyle/>
                    <a:p>
                      <a:r>
                        <a:rPr lang="en-US" sz="1600" dirty="0"/>
                        <a:t>2dB</a:t>
                      </a:r>
                    </a:p>
                  </a:txBody>
                  <a:tcPr/>
                </a:tc>
                <a:tc>
                  <a:txBody>
                    <a:bodyPr/>
                    <a:lstStyle/>
                    <a:p>
                      <a:r>
                        <a:rPr lang="en-US" sz="1600" dirty="0">
                          <a:solidFill>
                            <a:srgbClr val="FF0000"/>
                          </a:solidFill>
                        </a:rPr>
                        <a:t>7.8dB</a:t>
                      </a:r>
                    </a:p>
                  </a:txBody>
                  <a:tcPr/>
                </a:tc>
                <a:tc>
                  <a:txBody>
                    <a:bodyPr/>
                    <a:lstStyle/>
                    <a:p>
                      <a:r>
                        <a:rPr lang="en-US" sz="1600" dirty="0"/>
                        <a:t>4.0dB</a:t>
                      </a:r>
                    </a:p>
                  </a:txBody>
                  <a:tcPr/>
                </a:tc>
                <a:tc>
                  <a:txBody>
                    <a:bodyPr/>
                    <a:lstStyle/>
                    <a:p>
                      <a:r>
                        <a:rPr lang="en-US" sz="1600" dirty="0">
                          <a:solidFill>
                            <a:srgbClr val="FF0000"/>
                          </a:solidFill>
                        </a:rPr>
                        <a:t>11.5dB</a:t>
                      </a:r>
                    </a:p>
                  </a:txBody>
                  <a:tcPr/>
                </a:tc>
                <a:extLst>
                  <a:ext uri="{0D108BD9-81ED-4DB2-BD59-A6C34878D82A}">
                    <a16:rowId xmlns:a16="http://schemas.microsoft.com/office/drawing/2014/main" val="10002"/>
                  </a:ext>
                </a:extLst>
              </a:tr>
              <a:tr h="392927">
                <a:tc>
                  <a:txBody>
                    <a:bodyPr/>
                    <a:lstStyle/>
                    <a:p>
                      <a:r>
                        <a:rPr lang="en-US" sz="1600" dirty="0"/>
                        <a:t>LDPC, MCS7</a:t>
                      </a:r>
                    </a:p>
                  </a:txBody>
                  <a:tcPr/>
                </a:tc>
                <a:tc>
                  <a:txBody>
                    <a:bodyPr/>
                    <a:lstStyle/>
                    <a:p>
                      <a:r>
                        <a:rPr lang="en-US" sz="1600" dirty="0"/>
                        <a:t>2.1dB</a:t>
                      </a:r>
                    </a:p>
                  </a:txBody>
                  <a:tcPr/>
                </a:tc>
                <a:tc>
                  <a:txBody>
                    <a:bodyPr/>
                    <a:lstStyle/>
                    <a:p>
                      <a:r>
                        <a:rPr lang="en-US" sz="1600" dirty="0">
                          <a:solidFill>
                            <a:srgbClr val="FF0000"/>
                          </a:solidFill>
                        </a:rPr>
                        <a:t>8.8dB</a:t>
                      </a:r>
                    </a:p>
                  </a:txBody>
                  <a:tcPr/>
                </a:tc>
                <a:tc>
                  <a:txBody>
                    <a:bodyPr/>
                    <a:lstStyle/>
                    <a:p>
                      <a:r>
                        <a:rPr lang="en-US" sz="1600" dirty="0"/>
                        <a:t>4.6dB</a:t>
                      </a:r>
                    </a:p>
                  </a:txBody>
                  <a:tcPr/>
                </a:tc>
                <a:tc>
                  <a:txBody>
                    <a:bodyPr/>
                    <a:lstStyle/>
                    <a:p>
                      <a:r>
                        <a:rPr lang="en-US" sz="1600" dirty="0">
                          <a:solidFill>
                            <a:srgbClr val="FF0000"/>
                          </a:solidFill>
                        </a:rPr>
                        <a:t>12.7dB</a:t>
                      </a:r>
                    </a:p>
                  </a:txBody>
                  <a:tcPr/>
                </a:tc>
                <a:extLst>
                  <a:ext uri="{0D108BD9-81ED-4DB2-BD59-A6C34878D82A}">
                    <a16:rowId xmlns:a16="http://schemas.microsoft.com/office/drawing/2014/main" val="10003"/>
                  </a:ext>
                </a:extLst>
              </a:tr>
              <a:tr h="392927">
                <a:tc>
                  <a:txBody>
                    <a:bodyPr/>
                    <a:lstStyle/>
                    <a:p>
                      <a:r>
                        <a:rPr lang="en-US" sz="1600" dirty="0"/>
                        <a:t>LDPC,</a:t>
                      </a:r>
                      <a:r>
                        <a:rPr lang="en-US" sz="1600" baseline="0" dirty="0"/>
                        <a:t> MCS9</a:t>
                      </a:r>
                      <a:endParaRPr lang="en-US" sz="1600" dirty="0"/>
                    </a:p>
                  </a:txBody>
                  <a:tcPr/>
                </a:tc>
                <a:tc>
                  <a:txBody>
                    <a:bodyPr/>
                    <a:lstStyle/>
                    <a:p>
                      <a:r>
                        <a:rPr lang="en-US" sz="1600" dirty="0"/>
                        <a:t>2.1dB</a:t>
                      </a:r>
                    </a:p>
                  </a:txBody>
                  <a:tcPr/>
                </a:tc>
                <a:tc>
                  <a:txBody>
                    <a:bodyPr/>
                    <a:lstStyle/>
                    <a:p>
                      <a:r>
                        <a:rPr lang="en-US" sz="1600" dirty="0">
                          <a:solidFill>
                            <a:srgbClr val="FF0000"/>
                          </a:solidFill>
                        </a:rPr>
                        <a:t>7.9dB</a:t>
                      </a:r>
                    </a:p>
                  </a:txBody>
                  <a:tcPr/>
                </a:tc>
                <a:tc>
                  <a:txBody>
                    <a:bodyPr/>
                    <a:lstStyle/>
                    <a:p>
                      <a:r>
                        <a:rPr lang="en-US" sz="1600" dirty="0"/>
                        <a:t>4.0dB</a:t>
                      </a:r>
                    </a:p>
                  </a:txBody>
                  <a:tcPr/>
                </a:tc>
                <a:tc>
                  <a:txBody>
                    <a:bodyPr/>
                    <a:lstStyle/>
                    <a:p>
                      <a:r>
                        <a:rPr lang="en-US" sz="1600" dirty="0">
                          <a:solidFill>
                            <a:srgbClr val="FF0000"/>
                          </a:solidFill>
                        </a:rPr>
                        <a:t>11.7dB</a:t>
                      </a:r>
                    </a:p>
                  </a:txBody>
                  <a:tcPr/>
                </a:tc>
                <a:extLst>
                  <a:ext uri="{0D108BD9-81ED-4DB2-BD59-A6C34878D82A}">
                    <a16:rowId xmlns:a16="http://schemas.microsoft.com/office/drawing/2014/main" val="10004"/>
                  </a:ext>
                </a:extLst>
              </a:tr>
            </a:tbl>
          </a:graphicData>
        </a:graphic>
      </p:graphicFrame>
      <p:sp>
        <p:nvSpPr>
          <p:cNvPr id="8" name="TextBox 7">
            <a:extLst>
              <a:ext uri="{FF2B5EF4-FFF2-40B4-BE49-F238E27FC236}">
                <a16:creationId xmlns:a16="http://schemas.microsoft.com/office/drawing/2014/main" id="{503B7902-555E-4F2B-AAC4-72602A7697CD}"/>
              </a:ext>
            </a:extLst>
          </p:cNvPr>
          <p:cNvSpPr txBox="1"/>
          <p:nvPr/>
        </p:nvSpPr>
        <p:spPr>
          <a:xfrm>
            <a:off x="1906588" y="4917816"/>
            <a:ext cx="4876800" cy="338554"/>
          </a:xfrm>
          <a:prstGeom prst="rect">
            <a:avLst/>
          </a:prstGeom>
          <a:noFill/>
        </p:spPr>
        <p:txBody>
          <a:bodyPr wrap="square" rtlCol="0">
            <a:spAutoFit/>
          </a:bodyPr>
          <a:lstStyle/>
          <a:p>
            <a:r>
              <a:rPr lang="en-US" sz="1600" dirty="0"/>
              <a:t>Table 1 HARQ CC dB gain over ARQ @1% PER </a:t>
            </a:r>
          </a:p>
        </p:txBody>
      </p:sp>
    </p:spTree>
    <p:extLst>
      <p:ext uri="{BB962C8B-B14F-4D97-AF65-F5344CB8AC3E}">
        <p14:creationId xmlns:p14="http://schemas.microsoft.com/office/powerpoint/2010/main" val="3766183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74" y="762000"/>
            <a:ext cx="7772400" cy="533400"/>
          </a:xfrm>
        </p:spPr>
        <p:txBody>
          <a:bodyPr/>
          <a:lstStyle/>
          <a:p>
            <a:r>
              <a:rPr lang="en-US" b="0" dirty="0"/>
              <a:t>Conclusions</a:t>
            </a:r>
          </a:p>
        </p:txBody>
      </p:sp>
      <p:sp>
        <p:nvSpPr>
          <p:cNvPr id="3" name="Content Placeholder 2"/>
          <p:cNvSpPr>
            <a:spLocks noGrp="1"/>
          </p:cNvSpPr>
          <p:nvPr>
            <p:ph idx="1"/>
          </p:nvPr>
        </p:nvSpPr>
        <p:spPr>
          <a:xfrm>
            <a:off x="152400" y="1447800"/>
            <a:ext cx="8310474" cy="4114800"/>
          </a:xfrm>
        </p:spPr>
        <p:txBody>
          <a:bodyPr/>
          <a:lstStyle/>
          <a:p>
            <a:r>
              <a:rPr lang="en-US" sz="2000" b="0" dirty="0"/>
              <a:t>HARQ may potentially bring big improvement on link reliability, enabling EHT to claim a major differentiation feature</a:t>
            </a:r>
            <a:r>
              <a:rPr lang="en-US" sz="2000" b="0" dirty="0">
                <a:solidFill>
                  <a:srgbClr val="FF0000"/>
                </a:solidFill>
              </a:rPr>
              <a:t> </a:t>
            </a:r>
            <a:r>
              <a:rPr lang="en-US" sz="2000" b="0" dirty="0"/>
              <a:t>from previous gens.</a:t>
            </a:r>
          </a:p>
          <a:p>
            <a:r>
              <a:rPr lang="en-US" sz="2000" b="0" dirty="0"/>
              <a:t>Simulations show significant link level (PER) improvement upon ARQ by employing HARQ on the transmissions, especially when LDPC tone mapper patterns are shifted across all (re)transmissions.</a:t>
            </a:r>
          </a:p>
          <a:p>
            <a:pPr>
              <a:buFont typeface="Arial" panose="020B0604020202020204" pitchFamily="34" charset="0"/>
              <a:buChar char="•"/>
            </a:pPr>
            <a:r>
              <a:rPr lang="en-US" sz="2000" b="0" dirty="0"/>
              <a:t>For the same throughput, HARQ CC provides about 2.5dB gain over ARQ for DNLOS 1x1 channel, and about 3.5dB gain over ARQ for DNLOS 2x2 channel even with optimal MCS selection.  </a:t>
            </a:r>
          </a:p>
          <a:p>
            <a:pPr>
              <a:buFont typeface="Arial" panose="020B0604020202020204" pitchFamily="34" charset="0"/>
              <a:buChar char="•"/>
            </a:pPr>
            <a:r>
              <a:rPr lang="en-US" sz="2000" b="0" dirty="0"/>
              <a:t>HARQ CC provides significant gain over ARQ if MCS selection is not optimal for the current channel state, especially when rate drop is not enabled in the retransmissions, which is common in many rate adaptation algorithms to prevent unnecessary rate drop when packet failure is due to collisions instead of channel degradations. </a:t>
            </a:r>
          </a:p>
          <a:p>
            <a:endParaRPr lang="en-US" b="0" dirty="0"/>
          </a:p>
          <a:p>
            <a:endParaRPr lang="en-US" sz="2000" b="0" dirty="0"/>
          </a:p>
        </p:txBody>
      </p:sp>
      <p:sp>
        <p:nvSpPr>
          <p:cNvPr id="4" name="Date Placeholder 3"/>
          <p:cNvSpPr>
            <a:spLocks noGrp="1"/>
          </p:cNvSpPr>
          <p:nvPr>
            <p:ph type="dt" sz="half" idx="10"/>
          </p:nvPr>
        </p:nvSpPr>
        <p:spPr/>
        <p:txBody>
          <a:bodyPr/>
          <a:lstStyle/>
          <a:p>
            <a:pPr>
              <a:defRPr/>
            </a:pPr>
            <a:fld id="{4F4E4276-034C-4041-BAE5-873376391245}"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3120869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2971800"/>
            <a:ext cx="7772400" cy="685800"/>
          </a:xfrm>
        </p:spPr>
        <p:txBody>
          <a:bodyPr/>
          <a:lstStyle/>
          <a:p>
            <a:r>
              <a:rPr lang="en-US" dirty="0"/>
              <a:t>Appendix: PER Curves</a:t>
            </a:r>
          </a:p>
        </p:txBody>
      </p:sp>
      <p:sp>
        <p:nvSpPr>
          <p:cNvPr id="4" name="Date Placeholder 3"/>
          <p:cNvSpPr>
            <a:spLocks noGrp="1"/>
          </p:cNvSpPr>
          <p:nvPr>
            <p:ph type="dt" sz="half" idx="10"/>
          </p:nvPr>
        </p:nvSpPr>
        <p:spPr/>
        <p:txBody>
          <a:bodyPr/>
          <a:lstStyle/>
          <a:p>
            <a:pPr>
              <a:defRPr/>
            </a:pPr>
            <a:fld id="{7C20527A-5D8B-41A5-89CF-D4DA18E8A8D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19</a:t>
            </a:fld>
            <a:endParaRPr lang="en-US" dirty="0"/>
          </a:p>
        </p:txBody>
      </p:sp>
    </p:spTree>
    <p:extLst>
      <p:ext uri="{BB962C8B-B14F-4D97-AF65-F5344CB8AC3E}">
        <p14:creationId xmlns:p14="http://schemas.microsoft.com/office/powerpoint/2010/main" val="828949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228" y="609600"/>
            <a:ext cx="7772400" cy="609600"/>
          </a:xfrm>
        </p:spPr>
        <p:txBody>
          <a:bodyPr/>
          <a:lstStyle/>
          <a:p>
            <a:r>
              <a:rPr lang="en-US" b="0" dirty="0">
                <a:latin typeface="+mn-lt"/>
              </a:rPr>
              <a:t>HARQ Overview</a:t>
            </a:r>
          </a:p>
        </p:txBody>
      </p:sp>
      <p:sp>
        <p:nvSpPr>
          <p:cNvPr id="3" name="Content Placeholder 2"/>
          <p:cNvSpPr>
            <a:spLocks noGrp="1"/>
          </p:cNvSpPr>
          <p:nvPr>
            <p:ph idx="1"/>
          </p:nvPr>
        </p:nvSpPr>
        <p:spPr>
          <a:xfrm>
            <a:off x="152400" y="1202028"/>
            <a:ext cx="8991600" cy="4423954"/>
          </a:xfrm>
        </p:spPr>
        <p:txBody>
          <a:bodyPr/>
          <a:lstStyle/>
          <a:p>
            <a:pPr>
              <a:buClr>
                <a:srgbClr val="FF0000"/>
              </a:buClr>
            </a:pPr>
            <a:r>
              <a:rPr lang="en-US" sz="2000" b="0" dirty="0"/>
              <a:t>HARQ is claimed as a major feature differentiation of cellular over WLAN.</a:t>
            </a:r>
          </a:p>
          <a:p>
            <a:pPr>
              <a:buClr>
                <a:srgbClr val="FF0000"/>
              </a:buClr>
            </a:pPr>
            <a:endParaRPr lang="en-US" sz="2000" b="0" dirty="0"/>
          </a:p>
          <a:p>
            <a:pPr>
              <a:buClr>
                <a:srgbClr val="FF0000"/>
              </a:buClr>
            </a:pPr>
            <a:r>
              <a:rPr lang="en-US" sz="2000" b="0" dirty="0"/>
              <a:t>Compared with ARQ (simple retransmission as in current 802.11 MAC),  HARQ enables soft combining or additional parity at Rx to improve link level reliability on retransmissions.</a:t>
            </a:r>
          </a:p>
          <a:p>
            <a:pPr>
              <a:buClr>
                <a:srgbClr val="FF0000"/>
              </a:buClr>
            </a:pPr>
            <a:endParaRPr lang="en-US" sz="2000" b="0" dirty="0"/>
          </a:p>
          <a:p>
            <a:pPr>
              <a:buClr>
                <a:srgbClr val="FF0000"/>
              </a:buClr>
            </a:pPr>
            <a:r>
              <a:rPr lang="en-US" sz="2000" b="0" dirty="0"/>
              <a:t>HARQ may significantly enhance user experience on top of the current 802.11 retransmission schemes.</a:t>
            </a:r>
          </a:p>
          <a:p>
            <a:pPr lvl="1">
              <a:buClr>
                <a:srgbClr val="FF0000"/>
              </a:buClr>
            </a:pPr>
            <a:r>
              <a:rPr lang="en-US" dirty="0"/>
              <a:t>Much higher chance that a retransmission may get through without rate drop.</a:t>
            </a:r>
          </a:p>
          <a:p>
            <a:pPr lvl="1">
              <a:buClr>
                <a:srgbClr val="FF0000"/>
              </a:buClr>
            </a:pPr>
            <a:r>
              <a:rPr lang="en-US" b="0" dirty="0"/>
              <a:t>User experience enhancement especially when the connection is weak or experiencing interferences.</a:t>
            </a:r>
          </a:p>
          <a:p>
            <a:pPr lvl="1">
              <a:buClr>
                <a:srgbClr val="FF0000"/>
              </a:buClr>
            </a:pPr>
            <a:r>
              <a:rPr lang="en-US" dirty="0"/>
              <a:t>HARQ may be of less use when link is already strong or stable (e.g. close range, and/or clean environment)</a:t>
            </a:r>
            <a:endParaRPr lang="en-US" b="0" dirty="0"/>
          </a:p>
          <a:p>
            <a:pPr lvl="1">
              <a:buClr>
                <a:srgbClr val="FF0000"/>
              </a:buClr>
            </a:pPr>
            <a:endParaRPr lang="en-US" b="0" dirty="0"/>
          </a:p>
          <a:p>
            <a:pPr marL="0" indent="0">
              <a:buNone/>
            </a:pPr>
            <a:endParaRPr lang="en-US" b="0" dirty="0"/>
          </a:p>
        </p:txBody>
      </p:sp>
      <p:sp>
        <p:nvSpPr>
          <p:cNvPr id="4" name="Footer Placeholder 4"/>
          <p:cNvSpPr>
            <a:spLocks noGrp="1"/>
          </p:cNvSpPr>
          <p:nvPr>
            <p:ph type="ftr" sz="quarter" idx="11"/>
          </p:nvPr>
        </p:nvSpPr>
        <p:spPr>
          <a:xfrm>
            <a:off x="6544054" y="6475413"/>
            <a:ext cx="1999871" cy="184666"/>
          </a:xfrm>
        </p:spPr>
        <p:txBody>
          <a:bodyPr/>
          <a:lstStyle/>
          <a:p>
            <a:pPr>
              <a:defRPr/>
            </a:pPr>
            <a:r>
              <a:rPr lang="nb-NO"/>
              <a:t>Hongyuan Zhang et al (Marvell)</a:t>
            </a:r>
            <a:endParaRPr lang="en-US" dirty="0"/>
          </a:p>
        </p:txBody>
      </p:sp>
      <p:sp>
        <p:nvSpPr>
          <p:cNvPr id="5" name="Date Placeholder 3"/>
          <p:cNvSpPr>
            <a:spLocks noGrp="1"/>
          </p:cNvSpPr>
          <p:nvPr>
            <p:ph type="dt" sz="half" idx="10"/>
          </p:nvPr>
        </p:nvSpPr>
        <p:spPr>
          <a:xfrm>
            <a:off x="696913" y="332601"/>
            <a:ext cx="1541128" cy="276999"/>
          </a:xfrm>
        </p:spPr>
        <p:txBody>
          <a:bodyPr/>
          <a:lstStyle/>
          <a:p>
            <a:pPr>
              <a:defRPr/>
            </a:pPr>
            <a:fld id="{4CBD7076-FD48-4E8C-A2AB-012D7182B590}" type="datetime1">
              <a:rPr lang="en-US" smtClean="0"/>
              <a:t>1/14/2019</a:t>
            </a:fld>
            <a:endParaRPr lang="en-US" dirty="0"/>
          </a:p>
        </p:txBody>
      </p:sp>
      <p:sp>
        <p:nvSpPr>
          <p:cNvPr id="6" name="Slide Number Placeholder 5">
            <a:extLst>
              <a:ext uri="{FF2B5EF4-FFF2-40B4-BE49-F238E27FC236}">
                <a16:creationId xmlns:a16="http://schemas.microsoft.com/office/drawing/2014/main" id="{5F1B8A8A-D1E1-4EB5-B6B6-4A2E7D55835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138404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LDPC MCS0 (1500bytes)</a:t>
            </a:r>
            <a:endParaRPr lang="en-US" b="0" dirty="0"/>
          </a:p>
        </p:txBody>
      </p:sp>
      <p:sp>
        <p:nvSpPr>
          <p:cNvPr id="4" name="Date Placeholder 3"/>
          <p:cNvSpPr>
            <a:spLocks noGrp="1"/>
          </p:cNvSpPr>
          <p:nvPr>
            <p:ph type="dt" sz="half" idx="10"/>
          </p:nvPr>
        </p:nvSpPr>
        <p:spPr/>
        <p:txBody>
          <a:bodyPr/>
          <a:lstStyle/>
          <a:p>
            <a:pPr>
              <a:defRPr/>
            </a:pPr>
            <a:fld id="{09436357-DD79-43C6-9C4F-58D4AB3CDC07}"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a:p>
        </p:txBody>
      </p:sp>
      <p:pic>
        <p:nvPicPr>
          <p:cNvPr id="3" name="Picture 2">
            <a:extLst>
              <a:ext uri="{FF2B5EF4-FFF2-40B4-BE49-F238E27FC236}">
                <a16:creationId xmlns:a16="http://schemas.microsoft.com/office/drawing/2014/main" id="{DDD5AA60-A083-4DA4-A800-07C7B0BC3560}"/>
              </a:ext>
            </a:extLst>
          </p:cNvPr>
          <p:cNvPicPr>
            <a:picLocks noChangeAspect="1"/>
          </p:cNvPicPr>
          <p:nvPr/>
        </p:nvPicPr>
        <p:blipFill>
          <a:blip r:embed="rId2"/>
          <a:stretch>
            <a:fillRect/>
          </a:stretch>
        </p:blipFill>
        <p:spPr>
          <a:xfrm>
            <a:off x="496160" y="1524000"/>
            <a:ext cx="8001000" cy="4292877"/>
          </a:xfrm>
          <a:prstGeom prst="rect">
            <a:avLst/>
          </a:prstGeom>
        </p:spPr>
      </p:pic>
      <p:sp>
        <p:nvSpPr>
          <p:cNvPr id="7" name="TextBox 6">
            <a:extLst>
              <a:ext uri="{FF2B5EF4-FFF2-40B4-BE49-F238E27FC236}">
                <a16:creationId xmlns:a16="http://schemas.microsoft.com/office/drawing/2014/main" id="{885E6DFE-9588-43DB-9B73-E6C0C061EF8F}"/>
              </a:ext>
            </a:extLst>
          </p:cNvPr>
          <p:cNvSpPr txBox="1"/>
          <p:nvPr/>
        </p:nvSpPr>
        <p:spPr>
          <a:xfrm>
            <a:off x="990601" y="5816877"/>
            <a:ext cx="7315200" cy="461665"/>
          </a:xfrm>
          <a:prstGeom prst="rect">
            <a:avLst/>
          </a:prstGeom>
          <a:noFill/>
        </p:spPr>
        <p:txBody>
          <a:bodyPr wrap="square" rtlCol="0">
            <a:spAutoFit/>
          </a:bodyPr>
          <a:lstStyle/>
          <a:p>
            <a:r>
              <a:rPr lang="en-US" dirty="0"/>
              <a:t>Note that up to 4 (re)transmissions are used in ARQ scheme for all PER simulations. There are not much difference for ARQ between up to 2 and up to 4 (re)transmissions.</a:t>
            </a:r>
          </a:p>
        </p:txBody>
      </p:sp>
    </p:spTree>
    <p:extLst>
      <p:ext uri="{BB962C8B-B14F-4D97-AF65-F5344CB8AC3E}">
        <p14:creationId xmlns:p14="http://schemas.microsoft.com/office/powerpoint/2010/main" val="1914706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MCS1 (1500 bytes)</a:t>
            </a:r>
          </a:p>
        </p:txBody>
      </p:sp>
      <p:sp>
        <p:nvSpPr>
          <p:cNvPr id="4" name="Date Placeholder 3"/>
          <p:cNvSpPr>
            <a:spLocks noGrp="1"/>
          </p:cNvSpPr>
          <p:nvPr>
            <p:ph type="dt" sz="half" idx="10"/>
          </p:nvPr>
        </p:nvSpPr>
        <p:spPr/>
        <p:txBody>
          <a:bodyPr/>
          <a:lstStyle/>
          <a:p>
            <a:pPr>
              <a:defRPr/>
            </a:pPr>
            <a:fld id="{DEE8D310-4FEA-49F5-A140-F7A82D5893A1}"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a:p>
        </p:txBody>
      </p:sp>
      <p:pic>
        <p:nvPicPr>
          <p:cNvPr id="3" name="Picture 2">
            <a:extLst>
              <a:ext uri="{FF2B5EF4-FFF2-40B4-BE49-F238E27FC236}">
                <a16:creationId xmlns:a16="http://schemas.microsoft.com/office/drawing/2014/main" id="{0956B3FB-9C77-4C4A-8F8C-776519BFCB8B}"/>
              </a:ext>
            </a:extLst>
          </p:cNvPr>
          <p:cNvPicPr>
            <a:picLocks noChangeAspect="1"/>
          </p:cNvPicPr>
          <p:nvPr/>
        </p:nvPicPr>
        <p:blipFill>
          <a:blip r:embed="rId2"/>
          <a:stretch>
            <a:fillRect/>
          </a:stretch>
        </p:blipFill>
        <p:spPr>
          <a:xfrm>
            <a:off x="573088" y="1371600"/>
            <a:ext cx="7543800" cy="4580361"/>
          </a:xfrm>
          <a:prstGeom prst="rect">
            <a:avLst/>
          </a:prstGeom>
        </p:spPr>
      </p:pic>
    </p:spTree>
    <p:extLst>
      <p:ext uri="{BB962C8B-B14F-4D97-AF65-F5344CB8AC3E}">
        <p14:creationId xmlns:p14="http://schemas.microsoft.com/office/powerpoint/2010/main" val="4274961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MCS2 (1500 bytes)</a:t>
            </a:r>
          </a:p>
        </p:txBody>
      </p:sp>
      <p:sp>
        <p:nvSpPr>
          <p:cNvPr id="4" name="Date Placeholder 3"/>
          <p:cNvSpPr>
            <a:spLocks noGrp="1"/>
          </p:cNvSpPr>
          <p:nvPr>
            <p:ph type="dt" sz="half" idx="10"/>
          </p:nvPr>
        </p:nvSpPr>
        <p:spPr/>
        <p:txBody>
          <a:bodyPr/>
          <a:lstStyle/>
          <a:p>
            <a:pPr>
              <a:defRPr/>
            </a:pPr>
            <a:fld id="{E6A11FD3-A4E5-4B58-B218-2D691EF3B76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22</a:t>
            </a:fld>
            <a:endParaRPr lang="en-US"/>
          </a:p>
        </p:txBody>
      </p:sp>
      <p:pic>
        <p:nvPicPr>
          <p:cNvPr id="3" name="Picture 2">
            <a:extLst>
              <a:ext uri="{FF2B5EF4-FFF2-40B4-BE49-F238E27FC236}">
                <a16:creationId xmlns:a16="http://schemas.microsoft.com/office/drawing/2014/main" id="{DC2F6E71-135E-4691-824E-15E0189F06FF}"/>
              </a:ext>
            </a:extLst>
          </p:cNvPr>
          <p:cNvPicPr>
            <a:picLocks noChangeAspect="1"/>
          </p:cNvPicPr>
          <p:nvPr/>
        </p:nvPicPr>
        <p:blipFill>
          <a:blip r:embed="rId2"/>
          <a:stretch>
            <a:fillRect/>
          </a:stretch>
        </p:blipFill>
        <p:spPr>
          <a:xfrm>
            <a:off x="608202" y="1447800"/>
            <a:ext cx="7848600" cy="4079900"/>
          </a:xfrm>
          <a:prstGeom prst="rect">
            <a:avLst/>
          </a:prstGeom>
        </p:spPr>
      </p:pic>
    </p:spTree>
    <p:extLst>
      <p:ext uri="{BB962C8B-B14F-4D97-AF65-F5344CB8AC3E}">
        <p14:creationId xmlns:p14="http://schemas.microsoft.com/office/powerpoint/2010/main" val="161316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1044"/>
          </a:xfrm>
        </p:spPr>
        <p:txBody>
          <a:bodyPr/>
          <a:lstStyle/>
          <a:p>
            <a:r>
              <a:rPr lang="en-US" dirty="0"/>
              <a:t>LDPC MCS3 (1500 bytes)</a:t>
            </a:r>
          </a:p>
        </p:txBody>
      </p:sp>
      <p:sp>
        <p:nvSpPr>
          <p:cNvPr id="4" name="Date Placeholder 3"/>
          <p:cNvSpPr>
            <a:spLocks noGrp="1"/>
          </p:cNvSpPr>
          <p:nvPr>
            <p:ph type="dt" sz="half" idx="10"/>
          </p:nvPr>
        </p:nvSpPr>
        <p:spPr/>
        <p:txBody>
          <a:bodyPr/>
          <a:lstStyle/>
          <a:p>
            <a:pPr>
              <a:defRPr/>
            </a:pPr>
            <a:fld id="{E8826CB6-C2F8-49AE-A643-91879F298D8B}"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23</a:t>
            </a:fld>
            <a:endParaRPr lang="en-US"/>
          </a:p>
        </p:txBody>
      </p:sp>
      <p:pic>
        <p:nvPicPr>
          <p:cNvPr id="3" name="Picture 2">
            <a:extLst>
              <a:ext uri="{FF2B5EF4-FFF2-40B4-BE49-F238E27FC236}">
                <a16:creationId xmlns:a16="http://schemas.microsoft.com/office/drawing/2014/main" id="{4626CDA9-D025-43B3-9661-6DB6AFA7D97E}"/>
              </a:ext>
            </a:extLst>
          </p:cNvPr>
          <p:cNvPicPr>
            <a:picLocks noChangeAspect="1"/>
          </p:cNvPicPr>
          <p:nvPr/>
        </p:nvPicPr>
        <p:blipFill>
          <a:blip r:embed="rId2"/>
          <a:stretch>
            <a:fillRect/>
          </a:stretch>
        </p:blipFill>
        <p:spPr>
          <a:xfrm>
            <a:off x="609600" y="1443044"/>
            <a:ext cx="8001000" cy="4173205"/>
          </a:xfrm>
          <a:prstGeom prst="rect">
            <a:avLst/>
          </a:prstGeom>
        </p:spPr>
      </p:pic>
    </p:spTree>
    <p:extLst>
      <p:ext uri="{BB962C8B-B14F-4D97-AF65-F5344CB8AC3E}">
        <p14:creationId xmlns:p14="http://schemas.microsoft.com/office/powerpoint/2010/main" val="454975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LDPC MCS4 (1500 bytes)</a:t>
            </a:r>
          </a:p>
        </p:txBody>
      </p:sp>
      <p:sp>
        <p:nvSpPr>
          <p:cNvPr id="4" name="Date Placeholder 3"/>
          <p:cNvSpPr>
            <a:spLocks noGrp="1"/>
          </p:cNvSpPr>
          <p:nvPr>
            <p:ph type="dt" sz="half" idx="10"/>
          </p:nvPr>
        </p:nvSpPr>
        <p:spPr/>
        <p:txBody>
          <a:bodyPr/>
          <a:lstStyle/>
          <a:p>
            <a:pPr>
              <a:defRPr/>
            </a:pPr>
            <a:fld id="{9C43B7B4-049B-43A9-BC00-19A1E4872536}"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24</a:t>
            </a:fld>
            <a:endParaRPr lang="en-US"/>
          </a:p>
        </p:txBody>
      </p:sp>
      <p:pic>
        <p:nvPicPr>
          <p:cNvPr id="3" name="Picture 2">
            <a:extLst>
              <a:ext uri="{FF2B5EF4-FFF2-40B4-BE49-F238E27FC236}">
                <a16:creationId xmlns:a16="http://schemas.microsoft.com/office/drawing/2014/main" id="{5F3A27C4-CC56-42DF-9C6C-E90AEAAA5116}"/>
              </a:ext>
            </a:extLst>
          </p:cNvPr>
          <p:cNvPicPr>
            <a:picLocks noChangeAspect="1"/>
          </p:cNvPicPr>
          <p:nvPr/>
        </p:nvPicPr>
        <p:blipFill>
          <a:blip r:embed="rId2"/>
          <a:stretch>
            <a:fillRect/>
          </a:stretch>
        </p:blipFill>
        <p:spPr>
          <a:xfrm>
            <a:off x="468822" y="1546551"/>
            <a:ext cx="8077200" cy="3912282"/>
          </a:xfrm>
          <a:prstGeom prst="rect">
            <a:avLst/>
          </a:prstGeom>
        </p:spPr>
      </p:pic>
    </p:spTree>
    <p:extLst>
      <p:ext uri="{BB962C8B-B14F-4D97-AF65-F5344CB8AC3E}">
        <p14:creationId xmlns:p14="http://schemas.microsoft.com/office/powerpoint/2010/main" val="3511534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MCS5 (1500bytes)</a:t>
            </a:r>
          </a:p>
        </p:txBody>
      </p:sp>
      <p:sp>
        <p:nvSpPr>
          <p:cNvPr id="4" name="Date Placeholder 3"/>
          <p:cNvSpPr>
            <a:spLocks noGrp="1"/>
          </p:cNvSpPr>
          <p:nvPr>
            <p:ph type="dt" sz="half" idx="10"/>
          </p:nvPr>
        </p:nvSpPr>
        <p:spPr/>
        <p:txBody>
          <a:bodyPr/>
          <a:lstStyle/>
          <a:p>
            <a:pPr>
              <a:defRPr/>
            </a:pPr>
            <a:fld id="{A7972B9D-FC45-412D-A99C-A1677493A8C6}"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25</a:t>
            </a:fld>
            <a:endParaRPr lang="en-US"/>
          </a:p>
        </p:txBody>
      </p:sp>
      <p:pic>
        <p:nvPicPr>
          <p:cNvPr id="3" name="Picture 2">
            <a:extLst>
              <a:ext uri="{FF2B5EF4-FFF2-40B4-BE49-F238E27FC236}">
                <a16:creationId xmlns:a16="http://schemas.microsoft.com/office/drawing/2014/main" id="{121609A6-79AD-45AB-93E7-054C7C14EEC0}"/>
              </a:ext>
            </a:extLst>
          </p:cNvPr>
          <p:cNvPicPr>
            <a:picLocks noChangeAspect="1"/>
          </p:cNvPicPr>
          <p:nvPr/>
        </p:nvPicPr>
        <p:blipFill>
          <a:blip r:embed="rId2"/>
          <a:stretch>
            <a:fillRect/>
          </a:stretch>
        </p:blipFill>
        <p:spPr>
          <a:xfrm>
            <a:off x="381000" y="1371600"/>
            <a:ext cx="7696200" cy="4592616"/>
          </a:xfrm>
          <a:prstGeom prst="rect">
            <a:avLst/>
          </a:prstGeom>
        </p:spPr>
      </p:pic>
    </p:spTree>
    <p:extLst>
      <p:ext uri="{BB962C8B-B14F-4D97-AF65-F5344CB8AC3E}">
        <p14:creationId xmlns:p14="http://schemas.microsoft.com/office/powerpoint/2010/main" val="3613360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LDPC MCS6 (1500 bytes)</a:t>
            </a:r>
          </a:p>
        </p:txBody>
      </p:sp>
      <p:sp>
        <p:nvSpPr>
          <p:cNvPr id="4" name="Date Placeholder 3"/>
          <p:cNvSpPr>
            <a:spLocks noGrp="1"/>
          </p:cNvSpPr>
          <p:nvPr>
            <p:ph type="dt" sz="half" idx="10"/>
          </p:nvPr>
        </p:nvSpPr>
        <p:spPr/>
        <p:txBody>
          <a:bodyPr/>
          <a:lstStyle/>
          <a:p>
            <a:pPr>
              <a:defRPr/>
            </a:pPr>
            <a:fld id="{1D0F8D49-A223-4538-865A-B73E17B2D96A}"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26</a:t>
            </a:fld>
            <a:endParaRPr lang="en-US"/>
          </a:p>
        </p:txBody>
      </p:sp>
      <p:pic>
        <p:nvPicPr>
          <p:cNvPr id="3" name="Picture 2">
            <a:extLst>
              <a:ext uri="{FF2B5EF4-FFF2-40B4-BE49-F238E27FC236}">
                <a16:creationId xmlns:a16="http://schemas.microsoft.com/office/drawing/2014/main" id="{BDDEBE4E-8794-4E79-BBFF-CD68790A25F7}"/>
              </a:ext>
            </a:extLst>
          </p:cNvPr>
          <p:cNvPicPr>
            <a:picLocks noChangeAspect="1"/>
          </p:cNvPicPr>
          <p:nvPr/>
        </p:nvPicPr>
        <p:blipFill>
          <a:blip r:embed="rId2"/>
          <a:stretch>
            <a:fillRect/>
          </a:stretch>
        </p:blipFill>
        <p:spPr>
          <a:xfrm>
            <a:off x="381646" y="1447799"/>
            <a:ext cx="7679487" cy="4341813"/>
          </a:xfrm>
          <a:prstGeom prst="rect">
            <a:avLst/>
          </a:prstGeom>
        </p:spPr>
      </p:pic>
    </p:spTree>
    <p:extLst>
      <p:ext uri="{BB962C8B-B14F-4D97-AF65-F5344CB8AC3E}">
        <p14:creationId xmlns:p14="http://schemas.microsoft.com/office/powerpoint/2010/main" val="304931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MCS7 (1500bytes)</a:t>
            </a:r>
          </a:p>
        </p:txBody>
      </p:sp>
      <p:sp>
        <p:nvSpPr>
          <p:cNvPr id="4" name="Date Placeholder 3"/>
          <p:cNvSpPr>
            <a:spLocks noGrp="1"/>
          </p:cNvSpPr>
          <p:nvPr>
            <p:ph type="dt" sz="half" idx="10"/>
          </p:nvPr>
        </p:nvSpPr>
        <p:spPr/>
        <p:txBody>
          <a:bodyPr/>
          <a:lstStyle/>
          <a:p>
            <a:pPr>
              <a:defRPr/>
            </a:pPr>
            <a:fld id="{7B9F474B-483F-410D-B889-A757D660199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27</a:t>
            </a:fld>
            <a:endParaRPr lang="en-US"/>
          </a:p>
        </p:txBody>
      </p:sp>
      <p:pic>
        <p:nvPicPr>
          <p:cNvPr id="3" name="Picture 2">
            <a:extLst>
              <a:ext uri="{FF2B5EF4-FFF2-40B4-BE49-F238E27FC236}">
                <a16:creationId xmlns:a16="http://schemas.microsoft.com/office/drawing/2014/main" id="{B91B5EC1-EBC1-464F-BCE6-31A675437681}"/>
              </a:ext>
            </a:extLst>
          </p:cNvPr>
          <p:cNvPicPr>
            <a:picLocks noChangeAspect="1"/>
          </p:cNvPicPr>
          <p:nvPr/>
        </p:nvPicPr>
        <p:blipFill>
          <a:blip r:embed="rId2"/>
          <a:stretch>
            <a:fillRect/>
          </a:stretch>
        </p:blipFill>
        <p:spPr>
          <a:xfrm>
            <a:off x="382349" y="1447800"/>
            <a:ext cx="7923451" cy="4669050"/>
          </a:xfrm>
          <a:prstGeom prst="rect">
            <a:avLst/>
          </a:prstGeom>
        </p:spPr>
      </p:pic>
    </p:spTree>
    <p:extLst>
      <p:ext uri="{BB962C8B-B14F-4D97-AF65-F5344CB8AC3E}">
        <p14:creationId xmlns:p14="http://schemas.microsoft.com/office/powerpoint/2010/main" val="514846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LDPC MCS8 (1500 bytes)</a:t>
            </a:r>
          </a:p>
        </p:txBody>
      </p:sp>
      <p:sp>
        <p:nvSpPr>
          <p:cNvPr id="4" name="Date Placeholder 3"/>
          <p:cNvSpPr>
            <a:spLocks noGrp="1"/>
          </p:cNvSpPr>
          <p:nvPr>
            <p:ph type="dt" sz="half" idx="10"/>
          </p:nvPr>
        </p:nvSpPr>
        <p:spPr/>
        <p:txBody>
          <a:bodyPr/>
          <a:lstStyle/>
          <a:p>
            <a:pPr>
              <a:defRPr/>
            </a:pPr>
            <a:fld id="{ECE4A297-D0FE-4A28-8DE2-62EA94F7EE6C}"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28</a:t>
            </a:fld>
            <a:endParaRPr lang="en-US"/>
          </a:p>
        </p:txBody>
      </p:sp>
      <p:pic>
        <p:nvPicPr>
          <p:cNvPr id="3" name="Picture 2">
            <a:extLst>
              <a:ext uri="{FF2B5EF4-FFF2-40B4-BE49-F238E27FC236}">
                <a16:creationId xmlns:a16="http://schemas.microsoft.com/office/drawing/2014/main" id="{FE727A12-EF56-43E6-8F3F-ED4E23419F6F}"/>
              </a:ext>
            </a:extLst>
          </p:cNvPr>
          <p:cNvPicPr>
            <a:picLocks noChangeAspect="1"/>
          </p:cNvPicPr>
          <p:nvPr/>
        </p:nvPicPr>
        <p:blipFill>
          <a:blip r:embed="rId2"/>
          <a:stretch>
            <a:fillRect/>
          </a:stretch>
        </p:blipFill>
        <p:spPr>
          <a:xfrm>
            <a:off x="696913" y="1419138"/>
            <a:ext cx="7772400" cy="4351642"/>
          </a:xfrm>
          <a:prstGeom prst="rect">
            <a:avLst/>
          </a:prstGeom>
        </p:spPr>
      </p:pic>
    </p:spTree>
    <p:extLst>
      <p:ext uri="{BB962C8B-B14F-4D97-AF65-F5344CB8AC3E}">
        <p14:creationId xmlns:p14="http://schemas.microsoft.com/office/powerpoint/2010/main" val="1271290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MCS9 (1500 bytes)</a:t>
            </a:r>
          </a:p>
        </p:txBody>
      </p:sp>
      <p:sp>
        <p:nvSpPr>
          <p:cNvPr id="4" name="Date Placeholder 3"/>
          <p:cNvSpPr>
            <a:spLocks noGrp="1"/>
          </p:cNvSpPr>
          <p:nvPr>
            <p:ph type="dt" sz="half" idx="10"/>
          </p:nvPr>
        </p:nvSpPr>
        <p:spPr/>
        <p:txBody>
          <a:bodyPr/>
          <a:lstStyle/>
          <a:p>
            <a:pPr>
              <a:defRPr/>
            </a:pPr>
            <a:fld id="{D3BA52EC-F877-49EB-82BD-09C9C3326B8B}"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29</a:t>
            </a:fld>
            <a:endParaRPr lang="en-US"/>
          </a:p>
        </p:txBody>
      </p:sp>
      <p:pic>
        <p:nvPicPr>
          <p:cNvPr id="3" name="Picture 2">
            <a:extLst>
              <a:ext uri="{FF2B5EF4-FFF2-40B4-BE49-F238E27FC236}">
                <a16:creationId xmlns:a16="http://schemas.microsoft.com/office/drawing/2014/main" id="{E1489024-6802-41CC-AB17-7E28072161EF}"/>
              </a:ext>
            </a:extLst>
          </p:cNvPr>
          <p:cNvPicPr>
            <a:picLocks noChangeAspect="1"/>
          </p:cNvPicPr>
          <p:nvPr/>
        </p:nvPicPr>
        <p:blipFill>
          <a:blip r:embed="rId2"/>
          <a:stretch>
            <a:fillRect/>
          </a:stretch>
        </p:blipFill>
        <p:spPr>
          <a:xfrm>
            <a:off x="533400" y="1252896"/>
            <a:ext cx="7924800" cy="4352208"/>
          </a:xfrm>
          <a:prstGeom prst="rect">
            <a:avLst/>
          </a:prstGeom>
        </p:spPr>
      </p:pic>
    </p:spTree>
    <p:extLst>
      <p:ext uri="{BB962C8B-B14F-4D97-AF65-F5344CB8AC3E}">
        <p14:creationId xmlns:p14="http://schemas.microsoft.com/office/powerpoint/2010/main" val="89294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Choices</a:t>
            </a:r>
          </a:p>
        </p:txBody>
      </p:sp>
      <p:sp>
        <p:nvSpPr>
          <p:cNvPr id="3" name="Content Placeholder 2"/>
          <p:cNvSpPr>
            <a:spLocks noGrp="1"/>
          </p:cNvSpPr>
          <p:nvPr>
            <p:ph idx="1"/>
          </p:nvPr>
        </p:nvSpPr>
        <p:spPr>
          <a:xfrm>
            <a:off x="458788" y="1463899"/>
            <a:ext cx="8304212" cy="4114800"/>
          </a:xfrm>
        </p:spPr>
        <p:txBody>
          <a:bodyPr/>
          <a:lstStyle/>
          <a:p>
            <a:pPr>
              <a:buClr>
                <a:srgbClr val="FF0000"/>
              </a:buClr>
            </a:pPr>
            <a:r>
              <a:rPr lang="en-US" b="0" dirty="0"/>
              <a:t>HARQ with two flavors:</a:t>
            </a:r>
          </a:p>
          <a:p>
            <a:pPr marL="914400" lvl="1" indent="-457200">
              <a:buClr>
                <a:srgbClr val="FF0000"/>
              </a:buClr>
              <a:buFont typeface="+mj-lt"/>
              <a:buAutoNum type="arabicPeriod"/>
            </a:pPr>
            <a:r>
              <a:rPr lang="en-US" dirty="0"/>
              <a:t>Chase combining (CC)-retry the same coded MPDU.</a:t>
            </a:r>
          </a:p>
          <a:p>
            <a:pPr marL="914400" lvl="1" indent="-457200">
              <a:buClr>
                <a:srgbClr val="FF0000"/>
              </a:buClr>
              <a:buFont typeface="+mj-lt"/>
              <a:buAutoNum type="arabicPeriod"/>
            </a:pPr>
            <a:r>
              <a:rPr lang="en-US" dirty="0"/>
              <a:t>Incremental redundancy (IR)—retry with additional parity.</a:t>
            </a:r>
          </a:p>
          <a:p>
            <a:pPr marL="914400" lvl="1" indent="-457200">
              <a:buClr>
                <a:srgbClr val="FF0000"/>
              </a:buClr>
              <a:buFont typeface="Arial" panose="020B0604020202020204" pitchFamily="34" charset="0"/>
              <a:buChar char="•"/>
            </a:pPr>
            <a:endParaRPr lang="en-US" dirty="0"/>
          </a:p>
          <a:p>
            <a:pPr marL="514350" indent="-457200">
              <a:buClr>
                <a:srgbClr val="FF0000"/>
              </a:buClr>
              <a:buFont typeface="Arial" panose="020B0604020202020204" pitchFamily="34" charset="0"/>
              <a:buChar char="•"/>
            </a:pPr>
            <a:r>
              <a:rPr lang="en-US" b="0" dirty="0"/>
              <a:t>HARQ-CC is easier to work with the current 802.11 re-transmission mechanism (at MPDU level). </a:t>
            </a:r>
          </a:p>
          <a:p>
            <a:pPr marL="57150" indent="0">
              <a:buClr>
                <a:srgbClr val="FF0000"/>
              </a:buClr>
              <a:buNone/>
            </a:pPr>
            <a:r>
              <a:rPr lang="en-US" b="0" dirty="0"/>
              <a:t> </a:t>
            </a:r>
          </a:p>
          <a:p>
            <a:pPr marL="514350" indent="-457200">
              <a:buClr>
                <a:srgbClr val="FF0000"/>
              </a:buClr>
              <a:buFont typeface="Arial" panose="020B0604020202020204" pitchFamily="34" charset="0"/>
              <a:buChar char="•"/>
            </a:pPr>
            <a:r>
              <a:rPr lang="en-US" b="0" dirty="0"/>
              <a:t>HARQ-IR may require FEC design changes and other major PHY/MAC changes, but could be more efficient than CC.</a:t>
            </a:r>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37585F80-D960-4CC8-B6E0-CB774C5D3BC5}"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43157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MCS10 (1500 bytes)</a:t>
            </a:r>
          </a:p>
        </p:txBody>
      </p:sp>
      <p:sp>
        <p:nvSpPr>
          <p:cNvPr id="4" name="Date Placeholder 3"/>
          <p:cNvSpPr>
            <a:spLocks noGrp="1"/>
          </p:cNvSpPr>
          <p:nvPr>
            <p:ph type="dt" sz="half" idx="10"/>
          </p:nvPr>
        </p:nvSpPr>
        <p:spPr/>
        <p:txBody>
          <a:bodyPr/>
          <a:lstStyle/>
          <a:p>
            <a:pPr>
              <a:defRPr/>
            </a:pPr>
            <a:fld id="{6B5B2AB3-9A35-4EED-9196-C1036DA9BD11}"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30</a:t>
            </a:fld>
            <a:endParaRPr lang="en-US"/>
          </a:p>
        </p:txBody>
      </p:sp>
      <p:pic>
        <p:nvPicPr>
          <p:cNvPr id="3" name="Picture 2">
            <a:extLst>
              <a:ext uri="{FF2B5EF4-FFF2-40B4-BE49-F238E27FC236}">
                <a16:creationId xmlns:a16="http://schemas.microsoft.com/office/drawing/2014/main" id="{B35D1E9F-7F4F-48DF-B085-F31EC5FC6BA3}"/>
              </a:ext>
            </a:extLst>
          </p:cNvPr>
          <p:cNvPicPr>
            <a:picLocks noChangeAspect="1"/>
          </p:cNvPicPr>
          <p:nvPr/>
        </p:nvPicPr>
        <p:blipFill>
          <a:blip r:embed="rId2"/>
          <a:stretch>
            <a:fillRect/>
          </a:stretch>
        </p:blipFill>
        <p:spPr>
          <a:xfrm>
            <a:off x="457200" y="1494661"/>
            <a:ext cx="7924800" cy="4525140"/>
          </a:xfrm>
          <a:prstGeom prst="rect">
            <a:avLst/>
          </a:prstGeom>
        </p:spPr>
      </p:pic>
    </p:spTree>
    <p:extLst>
      <p:ext uri="{BB962C8B-B14F-4D97-AF65-F5344CB8AC3E}">
        <p14:creationId xmlns:p14="http://schemas.microsoft.com/office/powerpoint/2010/main" val="3647422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LDPC MCS11 (1500 bytes)</a:t>
            </a:r>
          </a:p>
        </p:txBody>
      </p:sp>
      <p:sp>
        <p:nvSpPr>
          <p:cNvPr id="4" name="Date Placeholder 3"/>
          <p:cNvSpPr>
            <a:spLocks noGrp="1"/>
          </p:cNvSpPr>
          <p:nvPr>
            <p:ph type="dt" sz="half" idx="10"/>
          </p:nvPr>
        </p:nvSpPr>
        <p:spPr/>
        <p:txBody>
          <a:bodyPr/>
          <a:lstStyle/>
          <a:p>
            <a:pPr>
              <a:defRPr/>
            </a:pPr>
            <a:fld id="{88D37874-7153-455F-897C-8B3FA5188E29}"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31</a:t>
            </a:fld>
            <a:endParaRPr lang="en-US"/>
          </a:p>
        </p:txBody>
      </p:sp>
      <p:pic>
        <p:nvPicPr>
          <p:cNvPr id="3" name="Picture 2">
            <a:extLst>
              <a:ext uri="{FF2B5EF4-FFF2-40B4-BE49-F238E27FC236}">
                <a16:creationId xmlns:a16="http://schemas.microsoft.com/office/drawing/2014/main" id="{D7190128-2099-406F-9E2C-DB67B72CD34F}"/>
              </a:ext>
            </a:extLst>
          </p:cNvPr>
          <p:cNvPicPr>
            <a:picLocks noChangeAspect="1"/>
          </p:cNvPicPr>
          <p:nvPr/>
        </p:nvPicPr>
        <p:blipFill>
          <a:blip r:embed="rId2"/>
          <a:stretch>
            <a:fillRect/>
          </a:stretch>
        </p:blipFill>
        <p:spPr>
          <a:xfrm>
            <a:off x="685800" y="1363910"/>
            <a:ext cx="7913688" cy="4920685"/>
          </a:xfrm>
          <a:prstGeom prst="rect">
            <a:avLst/>
          </a:prstGeom>
        </p:spPr>
      </p:pic>
    </p:spTree>
    <p:extLst>
      <p:ext uri="{BB962C8B-B14F-4D97-AF65-F5344CB8AC3E}">
        <p14:creationId xmlns:p14="http://schemas.microsoft.com/office/powerpoint/2010/main" val="142760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b="0" dirty="0"/>
              <a:t>Retransmissions</a:t>
            </a:r>
          </a:p>
        </p:txBody>
      </p:sp>
      <p:sp>
        <p:nvSpPr>
          <p:cNvPr id="3" name="Content Placeholder 2"/>
          <p:cNvSpPr>
            <a:spLocks noGrp="1"/>
          </p:cNvSpPr>
          <p:nvPr>
            <p:ph idx="1"/>
          </p:nvPr>
        </p:nvSpPr>
        <p:spPr>
          <a:xfrm>
            <a:off x="38100" y="1313645"/>
            <a:ext cx="9144000" cy="4114800"/>
          </a:xfrm>
        </p:spPr>
        <p:txBody>
          <a:bodyPr/>
          <a:lstStyle/>
          <a:p>
            <a:r>
              <a:rPr lang="en-US" b="0" dirty="0"/>
              <a:t>Baseline 802.11 retransmission : retry the failed MPDU(s) in the next AMPDU, likely aggregated with fresh MPDUs; when FER is high or when retransmissions keep failing, rate is dropped.</a:t>
            </a:r>
          </a:p>
          <a:p>
            <a:pPr lvl="1"/>
            <a:r>
              <a:rPr lang="en-US" dirty="0"/>
              <a:t>How much rate drop may be determined by FER.</a:t>
            </a:r>
          </a:p>
          <a:p>
            <a:endParaRPr lang="en-US" b="0" dirty="0"/>
          </a:p>
          <a:p>
            <a:r>
              <a:rPr lang="en-US" b="0" dirty="0"/>
              <a:t>When combining HARQ with 802.11 AMPDU retransmissions, the chance of rate drop gets much lower due to improved FER—see simulation results.</a:t>
            </a:r>
          </a:p>
          <a:p>
            <a:endParaRPr lang="en-US" b="0" dirty="0"/>
          </a:p>
          <a:p>
            <a:r>
              <a:rPr lang="en-US" b="0" dirty="0"/>
              <a:t>This enhances user experience (or link reliability) especially for cases:</a:t>
            </a:r>
          </a:p>
          <a:p>
            <a:pPr lvl="1"/>
            <a:r>
              <a:rPr lang="en-US" dirty="0"/>
              <a:t>Long range/weak signal strength</a:t>
            </a:r>
          </a:p>
          <a:p>
            <a:pPr lvl="1"/>
            <a:r>
              <a:rPr lang="en-US" b="0" dirty="0"/>
              <a:t>OBSS or other interferences “come and go”.</a:t>
            </a:r>
          </a:p>
          <a:p>
            <a:pPr lvl="1"/>
            <a:r>
              <a:rPr lang="en-US" dirty="0"/>
              <a:t>Channel variation, e.g. due to movements (people walking around)</a:t>
            </a:r>
          </a:p>
          <a:p>
            <a:pPr lvl="1"/>
            <a:endParaRPr lang="en-US" sz="1800" b="0" dirty="0"/>
          </a:p>
        </p:txBody>
      </p:sp>
      <p:sp>
        <p:nvSpPr>
          <p:cNvPr id="4" name="Date Placeholder 3"/>
          <p:cNvSpPr>
            <a:spLocks noGrp="1"/>
          </p:cNvSpPr>
          <p:nvPr>
            <p:ph type="dt" sz="half" idx="10"/>
          </p:nvPr>
        </p:nvSpPr>
        <p:spPr/>
        <p:txBody>
          <a:bodyPr/>
          <a:lstStyle/>
          <a:p>
            <a:pPr>
              <a:defRPr/>
            </a:pPr>
            <a:fld id="{8FE0D2BE-E428-4531-A5B1-B21F9F764FA3}"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021606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b="0" dirty="0"/>
              <a:t>Simulation setup</a:t>
            </a:r>
          </a:p>
        </p:txBody>
      </p:sp>
      <p:sp>
        <p:nvSpPr>
          <p:cNvPr id="3" name="Content Placeholder 2"/>
          <p:cNvSpPr>
            <a:spLocks noGrp="1"/>
          </p:cNvSpPr>
          <p:nvPr>
            <p:ph idx="1"/>
          </p:nvPr>
        </p:nvSpPr>
        <p:spPr>
          <a:xfrm>
            <a:off x="38100" y="1524000"/>
            <a:ext cx="8877300" cy="4800600"/>
          </a:xfrm>
        </p:spPr>
        <p:txBody>
          <a:bodyPr/>
          <a:lstStyle/>
          <a:p>
            <a:pPr>
              <a:buClr>
                <a:srgbClr val="FF0000"/>
              </a:buClr>
              <a:buFont typeface="Arial" panose="020B0604020202020204" pitchFamily="34" charset="0"/>
              <a:buChar char="•"/>
            </a:pPr>
            <a:r>
              <a:rPr lang="en-US" b="0" dirty="0"/>
              <a:t>20MHz 1x1(1SS) and 2x2 (2SS) DNLOS channel (per channel normalization)</a:t>
            </a:r>
          </a:p>
          <a:p>
            <a:pPr>
              <a:buClr>
                <a:srgbClr val="FF0000"/>
              </a:buClr>
              <a:buFont typeface="Arial" panose="020B0604020202020204" pitchFamily="34" charset="0"/>
              <a:buChar char="•"/>
            </a:pPr>
            <a:r>
              <a:rPr lang="en-US" b="0" dirty="0"/>
              <a:t>4x HE-LTF, MCS0-11, LDPC</a:t>
            </a:r>
          </a:p>
          <a:p>
            <a:pPr>
              <a:buClr>
                <a:srgbClr val="FF0000"/>
              </a:buClr>
              <a:buFont typeface="Arial" panose="020B0604020202020204" pitchFamily="34" charset="0"/>
              <a:buChar char="•"/>
            </a:pPr>
            <a:r>
              <a:rPr lang="en-US" b="0" dirty="0"/>
              <a:t>HARQ CC</a:t>
            </a:r>
          </a:p>
          <a:p>
            <a:pPr>
              <a:buClr>
                <a:srgbClr val="FF0000"/>
              </a:buClr>
              <a:buFont typeface="Arial" panose="020B0604020202020204" pitchFamily="34" charset="0"/>
              <a:buChar char="•"/>
            </a:pPr>
            <a:r>
              <a:rPr lang="en-US" b="0" dirty="0"/>
              <a:t>Up to 2 or 4 (re)transmissions for each packet, same channel realization is applied across all (re)transmissions for each packet. For the throughput results from slides 7-16, up to 4 (re)transmissions are simulated.</a:t>
            </a:r>
          </a:p>
          <a:p>
            <a:pPr>
              <a:buClr>
                <a:srgbClr val="FF0000"/>
              </a:buClr>
            </a:pPr>
            <a:r>
              <a:rPr lang="en-US" b="0" dirty="0"/>
              <a:t>Artificial frequency diversity :</a:t>
            </a:r>
          </a:p>
          <a:p>
            <a:pPr lvl="1">
              <a:buClr>
                <a:srgbClr val="FF0000"/>
              </a:buClr>
              <a:buFont typeface="Arial" panose="020B0604020202020204" pitchFamily="34" charset="0"/>
              <a:buChar char="•"/>
            </a:pPr>
            <a:r>
              <a:rPr lang="en-US" dirty="0"/>
              <a:t>LPDC mapper patterns are shifted across the (re)transmissions to maximize the frequency domain distance of the same coded bit.</a:t>
            </a:r>
          </a:p>
          <a:p>
            <a:pPr lvl="1">
              <a:buClr>
                <a:srgbClr val="FF0000"/>
              </a:buClr>
              <a:buFont typeface="Arial" panose="020B0604020202020204" pitchFamily="34" charset="0"/>
              <a:buChar char="•"/>
            </a:pPr>
            <a:r>
              <a:rPr lang="en-US" dirty="0"/>
              <a:t>D</a:t>
            </a:r>
            <a:r>
              <a:rPr lang="en-US" sz="1600" i="1" dirty="0"/>
              <a:t>TM </a:t>
            </a:r>
            <a:r>
              <a:rPr lang="en-US" dirty="0"/>
              <a:t>are still the same as 11ax</a:t>
            </a:r>
            <a:endParaRPr lang="en-US" b="0" dirty="0"/>
          </a:p>
        </p:txBody>
      </p:sp>
      <p:sp>
        <p:nvSpPr>
          <p:cNvPr id="4" name="Date Placeholder 3"/>
          <p:cNvSpPr>
            <a:spLocks noGrp="1"/>
          </p:cNvSpPr>
          <p:nvPr>
            <p:ph type="dt" sz="half" idx="10"/>
          </p:nvPr>
        </p:nvSpPr>
        <p:spPr/>
        <p:txBody>
          <a:bodyPr/>
          <a:lstStyle/>
          <a:p>
            <a:pPr>
              <a:defRPr/>
            </a:pPr>
            <a:fld id="{913361F5-B25D-42B6-8995-B5FB124BB8F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64712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b="0" dirty="0"/>
              <a:t>Simulation setup (</a:t>
            </a:r>
            <a:r>
              <a:rPr lang="en-US" sz="2800" b="0" dirty="0" err="1"/>
              <a:t>Cont</a:t>
            </a:r>
            <a:r>
              <a:rPr lang="en-US" sz="2800" b="0" dirty="0"/>
              <a:t>)</a:t>
            </a:r>
          </a:p>
        </p:txBody>
      </p:sp>
      <p:sp>
        <p:nvSpPr>
          <p:cNvPr id="3" name="Content Placeholder 2"/>
          <p:cNvSpPr>
            <a:spLocks noGrp="1"/>
          </p:cNvSpPr>
          <p:nvPr>
            <p:ph idx="1"/>
          </p:nvPr>
        </p:nvSpPr>
        <p:spPr>
          <a:xfrm>
            <a:off x="32857" y="1206428"/>
            <a:ext cx="8877300" cy="4800600"/>
          </a:xfrm>
        </p:spPr>
        <p:txBody>
          <a:bodyPr/>
          <a:lstStyle/>
          <a:p>
            <a:pPr>
              <a:buClr>
                <a:srgbClr val="FF0000"/>
              </a:buClr>
              <a:buFont typeface="Arial" panose="020B0604020202020204" pitchFamily="34" charset="0"/>
              <a:buChar char="•"/>
            </a:pPr>
            <a:r>
              <a:rPr lang="en-US" b="0" dirty="0"/>
              <a:t>1000 packets are transmitted via1000 independent channel realizations for PER and throughput evaluations.</a:t>
            </a:r>
          </a:p>
          <a:p>
            <a:pPr>
              <a:buClr>
                <a:srgbClr val="FF0000"/>
              </a:buClr>
              <a:buFont typeface="Arial" panose="020B0604020202020204" pitchFamily="34" charset="0"/>
              <a:buChar char="•"/>
            </a:pPr>
            <a:r>
              <a:rPr lang="en-US" b="0" dirty="0"/>
              <a:t>For PER evaluation, one packet will be sent up to 2 or 4 (re)transmissions until it is correctly decoded. If the packet cannot be decoded correctly after 2 or 4 (re)transmissions, it is counted as an error packet; otherwise it is counted as a successful packet. After sending 1000 packets, PER = total number of error packets/1000. For first transmission PER, the statistics are collected after the first transmission of each packet.</a:t>
            </a:r>
          </a:p>
          <a:p>
            <a:pPr>
              <a:buClr>
                <a:srgbClr val="FF0000"/>
              </a:buClr>
              <a:buFont typeface="Arial" panose="020B0604020202020204" pitchFamily="34" charset="0"/>
              <a:buChar char="•"/>
            </a:pPr>
            <a:r>
              <a:rPr lang="en-US" b="0" dirty="0"/>
              <a:t>For throughput evaluation, </a:t>
            </a:r>
            <a:r>
              <a:rPr lang="en-US" b="0" dirty="0" err="1"/>
              <a:t>Thput</a:t>
            </a:r>
            <a:r>
              <a:rPr lang="en-US" b="0" dirty="0"/>
              <a:t> = total number of correctly decoded data bits for 1000 packets /total air time used to send 1000 packets. Note that total air time does not include preambles, ACK and SIFs time for simplicity. It only include air time duration for data part.  Note that each packet can take up to 4 (re)transmissions.</a:t>
            </a:r>
          </a:p>
        </p:txBody>
      </p:sp>
      <p:sp>
        <p:nvSpPr>
          <p:cNvPr id="4" name="Date Placeholder 3"/>
          <p:cNvSpPr>
            <a:spLocks noGrp="1"/>
          </p:cNvSpPr>
          <p:nvPr>
            <p:ph type="dt" sz="half" idx="10"/>
          </p:nvPr>
        </p:nvSpPr>
        <p:spPr/>
        <p:txBody>
          <a:bodyPr/>
          <a:lstStyle/>
          <a:p>
            <a:pPr>
              <a:defRPr/>
            </a:pPr>
            <a:fld id="{913361F5-B25D-42B6-8995-B5FB124BB8FF}"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18753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(1)</a:t>
            </a:r>
            <a:endParaRPr lang="en-US" sz="2800" b="0" dirty="0"/>
          </a:p>
        </p:txBody>
      </p:sp>
      <p:sp>
        <p:nvSpPr>
          <p:cNvPr id="3" name="Content Placeholder 2"/>
          <p:cNvSpPr>
            <a:spLocks noGrp="1"/>
          </p:cNvSpPr>
          <p:nvPr>
            <p:ph idx="1"/>
          </p:nvPr>
        </p:nvSpPr>
        <p:spPr>
          <a:xfrm>
            <a:off x="793368" y="5104606"/>
            <a:ext cx="7772400" cy="457200"/>
          </a:xfrm>
        </p:spPr>
        <p:txBody>
          <a:bodyPr/>
          <a:lstStyle/>
          <a:p>
            <a:pPr marL="0" indent="0">
              <a:buNone/>
            </a:pPr>
            <a:r>
              <a:rPr lang="en-US" sz="1200" b="0" dirty="0"/>
              <a:t>There is up to 2.5dB gain using HARQ CC over ARQ even with optimal link adaptation for the same throughput.</a:t>
            </a:r>
          </a:p>
          <a:p>
            <a:pPr>
              <a:buClr>
                <a:srgbClr val="FF0000"/>
              </a:buClr>
              <a:buFont typeface="Arial" panose="020B0604020202020204" pitchFamily="34" charset="0"/>
              <a:buChar char="•"/>
            </a:pPr>
            <a:endParaRPr lang="en-US" b="0" dirty="0"/>
          </a:p>
        </p:txBody>
      </p:sp>
      <p:sp>
        <p:nvSpPr>
          <p:cNvPr id="4" name="Date Placeholder 3"/>
          <p:cNvSpPr>
            <a:spLocks noGrp="1"/>
          </p:cNvSpPr>
          <p:nvPr>
            <p:ph type="dt" sz="half" idx="10"/>
          </p:nvPr>
        </p:nvSpPr>
        <p:spPr/>
        <p:txBody>
          <a:bodyPr/>
          <a:lstStyle/>
          <a:p>
            <a:pPr>
              <a:defRPr/>
            </a:pPr>
            <a:fld id="{BF3111E8-2097-4BF8-B5DA-FB165DD33187}"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pic>
        <p:nvPicPr>
          <p:cNvPr id="8" name="Picture 7">
            <a:extLst>
              <a:ext uri="{FF2B5EF4-FFF2-40B4-BE49-F238E27FC236}">
                <a16:creationId xmlns:a16="http://schemas.microsoft.com/office/drawing/2014/main" id="{03E8E8DD-414F-4C08-B3DD-6C5025D32377}"/>
              </a:ext>
            </a:extLst>
          </p:cNvPr>
          <p:cNvPicPr>
            <a:picLocks noChangeAspect="1"/>
          </p:cNvPicPr>
          <p:nvPr/>
        </p:nvPicPr>
        <p:blipFill>
          <a:blip r:embed="rId2"/>
          <a:stretch>
            <a:fillRect/>
          </a:stretch>
        </p:blipFill>
        <p:spPr>
          <a:xfrm>
            <a:off x="1800309" y="1345049"/>
            <a:ext cx="5543382" cy="3303151"/>
          </a:xfrm>
          <a:prstGeom prst="rect">
            <a:avLst/>
          </a:prstGeom>
        </p:spPr>
      </p:pic>
    </p:spTree>
    <p:extLst>
      <p:ext uri="{BB962C8B-B14F-4D97-AF65-F5344CB8AC3E}">
        <p14:creationId xmlns:p14="http://schemas.microsoft.com/office/powerpoint/2010/main" val="238616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(2)</a:t>
            </a:r>
            <a:endParaRPr lang="en-US" sz="2800" b="0" dirty="0"/>
          </a:p>
        </p:txBody>
      </p:sp>
      <p:sp>
        <p:nvSpPr>
          <p:cNvPr id="4" name="Date Placeholder 3"/>
          <p:cNvSpPr>
            <a:spLocks noGrp="1"/>
          </p:cNvSpPr>
          <p:nvPr>
            <p:ph type="dt" sz="half" idx="10"/>
          </p:nvPr>
        </p:nvSpPr>
        <p:spPr/>
        <p:txBody>
          <a:bodyPr/>
          <a:lstStyle/>
          <a:p>
            <a:pPr>
              <a:defRPr/>
            </a:pPr>
            <a:fld id="{71BFB41D-6B48-4EB0-B320-B9C2B6FCC11D}"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04793" y="5005829"/>
            <a:ext cx="7772400" cy="1090171"/>
          </a:xfrm>
          <a:prstGeom prst="rect">
            <a:avLst/>
          </a:prstGeom>
          <a:noFill/>
        </p:spPr>
        <p:txBody>
          <a:bodyPr wrap="square" rtlCol="0">
            <a:spAutoFit/>
          </a:bodyPr>
          <a:lstStyle/>
          <a:p>
            <a:pPr marL="0" indent="0">
              <a:buNone/>
            </a:pPr>
            <a:r>
              <a:rPr lang="en-US" sz="1200" b="0" dirty="0"/>
              <a:t>“ARQ without rate drop in retransmission” refers to the same MCS is applied across all (re)transmissions.</a:t>
            </a:r>
          </a:p>
          <a:p>
            <a:pPr marL="0" indent="0">
              <a:buNone/>
            </a:pPr>
            <a:r>
              <a:rPr lang="en-US" sz="1200" b="0" dirty="0"/>
              <a:t>“ARQ with rate drop in retransmission” refers to MCS is dropped by one level starting from a pre-determined </a:t>
            </a:r>
            <a:r>
              <a:rPr lang="en-US" sz="1200" b="0" dirty="0" err="1"/>
              <a:t>ReTx</a:t>
            </a:r>
            <a:r>
              <a:rPr lang="en-US" sz="1200" b="0" dirty="0"/>
              <a:t> index (e.g., 3</a:t>
            </a:r>
            <a:r>
              <a:rPr lang="en-US" sz="1200" b="0" baseline="30000" dirty="0"/>
              <a:t>rd </a:t>
            </a:r>
            <a:r>
              <a:rPr lang="en-US" sz="1200" b="0" dirty="0"/>
              <a:t> </a:t>
            </a:r>
            <a:r>
              <a:rPr lang="en-US" sz="1200" b="0" dirty="0" err="1"/>
              <a:t>Retx</a:t>
            </a:r>
            <a:r>
              <a:rPr lang="en-US" sz="1200" b="0" dirty="0"/>
              <a:t>) if the previous (re)transmissions are failed. </a:t>
            </a:r>
          </a:p>
          <a:p>
            <a:pPr marL="0" indent="0">
              <a:buNone/>
            </a:pPr>
            <a:r>
              <a:rPr lang="en-US" sz="1200" b="0" dirty="0"/>
              <a:t>If MCS is selected with first transmission PER around 10%, there is up to 4.5dB gain using HARQ CC over ARQ without rate drop and up to 3.5dB gain over ARQ with rate drop for the same throughput.</a:t>
            </a:r>
          </a:p>
        </p:txBody>
      </p:sp>
      <p:pic>
        <p:nvPicPr>
          <p:cNvPr id="7" name="Picture 6">
            <a:extLst>
              <a:ext uri="{FF2B5EF4-FFF2-40B4-BE49-F238E27FC236}">
                <a16:creationId xmlns:a16="http://schemas.microsoft.com/office/drawing/2014/main" id="{9FA85B4C-E20C-4B44-93E4-1062E1E10E39}"/>
              </a:ext>
            </a:extLst>
          </p:cNvPr>
          <p:cNvPicPr>
            <a:picLocks noChangeAspect="1"/>
          </p:cNvPicPr>
          <p:nvPr/>
        </p:nvPicPr>
        <p:blipFill>
          <a:blip r:embed="rId2"/>
          <a:stretch>
            <a:fillRect/>
          </a:stretch>
        </p:blipFill>
        <p:spPr>
          <a:xfrm>
            <a:off x="244012" y="1314628"/>
            <a:ext cx="8655976" cy="3691201"/>
          </a:xfrm>
          <a:prstGeom prst="rect">
            <a:avLst/>
          </a:prstGeom>
        </p:spPr>
      </p:pic>
    </p:spTree>
    <p:extLst>
      <p:ext uri="{BB962C8B-B14F-4D97-AF65-F5344CB8AC3E}">
        <p14:creationId xmlns:p14="http://schemas.microsoft.com/office/powerpoint/2010/main" val="337529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dirty="0"/>
              <a:t>HARQ vs ARQ Throughput Comparison (3)</a:t>
            </a:r>
            <a:endParaRPr lang="en-US" sz="2800" b="0" dirty="0"/>
          </a:p>
        </p:txBody>
      </p:sp>
      <p:sp>
        <p:nvSpPr>
          <p:cNvPr id="4" name="Date Placeholder 3"/>
          <p:cNvSpPr>
            <a:spLocks noGrp="1"/>
          </p:cNvSpPr>
          <p:nvPr>
            <p:ph type="dt" sz="half" idx="10"/>
          </p:nvPr>
        </p:nvSpPr>
        <p:spPr/>
        <p:txBody>
          <a:bodyPr/>
          <a:lstStyle/>
          <a:p>
            <a:pPr>
              <a:defRPr/>
            </a:pPr>
            <a:fld id="{64D4861A-3CF8-49A8-8338-874A37EDD0EE}" type="datetime1">
              <a:rPr lang="en-US" smtClean="0"/>
              <a:t>1/14/2019</a:t>
            </a:fld>
            <a:endParaRPr lang="en-US" dirty="0"/>
          </a:p>
        </p:txBody>
      </p:sp>
      <p:sp>
        <p:nvSpPr>
          <p:cNvPr id="5" name="Footer Placeholder 4"/>
          <p:cNvSpPr>
            <a:spLocks noGrp="1"/>
          </p:cNvSpPr>
          <p:nvPr>
            <p:ph type="ftr" sz="quarter" idx="11"/>
          </p:nvPr>
        </p:nvSpPr>
        <p:spPr/>
        <p:txBody>
          <a:bodyPr/>
          <a:lstStyle/>
          <a:p>
            <a:pPr>
              <a:defRPr/>
            </a:pPr>
            <a:r>
              <a:rPr lang="en-US"/>
              <a:t>Hongyuan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3900" y="5200454"/>
            <a:ext cx="7772400" cy="462307"/>
          </a:xfrm>
          <a:prstGeom prst="rect">
            <a:avLst/>
          </a:prstGeom>
          <a:noFill/>
        </p:spPr>
        <p:txBody>
          <a:bodyPr wrap="square" rtlCol="0">
            <a:spAutoFit/>
          </a:bodyPr>
          <a:lstStyle/>
          <a:p>
            <a:pPr marL="0" indent="0">
              <a:buNone/>
            </a:pPr>
            <a:r>
              <a:rPr lang="en-US" sz="1200" b="0" dirty="0"/>
              <a:t>If MCS is selected with first transmission PER around 20%, there is up to 8dB gain using HARQ CC over ARQ without rate drop and up to 5.5dB gain over ARQ with rate drop for the same throughput.</a:t>
            </a:r>
          </a:p>
        </p:txBody>
      </p:sp>
      <p:pic>
        <p:nvPicPr>
          <p:cNvPr id="7" name="Picture 6">
            <a:extLst>
              <a:ext uri="{FF2B5EF4-FFF2-40B4-BE49-F238E27FC236}">
                <a16:creationId xmlns:a16="http://schemas.microsoft.com/office/drawing/2014/main" id="{663C3C02-9052-4705-BDF1-55C3599550E7}"/>
              </a:ext>
            </a:extLst>
          </p:cNvPr>
          <p:cNvPicPr>
            <a:picLocks noChangeAspect="1"/>
          </p:cNvPicPr>
          <p:nvPr/>
        </p:nvPicPr>
        <p:blipFill>
          <a:blip r:embed="rId2"/>
          <a:stretch>
            <a:fillRect/>
          </a:stretch>
        </p:blipFill>
        <p:spPr>
          <a:xfrm>
            <a:off x="728193" y="1196549"/>
            <a:ext cx="7687614" cy="3680251"/>
          </a:xfrm>
          <a:prstGeom prst="rect">
            <a:avLst/>
          </a:prstGeom>
        </p:spPr>
      </p:pic>
    </p:spTree>
    <p:extLst>
      <p:ext uri="{BB962C8B-B14F-4D97-AF65-F5344CB8AC3E}">
        <p14:creationId xmlns:p14="http://schemas.microsoft.com/office/powerpoint/2010/main" val="11485452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316241</TotalTime>
  <Words>1990</Words>
  <Application>Microsoft Office PowerPoint</Application>
  <PresentationFormat>On-screen Show (4:3)</PresentationFormat>
  <Paragraphs>255</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CiscoSans ExtraLight</vt:lpstr>
      <vt:lpstr>CiscoSans Thin</vt:lpstr>
      <vt:lpstr>Arial</vt:lpstr>
      <vt:lpstr>Times New Roman</vt:lpstr>
      <vt:lpstr>Wingdings</vt:lpstr>
      <vt:lpstr>802-11-Submission</vt:lpstr>
      <vt:lpstr>HARQ Feasibility for EHT</vt:lpstr>
      <vt:lpstr>HARQ Overview</vt:lpstr>
      <vt:lpstr>HARQ Choices</vt:lpstr>
      <vt:lpstr>Retransmissions</vt:lpstr>
      <vt:lpstr>Simulation setup</vt:lpstr>
      <vt:lpstr>Simulation setup (Cont)</vt:lpstr>
      <vt:lpstr>HARQ vs ARQ Throughput Comparison (1)</vt:lpstr>
      <vt:lpstr>HARQ vs ARQ Throughput Comparison (2)</vt:lpstr>
      <vt:lpstr>HARQ vs ARQ Throughput Comparison (3)</vt:lpstr>
      <vt:lpstr>HARQ vs ARQ Throughput Comparison (4)</vt:lpstr>
      <vt:lpstr>HARQ vs ARQ Throughput Comparison (5)</vt:lpstr>
      <vt:lpstr>HARQ vs ARQ Throughput Comparison (6)</vt:lpstr>
      <vt:lpstr>HARQ vs ARQ Throughput Comparison (7)</vt:lpstr>
      <vt:lpstr>HARQ vs ARQ Throughput Comparison (8)</vt:lpstr>
      <vt:lpstr>HARQ vs ARQ Throughput Comparison (9)</vt:lpstr>
      <vt:lpstr>HARQ vs ARQ Throughput Comparison (10)</vt:lpstr>
      <vt:lpstr>PHY Link Level Simulation Results (DNLOS 1x1)</vt:lpstr>
      <vt:lpstr>Conclusions</vt:lpstr>
      <vt:lpstr>Appendix: PER Curves</vt:lpstr>
      <vt:lpstr>LDPC MCS0 (1500bytes)</vt:lpstr>
      <vt:lpstr>LDPC MCS1 (1500 bytes)</vt:lpstr>
      <vt:lpstr>LDPC MCS2 (1500 bytes)</vt:lpstr>
      <vt:lpstr>LDPC MCS3 (1500 bytes)</vt:lpstr>
      <vt:lpstr>LDPC MCS4 (1500 bytes)</vt:lpstr>
      <vt:lpstr>LDPC MCS5 (1500bytes)</vt:lpstr>
      <vt:lpstr>LDPC MCS6 (1500 bytes)</vt:lpstr>
      <vt:lpstr>LDPC MCS7 (1500bytes)</vt:lpstr>
      <vt:lpstr>LDPC MCS8 (1500 bytes)</vt:lpstr>
      <vt:lpstr>LDPC MCS9 (1500 bytes)</vt:lpstr>
      <vt:lpstr>LDPC MCS10 (1500 bytes)</vt:lpstr>
      <vt:lpstr>LDPC MCS11 (1500 bytes)</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Hongyuan Zhang</cp:lastModifiedBy>
  <cp:revision>1739</cp:revision>
  <cp:lastPrinted>1998-02-10T13:28:06Z</cp:lastPrinted>
  <dcterms:created xsi:type="dcterms:W3CDTF">2007-05-21T21:00:37Z</dcterms:created>
  <dcterms:modified xsi:type="dcterms:W3CDTF">2019-01-14T15:20:27Z</dcterms:modified>
  <cp:category>Submission</cp:category>
</cp:coreProperties>
</file>