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3" r:id="rId3"/>
    <p:sldId id="319" r:id="rId4"/>
    <p:sldId id="329" r:id="rId5"/>
    <p:sldId id="323" r:id="rId6"/>
    <p:sldId id="320" r:id="rId7"/>
    <p:sldId id="328" r:id="rId8"/>
    <p:sldId id="330" r:id="rId9"/>
    <p:sldId id="331" r:id="rId10"/>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76">
          <p15:clr>
            <a:srgbClr val="A4A3A4"/>
          </p15:clr>
        </p15:guide>
        <p15:guide id="4"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6349" autoAdjust="0"/>
  </p:normalViewPr>
  <p:slideViewPr>
    <p:cSldViewPr>
      <p:cViewPr varScale="1">
        <p:scale>
          <a:sx n="68" d="100"/>
          <a:sy n="68" d="100"/>
        </p:scale>
        <p:origin x="711" y="4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3177" y="90"/>
      </p:cViewPr>
      <p:guideLst>
        <p:guide orient="horz" pos="2880"/>
        <p:guide pos="2160"/>
        <p:guide orient="horz" pos="3176"/>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r>
              <a:rPr lang="da-DK" smtClean="0"/>
              <a:t>Yunbo Han, et al., Huawei</a:t>
            </a:r>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0" name="Rectangle 2"/>
          <p:cNvSpPr>
            <a:spLocks noGrp="1" noChangeArrowheads="1"/>
          </p:cNvSpPr>
          <p:nvPr>
            <p:ph type="hdr"/>
          </p:nvPr>
        </p:nvSpPr>
        <p:spPr bwMode="auto">
          <a:xfrm>
            <a:off x="5774683" y="106794"/>
            <a:ext cx="654994"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endParaRPr lang="en-US"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smtClean="0"/>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xfrm>
            <a:off x="5485381" y="9908983"/>
            <a:ext cx="944297" cy="199580"/>
          </a:xfrm>
          <a:prstGeom prst="rect">
            <a:avLst/>
          </a:prstGeom>
          <a:ln/>
        </p:spPr>
        <p:txBody>
          <a:bodyPr/>
          <a:lstStyle/>
          <a:p>
            <a:r>
              <a:rPr lang="da-DK" smtClean="0"/>
              <a:t>Yunbo Han, et al.,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dirty="0"/>
          </a:p>
        </p:txBody>
      </p:sp>
      <p:sp>
        <p:nvSpPr>
          <p:cNvPr id="12290"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Month Year</a:t>
            </a:r>
            <a:endParaRPr lang="en-US" dirty="0"/>
          </a:p>
        </p:txBody>
      </p:sp>
      <p:sp>
        <p:nvSpPr>
          <p:cNvPr id="5" name="Slide Number Placeholder 4"/>
          <p:cNvSpPr>
            <a:spLocks noGrp="1"/>
          </p:cNvSpPr>
          <p:nvPr>
            <p:ph type="sldNum" idx="11"/>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134756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000"/>
            </a:lvl1pPr>
            <a:lvl2pPr>
              <a:defRPr sz="18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dirty="0" smtClean="0"/>
              <a:t>Yunsong Yang,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November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dirty="0" smtClean="0"/>
              <a:t>Yunsong Yang,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01530" y="6477144"/>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3505200" y="357166"/>
            <a:ext cx="49958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802.11-18/1989r0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23899" y="677862"/>
            <a:ext cx="7770813" cy="1065213"/>
          </a:xfrm>
        </p:spPr>
        <p:txBody>
          <a:bodyPr/>
          <a:lstStyle/>
          <a:p>
            <a:r>
              <a:rPr lang="en-US" dirty="0" smtClean="0"/>
              <a:t>Security Issues in 802.11ah</a:t>
            </a:r>
            <a:endParaRPr lang="en-GB" dirty="0"/>
          </a:p>
        </p:txBody>
      </p:sp>
      <p:sp>
        <p:nvSpPr>
          <p:cNvPr id="3074" name="Rectangle 2"/>
          <p:cNvSpPr>
            <a:spLocks noGrp="1" noChangeArrowheads="1"/>
          </p:cNvSpPr>
          <p:nvPr>
            <p:ph idx="1"/>
          </p:nvPr>
        </p:nvSpPr>
        <p:spPr/>
        <p:txBody>
          <a:bodyPr/>
          <a:lstStyle/>
          <a:p>
            <a:pPr algn="ctr"/>
            <a:r>
              <a:rPr lang="en-GB" dirty="0" smtClean="0"/>
              <a:t>Date: 2018-11-12</a:t>
            </a:r>
            <a:endParaRPr lang="en-GB" dirty="0"/>
          </a:p>
        </p:txBody>
      </p:sp>
      <p:sp>
        <p:nvSpPr>
          <p:cNvPr id="8" name="Slide Number Placeholder 5"/>
          <p:cNvSpPr>
            <a:spLocks noGrp="1"/>
          </p:cNvSpPr>
          <p:nvPr>
            <p:ph type="sldNum" idx="12"/>
          </p:nvPr>
        </p:nvSpPr>
        <p:spPr/>
        <p:txBody>
          <a:bodyPr/>
          <a:lstStyle/>
          <a:p>
            <a:r>
              <a:rPr lang="en-GB" dirty="0"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961105"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Authors: </a:t>
            </a:r>
            <a:endParaRPr lang="en-GB" sz="2000" dirty="0">
              <a:solidFill>
                <a:srgbClr val="000000"/>
              </a:solidFill>
            </a:endParaRPr>
          </a:p>
        </p:txBody>
      </p:sp>
      <p:sp>
        <p:nvSpPr>
          <p:cNvPr id="14"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graphicFrame>
        <p:nvGraphicFramePr>
          <p:cNvPr id="3553" name="Object 481"/>
          <p:cNvGraphicFramePr>
            <a:graphicFrameLocks noChangeAspect="1"/>
          </p:cNvGraphicFramePr>
          <p:nvPr>
            <p:extLst>
              <p:ext uri="{D42A27DB-BD31-4B8C-83A1-F6EECF244321}">
                <p14:modId xmlns:p14="http://schemas.microsoft.com/office/powerpoint/2010/main" val="1321766042"/>
              </p:ext>
            </p:extLst>
          </p:nvPr>
        </p:nvGraphicFramePr>
        <p:xfrm>
          <a:off x="923925" y="3087688"/>
          <a:ext cx="7208838" cy="2727325"/>
        </p:xfrm>
        <a:graphic>
          <a:graphicData uri="http://schemas.openxmlformats.org/presentationml/2006/ole">
            <mc:AlternateContent xmlns:mc="http://schemas.openxmlformats.org/markup-compatibility/2006">
              <mc:Choice xmlns:v="urn:schemas-microsoft-com:vml" Requires="v">
                <p:oleObj spid="_x0000_s3664" name="Document" r:id="rId4" imgW="8253286" imgH="3138130" progId="Word.Document.8">
                  <p:embed/>
                </p:oleObj>
              </mc:Choice>
              <mc:Fallback>
                <p:oleObj name="Document" r:id="rId4" imgW="8253286" imgH="3138130" progId="Word.Document.8">
                  <p:embed/>
                  <p:pic>
                    <p:nvPicPr>
                      <p:cNvPr id="0" name="Picture 481"/>
                      <p:cNvPicPr>
                        <a:picLocks noChangeAspect="1" noChangeArrowheads="1"/>
                      </p:cNvPicPr>
                      <p:nvPr/>
                    </p:nvPicPr>
                    <p:blipFill>
                      <a:blip r:embed="rId5"/>
                      <a:srcRect/>
                      <a:stretch>
                        <a:fillRect/>
                      </a:stretch>
                    </p:blipFill>
                    <p:spPr bwMode="auto">
                      <a:xfrm>
                        <a:off x="923925" y="3087688"/>
                        <a:ext cx="7208838" cy="272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85800" y="1676400"/>
            <a:ext cx="7770813" cy="4418014"/>
          </a:xfrm>
        </p:spPr>
        <p:txBody>
          <a:bodyPr/>
          <a:lstStyle/>
          <a:p>
            <a:pPr>
              <a:buFont typeface="Arial" panose="020B0604020202020204" pitchFamily="34" charset="0"/>
              <a:buChar char="•"/>
            </a:pPr>
            <a:r>
              <a:rPr lang="en-US" altLang="zh-CN" sz="2400" b="0" dirty="0" smtClean="0"/>
              <a:t>In this contribution, we describe some security vulnerabilities found in 802.11ah-2016 and some proposed solutions at the high-level.</a:t>
            </a:r>
            <a:endParaRPr lang="zh-CN" altLang="en-US" sz="2400" b="0"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da-DK" dirty="0"/>
              <a:t>Yunsong Yang, Huawei Technologies</a:t>
            </a:r>
            <a:endParaRPr lang="en-GB" dirty="0"/>
          </a:p>
        </p:txBody>
      </p:sp>
      <p:sp>
        <p:nvSpPr>
          <p:cNvPr id="6"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a:t>
            </a:r>
            <a:r>
              <a:rPr lang="en-US" dirty="0"/>
              <a:t>2018</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09600"/>
            <a:ext cx="8337550" cy="1066800"/>
          </a:xfrm>
        </p:spPr>
        <p:txBody>
          <a:bodyPr/>
          <a:lstStyle/>
          <a:p>
            <a:r>
              <a:rPr lang="en-US" dirty="0"/>
              <a:t>B</a:t>
            </a:r>
            <a:r>
              <a:rPr lang="en-US" dirty="0" smtClean="0"/>
              <a:t>ackground of TWT Mode in 11ah</a:t>
            </a:r>
          </a:p>
        </p:txBody>
      </p:sp>
      <p:sp>
        <p:nvSpPr>
          <p:cNvPr id="8195" name="Content Placeholder 2"/>
          <p:cNvSpPr>
            <a:spLocks noGrp="1"/>
          </p:cNvSpPr>
          <p:nvPr>
            <p:ph idx="1"/>
          </p:nvPr>
        </p:nvSpPr>
        <p:spPr>
          <a:xfrm>
            <a:off x="533400" y="1752600"/>
            <a:ext cx="8001000" cy="4343400"/>
          </a:xfrm>
        </p:spPr>
        <p:txBody>
          <a:bodyPr/>
          <a:lstStyle/>
          <a:p>
            <a:pPr marL="233363" indent="-233363">
              <a:lnSpc>
                <a:spcPct val="120000"/>
              </a:lnSpc>
              <a:spcBef>
                <a:spcPts val="0"/>
              </a:spcBef>
              <a:spcAft>
                <a:spcPts val="0"/>
              </a:spcAft>
              <a:buFont typeface="Arial" pitchFamily="34" charset="0"/>
              <a:buChar char="•"/>
              <a:tabLst>
                <a:tab pos="53975" algn="l"/>
              </a:tabLst>
            </a:pPr>
            <a:r>
              <a:rPr lang="en-US" sz="1800" b="0" dirty="0"/>
              <a:t>Target Wake Time </a:t>
            </a:r>
            <a:r>
              <a:rPr lang="en-US" sz="1800" b="0" dirty="0" smtClean="0"/>
              <a:t>(TWT) is a technique that allows </a:t>
            </a:r>
            <a:r>
              <a:rPr lang="en-US" sz="1800" b="0" dirty="0"/>
              <a:t>the AP to schedule a series of </a:t>
            </a:r>
            <a:r>
              <a:rPr lang="en-US" sz="1800" b="0" dirty="0" smtClean="0"/>
              <a:t>time slots </a:t>
            </a:r>
            <a:r>
              <a:rPr lang="en-US" sz="1800" b="0" dirty="0"/>
              <a:t>for a </a:t>
            </a:r>
            <a:r>
              <a:rPr lang="en-US" sz="1800" b="0" dirty="0" smtClean="0"/>
              <a:t>STA, during which the STA </a:t>
            </a:r>
            <a:r>
              <a:rPr lang="en-US" sz="1800" b="0" dirty="0"/>
              <a:t>wakes up </a:t>
            </a:r>
            <a:r>
              <a:rPr lang="en-US" sz="1800" b="0" dirty="0" smtClean="0"/>
              <a:t>for a period referred to as </a:t>
            </a:r>
            <a:r>
              <a:rPr lang="en-US" sz="1800" b="0" dirty="0"/>
              <a:t>TWT Service </a:t>
            </a:r>
            <a:r>
              <a:rPr lang="en-US" sz="1800" b="0" dirty="0" smtClean="0"/>
              <a:t>Period (SP</a:t>
            </a:r>
            <a:r>
              <a:rPr lang="en-US" sz="1800" b="0" dirty="0"/>
              <a:t>) and </a:t>
            </a:r>
            <a:r>
              <a:rPr lang="en-US" sz="1800" b="0" dirty="0" smtClean="0"/>
              <a:t>exchanges frames. Therefore, the STA </a:t>
            </a:r>
            <a:r>
              <a:rPr lang="en-US" sz="1800" b="0" dirty="0"/>
              <a:t>can stay in </a:t>
            </a:r>
            <a:r>
              <a:rPr lang="en-US" sz="1800" b="0" dirty="0" smtClean="0"/>
              <a:t>the doze </a:t>
            </a:r>
            <a:r>
              <a:rPr lang="en-US" sz="1800" b="0" dirty="0"/>
              <a:t>state always except for </a:t>
            </a:r>
            <a:r>
              <a:rPr lang="en-US" sz="1800" b="0" dirty="0" smtClean="0"/>
              <a:t>the TWT SPs</a:t>
            </a:r>
            <a:r>
              <a:rPr lang="en-US" sz="1800" b="0" dirty="0"/>
              <a:t>. </a:t>
            </a:r>
            <a:r>
              <a:rPr lang="en-US" sz="1800" b="0" dirty="0" smtClean="0"/>
              <a:t>The STA isn’t </a:t>
            </a:r>
            <a:r>
              <a:rPr lang="en-US" sz="1800" b="0" dirty="0"/>
              <a:t>required to wake up even for </a:t>
            </a:r>
            <a:r>
              <a:rPr lang="en-US" sz="1800" b="0" dirty="0" smtClean="0"/>
              <a:t>the Beacons, thereby reducing energy consumption.</a:t>
            </a:r>
          </a:p>
          <a:p>
            <a:pPr marL="579375" lvl="1" indent="-285750">
              <a:lnSpc>
                <a:spcPct val="120000"/>
              </a:lnSpc>
              <a:spcBef>
                <a:spcPts val="0"/>
              </a:spcBef>
              <a:spcAft>
                <a:spcPts val="0"/>
              </a:spcAft>
              <a:buFont typeface="Courier New" panose="02070309020205020404" pitchFamily="49" charset="0"/>
              <a:buChar char="o"/>
              <a:tabLst>
                <a:tab pos="53975" algn="l"/>
              </a:tabLst>
            </a:pPr>
            <a:r>
              <a:rPr lang="en-US" sz="1800" b="0" dirty="0" smtClean="0"/>
              <a:t>The TWT SPs </a:t>
            </a:r>
            <a:r>
              <a:rPr lang="en-US" sz="1800" b="0" dirty="0"/>
              <a:t>are negotiated between the AP and </a:t>
            </a:r>
            <a:r>
              <a:rPr lang="en-US" sz="1800" b="0" dirty="0" smtClean="0"/>
              <a:t>the STA during TWT Setup procedure. </a:t>
            </a:r>
          </a:p>
          <a:p>
            <a:pPr marL="579375" lvl="1" indent="-285750">
              <a:lnSpc>
                <a:spcPct val="120000"/>
              </a:lnSpc>
              <a:spcBef>
                <a:spcPts val="0"/>
              </a:spcBef>
              <a:spcAft>
                <a:spcPts val="0"/>
              </a:spcAft>
              <a:buFont typeface="Courier New" panose="02070309020205020404" pitchFamily="49" charset="0"/>
              <a:buChar char="o"/>
              <a:tabLst>
                <a:tab pos="53975" algn="l"/>
              </a:tabLst>
            </a:pPr>
            <a:r>
              <a:rPr lang="en-US" sz="1800" dirty="0" smtClean="0"/>
              <a:t>After the STA enters the TWT mode, </a:t>
            </a:r>
            <a:r>
              <a:rPr lang="en-US" sz="1800" dirty="0"/>
              <a:t>t</a:t>
            </a:r>
            <a:r>
              <a:rPr lang="en-US" sz="1800" b="0" dirty="0" smtClean="0"/>
              <a:t>he </a:t>
            </a:r>
            <a:r>
              <a:rPr lang="en-US" sz="1800" b="0" dirty="0"/>
              <a:t>timing of the TWT SPs </a:t>
            </a:r>
            <a:r>
              <a:rPr lang="en-US" sz="1800" b="0" dirty="0" smtClean="0"/>
              <a:t>for the STA are </a:t>
            </a:r>
            <a:r>
              <a:rPr lang="en-US" sz="1800" b="0" dirty="0"/>
              <a:t>derived by the AP and the STA based on the negotiated parameters and the TSF timers of the AP and STA, respectively. </a:t>
            </a:r>
            <a:endParaRPr lang="en-US" sz="1800" b="0" dirty="0" smtClean="0"/>
          </a:p>
          <a:p>
            <a:pPr marL="579375" lvl="1" indent="-285750">
              <a:lnSpc>
                <a:spcPct val="120000"/>
              </a:lnSpc>
              <a:spcBef>
                <a:spcPts val="0"/>
              </a:spcBef>
              <a:spcAft>
                <a:spcPts val="0"/>
              </a:spcAft>
              <a:buFont typeface="Courier New" panose="02070309020205020404" pitchFamily="49" charset="0"/>
              <a:buChar char="o"/>
              <a:tabLst>
                <a:tab pos="53975" algn="l"/>
              </a:tabLst>
            </a:pPr>
            <a:r>
              <a:rPr lang="en-US" sz="1800" dirty="0" smtClean="0"/>
              <a:t>Therefore</a:t>
            </a:r>
            <a:r>
              <a:rPr lang="en-US" sz="1800" b="0" dirty="0" smtClean="0"/>
              <a:t>, </a:t>
            </a:r>
            <a:r>
              <a:rPr lang="en-US" sz="1800" b="0" dirty="0"/>
              <a:t>maintaining time synchronization between </a:t>
            </a:r>
            <a:r>
              <a:rPr lang="en-US" sz="1800" b="0" dirty="0" smtClean="0"/>
              <a:t>the local timers of the </a:t>
            </a:r>
            <a:r>
              <a:rPr lang="en-US" sz="1800" b="0" dirty="0"/>
              <a:t>AP and </a:t>
            </a:r>
            <a:r>
              <a:rPr lang="en-US" sz="1800" b="0" dirty="0" smtClean="0"/>
              <a:t>the STA </a:t>
            </a:r>
            <a:r>
              <a:rPr lang="en-US" sz="1800" b="0" dirty="0"/>
              <a:t>is important for the TWT </a:t>
            </a:r>
            <a:r>
              <a:rPr lang="en-US" sz="1800" b="0" dirty="0" smtClean="0"/>
              <a:t>operation.</a:t>
            </a:r>
            <a:endParaRPr lang="en-US" sz="1800" b="0" dirty="0"/>
          </a:p>
          <a:p>
            <a:pPr marL="233363" indent="-233363">
              <a:lnSpc>
                <a:spcPct val="120000"/>
              </a:lnSpc>
              <a:spcBef>
                <a:spcPts val="0"/>
              </a:spcBef>
              <a:spcAft>
                <a:spcPts val="0"/>
              </a:spcAft>
              <a:buFont typeface="Arial" pitchFamily="34" charset="0"/>
              <a:buChar char="•"/>
              <a:tabLst>
                <a:tab pos="53975" algn="l"/>
              </a:tabLst>
            </a:pPr>
            <a:endParaRPr lang="en-US" sz="1800" b="0" dirty="0" smtClean="0"/>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7"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8" name="灯片编号占位符 3"/>
          <p:cNvSpPr>
            <a:spLocks noGrp="1"/>
          </p:cNvSpPr>
          <p:nvPr>
            <p:ph type="sldNum" idx="12"/>
          </p:nvPr>
        </p:nvSpPr>
        <p:spPr>
          <a:xfrm>
            <a:off x="4344988" y="6475413"/>
            <a:ext cx="528637" cy="363537"/>
          </a:xfrm>
        </p:spPr>
        <p:txBody>
          <a:bodyPr/>
          <a:lstStyle/>
          <a:p>
            <a:r>
              <a:rPr lang="en-GB" dirty="0" smtClean="0"/>
              <a:t>Slide </a:t>
            </a:r>
            <a:r>
              <a:rPr lang="en-GB" dirty="0"/>
              <a:t>3</a:t>
            </a:r>
          </a:p>
        </p:txBody>
      </p:sp>
    </p:spTree>
    <p:extLst>
      <p:ext uri="{BB962C8B-B14F-4D97-AF65-F5344CB8AC3E}">
        <p14:creationId xmlns:p14="http://schemas.microsoft.com/office/powerpoint/2010/main" val="2491242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92150" y="609600"/>
            <a:ext cx="8178800" cy="914400"/>
          </a:xfrm>
        </p:spPr>
        <p:txBody>
          <a:bodyPr/>
          <a:lstStyle/>
          <a:p>
            <a:r>
              <a:rPr lang="en-US" dirty="0"/>
              <a:t>Attack on TWT through </a:t>
            </a:r>
            <a:r>
              <a:rPr lang="en-US" dirty="0" smtClean="0"/>
              <a:t>TWT Teardown</a:t>
            </a:r>
            <a:endParaRPr lang="en-US" sz="3200" dirty="0" smtClean="0"/>
          </a:p>
        </p:txBody>
      </p:sp>
      <p:sp>
        <p:nvSpPr>
          <p:cNvPr id="8195" name="Content Placeholder 2"/>
          <p:cNvSpPr>
            <a:spLocks noGrp="1"/>
          </p:cNvSpPr>
          <p:nvPr>
            <p:ph idx="1"/>
          </p:nvPr>
        </p:nvSpPr>
        <p:spPr>
          <a:xfrm>
            <a:off x="543150" y="1371600"/>
            <a:ext cx="8327800" cy="4648201"/>
          </a:xfrm>
        </p:spPr>
        <p:txBody>
          <a:bodyPr/>
          <a:lstStyle/>
          <a:p>
            <a:pPr marL="228600" indent="-228600">
              <a:lnSpc>
                <a:spcPct val="120000"/>
              </a:lnSpc>
              <a:spcBef>
                <a:spcPts val="0"/>
              </a:spcBef>
              <a:spcAft>
                <a:spcPts val="0"/>
              </a:spcAft>
              <a:buFont typeface="Arial" panose="020B0604020202020204" pitchFamily="34" charset="0"/>
              <a:buChar char="•"/>
            </a:pPr>
            <a:r>
              <a:rPr lang="en-US" sz="1800" dirty="0" smtClean="0"/>
              <a:t>Background: </a:t>
            </a:r>
            <a:r>
              <a:rPr lang="en-US" sz="1800" b="0" dirty="0" smtClean="0"/>
              <a:t>802.11ah specifies that </a:t>
            </a:r>
            <a:r>
              <a:rPr lang="en-US" sz="1800" b="0" dirty="0"/>
              <a:t>a</a:t>
            </a:r>
            <a:r>
              <a:rPr lang="en-US" sz="1800" b="0" dirty="0" smtClean="0"/>
              <a:t> TWT Teardown</a:t>
            </a:r>
            <a:r>
              <a:rPr lang="en-US" sz="1800" b="0" dirty="0"/>
              <a:t> </a:t>
            </a:r>
            <a:r>
              <a:rPr lang="en-US" sz="1800" b="0" dirty="0" smtClean="0"/>
              <a:t>frame, sent by the AP or STA for tearing down the STA’s TWT mode, is an </a:t>
            </a:r>
            <a:r>
              <a:rPr lang="en-US" sz="1800" b="0" dirty="0"/>
              <a:t>U</a:t>
            </a:r>
            <a:r>
              <a:rPr lang="en-US" sz="1800" b="0" dirty="0" smtClean="0"/>
              <a:t>nprotected S1G action frame.</a:t>
            </a:r>
            <a:endParaRPr lang="en-US" sz="1800" b="0" dirty="0"/>
          </a:p>
          <a:p>
            <a:pPr marL="228600" indent="-228600">
              <a:lnSpc>
                <a:spcPct val="120000"/>
              </a:lnSpc>
              <a:spcBef>
                <a:spcPts val="0"/>
              </a:spcBef>
              <a:spcAft>
                <a:spcPts val="0"/>
              </a:spcAft>
              <a:buFont typeface="Arial" panose="020B0604020202020204" pitchFamily="34" charset="0"/>
              <a:buChar char="•"/>
            </a:pPr>
            <a:r>
              <a:rPr lang="en-US" sz="1800" dirty="0" smtClean="0"/>
              <a:t>Threat Model 1A: </a:t>
            </a:r>
            <a:r>
              <a:rPr lang="en-US" sz="1800" b="0" dirty="0" smtClean="0"/>
              <a:t>the attacker, impersonating the AP, sends a faked TWT Teardown frame </a:t>
            </a:r>
            <a:r>
              <a:rPr lang="en-US" sz="1800" b="0" dirty="0"/>
              <a:t>to the STA </a:t>
            </a:r>
            <a:r>
              <a:rPr lang="en-US" sz="1800" b="0" dirty="0" smtClean="0"/>
              <a:t>to </a:t>
            </a:r>
            <a:r>
              <a:rPr lang="en-US" sz="1800" b="0" dirty="0"/>
              <a:t>tear down the TWT operation so that the STA is unable to </a:t>
            </a:r>
            <a:r>
              <a:rPr lang="en-US" sz="1800" b="0" dirty="0" smtClean="0"/>
              <a:t>stay in </a:t>
            </a:r>
            <a:r>
              <a:rPr lang="en-US" sz="1800" b="0" dirty="0"/>
              <a:t>the TWT </a:t>
            </a:r>
            <a:r>
              <a:rPr lang="en-US" sz="1800" b="0" dirty="0" smtClean="0"/>
              <a:t>mode </a:t>
            </a:r>
            <a:r>
              <a:rPr lang="en-US" sz="1800" b="0" dirty="0"/>
              <a:t>as intended. As a result, its battery life is </a:t>
            </a:r>
            <a:r>
              <a:rPr lang="en-US" sz="1800" b="0" dirty="0" smtClean="0"/>
              <a:t>reduced significantly. </a:t>
            </a:r>
            <a:endParaRPr lang="en-US" sz="1800" b="0" dirty="0"/>
          </a:p>
          <a:p>
            <a:pPr marL="228600" indent="-228600">
              <a:lnSpc>
                <a:spcPct val="120000"/>
              </a:lnSpc>
              <a:spcBef>
                <a:spcPts val="0"/>
              </a:spcBef>
              <a:spcAft>
                <a:spcPts val="0"/>
              </a:spcAft>
              <a:buFont typeface="Arial" panose="020B0604020202020204" pitchFamily="34" charset="0"/>
              <a:buChar char="•"/>
            </a:pPr>
            <a:r>
              <a:rPr lang="en-US" sz="1800" dirty="0"/>
              <a:t>Threat Model 1</a:t>
            </a:r>
            <a:r>
              <a:rPr lang="en-US" sz="1800" dirty="0" smtClean="0"/>
              <a:t>B: </a:t>
            </a:r>
            <a:r>
              <a:rPr lang="en-US" sz="1800" b="0" dirty="0" smtClean="0"/>
              <a:t>the attacker, </a:t>
            </a:r>
            <a:r>
              <a:rPr lang="en-US" sz="1800" b="0" dirty="0"/>
              <a:t>impersonating the STA, </a:t>
            </a:r>
            <a:r>
              <a:rPr lang="en-US" sz="1800" b="0" dirty="0" smtClean="0"/>
              <a:t>sends a faked TWT </a:t>
            </a:r>
            <a:r>
              <a:rPr lang="en-US" sz="1800" b="0" dirty="0"/>
              <a:t>Teardown </a:t>
            </a:r>
            <a:r>
              <a:rPr lang="en-US" sz="1800" b="0" dirty="0" smtClean="0"/>
              <a:t>frame </a:t>
            </a:r>
            <a:r>
              <a:rPr lang="en-US" sz="1800" b="0" dirty="0"/>
              <a:t>to the AP, causing the AP to erase related parameters and consider that the STA has ceased its TWT operation, while the STA is still operating in the TWT mode. As a result, the AP may transmit data to the STA during its </a:t>
            </a:r>
            <a:r>
              <a:rPr lang="en-US" sz="1800" b="0" dirty="0" smtClean="0"/>
              <a:t>Doze state.</a:t>
            </a:r>
          </a:p>
          <a:p>
            <a:pPr marL="228600" indent="-228600">
              <a:lnSpc>
                <a:spcPct val="120000"/>
              </a:lnSpc>
              <a:spcBef>
                <a:spcPts val="0"/>
              </a:spcBef>
              <a:spcAft>
                <a:spcPts val="0"/>
              </a:spcAft>
              <a:buFont typeface="Arial" panose="020B0604020202020204" pitchFamily="34" charset="0"/>
              <a:buChar char="•"/>
            </a:pPr>
            <a:r>
              <a:rPr lang="en-US" sz="1800" dirty="0" smtClean="0"/>
              <a:t>Proposed Solution</a:t>
            </a:r>
            <a:r>
              <a:rPr lang="en-US" sz="1800" dirty="0"/>
              <a:t>: </a:t>
            </a:r>
            <a:r>
              <a:rPr lang="en-US" sz="1800" b="0" dirty="0"/>
              <a:t>define a protected version of TWT </a:t>
            </a:r>
            <a:r>
              <a:rPr lang="en-US" sz="1800" b="0" dirty="0" smtClean="0"/>
              <a:t>Teardown frame </a:t>
            </a:r>
            <a:r>
              <a:rPr lang="en-US" sz="1800" b="0" dirty="0"/>
              <a:t>under the </a:t>
            </a:r>
            <a:r>
              <a:rPr lang="en-US" sz="1800" b="0" dirty="0" smtClean="0"/>
              <a:t>S1G </a:t>
            </a:r>
            <a:r>
              <a:rPr lang="en-US" sz="1800" b="0" dirty="0"/>
              <a:t>action frame; a </a:t>
            </a:r>
            <a:r>
              <a:rPr lang="en-US" sz="1800" b="0" dirty="0" smtClean="0"/>
              <a:t>STA or AP may </a:t>
            </a:r>
            <a:r>
              <a:rPr lang="en-US" sz="1800" b="0" dirty="0"/>
              <a:t>request protected TWT </a:t>
            </a:r>
            <a:r>
              <a:rPr lang="en-US" sz="1800" b="0" dirty="0" smtClean="0"/>
              <a:t>Teardown operation </a:t>
            </a:r>
            <a:r>
              <a:rPr lang="en-US" sz="1800" b="0" dirty="0"/>
              <a:t>in its TWT </a:t>
            </a:r>
            <a:r>
              <a:rPr lang="en-US" sz="1800" b="0" dirty="0" smtClean="0"/>
              <a:t>Setup frame </a:t>
            </a:r>
            <a:r>
              <a:rPr lang="en-US" sz="1800" b="0" dirty="0"/>
              <a:t>and subsequently ignore any unprotected TWT </a:t>
            </a:r>
            <a:r>
              <a:rPr lang="en-US" sz="1800" b="0" dirty="0" smtClean="0"/>
              <a:t>Teardown frame </a:t>
            </a:r>
            <a:r>
              <a:rPr lang="en-US" sz="1800" b="0" dirty="0"/>
              <a:t>received; a STA </a:t>
            </a:r>
            <a:r>
              <a:rPr lang="en-US" sz="1800" b="0" dirty="0" smtClean="0"/>
              <a:t>or AP receiving </a:t>
            </a:r>
            <a:r>
              <a:rPr lang="en-US" sz="1800" b="0" dirty="0"/>
              <a:t>a protected TWT </a:t>
            </a:r>
            <a:r>
              <a:rPr lang="en-US" sz="1800" b="0" dirty="0" smtClean="0"/>
              <a:t>Teardown frame </a:t>
            </a:r>
            <a:r>
              <a:rPr lang="en-US" sz="1800" b="0" dirty="0"/>
              <a:t>is required to verify the MIC in the frame successfully before </a:t>
            </a:r>
            <a:r>
              <a:rPr lang="en-US" sz="1800" b="0" dirty="0" smtClean="0"/>
              <a:t>tearing down the TWT mode.</a:t>
            </a:r>
            <a:endParaRPr lang="en-US" sz="1800" b="0" dirty="0"/>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6"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7" name="灯片编号占位符 3"/>
          <p:cNvSpPr>
            <a:spLocks noGrp="1"/>
          </p:cNvSpPr>
          <p:nvPr>
            <p:ph type="sldNum" idx="12"/>
          </p:nvPr>
        </p:nvSpPr>
        <p:spPr>
          <a:xfrm>
            <a:off x="4344988" y="6475413"/>
            <a:ext cx="528637" cy="363537"/>
          </a:xfrm>
        </p:spPr>
        <p:txBody>
          <a:bodyPr/>
          <a:lstStyle/>
          <a:p>
            <a:r>
              <a:rPr lang="en-GB" dirty="0" smtClean="0"/>
              <a:t>Slide 4</a:t>
            </a:r>
            <a:endParaRPr lang="en-GB" dirty="0"/>
          </a:p>
        </p:txBody>
      </p:sp>
    </p:spTree>
    <p:extLst>
      <p:ext uri="{BB962C8B-B14F-4D97-AF65-F5344CB8AC3E}">
        <p14:creationId xmlns:p14="http://schemas.microsoft.com/office/powerpoint/2010/main" val="593542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92150" y="609600"/>
            <a:ext cx="8178800" cy="914400"/>
          </a:xfrm>
        </p:spPr>
        <p:txBody>
          <a:bodyPr/>
          <a:lstStyle/>
          <a:p>
            <a:r>
              <a:rPr lang="en-US" dirty="0"/>
              <a:t>Attack on TWT through </a:t>
            </a:r>
            <a:r>
              <a:rPr lang="en-US" dirty="0" smtClean="0"/>
              <a:t>TWT Setup</a:t>
            </a:r>
            <a:endParaRPr lang="en-US" sz="3200" dirty="0" smtClean="0"/>
          </a:p>
        </p:txBody>
      </p:sp>
      <p:sp>
        <p:nvSpPr>
          <p:cNvPr id="8195" name="Content Placeholder 2"/>
          <p:cNvSpPr>
            <a:spLocks noGrp="1"/>
          </p:cNvSpPr>
          <p:nvPr>
            <p:ph idx="1"/>
          </p:nvPr>
        </p:nvSpPr>
        <p:spPr>
          <a:xfrm>
            <a:off x="543151" y="1676401"/>
            <a:ext cx="7991250" cy="4343400"/>
          </a:xfrm>
        </p:spPr>
        <p:txBody>
          <a:bodyPr/>
          <a:lstStyle/>
          <a:p>
            <a:pPr marL="228600" indent="-228600">
              <a:lnSpc>
                <a:spcPct val="120000"/>
              </a:lnSpc>
              <a:spcBef>
                <a:spcPts val="0"/>
              </a:spcBef>
              <a:spcAft>
                <a:spcPts val="0"/>
              </a:spcAft>
              <a:buFont typeface="Arial" panose="020B0604020202020204" pitchFamily="34" charset="0"/>
              <a:buChar char="•"/>
            </a:pPr>
            <a:r>
              <a:rPr lang="en-US" sz="1800" dirty="0" smtClean="0"/>
              <a:t>Background: </a:t>
            </a:r>
            <a:r>
              <a:rPr lang="en-US" sz="1800" b="0" dirty="0" smtClean="0"/>
              <a:t>802.11ah specifies that the TWT Setup frame, either sent by </a:t>
            </a:r>
            <a:r>
              <a:rPr lang="en-US" sz="1800" b="0" dirty="0"/>
              <a:t>a</a:t>
            </a:r>
            <a:r>
              <a:rPr lang="en-US" sz="1800" b="0" dirty="0" smtClean="0"/>
              <a:t> STA for carrying TWT Setup Request or sent by an AP for carrying TWT Setup Response, is an </a:t>
            </a:r>
            <a:r>
              <a:rPr lang="en-US" sz="1800" b="0" dirty="0"/>
              <a:t>U</a:t>
            </a:r>
            <a:r>
              <a:rPr lang="en-US" sz="1800" b="0" dirty="0" smtClean="0"/>
              <a:t>nprotected S1G action frame.</a:t>
            </a:r>
            <a:endParaRPr lang="en-US" sz="1800" b="0" dirty="0"/>
          </a:p>
          <a:p>
            <a:pPr marL="228600" indent="-228600">
              <a:lnSpc>
                <a:spcPct val="120000"/>
              </a:lnSpc>
              <a:spcBef>
                <a:spcPts val="0"/>
              </a:spcBef>
              <a:spcAft>
                <a:spcPts val="0"/>
              </a:spcAft>
              <a:buFont typeface="Arial" panose="020B0604020202020204" pitchFamily="34" charset="0"/>
              <a:buChar char="•"/>
            </a:pPr>
            <a:r>
              <a:rPr lang="en-US" sz="1800" dirty="0" smtClean="0"/>
              <a:t>Threat Model 2: </a:t>
            </a:r>
            <a:r>
              <a:rPr lang="en-US" sz="1800" b="0" dirty="0" smtClean="0"/>
              <a:t>the attacker may block the STA from receiving the legitimate TWT Setup Response and send the STA a faked TWT Setup Response carrying erroneous TWT parameters, such as the starting time of the SPs, causing the STA to be in Doze state when the AP thinks it is in Awake state. As a result, the STA </a:t>
            </a:r>
            <a:r>
              <a:rPr lang="en-US" sz="1800" b="0" dirty="0"/>
              <a:t>i</a:t>
            </a:r>
            <a:r>
              <a:rPr lang="en-US" sz="1800" b="0" dirty="0" smtClean="0"/>
              <a:t>s unable to receive data from the AP.</a:t>
            </a:r>
          </a:p>
          <a:p>
            <a:pPr marL="228600" indent="-228600">
              <a:lnSpc>
                <a:spcPct val="120000"/>
              </a:lnSpc>
              <a:spcBef>
                <a:spcPts val="0"/>
              </a:spcBef>
              <a:spcAft>
                <a:spcPts val="0"/>
              </a:spcAft>
              <a:buFont typeface="Arial" panose="020B0604020202020204" pitchFamily="34" charset="0"/>
              <a:buChar char="•"/>
            </a:pPr>
            <a:r>
              <a:rPr lang="en-US" sz="1800" dirty="0" smtClean="0"/>
              <a:t>Proposed Solution: </a:t>
            </a:r>
            <a:r>
              <a:rPr lang="en-US" sz="1800" b="0" dirty="0" smtClean="0"/>
              <a:t>define a protected version of TWT Setup frame under the S1G action frame; a STA may request protected TWT Setup operation in its TWT Setup (Request) frame and subsequently ignore any unprotected TWT Setup (Response) frame received; the STA receiving a protected TWT Setup frame is required to verify the MIC in the frame successfully before further processing the frame.</a:t>
            </a:r>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6"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7" name="灯片编号占位符 3"/>
          <p:cNvSpPr>
            <a:spLocks noGrp="1"/>
          </p:cNvSpPr>
          <p:nvPr>
            <p:ph type="sldNum" idx="12"/>
          </p:nvPr>
        </p:nvSpPr>
        <p:spPr>
          <a:xfrm>
            <a:off x="4344988" y="6475413"/>
            <a:ext cx="528637" cy="363537"/>
          </a:xfrm>
        </p:spPr>
        <p:txBody>
          <a:bodyPr/>
          <a:lstStyle/>
          <a:p>
            <a:r>
              <a:rPr lang="en-GB" dirty="0" smtClean="0"/>
              <a:t>Slide 5</a:t>
            </a:r>
            <a:endParaRPr lang="en-GB" dirty="0"/>
          </a:p>
        </p:txBody>
      </p:sp>
    </p:spTree>
    <p:extLst>
      <p:ext uri="{BB962C8B-B14F-4D97-AF65-F5344CB8AC3E}">
        <p14:creationId xmlns:p14="http://schemas.microsoft.com/office/powerpoint/2010/main" val="2369794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609600"/>
            <a:ext cx="8064500" cy="1295400"/>
          </a:xfrm>
        </p:spPr>
        <p:txBody>
          <a:bodyPr/>
          <a:lstStyle/>
          <a:p>
            <a:r>
              <a:rPr lang="en-US" dirty="0" smtClean="0"/>
              <a:t>Attack on TWT through Time </a:t>
            </a:r>
            <a:r>
              <a:rPr lang="en-US" dirty="0"/>
              <a:t>D</a:t>
            </a:r>
            <a:r>
              <a:rPr lang="en-US" dirty="0" smtClean="0"/>
              <a:t>e-synchronization</a:t>
            </a:r>
            <a:endParaRPr lang="en-US" dirty="0"/>
          </a:p>
        </p:txBody>
      </p:sp>
      <p:sp>
        <p:nvSpPr>
          <p:cNvPr id="3" name="Content Placeholder 2"/>
          <p:cNvSpPr>
            <a:spLocks noGrp="1"/>
          </p:cNvSpPr>
          <p:nvPr>
            <p:ph idx="1"/>
          </p:nvPr>
        </p:nvSpPr>
        <p:spPr>
          <a:xfrm>
            <a:off x="622300" y="1752600"/>
            <a:ext cx="8216900" cy="4648203"/>
          </a:xfrm>
        </p:spPr>
        <p:txBody>
          <a:bodyPr/>
          <a:lstStyle/>
          <a:p>
            <a:pPr marL="228600" lvl="1" indent="-207963">
              <a:lnSpc>
                <a:spcPct val="110000"/>
              </a:lnSpc>
              <a:spcBef>
                <a:spcPts val="0"/>
              </a:spcBef>
              <a:buFont typeface="Arial" pitchFamily="34" charset="0"/>
              <a:buChar char="•"/>
            </a:pPr>
            <a:r>
              <a:rPr lang="en-US" sz="1800" b="1" dirty="0" smtClean="0"/>
              <a:t>Background: </a:t>
            </a:r>
            <a:r>
              <a:rPr lang="en-US" sz="1800" dirty="0" smtClean="0"/>
              <a:t>Beacon, DMG Beacon, and Announce frames contain the AP’s (or PCP’s) TSF </a:t>
            </a:r>
            <a:r>
              <a:rPr lang="en-US" dirty="0" smtClean="0"/>
              <a:t>value</a:t>
            </a:r>
            <a:r>
              <a:rPr lang="en-US" sz="1800" dirty="0" smtClean="0"/>
              <a:t> in order to synchronize the TSF timers of other STAs in the BSS. </a:t>
            </a:r>
            <a:r>
              <a:rPr lang="en-US" sz="1800" b="0" dirty="0" smtClean="0"/>
              <a:t>802.11ah-2016 introduces </a:t>
            </a:r>
            <a:r>
              <a:rPr lang="en-US" sz="1800" b="0" dirty="0"/>
              <a:t>additional frames that can carry the AP’s TSF value, e.g.,</a:t>
            </a:r>
          </a:p>
          <a:p>
            <a:pPr marL="457200" lvl="1" indent="-228600">
              <a:lnSpc>
                <a:spcPct val="110000"/>
              </a:lnSpc>
              <a:spcBef>
                <a:spcPts val="0"/>
              </a:spcBef>
              <a:spcAft>
                <a:spcPts val="0"/>
              </a:spcAft>
              <a:buFont typeface="Courier New" pitchFamily="49" charset="0"/>
              <a:buChar char="o"/>
              <a:tabLst>
                <a:tab pos="53975" algn="l"/>
              </a:tabLst>
            </a:pPr>
            <a:r>
              <a:rPr lang="en-US" dirty="0"/>
              <a:t>S1G Beacon and PV1 Probe Response frames contain 32 LSBs of the </a:t>
            </a:r>
            <a:r>
              <a:rPr lang="en-US" dirty="0" smtClean="0"/>
              <a:t>TSF. (An </a:t>
            </a:r>
            <a:r>
              <a:rPr lang="en-US" dirty="0"/>
              <a:t>S1G Beacon </a:t>
            </a:r>
            <a:r>
              <a:rPr lang="en-US" dirty="0" smtClean="0"/>
              <a:t>scheduled </a:t>
            </a:r>
            <a:r>
              <a:rPr lang="en-US" dirty="0"/>
              <a:t>at TBTT </a:t>
            </a:r>
            <a:r>
              <a:rPr lang="en-US" dirty="0" smtClean="0"/>
              <a:t>or </a:t>
            </a:r>
            <a:r>
              <a:rPr lang="en-US" dirty="0"/>
              <a:t>a PV1 Probe Response </a:t>
            </a:r>
            <a:r>
              <a:rPr lang="en-US" dirty="0" smtClean="0"/>
              <a:t>responding to specific request additionall</a:t>
            </a:r>
            <a:r>
              <a:rPr lang="en-US" dirty="0"/>
              <a:t>y</a:t>
            </a:r>
            <a:r>
              <a:rPr lang="en-US" dirty="0" smtClean="0"/>
              <a:t> contains 32 MSBs of the AP’s TSF.)</a:t>
            </a:r>
          </a:p>
          <a:p>
            <a:pPr marL="457200" lvl="1" indent="-228600">
              <a:lnSpc>
                <a:spcPct val="110000"/>
              </a:lnSpc>
              <a:spcBef>
                <a:spcPts val="0"/>
              </a:spcBef>
              <a:spcAft>
                <a:spcPts val="0"/>
              </a:spcAft>
              <a:buFont typeface="Courier New" pitchFamily="49" charset="0"/>
              <a:buChar char="o"/>
              <a:tabLst>
                <a:tab pos="53975" algn="l"/>
              </a:tabLst>
            </a:pPr>
            <a:r>
              <a:rPr lang="en-US" dirty="0"/>
              <a:t>Once entering </a:t>
            </a:r>
            <a:r>
              <a:rPr lang="en-US" dirty="0" smtClean="0"/>
              <a:t>the TWT </a:t>
            </a:r>
            <a:r>
              <a:rPr lang="en-US" dirty="0"/>
              <a:t>mode, TWT STAs </a:t>
            </a:r>
            <a:r>
              <a:rPr lang="en-US" dirty="0" smtClean="0"/>
              <a:t>are not required to </a:t>
            </a:r>
            <a:r>
              <a:rPr lang="en-US" dirty="0"/>
              <a:t>listen to S1G Beacons. </a:t>
            </a:r>
            <a:r>
              <a:rPr lang="en-US" dirty="0" smtClean="0"/>
              <a:t>The AP may send TACK</a:t>
            </a:r>
            <a:r>
              <a:rPr lang="en-US" dirty="0"/>
              <a:t>, STACK or BAT </a:t>
            </a:r>
            <a:r>
              <a:rPr lang="en-US" dirty="0" smtClean="0"/>
              <a:t>frame to a TWT STA during its SP to maintain time synchronization. (The </a:t>
            </a:r>
            <a:r>
              <a:rPr lang="en-US" dirty="0"/>
              <a:t>TACK and BAT frames contain 40 LSBs of the TSF value. </a:t>
            </a:r>
            <a:r>
              <a:rPr lang="en-US" dirty="0" smtClean="0"/>
              <a:t>The </a:t>
            </a:r>
            <a:r>
              <a:rPr lang="en-US" dirty="0"/>
              <a:t>STACK frame contains 32 LSBs of the </a:t>
            </a:r>
            <a:r>
              <a:rPr lang="en-US" dirty="0" smtClean="0"/>
              <a:t>TSF value.)</a:t>
            </a:r>
          </a:p>
          <a:p>
            <a:pPr marL="233363" lvl="1" indent="-233363">
              <a:lnSpc>
                <a:spcPct val="110000"/>
              </a:lnSpc>
              <a:spcBef>
                <a:spcPts val="0"/>
              </a:spcBef>
              <a:spcAft>
                <a:spcPts val="0"/>
              </a:spcAft>
              <a:buFont typeface="Arial" panose="020B0604020202020204" pitchFamily="34" charset="0"/>
              <a:buChar char="•"/>
              <a:tabLst>
                <a:tab pos="53975" algn="l"/>
              </a:tabLst>
            </a:pPr>
            <a:r>
              <a:rPr lang="en-US" b="1" dirty="0" smtClean="0"/>
              <a:t>Treat Model 3: </a:t>
            </a:r>
            <a:r>
              <a:rPr lang="en-US" dirty="0" smtClean="0"/>
              <a:t>because none of these 8 types of frames is MIC-protected, an attacker can send a faked frame (of one of these 8 types) carrying an erroneous TSF value to completely offset the SP timing used by the AP and the STA, respectively, rendering the STA non-responsive to the AP’s transmission to it.</a:t>
            </a:r>
          </a:p>
          <a:p>
            <a:pPr marL="233363" lvl="1" indent="-233363">
              <a:lnSpc>
                <a:spcPct val="110000"/>
              </a:lnSpc>
              <a:spcBef>
                <a:spcPts val="0"/>
              </a:spcBef>
              <a:spcAft>
                <a:spcPts val="0"/>
              </a:spcAft>
              <a:buFont typeface="Arial" panose="020B0604020202020204" pitchFamily="34" charset="0"/>
              <a:buChar char="•"/>
              <a:tabLst>
                <a:tab pos="53975" algn="l"/>
              </a:tabLst>
            </a:pPr>
            <a:r>
              <a:rPr lang="en-US" b="1" dirty="0" smtClean="0"/>
              <a:t>Proposed solution: </a:t>
            </a:r>
            <a:r>
              <a:rPr lang="en-US" dirty="0" smtClean="0"/>
              <a:t>provide time synchronization using MIC-protected frame(s).</a:t>
            </a:r>
            <a:endParaRPr lang="en-US" dirty="0"/>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6"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7" name="灯片编号占位符 3"/>
          <p:cNvSpPr>
            <a:spLocks noGrp="1"/>
          </p:cNvSpPr>
          <p:nvPr>
            <p:ph type="sldNum" idx="12"/>
          </p:nvPr>
        </p:nvSpPr>
        <p:spPr>
          <a:xfrm>
            <a:off x="4344988" y="6475413"/>
            <a:ext cx="528637" cy="363537"/>
          </a:xfrm>
        </p:spPr>
        <p:txBody>
          <a:bodyPr/>
          <a:lstStyle/>
          <a:p>
            <a:r>
              <a:rPr lang="en-GB" dirty="0" smtClean="0"/>
              <a:t>Slide </a:t>
            </a:r>
            <a:r>
              <a:rPr lang="en-GB" dirty="0"/>
              <a:t>6</a:t>
            </a:r>
          </a:p>
        </p:txBody>
      </p:sp>
    </p:spTree>
    <p:extLst>
      <p:ext uri="{BB962C8B-B14F-4D97-AF65-F5344CB8AC3E}">
        <p14:creationId xmlns:p14="http://schemas.microsoft.com/office/powerpoint/2010/main" val="808149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70151" y="609600"/>
            <a:ext cx="8178800" cy="1143000"/>
          </a:xfrm>
        </p:spPr>
        <p:txBody>
          <a:bodyPr/>
          <a:lstStyle/>
          <a:p>
            <a:r>
              <a:rPr lang="en-US" sz="3200" dirty="0" smtClean="0"/>
              <a:t>Straw Poll 1</a:t>
            </a:r>
          </a:p>
        </p:txBody>
      </p:sp>
      <p:sp>
        <p:nvSpPr>
          <p:cNvPr id="8195" name="Content Placeholder 2"/>
          <p:cNvSpPr>
            <a:spLocks noGrp="1"/>
          </p:cNvSpPr>
          <p:nvPr>
            <p:ph idx="1"/>
          </p:nvPr>
        </p:nvSpPr>
        <p:spPr>
          <a:xfrm>
            <a:off x="543151" y="1752600"/>
            <a:ext cx="8305800" cy="4114799"/>
          </a:xfrm>
        </p:spPr>
        <p:txBody>
          <a:bodyPr/>
          <a:lstStyle/>
          <a:p>
            <a:pPr marL="228600" indent="-228600">
              <a:lnSpc>
                <a:spcPct val="120000"/>
              </a:lnSpc>
              <a:spcBef>
                <a:spcPts val="0"/>
              </a:spcBef>
              <a:spcAft>
                <a:spcPts val="0"/>
              </a:spcAft>
              <a:buFont typeface="Arial" panose="020B0604020202020204" pitchFamily="34" charset="0"/>
              <a:buChar char="•"/>
            </a:pPr>
            <a:r>
              <a:rPr lang="en-US" b="0" dirty="0" smtClean="0"/>
              <a:t>Do you support that </a:t>
            </a:r>
            <a:r>
              <a:rPr lang="en-US" b="0" dirty="0" err="1" smtClean="0"/>
              <a:t>TGmd</a:t>
            </a:r>
            <a:r>
              <a:rPr lang="en-US" b="0" dirty="0"/>
              <a:t> define a protected version of TWT Teardown </a:t>
            </a:r>
            <a:r>
              <a:rPr lang="en-US" b="0" dirty="0" smtClean="0"/>
              <a:t>frame </a:t>
            </a:r>
            <a:r>
              <a:rPr lang="en-US" b="0" dirty="0"/>
              <a:t>under the c</a:t>
            </a:r>
            <a:r>
              <a:rPr lang="en-US" b="0" dirty="0" smtClean="0"/>
              <a:t>ategory of S1G </a:t>
            </a:r>
            <a:r>
              <a:rPr lang="en-US" b="0" dirty="0"/>
              <a:t>action </a:t>
            </a:r>
            <a:r>
              <a:rPr lang="en-US" b="0" dirty="0" smtClean="0"/>
              <a:t>frame</a:t>
            </a:r>
            <a:r>
              <a:rPr lang="en-US" b="0" dirty="0"/>
              <a:t>?</a:t>
            </a:r>
            <a:endParaRPr lang="en-US" b="0" dirty="0" smtClean="0"/>
          </a:p>
          <a:p>
            <a:pPr lvl="1" indent="-342900">
              <a:lnSpc>
                <a:spcPct val="120000"/>
              </a:lnSpc>
              <a:spcBef>
                <a:spcPts val="0"/>
              </a:spcBef>
              <a:spcAft>
                <a:spcPts val="0"/>
              </a:spcAft>
              <a:buFont typeface="Courier New" panose="02070309020205020404" pitchFamily="49" charset="0"/>
              <a:buChar char="o"/>
            </a:pPr>
            <a:r>
              <a:rPr lang="en-US" sz="2000" dirty="0" smtClean="0"/>
              <a:t>a</a:t>
            </a:r>
            <a:r>
              <a:rPr lang="en-US" sz="2000" b="0" dirty="0" smtClean="0"/>
              <a:t> </a:t>
            </a:r>
            <a:r>
              <a:rPr lang="en-US" sz="2000" b="0" dirty="0" smtClean="0"/>
              <a:t>non-AP STA or AP may </a:t>
            </a:r>
            <a:r>
              <a:rPr lang="en-US" sz="2000" b="0" dirty="0"/>
              <a:t>request protected TWT Teardown operation in its TWT Setup </a:t>
            </a:r>
            <a:r>
              <a:rPr lang="en-US" sz="2000" b="0" dirty="0" smtClean="0"/>
              <a:t>frame </a:t>
            </a:r>
            <a:r>
              <a:rPr lang="en-US" sz="2000" b="0" dirty="0"/>
              <a:t>and subsequently ignore any unprotected TWT Teardown </a:t>
            </a:r>
            <a:r>
              <a:rPr lang="en-US" sz="2000" b="0" dirty="0" smtClean="0"/>
              <a:t>frames </a:t>
            </a:r>
            <a:r>
              <a:rPr lang="en-US" sz="2000" b="0" dirty="0"/>
              <a:t>received; </a:t>
            </a:r>
            <a:r>
              <a:rPr lang="en-US" sz="2000" b="0" dirty="0" smtClean="0"/>
              <a:t>and</a:t>
            </a:r>
          </a:p>
          <a:p>
            <a:pPr lvl="1" indent="-342900">
              <a:lnSpc>
                <a:spcPct val="120000"/>
              </a:lnSpc>
              <a:spcBef>
                <a:spcPts val="0"/>
              </a:spcBef>
              <a:spcAft>
                <a:spcPts val="0"/>
              </a:spcAft>
              <a:buFont typeface="Courier New" panose="02070309020205020404" pitchFamily="49" charset="0"/>
              <a:buChar char="o"/>
            </a:pPr>
            <a:r>
              <a:rPr lang="en-US" sz="2000" dirty="0" smtClean="0"/>
              <a:t>a</a:t>
            </a:r>
            <a:r>
              <a:rPr lang="en-US" sz="2000" b="0" dirty="0" smtClean="0"/>
              <a:t> </a:t>
            </a:r>
            <a:r>
              <a:rPr lang="en-US" sz="2000" b="0" dirty="0" smtClean="0"/>
              <a:t>non-AP STA or AP </a:t>
            </a:r>
            <a:r>
              <a:rPr lang="en-US" sz="2000" b="0" dirty="0"/>
              <a:t>receiving a protected TWT Teardown </a:t>
            </a:r>
            <a:r>
              <a:rPr lang="en-US" sz="2000" b="0" dirty="0" smtClean="0"/>
              <a:t>frame </a:t>
            </a:r>
            <a:r>
              <a:rPr lang="en-US" sz="2000" b="0" dirty="0"/>
              <a:t>is required to verify the MIC in the frame successfully before tearing down the TWT mode.</a:t>
            </a:r>
          </a:p>
          <a:p>
            <a:pPr marL="228600" indent="-228600">
              <a:lnSpc>
                <a:spcPct val="120000"/>
              </a:lnSpc>
              <a:spcBef>
                <a:spcPts val="0"/>
              </a:spcBef>
              <a:spcAft>
                <a:spcPts val="0"/>
              </a:spcAft>
              <a:buFont typeface="Arial" panose="020B0604020202020204" pitchFamily="34" charset="0"/>
              <a:buChar char="•"/>
            </a:pPr>
            <a:endParaRPr lang="en-US" sz="1800" b="0" dirty="0" smtClean="0"/>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6"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8" name="灯片编号占位符 3"/>
          <p:cNvSpPr>
            <a:spLocks noGrp="1"/>
          </p:cNvSpPr>
          <p:nvPr>
            <p:ph type="sldNum" idx="12"/>
          </p:nvPr>
        </p:nvSpPr>
        <p:spPr>
          <a:xfrm>
            <a:off x="4344988" y="6475413"/>
            <a:ext cx="528637" cy="363537"/>
          </a:xfrm>
        </p:spPr>
        <p:txBody>
          <a:bodyPr/>
          <a:lstStyle/>
          <a:p>
            <a:r>
              <a:rPr lang="en-GB" dirty="0" smtClean="0"/>
              <a:t>Slide </a:t>
            </a:r>
            <a:r>
              <a:rPr lang="en-GB" dirty="0"/>
              <a:t>7</a:t>
            </a:r>
          </a:p>
        </p:txBody>
      </p:sp>
    </p:spTree>
    <p:extLst>
      <p:ext uri="{BB962C8B-B14F-4D97-AF65-F5344CB8AC3E}">
        <p14:creationId xmlns:p14="http://schemas.microsoft.com/office/powerpoint/2010/main" val="543578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70151" y="609600"/>
            <a:ext cx="8178800" cy="1143000"/>
          </a:xfrm>
        </p:spPr>
        <p:txBody>
          <a:bodyPr/>
          <a:lstStyle/>
          <a:p>
            <a:r>
              <a:rPr lang="en-US" sz="3200" dirty="0" smtClean="0"/>
              <a:t>Straw Poll 2</a:t>
            </a:r>
          </a:p>
        </p:txBody>
      </p:sp>
      <p:sp>
        <p:nvSpPr>
          <p:cNvPr id="8195" name="Content Placeholder 2"/>
          <p:cNvSpPr>
            <a:spLocks noGrp="1"/>
          </p:cNvSpPr>
          <p:nvPr>
            <p:ph idx="1"/>
          </p:nvPr>
        </p:nvSpPr>
        <p:spPr>
          <a:xfrm>
            <a:off x="543151" y="1752600"/>
            <a:ext cx="8305800" cy="4114799"/>
          </a:xfrm>
        </p:spPr>
        <p:txBody>
          <a:bodyPr/>
          <a:lstStyle/>
          <a:p>
            <a:pPr marL="228600" indent="-228600">
              <a:lnSpc>
                <a:spcPct val="120000"/>
              </a:lnSpc>
              <a:spcBef>
                <a:spcPts val="0"/>
              </a:spcBef>
              <a:spcAft>
                <a:spcPts val="0"/>
              </a:spcAft>
              <a:buFont typeface="Arial" panose="020B0604020202020204" pitchFamily="34" charset="0"/>
              <a:buChar char="•"/>
            </a:pPr>
            <a:r>
              <a:rPr lang="en-US" b="0" dirty="0" smtClean="0"/>
              <a:t>Do you support that </a:t>
            </a:r>
            <a:r>
              <a:rPr lang="en-US" b="0" dirty="0" err="1" smtClean="0"/>
              <a:t>TGmd</a:t>
            </a:r>
            <a:r>
              <a:rPr lang="en-US" b="0" dirty="0"/>
              <a:t> define a protected version of TWT Setup </a:t>
            </a:r>
            <a:r>
              <a:rPr lang="en-US" b="0" dirty="0" smtClean="0"/>
              <a:t>frame </a:t>
            </a:r>
            <a:r>
              <a:rPr lang="en-US" b="0" dirty="0"/>
              <a:t>under the </a:t>
            </a:r>
            <a:r>
              <a:rPr lang="en-US" b="0" dirty="0" smtClean="0"/>
              <a:t>category of S1G </a:t>
            </a:r>
            <a:r>
              <a:rPr lang="en-US" b="0" dirty="0"/>
              <a:t>action </a:t>
            </a:r>
            <a:r>
              <a:rPr lang="en-US" b="0" dirty="0" smtClean="0"/>
              <a:t>frame?</a:t>
            </a:r>
          </a:p>
          <a:p>
            <a:pPr marL="685800" lvl="1">
              <a:lnSpc>
                <a:spcPct val="120000"/>
              </a:lnSpc>
              <a:spcBef>
                <a:spcPts val="0"/>
              </a:spcBef>
              <a:spcAft>
                <a:spcPts val="0"/>
              </a:spcAft>
              <a:buFont typeface="Courier New" panose="02070309020205020404" pitchFamily="49" charset="0"/>
              <a:buChar char="o"/>
            </a:pPr>
            <a:r>
              <a:rPr lang="en-US" sz="2000" b="0" dirty="0" smtClean="0"/>
              <a:t>a non-AP STA </a:t>
            </a:r>
            <a:r>
              <a:rPr lang="en-US" sz="2000" b="0" dirty="0"/>
              <a:t>may request protected TWT Setup operation in its TWT Setup </a:t>
            </a:r>
            <a:r>
              <a:rPr lang="en-US" sz="2000" b="0" dirty="0" smtClean="0"/>
              <a:t>(Request) frame </a:t>
            </a:r>
            <a:r>
              <a:rPr lang="en-US" sz="2000" b="0" dirty="0"/>
              <a:t>and subsequently ignore any unprotected TWT Setup </a:t>
            </a:r>
            <a:r>
              <a:rPr lang="en-US" sz="2000" b="0" dirty="0" smtClean="0"/>
              <a:t>(Response) </a:t>
            </a:r>
            <a:r>
              <a:rPr lang="en-US" sz="2000" b="0" dirty="0"/>
              <a:t>frame received; </a:t>
            </a:r>
            <a:r>
              <a:rPr lang="en-US" sz="2000" b="0" dirty="0" smtClean="0"/>
              <a:t>and </a:t>
            </a:r>
          </a:p>
          <a:p>
            <a:pPr marL="685800" lvl="1">
              <a:lnSpc>
                <a:spcPct val="120000"/>
              </a:lnSpc>
              <a:spcBef>
                <a:spcPts val="0"/>
              </a:spcBef>
              <a:spcAft>
                <a:spcPts val="0"/>
              </a:spcAft>
              <a:buFont typeface="Courier New" panose="02070309020205020404" pitchFamily="49" charset="0"/>
              <a:buChar char="o"/>
            </a:pPr>
            <a:r>
              <a:rPr lang="en-US" sz="2000" b="0" dirty="0" smtClean="0"/>
              <a:t>a non-AP STA </a:t>
            </a:r>
            <a:r>
              <a:rPr lang="en-US" sz="2000" b="0" dirty="0"/>
              <a:t>receiving a protected TWT Setup </a:t>
            </a:r>
            <a:r>
              <a:rPr lang="en-US" sz="2000" b="0" dirty="0" smtClean="0"/>
              <a:t>frame </a:t>
            </a:r>
            <a:r>
              <a:rPr lang="en-US" sz="2000" b="0" dirty="0"/>
              <a:t>is required to verify the MIC in the frame successfully before further processing the frame.</a:t>
            </a:r>
          </a:p>
          <a:p>
            <a:pPr marL="228600" indent="-228600">
              <a:lnSpc>
                <a:spcPct val="120000"/>
              </a:lnSpc>
              <a:spcBef>
                <a:spcPts val="0"/>
              </a:spcBef>
              <a:spcAft>
                <a:spcPts val="0"/>
              </a:spcAft>
              <a:buFont typeface="Arial" panose="020B0604020202020204" pitchFamily="34" charset="0"/>
              <a:buChar char="•"/>
            </a:pPr>
            <a:endParaRPr lang="en-US" b="0" dirty="0" smtClean="0"/>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6"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7" name="灯片编号占位符 3"/>
          <p:cNvSpPr>
            <a:spLocks noGrp="1"/>
          </p:cNvSpPr>
          <p:nvPr>
            <p:ph type="sldNum" idx="12"/>
          </p:nvPr>
        </p:nvSpPr>
        <p:spPr>
          <a:xfrm>
            <a:off x="4344988" y="6475413"/>
            <a:ext cx="528637" cy="363537"/>
          </a:xfrm>
        </p:spPr>
        <p:txBody>
          <a:bodyPr/>
          <a:lstStyle/>
          <a:p>
            <a:r>
              <a:rPr lang="en-GB" dirty="0" smtClean="0"/>
              <a:t>Slide </a:t>
            </a:r>
            <a:r>
              <a:rPr lang="en-GB" dirty="0"/>
              <a:t>8</a:t>
            </a:r>
          </a:p>
        </p:txBody>
      </p:sp>
    </p:spTree>
    <p:extLst>
      <p:ext uri="{BB962C8B-B14F-4D97-AF65-F5344CB8AC3E}">
        <p14:creationId xmlns:p14="http://schemas.microsoft.com/office/powerpoint/2010/main" val="2947013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70151" y="609600"/>
            <a:ext cx="8178800" cy="1143000"/>
          </a:xfrm>
        </p:spPr>
        <p:txBody>
          <a:bodyPr/>
          <a:lstStyle/>
          <a:p>
            <a:r>
              <a:rPr lang="en-US" sz="3200" dirty="0" smtClean="0"/>
              <a:t>Straw Poll 3</a:t>
            </a:r>
          </a:p>
        </p:txBody>
      </p:sp>
      <p:sp>
        <p:nvSpPr>
          <p:cNvPr id="8195" name="Content Placeholder 2"/>
          <p:cNvSpPr>
            <a:spLocks noGrp="1"/>
          </p:cNvSpPr>
          <p:nvPr>
            <p:ph idx="1"/>
          </p:nvPr>
        </p:nvSpPr>
        <p:spPr>
          <a:xfrm>
            <a:off x="543151" y="1752600"/>
            <a:ext cx="8219849" cy="4114799"/>
          </a:xfrm>
        </p:spPr>
        <p:txBody>
          <a:bodyPr/>
          <a:lstStyle/>
          <a:p>
            <a:pPr marL="228600" indent="-228600">
              <a:lnSpc>
                <a:spcPct val="120000"/>
              </a:lnSpc>
              <a:spcBef>
                <a:spcPts val="0"/>
              </a:spcBef>
              <a:spcAft>
                <a:spcPts val="0"/>
              </a:spcAft>
              <a:buFont typeface="Arial" panose="020B0604020202020204" pitchFamily="34" charset="0"/>
              <a:buChar char="•"/>
            </a:pPr>
            <a:r>
              <a:rPr lang="en-US" b="0" dirty="0" smtClean="0"/>
              <a:t>Do you support that </a:t>
            </a:r>
            <a:r>
              <a:rPr lang="en-US" b="0" dirty="0" err="1" smtClean="0"/>
              <a:t>TGmd</a:t>
            </a:r>
            <a:r>
              <a:rPr lang="en-US" b="0" dirty="0"/>
              <a:t> define a mechanism to provide time synchronization </a:t>
            </a:r>
            <a:r>
              <a:rPr lang="en-US" b="0" dirty="0" smtClean="0"/>
              <a:t>function using protected management </a:t>
            </a:r>
            <a:r>
              <a:rPr lang="en-US" b="0" dirty="0"/>
              <a:t>frame(s</a:t>
            </a:r>
            <a:r>
              <a:rPr lang="en-US" b="0" dirty="0" smtClean="0"/>
              <a:t>)?</a:t>
            </a:r>
            <a:endParaRPr lang="en-US" b="0" dirty="0"/>
          </a:p>
          <a:p>
            <a:pPr marL="228600" indent="-228600">
              <a:lnSpc>
                <a:spcPct val="120000"/>
              </a:lnSpc>
              <a:spcBef>
                <a:spcPts val="0"/>
              </a:spcBef>
              <a:spcAft>
                <a:spcPts val="0"/>
              </a:spcAft>
              <a:buFont typeface="Arial" panose="020B0604020202020204" pitchFamily="34" charset="0"/>
              <a:buChar char="•"/>
            </a:pPr>
            <a:endParaRPr lang="en-US" b="0" dirty="0" smtClean="0"/>
          </a:p>
          <a:p>
            <a:pPr marL="228600" indent="-228600">
              <a:lnSpc>
                <a:spcPct val="120000"/>
              </a:lnSpc>
              <a:spcBef>
                <a:spcPts val="0"/>
              </a:spcBef>
              <a:spcAft>
                <a:spcPts val="0"/>
              </a:spcAft>
              <a:buFont typeface="Arial" panose="020B0604020202020204" pitchFamily="34" charset="0"/>
              <a:buChar char="•"/>
            </a:pPr>
            <a:endParaRPr lang="en-US" sz="1800" b="0" dirty="0" smtClean="0"/>
          </a:p>
        </p:txBody>
      </p:sp>
      <p:sp>
        <p:nvSpPr>
          <p:cNvPr id="5"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November 2018</a:t>
            </a:r>
            <a:endParaRPr lang="en-GB" dirty="0"/>
          </a:p>
        </p:txBody>
      </p:sp>
      <p:sp>
        <p:nvSpPr>
          <p:cNvPr id="6"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
        <p:nvSpPr>
          <p:cNvPr id="7" name="灯片编号占位符 3"/>
          <p:cNvSpPr>
            <a:spLocks noGrp="1"/>
          </p:cNvSpPr>
          <p:nvPr>
            <p:ph type="sldNum" idx="12"/>
          </p:nvPr>
        </p:nvSpPr>
        <p:spPr>
          <a:xfrm>
            <a:off x="4344988" y="6475413"/>
            <a:ext cx="528637" cy="363537"/>
          </a:xfrm>
        </p:spPr>
        <p:txBody>
          <a:bodyPr/>
          <a:lstStyle/>
          <a:p>
            <a:r>
              <a:rPr lang="en-GB" dirty="0" smtClean="0"/>
              <a:t>Slide </a:t>
            </a:r>
            <a:r>
              <a:rPr lang="en-GB" dirty="0"/>
              <a:t>9</a:t>
            </a:r>
          </a:p>
        </p:txBody>
      </p:sp>
    </p:spTree>
    <p:extLst>
      <p:ext uri="{BB962C8B-B14F-4D97-AF65-F5344CB8AC3E}">
        <p14:creationId xmlns:p14="http://schemas.microsoft.com/office/powerpoint/2010/main" val="630558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45462</TotalTime>
  <Words>1112</Words>
  <Application>Microsoft Office PowerPoint</Application>
  <PresentationFormat>On-screen Show (4:3)</PresentationFormat>
  <Paragraphs>67</Paragraphs>
  <Slides>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 Unicode MS</vt:lpstr>
      <vt:lpstr>MS Gothic</vt:lpstr>
      <vt:lpstr>Arial</vt:lpstr>
      <vt:lpstr>Courier New</vt:lpstr>
      <vt:lpstr>Times New Roman</vt:lpstr>
      <vt:lpstr>Office Theme</vt:lpstr>
      <vt:lpstr>Document</vt:lpstr>
      <vt:lpstr>Security Issues in 802.11ah</vt:lpstr>
      <vt:lpstr>Introduction</vt:lpstr>
      <vt:lpstr>Background of TWT Mode in 11ah</vt:lpstr>
      <vt:lpstr>Attack on TWT through TWT Teardown</vt:lpstr>
      <vt:lpstr>Attack on TWT through TWT Setup</vt:lpstr>
      <vt:lpstr>Attack on TWT through Time De-synchronization</vt:lpstr>
      <vt:lpstr>Straw Poll 1</vt:lpstr>
      <vt:lpstr>Straw Poll 2</vt:lpstr>
      <vt:lpstr>Straw Poll 3</vt:lpstr>
    </vt:vector>
  </TitlesOfParts>
  <Company>Huawei Technologies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802.11-18/1989r0</dc:title>
  <dc:subject>Submission</dc:subject>
  <dc:creator>Yunsong Yang</dc:creator>
  <cp:keywords>November 2018</cp:keywords>
  <cp:lastModifiedBy>Yangyunsong</cp:lastModifiedBy>
  <cp:revision>2331</cp:revision>
  <cp:lastPrinted>1601-01-01T00:00:00Z</cp:lastPrinted>
  <dcterms:created xsi:type="dcterms:W3CDTF">2015-10-31T00:33:08Z</dcterms:created>
  <dcterms:modified xsi:type="dcterms:W3CDTF">2018-11-12T01:44:18Z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(2)nSthhTkz0GtCgq5M6RWobqmUcnzWgkFkTy5ix/d0xgN0x8oMUIWMgBBtr1ZokD+99iclHUoh
Yblcosp81O+JsqCeMnVlaQGN+ULHYb2PMqN8xgOCzSO1W31feZ/zXqZxf7QYJjYvkopvxlxZ
HCYqjtivwOKGOa3785tjXLDqFW5JPFHviiWNMVZnWTM6u+aAYRWTWXB0ZWF6IjFydnuw5pmT
SclSTRct6e0L027XGz</vt:lpwstr>
  </property>
  <property fmtid="{D5CDD505-2E9C-101B-9397-08002B2CF9AE}" pid="3" name="_2015_ms_pID_7253431">
    <vt:lpwstr>65z/Gvq0aeFaSN+AqMX+YREHT9sbVrZkbt+fS4RT/V+9prTmaf+I1r
fqXluPgiTeEiRe+LADtjWHzQzsStzp3/xllKZYrmmt5AqZFAkujt5w79jtZCELSaA4fdALPj
JQn3rfgEZn+xxNq8FVz0u30gbArIFImwKjLc5JP0FbIGP37DJ+PhTDnWL8G2HAvqaZVqGu2S
0bn5eNsp2dQHui5I</vt:lpwstr>
  </property>
  <property fmtid="{D5CDD505-2E9C-101B-9397-08002B2CF9AE}" pid="4" name="_2015_ms_pID_7253432">
    <vt:lpwstr>OA==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1541986872</vt:lpwstr>
  </property>
</Properties>
</file>