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03" r:id="rId3"/>
    <p:sldId id="354" r:id="rId4"/>
    <p:sldId id="352" r:id="rId5"/>
    <p:sldId id="323" r:id="rId6"/>
    <p:sldId id="324" r:id="rId7"/>
    <p:sldId id="333" r:id="rId8"/>
    <p:sldId id="353" r:id="rId9"/>
    <p:sldId id="342" r:id="rId10"/>
    <p:sldId id="343" r:id="rId11"/>
    <p:sldId id="346" r:id="rId12"/>
    <p:sldId id="347" r:id="rId13"/>
    <p:sldId id="348" r:id="rId14"/>
    <p:sldId id="349" r:id="rId15"/>
    <p:sldId id="350" r:id="rId16"/>
    <p:sldId id="344" r:id="rId17"/>
    <p:sldId id="335" r:id="rId18"/>
    <p:sldId id="337" r:id="rId19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8"/>
    <p:restoredTop sz="91176"/>
  </p:normalViewPr>
  <p:slideViewPr>
    <p:cSldViewPr>
      <p:cViewPr>
        <p:scale>
          <a:sx n="106" d="100"/>
          <a:sy n="106" d="100"/>
        </p:scale>
        <p:origin x="2160" y="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4BC0A4A-AF08-4D4B-865B-6D32E3C92D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93E6C35E-D9BD-874D-9EB1-6F6FB815AB9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51E3F274-534A-9744-A89B-B20FE9BEA5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John Doe, Some Company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4779A3B5-BFB8-7C41-AF05-354A2A6CCD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Page </a:t>
            </a:r>
            <a:fld id="{A87ECD3B-4B50-F940-894E-BEF7BB133F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3D4C7300-B7CD-174C-909C-BE0E9C61E5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="" xmlns:a16="http://schemas.microsoft.com/office/drawing/2014/main" id="{C6F4E14A-7726-C04A-ABE6-5C17CA9BA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>
                <a:ea typeface="+mn-ea"/>
              </a:rPr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EB806E71-9FA3-6049-B036-679242E0B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39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6D90E4F7-BCFB-0D42-84FB-9155856325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A884E71E-0590-2041-B4E4-0FF03824E6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20BBF96E-FB1F-344A-BDC6-EFD858DBC8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BEFD595A-BA19-DE47-B5A3-9A5CA1FEBF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3963228-E466-6A4C-86E6-B30639D4DFF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John Doe, Some Company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080B6092-BF32-D046-8715-A6F291A5C2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Page </a:t>
            </a:r>
            <a:fld id="{71F34E91-9C1B-CC4F-85AD-8F3BD766FB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80" name="Rectangle 8">
            <a:extLst>
              <a:ext uri="{FF2B5EF4-FFF2-40B4-BE49-F238E27FC236}">
                <a16:creationId xmlns="" xmlns:a16="http://schemas.microsoft.com/office/drawing/2014/main" id="{A1FABBB8-75A5-A142-8FCC-9B283C02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>
                <a:ea typeface="+mn-ea"/>
              </a:rPr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459422FC-FFD3-CC47-AC0B-C2FF3DD06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913CC566-F73F-1A40-A147-F3295B283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779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A38FEE-2BC1-E843-B2AD-5A26B69BE4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27C9D62-0499-D14F-8AB2-8E55D31A9B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z="1400"/>
              <a:t>Month Year</a:t>
            </a:r>
          </a:p>
        </p:txBody>
      </p:sp>
      <p:sp>
        <p:nvSpPr>
          <p:cNvPr id="4100" name="Rectangle 6">
            <a:extLst>
              <a:ext uri="{FF2B5EF4-FFF2-40B4-BE49-F238E27FC236}">
                <a16:creationId xmlns="" xmlns:a16="http://schemas.microsoft.com/office/drawing/2014/main" id="{9922B09A-EF57-4A4F-9BD9-074386483C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>
              <a:defRPr/>
            </a:pPr>
            <a:r>
              <a:rPr lang="en-GB" altLang="en-US"/>
              <a:t>John Doe, Some Company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="" xmlns:a16="http://schemas.microsoft.com/office/drawing/2014/main" id="{85DC398A-BF35-2C41-AEDD-941A6A8606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C8DC1A5-D69A-2A40-990A-272209C8C8E6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89" name="Rectangle 2">
            <a:extLst>
              <a:ext uri="{FF2B5EF4-FFF2-40B4-BE49-F238E27FC236}">
                <a16:creationId xmlns="" xmlns:a16="http://schemas.microsoft.com/office/drawing/2014/main" id="{F280AA26-9C1A-514B-940A-FCD9D2C1FE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>
            <a:extLst>
              <a:ext uri="{FF2B5EF4-FFF2-40B4-BE49-F238E27FC236}">
                <a16:creationId xmlns="" xmlns:a16="http://schemas.microsoft.com/office/drawing/2014/main" id="{9DF1568D-A499-0B4F-A495-9638D1920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70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71F34E91-9C1B-CC4F-85AD-8F3BD766FB8F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44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818ADD69-D879-6749-9344-46C314222B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B2B1914-BD52-BD4F-BFA5-14A80325EE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74C5FFC-BAFF-724F-BFB7-D912583CCE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429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F6FF31B-1A49-C14D-AB33-469F4DA408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09DC3AE-4CE9-7E49-8545-9400DA7346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A0D71BC-8CCF-C047-84B1-F070DC27B8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780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DDCEA5B4-9D5A-774F-9618-D69FB92BB4B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BEFCD09-94A3-CF4E-BF63-F7C291B4C5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D010F7C-5FEA-3441-8BFA-01D93CDC15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718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38882DC5-A929-514C-8989-ADDA0DF8B3F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CB0DFE2-69DF-A64E-A3F4-DD935CB13E6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8CE6AED-B9D7-6640-80A9-6BE85BF163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939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C070B17A-53E4-E34B-9B5D-0CC06E8B13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987D1C8E-DC84-354A-99AB-5B7F6278BDC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30C53B2-1AEB-6A4A-92BF-A0CC5DD82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13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14AF424-CC42-4D4D-9924-5756C30F0B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223C9BE-AC30-6942-968F-B00EFCFEDF8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09F28BF2-939B-CB4B-B75D-0A4731CF9A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185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24E99F9E-7451-D34D-8118-8F2E25C8C3A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2C266F97-62E0-F54A-A297-88608D2973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8DB6495-6A84-6E41-B1C5-4921A0D123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109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8038FEAC-C453-8A4E-8D6E-BDC6D5220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5857FBC6-4D76-3445-A508-E5FCF44D91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D8DB687-3069-AC4D-9AF1-A172E10874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969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D2FF5A27-FB49-404A-9E78-FCC7F18204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="" xmlns:a16="http://schemas.microsoft.com/office/drawing/2014/main" id="{CEFD3FEE-6179-5D43-B7A5-E30E004ED33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43C779F-9F6C-B14D-BC7B-E7E5EBA2AB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96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E319CB6-B058-1244-9A8B-A86E23A28F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375F2BB-7D1D-DF44-8A62-D0FBA0847D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FBE1464-A2FA-9546-9C9B-3601139A9F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630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8F55A7E-3A71-894C-9FCD-56286FF9978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024CC45B-2DA5-5E4B-A959-2B15A138F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559F1C-36D4-534D-8579-8924807232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819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3F10B61-2B55-F546-B69A-6F7245F0A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F1DC2B49-FDA2-D54C-9583-06A4A1EB2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4152B1FA-1079-0448-8322-9304CE0993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2755" y="6475413"/>
            <a:ext cx="9911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Qi Wang, Apple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1617C7C3-C6E3-4B47-8677-10713784F6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A77DFF8-7A66-6B48-8D00-7F98137313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="" xmlns:a16="http://schemas.microsoft.com/office/drawing/2014/main" id="{C7B9B1F6-DB9D-814A-9E6A-AECE148D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5213" y="311622"/>
            <a:ext cx="357028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 algn="r">
              <a:defRPr/>
            </a:pPr>
            <a:r>
              <a:rPr lang="en-GB" altLang="en-US" sz="1500" b="1" smtClean="0">
                <a:ea typeface="+mn-ea"/>
              </a:rPr>
              <a:t>doc:  IEEE</a:t>
            </a:r>
            <a:r>
              <a:rPr lang="en-GB" altLang="en-US" sz="1500" b="1" baseline="0" smtClean="0">
                <a:ea typeface="+mn-ea"/>
              </a:rPr>
              <a:t> 802.11-18/1986r0</a:t>
            </a:r>
            <a:endParaRPr lang="en-GB" altLang="en-US" sz="1500" b="1" dirty="0">
              <a:ea typeface="+mn-ea"/>
            </a:endParaRPr>
          </a:p>
        </p:txBody>
      </p:sp>
      <p:sp>
        <p:nvSpPr>
          <p:cNvPr id="1031" name="Line 8">
            <a:extLst>
              <a:ext uri="{FF2B5EF4-FFF2-40B4-BE49-F238E27FC236}">
                <a16:creationId xmlns="" xmlns:a16="http://schemas.microsoft.com/office/drawing/2014/main" id="{EE8689E5-5CB1-8845-9243-9249644FA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>
            <a:extLst>
              <a:ext uri="{FF2B5EF4-FFF2-40B4-BE49-F238E27FC236}">
                <a16:creationId xmlns="" xmlns:a16="http://schemas.microsoft.com/office/drawing/2014/main" id="{9F7AE5C9-D5C9-914C-8E1D-87DA27E99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dirty="0" smtClean="0">
                <a:ea typeface="+mn-ea"/>
              </a:rPr>
              <a:t>Submission</a:t>
            </a:r>
            <a:endParaRPr lang="en-GB" altLang="en-US" dirty="0">
              <a:ea typeface="+mn-ea"/>
            </a:endParaRPr>
          </a:p>
        </p:txBody>
      </p:sp>
      <p:sp>
        <p:nvSpPr>
          <p:cNvPr id="1033" name="Line 10">
            <a:extLst>
              <a:ext uri="{FF2B5EF4-FFF2-40B4-BE49-F238E27FC236}">
                <a16:creationId xmlns="" xmlns:a16="http://schemas.microsoft.com/office/drawing/2014/main" id="{83DC51B2-158A-6C42-84C0-FEFD2FA16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C7B9B1F6-DB9D-814A-9E6A-AECE148D11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520" y="300337"/>
            <a:ext cx="357028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4" algn="l">
              <a:defRPr/>
            </a:pPr>
            <a:r>
              <a:rPr lang="en-GB" altLang="en-US" sz="1500" b="1" dirty="0" smtClean="0">
                <a:ea typeface="+mn-ea"/>
              </a:rPr>
              <a:t>November,</a:t>
            </a:r>
            <a:r>
              <a:rPr lang="en-GB" altLang="en-US" sz="1500" b="1" baseline="0" dirty="0" smtClean="0">
                <a:ea typeface="+mn-ea"/>
              </a:rPr>
              <a:t> 2018</a:t>
            </a:r>
            <a:endParaRPr lang="en-GB" altLang="en-US" sz="1500" b="1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>
            <a:extLst>
              <a:ext uri="{FF2B5EF4-FFF2-40B4-BE49-F238E27FC236}">
                <a16:creationId xmlns="" xmlns:a16="http://schemas.microsoft.com/office/drawing/2014/main" id="{11880B42-07A0-9A4F-A2B5-54604ED4B0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293416" y="6475413"/>
            <a:ext cx="2233047" cy="184666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sp>
        <p:nvSpPr>
          <p:cNvPr id="15362" name="Slide Number Placeholder 4">
            <a:extLst>
              <a:ext uri="{FF2B5EF4-FFF2-40B4-BE49-F238E27FC236}">
                <a16:creationId xmlns="" xmlns:a16="http://schemas.microsoft.com/office/drawing/2014/main" id="{A050D204-1F8D-9740-B42F-4B8BC5F2D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7E32CED-F7F1-1349-BD0B-36EBAE9E658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2052" name="Rectangle 2">
            <a:extLst>
              <a:ext uri="{FF2B5EF4-FFF2-40B4-BE49-F238E27FC236}">
                <a16:creationId xmlns="" xmlns:a16="http://schemas.microsoft.com/office/drawing/2014/main" id="{A2F6F464-3866-F247-99D3-8656294FF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525" y="779952"/>
            <a:ext cx="7990656" cy="1021389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GB" altLang="en-US" dirty="0" smtClean="0">
                <a:ea typeface="+mj-ea"/>
                <a:cs typeface="+mj-cs"/>
              </a:rPr>
              <a:t>NTB Ranging </a:t>
            </a:r>
            <a:r>
              <a:rPr lang="en-GB" altLang="en-US" smtClean="0">
                <a:ea typeface="+mj-ea"/>
                <a:cs typeface="+mj-cs"/>
              </a:rPr>
              <a:t>Flow Control and Power Save</a:t>
            </a:r>
            <a:endParaRPr lang="en-GB" altLang="en-US" dirty="0">
              <a:ea typeface="+mj-ea"/>
              <a:cs typeface="+mj-cs"/>
            </a:endParaRPr>
          </a:p>
        </p:txBody>
      </p:sp>
      <p:sp>
        <p:nvSpPr>
          <p:cNvPr id="2053" name="Rectangle 6">
            <a:extLst>
              <a:ext uri="{FF2B5EF4-FFF2-40B4-BE49-F238E27FC236}">
                <a16:creationId xmlns="" xmlns:a16="http://schemas.microsoft.com/office/drawing/2014/main" id="{A1BD629F-E984-444C-9489-86DB17D94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653" y="1891886"/>
            <a:ext cx="7772400" cy="3810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altLang="en-US" sz="2000" dirty="0">
                <a:ea typeface="+mn-ea"/>
                <a:cs typeface="+mn-cs"/>
              </a:rPr>
              <a:t>Date:</a:t>
            </a:r>
            <a:r>
              <a:rPr lang="en-GB" altLang="en-US" sz="2000" b="0" dirty="0">
                <a:ea typeface="+mn-ea"/>
                <a:cs typeface="+mn-cs"/>
              </a:rPr>
              <a:t> </a:t>
            </a:r>
            <a:r>
              <a:rPr lang="en-GB" altLang="en-US" sz="2000" b="0" dirty="0" smtClean="0">
                <a:ea typeface="+mn-ea"/>
                <a:cs typeface="+mn-cs"/>
              </a:rPr>
              <a:t>2018-11-11</a:t>
            </a:r>
            <a:endParaRPr lang="en-GB" altLang="en-US" sz="2000" b="0" dirty="0">
              <a:ea typeface="+mn-ea"/>
              <a:cs typeface="+mn-cs"/>
            </a:endParaRPr>
          </a:p>
        </p:txBody>
      </p:sp>
      <p:sp>
        <p:nvSpPr>
          <p:cNvPr id="15365" name="Rectangle 12">
            <a:extLst>
              <a:ext uri="{FF2B5EF4-FFF2-40B4-BE49-F238E27FC236}">
                <a16:creationId xmlns="" xmlns:a16="http://schemas.microsoft.com/office/drawing/2014/main" id="{489FB97F-ED7F-0148-861F-F5285C87C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525" y="252603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6" name="Object 11">
            <a:extLst>
              <a:ext uri="{FF2B5EF4-FFF2-40B4-BE49-F238E27FC236}">
                <a16:creationId xmlns="" xmlns:a16="http://schemas.microsoft.com/office/drawing/2014/main" id="{CD3B773D-1721-7A41-B34A-568584CB51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104930"/>
              </p:ext>
            </p:extLst>
          </p:nvPr>
        </p:nvGraphicFramePr>
        <p:xfrm>
          <a:off x="533400" y="3276600"/>
          <a:ext cx="8424863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69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8424863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1 and Case 2 (1)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278" y="2913104"/>
            <a:ext cx="4726148" cy="3528392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iSTA</a:t>
            </a:r>
            <a:r>
              <a:rPr lang="en-US" sz="1600" dirty="0"/>
              <a:t> does not announce </a:t>
            </a:r>
            <a:r>
              <a:rPr lang="en-US" sz="1600" dirty="0" smtClean="0"/>
              <a:t>Min/Max_</a:t>
            </a:r>
          </a:p>
          <a:p>
            <a:r>
              <a:rPr lang="en-US" sz="1600" dirty="0" err="1" smtClean="0"/>
              <a:t>TBM_iSTA</a:t>
            </a:r>
            <a:r>
              <a:rPr lang="en-US" sz="1600" dirty="0" smtClean="0"/>
              <a:t>. </a:t>
            </a:r>
            <a:endParaRPr lang="en-US" sz="1600" dirty="0"/>
          </a:p>
          <a:p>
            <a:r>
              <a:rPr lang="en-US" sz="1600" dirty="0" smtClean="0"/>
              <a:t>Proposed </a:t>
            </a:r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 </a:t>
            </a:r>
            <a:r>
              <a:rPr lang="en-US" sz="1200" dirty="0" err="1" smtClean="0"/>
              <a:t>MaxTBM_rSTA</a:t>
            </a:r>
            <a:endParaRPr lang="en-US" sz="1600" dirty="0" smtClean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and wakes up to initiate the next round of measurement taking into account of the parameters announced by the </a:t>
            </a:r>
            <a:r>
              <a:rPr lang="en-US" sz="1200" dirty="0" err="1"/>
              <a:t>rSTA</a:t>
            </a:r>
            <a:r>
              <a:rPr lang="en-US" sz="1200" dirty="0"/>
              <a:t>. </a:t>
            </a:r>
            <a:endParaRPr lang="en-US" altLang="en-US" sz="12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94806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1124744"/>
            <a:ext cx="3182677" cy="44925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24128" y="583450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3 Proposal 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- case 1 and case 2</a:t>
            </a:r>
          </a:p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(without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iSTA’s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parameter announcement)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301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1 and Case 2 (2)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2564904"/>
            <a:ext cx="4726148" cy="3528392"/>
          </a:xfrm>
        </p:spPr>
        <p:txBody>
          <a:bodyPr/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Optionally</a:t>
            </a:r>
            <a:r>
              <a:rPr lang="en-US" sz="1600" dirty="0" smtClean="0"/>
              <a:t>, the </a:t>
            </a:r>
            <a:r>
              <a:rPr lang="en-US" sz="1600" dirty="0" err="1"/>
              <a:t>iSTA</a:t>
            </a:r>
            <a:r>
              <a:rPr lang="en-US" sz="1600" dirty="0"/>
              <a:t> </a:t>
            </a:r>
            <a:r>
              <a:rPr lang="en-US" sz="1600" dirty="0" smtClean="0"/>
              <a:t>announces Min/</a:t>
            </a:r>
            <a:r>
              <a:rPr lang="en-US" sz="1600" dirty="0" err="1" smtClean="0"/>
              <a:t>Max_TBM_iSTA</a:t>
            </a:r>
            <a:r>
              <a:rPr lang="en-US" sz="1600" dirty="0" smtClean="0"/>
              <a:t>. </a:t>
            </a:r>
            <a:endParaRPr lang="en-US" sz="1600" dirty="0"/>
          </a:p>
          <a:p>
            <a:r>
              <a:rPr lang="en-US" sz="1600" dirty="0" smtClean="0"/>
              <a:t>Proposed </a:t>
            </a:r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  <a:endParaRPr lang="en-US" sz="1600" dirty="0" smtClean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MaxTBM_iSTA</a:t>
            </a:r>
            <a:endParaRPr lang="en-US" sz="1600" dirty="0"/>
          </a:p>
          <a:p>
            <a:r>
              <a:rPr lang="en-US" sz="1600" dirty="0" smtClean="0"/>
              <a:t>Resulting </a:t>
            </a:r>
            <a:r>
              <a:rPr lang="en-US" sz="1600" dirty="0"/>
              <a:t>behavior: </a:t>
            </a:r>
            <a:endParaRPr lang="en-US" sz="1600" dirty="0" smtClean="0"/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94806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96136" y="595044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4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 Proposal 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- case 1 and case 2</a:t>
            </a:r>
          </a:p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(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with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iSTA’s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parameter announcement) </a:t>
            </a:r>
            <a:endParaRPr lang="en-US" sz="1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007" y="1245467"/>
            <a:ext cx="3396797" cy="438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3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084" y="2720417"/>
            <a:ext cx="4824536" cy="3744416"/>
          </a:xfrm>
        </p:spPr>
        <p:txBody>
          <a:bodyPr/>
          <a:lstStyle/>
          <a:p>
            <a:r>
              <a:rPr lang="en-US" sz="1600" dirty="0" smtClean="0"/>
              <a:t>Parameter </a:t>
            </a:r>
            <a:r>
              <a:rPr lang="en-US" sz="1600" dirty="0"/>
              <a:t>setting rules for </a:t>
            </a:r>
            <a:r>
              <a:rPr lang="en-US" sz="1600" dirty="0" err="1"/>
              <a:t>iSTA</a:t>
            </a:r>
            <a:r>
              <a:rPr lang="en-US" sz="1600" dirty="0"/>
              <a:t>:</a:t>
            </a:r>
          </a:p>
          <a:p>
            <a:pPr lvl="1"/>
            <a:r>
              <a:rPr lang="en-US" sz="1200" dirty="0" err="1" smtClean="0"/>
              <a:t>MinTBM_iSTA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smtClean="0"/>
              <a:t>processing </a:t>
            </a:r>
            <a:r>
              <a:rPr lang="en-US" sz="1200" dirty="0" err="1" smtClean="0"/>
              <a:t>time_iSTA</a:t>
            </a:r>
            <a:endParaRPr lang="en-US" sz="1200" dirty="0"/>
          </a:p>
          <a:p>
            <a:pPr lvl="1"/>
            <a:r>
              <a:rPr lang="en-US" sz="1200" dirty="0" err="1" smtClean="0"/>
              <a:t>MaxTBM_iSTA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storage_time_iSTA</a:t>
            </a:r>
            <a:endParaRPr lang="en-US" sz="1200" dirty="0"/>
          </a:p>
          <a:p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timestamp processing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</a:t>
            </a:r>
            <a:endParaRPr lang="en-US" sz="12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66951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24128" y="6004980"/>
            <a:ext cx="25388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5 Proposal - 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case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3</a:t>
            </a:r>
            <a:endParaRPr lang="en-US" sz="1100" dirty="0">
              <a:solidFill>
                <a:srgbClr val="000000"/>
              </a:solidFill>
              <a:latin typeface="HelveticaNeue-Ligh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198" y="1268760"/>
            <a:ext cx="4030415" cy="454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9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4 and Case 5 (1)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6800" y="2667363"/>
            <a:ext cx="4847104" cy="3750532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iSTA</a:t>
            </a:r>
            <a:r>
              <a:rPr lang="en-US" sz="1600" dirty="0"/>
              <a:t> does not announce </a:t>
            </a:r>
            <a:r>
              <a:rPr lang="en-US" sz="1600" dirty="0" smtClean="0"/>
              <a:t>Min/</a:t>
            </a:r>
            <a:r>
              <a:rPr lang="en-US" sz="1600" dirty="0" err="1" smtClean="0"/>
              <a:t>Max_TBM_iSTA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Parameter </a:t>
            </a:r>
            <a:r>
              <a:rPr lang="en-US" sz="1600" dirty="0"/>
              <a:t>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processing_time_rSTA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stroage_time_rSTA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 </a:t>
            </a:r>
            <a:r>
              <a:rPr lang="en-US" sz="1200" dirty="0" err="1" smtClean="0"/>
              <a:t>MaxTBM_rSTA</a:t>
            </a:r>
            <a:endParaRPr lang="en-US" sz="1200" dirty="0"/>
          </a:p>
          <a:p>
            <a:r>
              <a:rPr lang="en-US" sz="12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and wakes up to initiate the next round of measurement taking into account of the parameters announced by the </a:t>
            </a:r>
            <a:r>
              <a:rPr lang="en-US" sz="1200" dirty="0" err="1"/>
              <a:t>rSTA</a:t>
            </a:r>
            <a:r>
              <a:rPr lang="en-US" sz="1200" dirty="0"/>
              <a:t>. </a:t>
            </a:r>
            <a:endParaRPr lang="en-US" sz="12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38318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36096" y="6021288"/>
            <a:ext cx="3384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Fig. 6</a:t>
            </a:r>
            <a:r>
              <a:rPr lang="en-US" sz="11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 Proposal - </a:t>
            </a:r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case 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4 and case 5</a:t>
            </a:r>
          </a:p>
          <a:p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(without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iSTA’s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parameter announcement) </a:t>
            </a:r>
            <a:endParaRPr lang="en-US" sz="11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784" y="1124744"/>
            <a:ext cx="3529243" cy="463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9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4 and Case 5 (2)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2606803"/>
            <a:ext cx="5311531" cy="4029831"/>
          </a:xfrm>
        </p:spPr>
        <p:txBody>
          <a:bodyPr/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Optionally</a:t>
            </a:r>
            <a:r>
              <a:rPr lang="en-US" sz="1600" dirty="0" smtClean="0"/>
              <a:t>, </a:t>
            </a:r>
            <a:r>
              <a:rPr lang="en-US" sz="1600" dirty="0" err="1"/>
              <a:t>iSTA</a:t>
            </a:r>
            <a:r>
              <a:rPr lang="en-US" sz="1600" dirty="0"/>
              <a:t> announces </a:t>
            </a:r>
            <a:r>
              <a:rPr lang="en-US" sz="1600" dirty="0" smtClean="0"/>
              <a:t>Min/</a:t>
            </a:r>
            <a:r>
              <a:rPr lang="en-US" sz="1600" dirty="0" err="1" smtClean="0"/>
              <a:t>Max_TBM_iSTA</a:t>
            </a:r>
            <a:endParaRPr lang="en-US" sz="1600" dirty="0"/>
          </a:p>
          <a:p>
            <a:r>
              <a:rPr lang="en-US" sz="1600" dirty="0" smtClean="0"/>
              <a:t>Proposed </a:t>
            </a:r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 = </a:t>
            </a:r>
            <a:r>
              <a:rPr lang="en-US" sz="1200" dirty="0" err="1" smtClean="0"/>
              <a:t>processing_rSTA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&gt;=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</a:t>
            </a:r>
            <a:r>
              <a:rPr lang="en-US" sz="1200" dirty="0" smtClean="0"/>
              <a:t>= </a:t>
            </a:r>
            <a:r>
              <a:rPr lang="en-US" sz="1200" dirty="0" err="1" smtClean="0"/>
              <a:t>MaxTBM_iSTA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storage_time_rSTA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&gt;= </a:t>
            </a:r>
            <a:r>
              <a:rPr lang="en-US" sz="1200" dirty="0" err="1" smtClean="0"/>
              <a:t>MinTBM_iSTA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the completion of the measurement, and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save after the completion of the measurement, remain asleep for the duration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interval, then wakes up to initiate the next round of measurement. </a:t>
            </a:r>
            <a:endParaRPr lang="en-US" sz="1200" dirty="0" smtClean="0"/>
          </a:p>
          <a:p>
            <a:endParaRPr lang="en-US" sz="16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138318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637357" y="5949280"/>
            <a:ext cx="3384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7 Proposal </a:t>
            </a:r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- case 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4 and case 5</a:t>
            </a:r>
          </a:p>
          <a:p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(</a:t>
            </a:r>
            <a:r>
              <a:rPr lang="en-US" sz="1100" dirty="0" smtClean="0">
                <a:latin typeface="Helvetica Neue" charset="0"/>
                <a:ea typeface="Helvetica Neue" charset="0"/>
                <a:cs typeface="Helvetica Neue" charset="0"/>
              </a:rPr>
              <a:t>with </a:t>
            </a:r>
            <a:r>
              <a:rPr lang="en-US" sz="1100" dirty="0" err="1">
                <a:latin typeface="Helvetica Neue" charset="0"/>
                <a:ea typeface="Helvetica Neue" charset="0"/>
                <a:cs typeface="Helvetica Neue" charset="0"/>
              </a:rPr>
              <a:t>iSTA’s</a:t>
            </a:r>
            <a:r>
              <a:rPr lang="en-US" sz="1100" dirty="0">
                <a:latin typeface="Helvetica Neue" charset="0"/>
                <a:ea typeface="Helvetica Neue" charset="0"/>
                <a:cs typeface="Helvetica Neue" charset="0"/>
              </a:rPr>
              <a:t> parameter announcement) </a:t>
            </a:r>
            <a:endParaRPr lang="en-US" sz="11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7374" y="1241117"/>
            <a:ext cx="3693764" cy="4276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9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4544" y="476672"/>
            <a:ext cx="9145016" cy="748481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Solution Detail for Case 6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44775" y="2357861"/>
            <a:ext cx="5430253" cy="4122859"/>
          </a:xfrm>
        </p:spPr>
        <p:txBody>
          <a:bodyPr/>
          <a:lstStyle/>
          <a:p>
            <a:r>
              <a:rPr lang="en-US" sz="1600" dirty="0" smtClean="0"/>
              <a:t>Parameter </a:t>
            </a:r>
            <a:r>
              <a:rPr lang="en-US" sz="1600" dirty="0"/>
              <a:t>setting rules for </a:t>
            </a:r>
            <a:r>
              <a:rPr lang="en-US" sz="1600" dirty="0" err="1"/>
              <a:t>iSTA</a:t>
            </a:r>
            <a:r>
              <a:rPr lang="en-US" sz="1600" dirty="0"/>
              <a:t>:</a:t>
            </a:r>
          </a:p>
          <a:p>
            <a:pPr lvl="1"/>
            <a:r>
              <a:rPr lang="en-US" sz="1200" dirty="0" err="1" smtClean="0"/>
              <a:t>MinTBM_iSTA</a:t>
            </a:r>
            <a:r>
              <a:rPr lang="en-US" sz="1200" dirty="0" smtClean="0"/>
              <a:t> </a:t>
            </a:r>
            <a:r>
              <a:rPr lang="en-US" sz="1200" dirty="0"/>
              <a:t>&gt;= </a:t>
            </a:r>
            <a:r>
              <a:rPr lang="en-US" sz="1200" dirty="0" err="1" smtClean="0"/>
              <a:t>processing_time_iSTA</a:t>
            </a:r>
            <a:endParaRPr lang="en-US" sz="1200" dirty="0"/>
          </a:p>
          <a:p>
            <a:pPr lvl="1"/>
            <a:r>
              <a:rPr lang="en-US" sz="1200" dirty="0" err="1" smtClean="0"/>
              <a:t>MaxTBM_iSTA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storage_time_iSTA</a:t>
            </a:r>
            <a:endParaRPr lang="en-US" sz="1200" dirty="0"/>
          </a:p>
          <a:p>
            <a:r>
              <a:rPr lang="en-US" sz="1600" dirty="0"/>
              <a:t>Parameter setting rules for </a:t>
            </a:r>
            <a:r>
              <a:rPr lang="en-US" sz="1600" dirty="0" err="1"/>
              <a:t>rSTA</a:t>
            </a:r>
            <a:r>
              <a:rPr lang="en-US" sz="1600" dirty="0"/>
              <a:t>: </a:t>
            </a:r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 = </a:t>
            </a:r>
            <a:r>
              <a:rPr lang="en-US" sz="1200" dirty="0" err="1" smtClean="0"/>
              <a:t>processing_time_rSTA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&gt;</a:t>
            </a:r>
            <a:r>
              <a:rPr lang="en-US" sz="1200" dirty="0" smtClean="0"/>
              <a:t> = </a:t>
            </a:r>
            <a:r>
              <a:rPr lang="en-US" sz="1200" dirty="0" err="1" smtClean="0"/>
              <a:t>MinTBM_iSTA</a:t>
            </a:r>
            <a:endParaRPr lang="en-US" sz="1200" dirty="0"/>
          </a:p>
          <a:p>
            <a:pPr lvl="1"/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&lt;</a:t>
            </a:r>
            <a:r>
              <a:rPr lang="en-US" sz="1200" dirty="0" smtClean="0"/>
              <a:t>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</a:t>
            </a:r>
            <a:r>
              <a:rPr lang="en-US" sz="1200" dirty="0"/>
              <a:t>&lt;= </a:t>
            </a:r>
            <a:r>
              <a:rPr lang="en-US" sz="1200" dirty="0" err="1" smtClean="0"/>
              <a:t>Storage_time_rSTA</a:t>
            </a:r>
            <a:endParaRPr lang="en-US" sz="1200" dirty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&gt;= </a:t>
            </a:r>
            <a:r>
              <a:rPr lang="en-US" sz="1200" dirty="0" err="1" smtClean="0"/>
              <a:t>MinTBM_iSTA</a:t>
            </a:r>
            <a:endParaRPr lang="en-US" sz="1200" dirty="0" smtClean="0"/>
          </a:p>
          <a:p>
            <a:pPr lvl="1"/>
            <a:r>
              <a:rPr lang="en-US" sz="1200" dirty="0" err="1" smtClean="0"/>
              <a:t>MaxTBM_rSTA</a:t>
            </a:r>
            <a:r>
              <a:rPr lang="en-US" sz="1200" dirty="0" smtClean="0"/>
              <a:t> &lt;= </a:t>
            </a:r>
            <a:r>
              <a:rPr lang="en-US" sz="1200" dirty="0" err="1" smtClean="0"/>
              <a:t>MaxTBM_iSTA</a:t>
            </a:r>
            <a:endParaRPr lang="en-US" sz="1200" dirty="0"/>
          </a:p>
          <a:p>
            <a:r>
              <a:rPr lang="en-US" sz="1600" dirty="0"/>
              <a:t>Resulting behavior: 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rSTA</a:t>
            </a:r>
            <a:r>
              <a:rPr lang="en-US" sz="1200" dirty="0"/>
              <a:t> can go into power save after timestamp processing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</a:t>
            </a:r>
          </a:p>
          <a:p>
            <a:pPr lvl="1"/>
            <a:r>
              <a:rPr lang="en-US" sz="1200" dirty="0"/>
              <a:t>The </a:t>
            </a:r>
            <a:r>
              <a:rPr lang="en-US" sz="1200" dirty="0" err="1"/>
              <a:t>iSTA</a:t>
            </a:r>
            <a:r>
              <a:rPr lang="en-US" sz="1200" dirty="0"/>
              <a:t> can go into power rave after timestamp processing and remain asleep until the end of the </a:t>
            </a:r>
            <a:r>
              <a:rPr lang="en-US" sz="1200" dirty="0" err="1" smtClean="0"/>
              <a:t>MinTBM_rSTA</a:t>
            </a:r>
            <a:r>
              <a:rPr lang="en-US" sz="1200" dirty="0" smtClean="0"/>
              <a:t> </a:t>
            </a:r>
            <a:r>
              <a:rPr lang="en-US" sz="1200" dirty="0"/>
              <a:t>time interval. </a:t>
            </a:r>
          </a:p>
          <a:p>
            <a:endParaRPr lang="en-US" sz="1600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46749"/>
              </p:ext>
            </p:extLst>
          </p:nvPr>
        </p:nvGraphicFramePr>
        <p:xfrm>
          <a:off x="402101" y="1268760"/>
          <a:ext cx="4536503" cy="9471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7775"/>
                <a:gridCol w="1386032"/>
                <a:gridCol w="1111837"/>
                <a:gridCol w="1090859"/>
              </a:tblGrid>
              <a:tr h="278538"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/>
                      </a:r>
                      <a:br>
                        <a:rPr lang="en-US" sz="800" dirty="0">
                          <a:effectLst/>
                        </a:rPr>
                      </a:br>
                      <a:endParaRPr lang="en-US" sz="800" dirty="0">
                        <a:effectLst/>
                        <a:latin typeface="Helvetica" charset="0"/>
                      </a:endParaRP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No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Immediate </a:t>
                      </a:r>
                      <a:r>
                        <a:rPr lang="en-US" sz="800" dirty="0" err="1">
                          <a:effectLst/>
                        </a:rPr>
                        <a:t>iSTA</a:t>
                      </a:r>
                      <a:r>
                        <a:rPr lang="en-US" sz="800" dirty="0">
                          <a:effectLst/>
                        </a:rPr>
                        <a:t>-to-</a:t>
                      </a:r>
                      <a:r>
                        <a:rPr lang="en-US" sz="800" dirty="0" err="1">
                          <a:effectLst/>
                        </a:rPr>
                        <a:t>rSTA</a:t>
                      </a:r>
                      <a:r>
                        <a:rPr lang="en-US" sz="800" dirty="0">
                          <a:effectLst/>
                        </a:rPr>
                        <a:t>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Delayed iSTA-to-rSTA LMR</a:t>
                      </a:r>
                    </a:p>
                  </a:txBody>
                  <a:tcPr marL="35942" marR="35942" marT="35942" marB="35942" anchor="ctr"/>
                </a:tc>
              </a:tr>
              <a:tr h="260339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Immediate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1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2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3</a:t>
                      </a:r>
                    </a:p>
                  </a:txBody>
                  <a:tcPr marL="35942" marR="35942" marT="35942" marB="35942" anchor="ctr"/>
                </a:tc>
              </a:tr>
              <a:tr h="304655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</a:rPr>
                        <a:t>Delayed rSTA-to-iSTA LMR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4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0" dirty="0">
                          <a:solidFill>
                            <a:schemeClr val="tx1"/>
                          </a:solidFill>
                          <a:effectLst/>
                        </a:rPr>
                        <a:t>Case 5</a:t>
                      </a:r>
                    </a:p>
                  </a:txBody>
                  <a:tcPr marL="35942" marR="35942" marT="35942" marB="3594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0000"/>
                          </a:solidFill>
                          <a:effectLst/>
                        </a:rPr>
                        <a:t>Case 6</a:t>
                      </a:r>
                    </a:p>
                  </a:txBody>
                  <a:tcPr marL="35942" marR="35942" marT="35942" marB="35942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940152" y="5926495"/>
            <a:ext cx="33843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Fig. 8</a:t>
            </a:r>
            <a:r>
              <a:rPr lang="en-US" sz="1100" dirty="0" smtClean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 Proposal </a:t>
            </a:r>
            <a:r>
              <a:rPr lang="en-US" sz="110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</a:rPr>
              <a:t>- case </a:t>
            </a:r>
            <a:r>
              <a:rPr lang="en-US" sz="1100" dirty="0" smtClean="0">
                <a:latin typeface="Helvetica Neue" charset="0"/>
                <a:ea typeface="Helvetica Neue" charset="0"/>
                <a:cs typeface="Helvetica Neue" charset="0"/>
              </a:rPr>
              <a:t>6</a:t>
            </a:r>
            <a:endParaRPr lang="en-US" sz="11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199" y="980728"/>
            <a:ext cx="4072414" cy="445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1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Summary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6290" y="1441176"/>
            <a:ext cx="8262174" cy="4724127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We have proposed a flow control mechanism for NTB ranging so that both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and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can go to power save.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The proposed solution addresses all combinations of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immedate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/delayed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-to-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and/or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iSTA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-to-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rSTA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LMR.  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4932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Straw Poll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3636" y="1866901"/>
            <a:ext cx="8352928" cy="46085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Do you support to the mechanism described in this document for NTB mode? </a:t>
            </a:r>
          </a:p>
          <a:p>
            <a:pPr marL="0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Results:  </a:t>
            </a:r>
          </a:p>
          <a:p>
            <a:pPr marL="0" indent="0"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Yes:        No:          Abstain:</a:t>
            </a: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200" b="0" dirty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514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Wang, Hartman,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98CE6AED-B9D7-6640-80A9-6BE85BF1631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B05B7578-AF48-8A46-BD49-6C612F05E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>
                <a:ea typeface="+mj-ea"/>
                <a:cs typeface="+mj-cs"/>
              </a:rPr>
              <a:t>References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CF48C5EE-D9DB-734F-AF76-C04B8C1608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3900" y="184467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600" dirty="0" smtClean="0">
                <a:ea typeface="ＭＳ Ｐゴシック" panose="020B0600070205080204" pitchFamily="34" charset="-128"/>
              </a:rPr>
              <a:t>[1]</a:t>
            </a:r>
            <a:r>
              <a:rPr lang="en-US" altLang="en-US" sz="1600" dirty="0" smtClean="0"/>
              <a:t> </a:t>
            </a:r>
            <a:r>
              <a:rPr lang="en-US" sz="1600" dirty="0" smtClean="0"/>
              <a:t>IEEE Draft P802.11az_D0.5 - Draft Standard for Information Technology - Telecommunications and Information Exchange Between Systems Local and Metropolitan Area Networks - Specific Requirements Part 11: Wireless LAN Medium Access Control (MAC) and Physical Layer (PHY) Specifications - Amendment 8: Enhancements for Positioning</a:t>
            </a:r>
            <a:endParaRPr lang="en-US" altLang="en-US" sz="1600" b="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8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36712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Related CIDs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3202" y="1984308"/>
            <a:ext cx="7823261" cy="3888432"/>
          </a:xfrm>
        </p:spPr>
        <p:txBody>
          <a:bodyPr/>
          <a:lstStyle/>
          <a:p>
            <a:r>
              <a:rPr lang="en-US" dirty="0" smtClean="0"/>
              <a:t>This document relates to the following CIDs: 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</a:rPr>
              <a:t>495, 496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Overview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26" y="1249560"/>
            <a:ext cx="9052148" cy="5285677"/>
          </a:xfrm>
        </p:spPr>
        <p:txBody>
          <a:bodyPr/>
          <a:lstStyle/>
          <a:p>
            <a:r>
              <a:rPr lang="en-US" dirty="0" smtClean="0"/>
              <a:t>For NTB ranging, we propose to use the following parameters to control the timing when the </a:t>
            </a:r>
            <a:r>
              <a:rPr lang="en-US" dirty="0" err="1" smtClean="0"/>
              <a:t>iSTA</a:t>
            </a:r>
            <a:r>
              <a:rPr lang="en-US" dirty="0" smtClean="0"/>
              <a:t> can initiate the next round of measurement. </a:t>
            </a:r>
          </a:p>
          <a:p>
            <a:pPr lvl="1">
              <a:spcBef>
                <a:spcPts val="600"/>
              </a:spcBef>
            </a:pPr>
            <a:r>
              <a:rPr lang="en-US" b="1" dirty="0" err="1"/>
              <a:t>MinTimeBetweenMeasurement_rSTA</a:t>
            </a:r>
            <a:r>
              <a:rPr lang="en-US" b="1" dirty="0"/>
              <a:t> (</a:t>
            </a:r>
            <a:r>
              <a:rPr lang="en-US" b="1" dirty="0" err="1"/>
              <a:t>MinTBM_rSTA</a:t>
            </a:r>
            <a:r>
              <a:rPr lang="en-US" b="1" dirty="0"/>
              <a:t>)</a:t>
            </a:r>
            <a:r>
              <a:rPr lang="en-US" dirty="0"/>
              <a:t>: 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err="1" smtClean="0"/>
              <a:t>rSTA’s</a:t>
            </a:r>
            <a:r>
              <a:rPr lang="en-US" dirty="0" smtClean="0"/>
              <a:t> announcement of the </a:t>
            </a:r>
            <a:r>
              <a:rPr lang="en-US" dirty="0"/>
              <a:t>minimal time interval </a:t>
            </a:r>
            <a:r>
              <a:rPr lang="en-US" dirty="0" smtClean="0"/>
              <a:t>between </a:t>
            </a:r>
            <a:r>
              <a:rPr lang="en-US" dirty="0"/>
              <a:t>two consecutive </a:t>
            </a:r>
            <a:r>
              <a:rPr lang="en-US" dirty="0" smtClean="0"/>
              <a:t>measurements rounds</a:t>
            </a:r>
          </a:p>
          <a:p>
            <a:pPr lvl="1">
              <a:spcBef>
                <a:spcPts val="600"/>
              </a:spcBef>
            </a:pPr>
            <a:r>
              <a:rPr lang="en-US" b="1" dirty="0" err="1" smtClean="0"/>
              <a:t>MaxTimeBetweenMeasurement_rSTA</a:t>
            </a:r>
            <a:r>
              <a:rPr lang="en-US" b="1" dirty="0" smtClean="0"/>
              <a:t>(</a:t>
            </a:r>
            <a:r>
              <a:rPr lang="en-US" b="1" dirty="0" err="1" smtClean="0"/>
              <a:t>MaxTBM_rSTA</a:t>
            </a:r>
            <a:r>
              <a:rPr lang="en-US" b="1" dirty="0"/>
              <a:t>)</a:t>
            </a:r>
            <a:r>
              <a:rPr lang="en-US" dirty="0"/>
              <a:t>: 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err="1" smtClean="0"/>
              <a:t>rSTA’s</a:t>
            </a:r>
            <a:r>
              <a:rPr lang="en-US" dirty="0" smtClean="0"/>
              <a:t> announcement of the maximal </a:t>
            </a:r>
            <a:r>
              <a:rPr lang="en-US" dirty="0"/>
              <a:t>time interval between </a:t>
            </a:r>
            <a:r>
              <a:rPr lang="en-US" dirty="0" smtClean="0"/>
              <a:t>two </a:t>
            </a:r>
            <a:r>
              <a:rPr lang="en-US" dirty="0"/>
              <a:t>consecutive </a:t>
            </a:r>
            <a:r>
              <a:rPr lang="en-US" dirty="0" smtClean="0"/>
              <a:t>measurement rounds</a:t>
            </a:r>
          </a:p>
          <a:p>
            <a:pPr lvl="1">
              <a:spcBef>
                <a:spcPts val="600"/>
              </a:spcBef>
            </a:pPr>
            <a:r>
              <a:rPr lang="en-US" b="1" dirty="0" err="1" smtClean="0"/>
              <a:t>MinTimeBetweenMeasurement_rSTA</a:t>
            </a:r>
            <a:r>
              <a:rPr lang="en-US" b="1" dirty="0" smtClean="0"/>
              <a:t> </a:t>
            </a:r>
            <a:r>
              <a:rPr lang="en-US" b="1" dirty="0"/>
              <a:t>(</a:t>
            </a:r>
            <a:r>
              <a:rPr lang="en-US" b="1" dirty="0" err="1" smtClean="0"/>
              <a:t>MinTBM_iSTA</a:t>
            </a:r>
            <a:r>
              <a:rPr lang="en-US" b="1" dirty="0"/>
              <a:t>)</a:t>
            </a:r>
            <a:r>
              <a:rPr lang="en-US" dirty="0"/>
              <a:t>: </a:t>
            </a:r>
            <a:endParaRPr lang="en-US" dirty="0" smtClean="0"/>
          </a:p>
          <a:p>
            <a:pPr lvl="2">
              <a:spcBef>
                <a:spcPts val="600"/>
              </a:spcBef>
            </a:pPr>
            <a:r>
              <a:rPr lang="en-US" dirty="0" err="1" smtClean="0"/>
              <a:t>iSTA’s</a:t>
            </a:r>
            <a:r>
              <a:rPr lang="en-US" dirty="0" smtClean="0"/>
              <a:t> </a:t>
            </a:r>
            <a:r>
              <a:rPr lang="en-US" dirty="0"/>
              <a:t>announcement of the minimal time interval </a:t>
            </a:r>
            <a:r>
              <a:rPr lang="en-US" dirty="0" smtClean="0"/>
              <a:t>between </a:t>
            </a:r>
            <a:r>
              <a:rPr lang="en-US" dirty="0"/>
              <a:t>two consecutive </a:t>
            </a:r>
            <a:r>
              <a:rPr lang="en-US" dirty="0" smtClean="0"/>
              <a:t>measurement rounds</a:t>
            </a:r>
          </a:p>
          <a:p>
            <a:pPr lvl="1">
              <a:spcBef>
                <a:spcPts val="0"/>
              </a:spcBef>
            </a:pPr>
            <a:r>
              <a:rPr lang="en-US" b="1" dirty="0" err="1" smtClean="0"/>
              <a:t>MaxTimeBetweenMeasurement_rSTA</a:t>
            </a:r>
            <a:r>
              <a:rPr lang="en-US" b="1" dirty="0" smtClean="0"/>
              <a:t>(</a:t>
            </a:r>
            <a:r>
              <a:rPr lang="en-US" b="1" dirty="0" err="1" smtClean="0"/>
              <a:t>MaxTBM_iSTA</a:t>
            </a:r>
            <a:r>
              <a:rPr lang="en-US" b="1" dirty="0" smtClean="0"/>
              <a:t>)</a:t>
            </a:r>
            <a:r>
              <a:rPr lang="en-US" dirty="0" smtClean="0"/>
              <a:t>: </a:t>
            </a:r>
          </a:p>
          <a:p>
            <a:pPr lvl="2">
              <a:spcBef>
                <a:spcPts val="0"/>
              </a:spcBef>
            </a:pPr>
            <a:r>
              <a:rPr lang="en-US" dirty="0" err="1" smtClean="0"/>
              <a:t>iSTA’s</a:t>
            </a:r>
            <a:r>
              <a:rPr lang="en-US" dirty="0" smtClean="0"/>
              <a:t> announcement of the maximal time interval between two consecutive measurement rounds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r>
              <a:rPr lang="en-US" dirty="0" smtClean="0"/>
              <a:t> 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05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585" y="744732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smtClean="0">
                <a:ea typeface="+mj-ea"/>
                <a:cs typeface="+mj-cs"/>
              </a:rPr>
              <a:t>Proposal </a:t>
            </a:r>
            <a:r>
              <a:rPr lang="en-US" dirty="0" smtClean="0">
                <a:ea typeface="+mj-ea"/>
                <a:cs typeface="+mj-cs"/>
              </a:rPr>
              <a:t>Benefits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9900" y="1412775"/>
            <a:ext cx="8206556" cy="5062637"/>
          </a:xfrm>
        </p:spPr>
        <p:txBody>
          <a:bodyPr/>
          <a:lstStyle/>
          <a:p>
            <a:r>
              <a:rPr lang="en-US" dirty="0" smtClean="0"/>
              <a:t>The method in 802.11az_D0.5 uses the following parameters, all announced by the </a:t>
            </a:r>
            <a:r>
              <a:rPr lang="en-US" dirty="0" err="1" smtClean="0"/>
              <a:t>rSTA</a:t>
            </a:r>
            <a:r>
              <a:rPr lang="en-US" dirty="0" smtClean="0"/>
              <a:t> only, to control the NTB ranging timing:</a:t>
            </a:r>
          </a:p>
          <a:p>
            <a:pPr lvl="1"/>
            <a:r>
              <a:rPr lang="en-US" dirty="0" err="1" smtClean="0"/>
              <a:t>MinToAReady</a:t>
            </a:r>
            <a:r>
              <a:rPr lang="en-US" dirty="0" smtClean="0"/>
              <a:t>, defined as </a:t>
            </a:r>
            <a:r>
              <a:rPr lang="en-US" dirty="0" err="1" smtClean="0"/>
              <a:t>rSTA’s</a:t>
            </a:r>
            <a:r>
              <a:rPr lang="en-US" dirty="0" smtClean="0"/>
              <a:t> timestamp processing time </a:t>
            </a:r>
          </a:p>
          <a:p>
            <a:pPr lvl="1"/>
            <a:r>
              <a:rPr lang="en-US" dirty="0" err="1" smtClean="0"/>
              <a:t>MaxToaAvailable</a:t>
            </a:r>
            <a:r>
              <a:rPr lang="en-US" dirty="0" smtClean="0"/>
              <a:t>, defined as </a:t>
            </a:r>
            <a:r>
              <a:rPr lang="en-US" dirty="0" err="1" smtClean="0"/>
              <a:t>rSTA’s</a:t>
            </a:r>
            <a:r>
              <a:rPr lang="en-US" dirty="0" smtClean="0"/>
              <a:t> timestamp storage time</a:t>
            </a:r>
          </a:p>
          <a:p>
            <a:pPr lvl="1"/>
            <a:r>
              <a:rPr lang="en-US" dirty="0" err="1" smtClean="0"/>
              <a:t>MinTimeBetweenMeasurements</a:t>
            </a:r>
            <a:endParaRPr lang="en-US" dirty="0" smtClean="0"/>
          </a:p>
          <a:p>
            <a:r>
              <a:rPr lang="en-US" dirty="0" smtClean="0"/>
              <a:t>Relative to the existing method, the proposal: </a:t>
            </a:r>
          </a:p>
          <a:p>
            <a:pPr lvl="1"/>
            <a:r>
              <a:rPr lang="en-US" dirty="0" smtClean="0"/>
              <a:t>Enables power save at the </a:t>
            </a:r>
            <a:r>
              <a:rPr lang="en-US" dirty="0" err="1" smtClean="0"/>
              <a:t>rSTA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Taking the </a:t>
            </a:r>
            <a:r>
              <a:rPr lang="en-US" dirty="0" err="1" smtClean="0"/>
              <a:t>iSTA’s</a:t>
            </a:r>
            <a:r>
              <a:rPr lang="en-US" dirty="0" smtClean="0"/>
              <a:t> </a:t>
            </a:r>
            <a:r>
              <a:rPr lang="en-US" dirty="0"/>
              <a:t>timestamp processing </a:t>
            </a:r>
            <a:r>
              <a:rPr lang="en-US" dirty="0" smtClean="0"/>
              <a:t>time and storage time and possibly other internal considerations into account</a:t>
            </a:r>
          </a:p>
          <a:p>
            <a:pPr lvl="1"/>
            <a:r>
              <a:rPr lang="en-US" dirty="0" smtClean="0"/>
              <a:t>Taking </a:t>
            </a:r>
            <a:r>
              <a:rPr lang="en-US" dirty="0" err="1" smtClean="0"/>
              <a:t>rSTA’s</a:t>
            </a:r>
            <a:r>
              <a:rPr lang="en-US" dirty="0" smtClean="0"/>
              <a:t> other internal considerations, in addition to timestamp processing and storage time, into account. </a:t>
            </a:r>
            <a:endParaRPr lang="en-US" dirty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5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55188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Existing Problem Description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8690" y="1417068"/>
            <a:ext cx="4896544" cy="5016504"/>
          </a:xfrm>
        </p:spPr>
        <p:txBody>
          <a:bodyPr/>
          <a:lstStyle/>
          <a:p>
            <a:r>
              <a:rPr lang="en-US" dirty="0"/>
              <a:t>Parameter setting rules in [1] for immediate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LMR: </a:t>
            </a:r>
          </a:p>
          <a:p>
            <a:pPr lvl="1"/>
            <a:r>
              <a:rPr lang="en-US" dirty="0" err="1"/>
              <a:t>MinToAReady</a:t>
            </a:r>
            <a:r>
              <a:rPr lang="en-US" dirty="0"/>
              <a:t> = 0</a:t>
            </a:r>
          </a:p>
          <a:p>
            <a:pPr lvl="1"/>
            <a:r>
              <a:rPr lang="en-US" dirty="0" err="1"/>
              <a:t>MinTimeBetweenMeasurement</a:t>
            </a:r>
            <a:r>
              <a:rPr lang="en-US" dirty="0"/>
              <a:t> &lt;= </a:t>
            </a:r>
            <a:r>
              <a:rPr lang="en-US" dirty="0" err="1" smtClean="0"/>
              <a:t>MaxToAAvailable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i="1" dirty="0"/>
              <a:t>However</a:t>
            </a:r>
            <a:r>
              <a:rPr lang="en-US" dirty="0"/>
              <a:t>, </a:t>
            </a:r>
            <a:r>
              <a:rPr lang="en-US" dirty="0" err="1"/>
              <a:t>MaxToAAvailable</a:t>
            </a:r>
            <a:r>
              <a:rPr lang="en-US" dirty="0"/>
              <a:t> is an ill defined concept for immediate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smtClean="0"/>
              <a:t>report 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timing of the measurement round N does not depend on how long the </a:t>
            </a:r>
            <a:r>
              <a:rPr lang="en-US" dirty="0" err="1"/>
              <a:t>rSTA</a:t>
            </a:r>
            <a:r>
              <a:rPr lang="en-US" dirty="0"/>
              <a:t> keeps the results of round (N-1)</a:t>
            </a:r>
            <a:endParaRPr lang="en-US" dirty="0" smtClean="0"/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1858" y="1191763"/>
            <a:ext cx="2888001" cy="46085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931858" y="6021288"/>
            <a:ext cx="26052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1 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VHTz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with immediate report in [1]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550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669924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Existing Problem Description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153979"/>
            <a:ext cx="3218864" cy="468052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558039"/>
            <a:ext cx="5112568" cy="4607265"/>
          </a:xfrm>
        </p:spPr>
        <p:txBody>
          <a:bodyPr/>
          <a:lstStyle/>
          <a:p>
            <a:r>
              <a:rPr lang="en-US" dirty="0"/>
              <a:t>Parameter setting rules in [1] for delayed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LMR:</a:t>
            </a:r>
          </a:p>
          <a:p>
            <a:pPr lvl="1"/>
            <a:r>
              <a:rPr lang="en-US" dirty="0" err="1"/>
              <a:t>MaxToAAvailable</a:t>
            </a:r>
            <a:r>
              <a:rPr lang="en-US" dirty="0"/>
              <a:t> &gt; </a:t>
            </a:r>
            <a:r>
              <a:rPr lang="en-US" dirty="0" err="1"/>
              <a:t>MinToAReady</a:t>
            </a:r>
            <a:r>
              <a:rPr lang="en-US" dirty="0"/>
              <a:t> &gt; 0</a:t>
            </a:r>
          </a:p>
          <a:p>
            <a:pPr lvl="1"/>
            <a:r>
              <a:rPr lang="en-US" dirty="0" err="1"/>
              <a:t>MinTimeBetweenMeasurement</a:t>
            </a:r>
            <a:r>
              <a:rPr lang="en-US" dirty="0"/>
              <a:t> = </a:t>
            </a:r>
            <a:r>
              <a:rPr lang="en-US" dirty="0" err="1" smtClean="0"/>
              <a:t>MinToAReady</a:t>
            </a:r>
            <a:endParaRPr lang="en-US" i="1" dirty="0" smtClean="0"/>
          </a:p>
          <a:p>
            <a:r>
              <a:rPr lang="en-US" dirty="0" smtClean="0"/>
              <a:t>As a result, the </a:t>
            </a:r>
            <a:r>
              <a:rPr lang="en-US" dirty="0" err="1"/>
              <a:t>rSTA</a:t>
            </a:r>
            <a:r>
              <a:rPr lang="en-US" dirty="0"/>
              <a:t> must remain awake during the “LMR Availability” </a:t>
            </a:r>
          </a:p>
          <a:p>
            <a:pPr lvl="1"/>
            <a:r>
              <a:rPr lang="en-US" dirty="0" smtClean="0"/>
              <a:t>Ex</a:t>
            </a:r>
            <a:r>
              <a:rPr lang="en-US" dirty="0"/>
              <a:t>: For </a:t>
            </a:r>
            <a:r>
              <a:rPr lang="en-US" dirty="0" err="1"/>
              <a:t>MinToAReady</a:t>
            </a:r>
            <a:r>
              <a:rPr lang="en-US" dirty="0"/>
              <a:t> = 25.5ms, </a:t>
            </a:r>
            <a:r>
              <a:rPr lang="en-US" dirty="0" err="1"/>
              <a:t>MaxToAAvailable</a:t>
            </a:r>
            <a:r>
              <a:rPr lang="en-US" dirty="0"/>
              <a:t> = 256ms,  the </a:t>
            </a:r>
            <a:r>
              <a:rPr lang="en-US" dirty="0" err="1"/>
              <a:t>rSTA</a:t>
            </a:r>
            <a:r>
              <a:rPr lang="en-US" dirty="0"/>
              <a:t> needs to remain awake for (256 - 25.5 = 230.5)</a:t>
            </a:r>
            <a:r>
              <a:rPr lang="en-US" dirty="0" err="1"/>
              <a:t>ms</a:t>
            </a:r>
            <a:r>
              <a:rPr lang="en-US" dirty="0"/>
              <a:t>, 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64709" y="6024151"/>
            <a:ext cx="245131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Fig. </a:t>
            </a:r>
            <a:r>
              <a:rPr lang="en-US" sz="1100" dirty="0" smtClean="0">
                <a:solidFill>
                  <a:srgbClr val="000000"/>
                </a:solidFill>
                <a:latin typeface="HelveticaNeue-Light" charset="0"/>
              </a:rPr>
              <a:t>2 </a:t>
            </a:r>
            <a:r>
              <a:rPr lang="en-US" sz="1100" dirty="0" err="1">
                <a:solidFill>
                  <a:srgbClr val="000000"/>
                </a:solidFill>
                <a:latin typeface="HelveticaNeue-Light" charset="0"/>
              </a:rPr>
              <a:t>VHTz</a:t>
            </a:r>
            <a:r>
              <a:rPr lang="en-US" sz="1100" dirty="0">
                <a:solidFill>
                  <a:srgbClr val="000000"/>
                </a:solidFill>
                <a:latin typeface="HelveticaNeue-Light" charset="0"/>
              </a:rPr>
              <a:t> with delayed report in [1]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09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Description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9532" y="1344110"/>
            <a:ext cx="8424936" cy="5134645"/>
          </a:xfrm>
        </p:spPr>
        <p:txBody>
          <a:bodyPr/>
          <a:lstStyle/>
          <a:p>
            <a:r>
              <a:rPr lang="en-US" dirty="0" smtClean="0"/>
              <a:t>During Negotiation, the </a:t>
            </a:r>
            <a:r>
              <a:rPr lang="en-US" dirty="0" err="1" smtClean="0"/>
              <a:t>iSTA</a:t>
            </a:r>
            <a:r>
              <a:rPr lang="en-US" dirty="0" smtClean="0"/>
              <a:t> announces</a:t>
            </a:r>
          </a:p>
          <a:p>
            <a:pPr lvl="1"/>
            <a:r>
              <a:rPr lang="en-US" dirty="0" err="1" smtClean="0"/>
              <a:t>MinTBM_iSTA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MaxTBM_iSTA</a:t>
            </a:r>
            <a:endParaRPr lang="en-US" dirty="0"/>
          </a:p>
          <a:p>
            <a:pPr lvl="1"/>
            <a:r>
              <a:rPr lang="en-US" dirty="0" smtClean="0"/>
              <a:t>Both parameters are mandatory </a:t>
            </a:r>
            <a:r>
              <a:rPr lang="en-US" dirty="0"/>
              <a:t>for delayed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LMR, optional for immediate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smtClean="0"/>
              <a:t>LMR</a:t>
            </a:r>
          </a:p>
          <a:p>
            <a:r>
              <a:rPr lang="en-US" dirty="0"/>
              <a:t>In response, the </a:t>
            </a:r>
            <a:r>
              <a:rPr lang="en-US" dirty="0" err="1"/>
              <a:t>rSTA</a:t>
            </a:r>
            <a:r>
              <a:rPr lang="en-US" dirty="0"/>
              <a:t> announces: </a:t>
            </a:r>
          </a:p>
          <a:p>
            <a:pPr lvl="1"/>
            <a:r>
              <a:rPr lang="en-US" dirty="0" err="1"/>
              <a:t>MinTBM_rSTA</a:t>
            </a:r>
            <a:endParaRPr lang="en-US" dirty="0"/>
          </a:p>
          <a:p>
            <a:pPr lvl="1"/>
            <a:r>
              <a:rPr lang="en-US" dirty="0" err="1" smtClean="0"/>
              <a:t>MaxTBM_rSTA</a:t>
            </a:r>
            <a:endParaRPr lang="en-US" dirty="0" smtClean="0"/>
          </a:p>
          <a:p>
            <a:r>
              <a:rPr lang="en-US" dirty="0" smtClean="0"/>
              <a:t>If negotiation successful, Min/</a:t>
            </a:r>
            <a:r>
              <a:rPr lang="en-US" dirty="0" err="1" smtClean="0"/>
              <a:t>Max_TBM_rSTA</a:t>
            </a:r>
            <a:r>
              <a:rPr lang="en-US" dirty="0" smtClean="0"/>
              <a:t> are used for NTB ranging. </a:t>
            </a:r>
            <a:endParaRPr lang="en-US" dirty="0"/>
          </a:p>
          <a:p>
            <a:pPr lvl="1"/>
            <a:r>
              <a:rPr lang="en-US" dirty="0"/>
              <a:t>When the </a:t>
            </a:r>
            <a:r>
              <a:rPr lang="en-US" dirty="0" err="1"/>
              <a:t>rSTA</a:t>
            </a:r>
            <a:r>
              <a:rPr lang="en-US" dirty="0"/>
              <a:t> cannot accommodate the Min/</a:t>
            </a:r>
            <a:r>
              <a:rPr lang="en-US" dirty="0" err="1"/>
              <a:t>Max_TBM_iSTA</a:t>
            </a:r>
            <a:r>
              <a:rPr lang="en-US" dirty="0"/>
              <a:t>, </a:t>
            </a:r>
            <a:r>
              <a:rPr lang="en-US" dirty="0" smtClean="0"/>
              <a:t>or the </a:t>
            </a:r>
            <a:r>
              <a:rPr lang="en-US" dirty="0" err="1" smtClean="0"/>
              <a:t>iSTA</a:t>
            </a:r>
            <a:r>
              <a:rPr lang="en-US" dirty="0" smtClean="0"/>
              <a:t> rejects Min/</a:t>
            </a:r>
            <a:r>
              <a:rPr lang="en-US" dirty="0" err="1" smtClean="0"/>
              <a:t>Max_TBM_rSTA</a:t>
            </a:r>
            <a:r>
              <a:rPr lang="en-US" dirty="0" smtClean="0"/>
              <a:t>, the </a:t>
            </a:r>
            <a:r>
              <a:rPr lang="en-US" dirty="0"/>
              <a:t>negotiation </a:t>
            </a:r>
            <a:r>
              <a:rPr lang="en-US" dirty="0" smtClean="0"/>
              <a:t>fails; re-negotiation if </a:t>
            </a:r>
            <a:r>
              <a:rPr lang="en-US" dirty="0"/>
              <a:t>desired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62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Description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6290" y="1441176"/>
            <a:ext cx="8406190" cy="4796135"/>
          </a:xfrm>
        </p:spPr>
        <p:txBody>
          <a:bodyPr/>
          <a:lstStyle/>
          <a:p>
            <a:r>
              <a:rPr lang="en-US" dirty="0"/>
              <a:t>In selecting Min/</a:t>
            </a:r>
            <a:r>
              <a:rPr lang="en-US" dirty="0" err="1"/>
              <a:t>Max_TBM_rSTA</a:t>
            </a:r>
            <a:r>
              <a:rPr lang="en-US" dirty="0"/>
              <a:t>, the </a:t>
            </a:r>
            <a:r>
              <a:rPr lang="en-US" dirty="0" err="1" smtClean="0"/>
              <a:t>iSTA</a:t>
            </a:r>
            <a:r>
              <a:rPr lang="en-US" dirty="0" smtClean="0"/>
              <a:t> considers:</a:t>
            </a:r>
          </a:p>
          <a:p>
            <a:pPr lvl="1"/>
            <a:r>
              <a:rPr lang="en-US" dirty="0" err="1"/>
              <a:t>iSTA’s</a:t>
            </a:r>
            <a:r>
              <a:rPr lang="en-US" dirty="0"/>
              <a:t> need to go to power </a:t>
            </a:r>
            <a:r>
              <a:rPr lang="en-US" dirty="0" smtClean="0"/>
              <a:t>save,</a:t>
            </a:r>
            <a:endParaRPr lang="en-US" dirty="0"/>
          </a:p>
          <a:p>
            <a:pPr lvl="1"/>
            <a:r>
              <a:rPr lang="en-US" dirty="0" err="1"/>
              <a:t>iSTA’s</a:t>
            </a:r>
            <a:r>
              <a:rPr lang="en-US" dirty="0"/>
              <a:t> timestamp processing time and the timestamp storage time, for delayed </a:t>
            </a:r>
            <a:r>
              <a:rPr lang="en-US" dirty="0" err="1"/>
              <a:t>rSTA</a:t>
            </a:r>
            <a:r>
              <a:rPr lang="en-US" dirty="0"/>
              <a:t>-to-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smtClean="0"/>
              <a:t>LMR,</a:t>
            </a:r>
            <a:endParaRPr lang="en-US" dirty="0"/>
          </a:p>
          <a:p>
            <a:pPr lvl="1"/>
            <a:r>
              <a:rPr lang="en-US" dirty="0" err="1"/>
              <a:t>iSTA’s</a:t>
            </a:r>
            <a:r>
              <a:rPr lang="en-US" dirty="0"/>
              <a:t> other internal </a:t>
            </a:r>
            <a:r>
              <a:rPr lang="en-US" dirty="0" smtClean="0"/>
              <a:t>considerations.</a:t>
            </a:r>
          </a:p>
          <a:p>
            <a:r>
              <a:rPr lang="en-US" dirty="0" smtClean="0"/>
              <a:t>In selecting Min/</a:t>
            </a:r>
            <a:r>
              <a:rPr lang="en-US" dirty="0" err="1" smtClean="0"/>
              <a:t>Max_TBM_rSTA</a:t>
            </a:r>
            <a:r>
              <a:rPr lang="en-US" dirty="0" smtClean="0"/>
              <a:t>, the </a:t>
            </a:r>
            <a:r>
              <a:rPr lang="en-US" dirty="0" err="1"/>
              <a:t>r</a:t>
            </a:r>
            <a:r>
              <a:rPr lang="en-US" dirty="0" err="1" smtClean="0"/>
              <a:t>STA</a:t>
            </a:r>
            <a:r>
              <a:rPr lang="en-US" dirty="0" smtClean="0"/>
              <a:t> considers: </a:t>
            </a:r>
          </a:p>
          <a:p>
            <a:pPr lvl="1"/>
            <a:r>
              <a:rPr lang="en-US" dirty="0" err="1"/>
              <a:t>rSTA’s</a:t>
            </a:r>
            <a:r>
              <a:rPr lang="en-US" dirty="0"/>
              <a:t> timestamp processing time and the timestamp storage time, </a:t>
            </a:r>
          </a:p>
          <a:p>
            <a:pPr lvl="1"/>
            <a:r>
              <a:rPr lang="en-US" dirty="0" err="1"/>
              <a:t>rSTA’s</a:t>
            </a:r>
            <a:r>
              <a:rPr lang="en-US" dirty="0"/>
              <a:t> need to go to power </a:t>
            </a:r>
            <a:r>
              <a:rPr lang="en-US" dirty="0" smtClean="0"/>
              <a:t>save, </a:t>
            </a:r>
            <a:endParaRPr lang="en-US" dirty="0"/>
          </a:p>
          <a:p>
            <a:pPr lvl="1"/>
            <a:r>
              <a:rPr lang="en-US" dirty="0" err="1"/>
              <a:t>rSTA’s</a:t>
            </a:r>
            <a:r>
              <a:rPr lang="en-US" dirty="0"/>
              <a:t> other internal </a:t>
            </a:r>
            <a:r>
              <a:rPr lang="en-US" dirty="0" smtClean="0"/>
              <a:t>considerations,</a:t>
            </a:r>
            <a:endParaRPr lang="en-US" dirty="0"/>
          </a:p>
          <a:p>
            <a:pPr lvl="1"/>
            <a:r>
              <a:rPr lang="en-US" dirty="0" err="1" smtClean="0"/>
              <a:t>MinTBM_iSTA</a:t>
            </a:r>
            <a:r>
              <a:rPr lang="en-US" dirty="0" smtClean="0"/>
              <a:t>, if any. </a:t>
            </a:r>
            <a:endParaRPr lang="en-US" dirty="0"/>
          </a:p>
          <a:p>
            <a:pPr lvl="1"/>
            <a:r>
              <a:rPr lang="en-US" dirty="0" err="1" smtClean="0"/>
              <a:t>MaxTBM_iSTA</a:t>
            </a:r>
            <a:r>
              <a:rPr lang="en-US" dirty="0" smtClean="0"/>
              <a:t>, if any.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95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3AA6F1-C1B6-9940-B3B9-6AB79A03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69925"/>
            <a:ext cx="7772400" cy="53657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Proposal Description </a:t>
            </a:r>
            <a:r>
              <a:rPr lang="mr-IN" dirty="0" smtClean="0">
                <a:ea typeface="+mj-ea"/>
                <a:cs typeface="+mj-cs"/>
              </a:rPr>
              <a:t>–</a:t>
            </a:r>
            <a:r>
              <a:rPr lang="en-US" dirty="0" smtClean="0">
                <a:ea typeface="+mj-ea"/>
                <a:cs typeface="+mj-cs"/>
              </a:rPr>
              <a:t> Cont’d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6290" y="1441177"/>
            <a:ext cx="8082286" cy="1537122"/>
          </a:xfrm>
        </p:spPr>
        <p:txBody>
          <a:bodyPr/>
          <a:lstStyle/>
          <a:p>
            <a:r>
              <a:rPr lang="en-US"/>
              <a:t>The proposed method solve all cases listed below: 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="" xmlns:a16="http://schemas.microsoft.com/office/drawing/2014/main" id="{6A1302FD-B83D-D84C-B2B6-550EC31385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6D61B28-6155-CE42-821F-824631F17FFA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F0ABE647-9192-4545-9664-E1D52B2F9E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594350" y="6475413"/>
            <a:ext cx="2932113" cy="184150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GB" altLang="en-US" smtClean="0"/>
              <a:t>Wang, Hartman, Apple</a:t>
            </a:r>
            <a:endParaRPr lang="en-GB" alt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BA706441-BBF4-554C-BC0B-8F493E76E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513" y="3645024"/>
            <a:ext cx="801669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The </a:t>
            </a:r>
            <a:r>
              <a:rPr lang="en-US" dirty="0" smtClean="0"/>
              <a:t>proposal described in </a:t>
            </a:r>
            <a:r>
              <a:rPr lang="en-US" dirty="0"/>
              <a:t>the subsequent slides assumes the same reference start point for the time intervals of </a:t>
            </a:r>
            <a:r>
              <a:rPr lang="en-US" dirty="0" smtClean="0"/>
              <a:t>Min/</a:t>
            </a:r>
            <a:r>
              <a:rPr lang="en-US" dirty="0" err="1" smtClean="0"/>
              <a:t>Max_TBM_rSTA</a:t>
            </a:r>
            <a:r>
              <a:rPr lang="en-US" dirty="0" smtClean="0"/>
              <a:t>/</a:t>
            </a:r>
            <a:r>
              <a:rPr lang="en-US" dirty="0" err="1" smtClean="0"/>
              <a:t>iSTA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different start points are specified for these intervals, the rules for the relationships among these intervals need to be adjusted accordingly, to achieve the same effect.</a:t>
            </a:r>
            <a:r>
              <a:rPr lang="en-US" kern="0" dirty="0" smtClean="0"/>
              <a:t> </a:t>
            </a:r>
            <a:endParaRPr lang="en-US" altLang="en-US" kern="0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72891"/>
              </p:ext>
            </p:extLst>
          </p:nvPr>
        </p:nvGraphicFramePr>
        <p:xfrm>
          <a:off x="821996" y="2238096"/>
          <a:ext cx="7772400" cy="803386"/>
        </p:xfrm>
        <a:graphic>
          <a:graphicData uri="http://schemas.openxmlformats.org/drawingml/2006/table">
            <a:tbl>
              <a:tblPr/>
              <a:tblGrid>
                <a:gridCol w="1984695"/>
                <a:gridCol w="1699470"/>
                <a:gridCol w="2151077"/>
                <a:gridCol w="1937158"/>
              </a:tblGrid>
              <a:tr h="304241"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No iSTA-to-rSTA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Immediate iSTA-to-rSTA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Delayed iSTA-to-rSTA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688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Immediate rSTA-to-iSTA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1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2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3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457"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Delayed rSTA-to-iSTA LMR</a:t>
                      </a:r>
                      <a:endParaRPr lang="en-US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4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5</a:t>
                      </a:r>
                      <a:endParaRPr lang="it-IT" sz="80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solidFill>
                            <a:srgbClr val="000000"/>
                          </a:solidFill>
                          <a:effectLst/>
                          <a:latin typeface="Helvetica Neue Light" charset="0"/>
                        </a:rPr>
                        <a:t>Case 6</a:t>
                      </a:r>
                      <a:endParaRPr lang="it-IT" sz="800" dirty="0">
                        <a:effectLst/>
                      </a:endParaRPr>
                    </a:p>
                  </a:txBody>
                  <a:tcPr marL="23769" marR="23769" marT="23769" marB="2376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959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32847</TotalTime>
  <Words>1645</Words>
  <Application>Microsoft Macintosh PowerPoint</Application>
  <PresentationFormat>On-screen Show (4:3)</PresentationFormat>
  <Paragraphs>275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Helvetica</vt:lpstr>
      <vt:lpstr>Helvetica Neue</vt:lpstr>
      <vt:lpstr>Helvetica Neue Light</vt:lpstr>
      <vt:lpstr>HelveticaNeue-Light</vt:lpstr>
      <vt:lpstr>ＭＳ Ｐゴシック</vt:lpstr>
      <vt:lpstr>Times New Roman</vt:lpstr>
      <vt:lpstr>ACcord-Submission</vt:lpstr>
      <vt:lpstr>Document</vt:lpstr>
      <vt:lpstr>NTB Ranging Flow Control and Power Save</vt:lpstr>
      <vt:lpstr>Related CIDs</vt:lpstr>
      <vt:lpstr>Proposal Overview</vt:lpstr>
      <vt:lpstr>Proposal Benefits</vt:lpstr>
      <vt:lpstr>Existing Problem Description</vt:lpstr>
      <vt:lpstr>Existing Problem Description – cont’d</vt:lpstr>
      <vt:lpstr>Proposal Description</vt:lpstr>
      <vt:lpstr>Proposal Description – cont’d</vt:lpstr>
      <vt:lpstr>Proposal Description – Cont’d</vt:lpstr>
      <vt:lpstr>Solution Detail for Case 1 and Case 2 (1)</vt:lpstr>
      <vt:lpstr>Solution Detail for Case 1 and Case 2 (2)</vt:lpstr>
      <vt:lpstr>Solution Detail for Case 3</vt:lpstr>
      <vt:lpstr>Solution Detail for Case 4 and Case 5 (1)</vt:lpstr>
      <vt:lpstr>Solution Detail for Case 4 and Case 5 (2)</vt:lpstr>
      <vt:lpstr>Solution Detail for Case 6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apstephe, 100</dc:creator>
  <cp:lastModifiedBy>Microsoft Office User</cp:lastModifiedBy>
  <cp:revision>723</cp:revision>
  <cp:lastPrinted>1998-02-10T13:28:06Z</cp:lastPrinted>
  <dcterms:created xsi:type="dcterms:W3CDTF">2009-11-13T19:11:16Z</dcterms:created>
  <dcterms:modified xsi:type="dcterms:W3CDTF">2018-11-12T02:24:02Z</dcterms:modified>
</cp:coreProperties>
</file>