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71" r:id="rId4"/>
    <p:sldId id="272" r:id="rId5"/>
    <p:sldId id="273" r:id="rId6"/>
    <p:sldId id="278" r:id="rId7"/>
    <p:sldId id="275" r:id="rId8"/>
    <p:sldId id="279" r:id="rId9"/>
    <p:sldId id="276" r:id="rId10"/>
    <p:sldId id="277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88" d="100"/>
          <a:sy n="88" d="100"/>
        </p:scale>
        <p:origin x="792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02806" y="6475413"/>
            <a:ext cx="17411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Kiseon Ryu, LG Electronics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02806" y="6475413"/>
            <a:ext cx="17411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Kiseon Ryu, LG Electronics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02806" y="6475413"/>
            <a:ext cx="17411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Kiseon Ryu, LG Electronics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02806" y="6475413"/>
            <a:ext cx="17411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Kiseon Ryu, LG Electronics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02806" y="6475413"/>
            <a:ext cx="17411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Kiseon Ryu, LG Electronics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02806" y="6475413"/>
            <a:ext cx="17411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Kiseon Ryu, LG Electronics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02806" y="6475413"/>
            <a:ext cx="17411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Kiseon Ryu, LG Electronics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02806" y="6475413"/>
            <a:ext cx="17411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Kiseon Ryu, LG Electronics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02806" y="6475413"/>
            <a:ext cx="17411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Kiseon Ryu, LG Electronics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02806" y="6475413"/>
            <a:ext cx="17411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Kiseon Ryu, LG Electronics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02806" y="6475413"/>
            <a:ext cx="17411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Kiseon Ryu, LG Electronics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02806" y="6475413"/>
            <a:ext cx="17411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Kiseon Ryu,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802.11-18/1982r1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ko-KR" dirty="0" smtClean="0"/>
              <a:t>January</a:t>
            </a:r>
            <a:r>
              <a:rPr lang="en-US" dirty="0" smtClean="0"/>
              <a:t>, 2019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2806" y="6475413"/>
            <a:ext cx="1741119" cy="184666"/>
          </a:xfrm>
        </p:spPr>
        <p:txBody>
          <a:bodyPr/>
          <a:lstStyle/>
          <a:p>
            <a:r>
              <a:rPr lang="en-US" altLang="ko-KR" dirty="0"/>
              <a:t>Kiseon Ryu</a:t>
            </a:r>
            <a:r>
              <a:rPr lang="en-GB" altLang="ko-KR" dirty="0"/>
              <a:t>, </a:t>
            </a:r>
            <a:r>
              <a:rPr lang="en-GB" altLang="ko-KR" dirty="0" smtClean="0"/>
              <a:t>LG Electronics</a:t>
            </a:r>
            <a:endParaRPr lang="en-GB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800" dirty="0"/>
              <a:t>Consideration on multi-AP coordination for EHT</a:t>
            </a:r>
            <a:endParaRPr lang="en-US" sz="28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2019-01-09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374828"/>
              </p:ext>
            </p:extLst>
          </p:nvPr>
        </p:nvGraphicFramePr>
        <p:xfrm>
          <a:off x="681038" y="2780928"/>
          <a:ext cx="7707386" cy="3360376"/>
        </p:xfrm>
        <a:graphic>
          <a:graphicData uri="http://schemas.openxmlformats.org/drawingml/2006/table">
            <a:tbl>
              <a:tblPr/>
              <a:tblGrid>
                <a:gridCol w="1573841"/>
                <a:gridCol w="1973829"/>
                <a:gridCol w="1866505"/>
                <a:gridCol w="2293211"/>
              </a:tblGrid>
              <a:tr h="420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j-lt"/>
                          <a:ea typeface="Batang"/>
                        </a:rPr>
                        <a:t>Name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j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Kiseon Ryu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10225 Willow Creek Rd,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San Diego, CA, USA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kiseon.ryu@lge.com</a:t>
                      </a:r>
                      <a:endParaRPr lang="ko-KR" altLang="en-US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Malgun Gothic"/>
                        </a:rPr>
                        <a:t>Sanggook</a:t>
                      </a:r>
                      <a:r>
                        <a:rPr lang="en-US" sz="1200" baseline="0" dirty="0" smtClean="0">
                          <a:latin typeface="+mj-lt"/>
                          <a:ea typeface="Malgun Gothic"/>
                        </a:rPr>
                        <a:t> Kim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sanggook.kim@lge.com</a:t>
                      </a:r>
                      <a:endParaRPr lang="ko-KR" altLang="en-US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effectLst/>
                        </a:rPr>
                        <a:t>Sungjin Park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</a:t>
                      </a: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Seocho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R&amp;D Campus, Korea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allean.park@lge.com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Eunsung Park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esung.park@lge.com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 Kim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 smtClean="0"/>
                        <a:t>jeongki.kim@lge.com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Jinsoo Choi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 smtClean="0"/>
                        <a:t>js.choi@lge.com</a:t>
                      </a:r>
                      <a:endParaRPr lang="ko-KR" altLang="en-US" sz="1200" b="0" dirty="0" smtClean="0"/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 Cho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hg.cho@lge.com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[1] Jianhan Liu, “Multi-AP Enhancement and Multi-Band Operations’, IEEE 802.11-18/1155</a:t>
            </a:r>
          </a:p>
          <a:p>
            <a:pPr marL="0" indent="0">
              <a:buNone/>
            </a:pPr>
            <a:r>
              <a:rPr lang="en-US" dirty="0"/>
              <a:t>[2] </a:t>
            </a:r>
            <a:r>
              <a:rPr lang="en-US" dirty="0" err="1"/>
              <a:t>Hongyuan</a:t>
            </a:r>
            <a:r>
              <a:rPr lang="en-US" dirty="0"/>
              <a:t> Zhang, “EHT technology candidate discussions”, IEEE 802.11-18/1161</a:t>
            </a:r>
          </a:p>
          <a:p>
            <a:pPr marL="0" indent="0">
              <a:buNone/>
            </a:pPr>
            <a:r>
              <a:rPr lang="en-US" dirty="0"/>
              <a:t>[3] Ron </a:t>
            </a:r>
            <a:r>
              <a:rPr lang="en-US" dirty="0" err="1"/>
              <a:t>Porat</a:t>
            </a:r>
            <a:r>
              <a:rPr lang="en-US" dirty="0"/>
              <a:t>, “Multi-AP and HARQ for EHT”, IEEE 802.11-18/1116</a:t>
            </a:r>
          </a:p>
          <a:p>
            <a:pPr marL="0" indent="0">
              <a:buNone/>
            </a:pPr>
            <a:r>
              <a:rPr lang="en-US" dirty="0"/>
              <a:t>[4] David Yang, “Discussion on EHT Study Group Formation”, IEEE 802.11-18/1180</a:t>
            </a:r>
          </a:p>
          <a:p>
            <a:pPr marL="0" indent="0">
              <a:buNone/>
            </a:pPr>
            <a:r>
              <a:rPr lang="en-US" dirty="0"/>
              <a:t>[5] Ron </a:t>
            </a:r>
            <a:r>
              <a:rPr lang="en-US" dirty="0" err="1"/>
              <a:t>Porat</a:t>
            </a:r>
            <a:r>
              <a:rPr lang="en-US" dirty="0"/>
              <a:t>, “Distributed MU-MIMO”, IEEE 802.11-18/1439</a:t>
            </a:r>
          </a:p>
          <a:p>
            <a:pPr marL="0" indent="0">
              <a:buNone/>
            </a:pPr>
            <a:r>
              <a:rPr lang="en-US" dirty="0"/>
              <a:t>[6] Jianhan Liu, “Features for Multi-AP Coordination”, IEEE 802.11-18/1509</a:t>
            </a:r>
          </a:p>
          <a:p>
            <a:pPr marL="0" indent="0">
              <a:buNone/>
            </a:pPr>
            <a:r>
              <a:rPr lang="en-US" dirty="0"/>
              <a:t>[7] Yusuke Tanaka, “View on EHT Candidate Features”, IEEE 802.11-18/1533</a:t>
            </a:r>
          </a:p>
          <a:p>
            <a:pPr marL="0" indent="0">
              <a:buNone/>
            </a:pPr>
            <a:r>
              <a:rPr lang="en-US" dirty="0"/>
              <a:t>[8] </a:t>
            </a:r>
            <a:r>
              <a:rPr lang="en-US" dirty="0" err="1"/>
              <a:t>Kome</a:t>
            </a:r>
            <a:r>
              <a:rPr lang="en-US" dirty="0"/>
              <a:t> </a:t>
            </a:r>
            <a:r>
              <a:rPr lang="en-US" dirty="0" err="1"/>
              <a:t>Oteri</a:t>
            </a:r>
            <a:r>
              <a:rPr lang="en-US" dirty="0"/>
              <a:t>, “Technology Features for 802.11 EHT”, IEEE 802.11-18/1547</a:t>
            </a:r>
          </a:p>
          <a:p>
            <a:pPr marL="0" indent="0">
              <a:buNone/>
            </a:pPr>
            <a:r>
              <a:rPr lang="en-US" dirty="0"/>
              <a:t>[9] </a:t>
            </a:r>
            <a:r>
              <a:rPr lang="en-US" dirty="0" err="1"/>
              <a:t>Tianyu</a:t>
            </a:r>
            <a:r>
              <a:rPr lang="en-US" dirty="0"/>
              <a:t> Wu, “Further study on potential features”, IEEE 802.11-18/1575</a:t>
            </a:r>
          </a:p>
          <a:p>
            <a:pPr marL="0" indent="0">
              <a:buNone/>
            </a:pPr>
            <a:r>
              <a:rPr lang="en-US" dirty="0"/>
              <a:t>[10] </a:t>
            </a:r>
            <a:r>
              <a:rPr lang="en-US" dirty="0" err="1"/>
              <a:t>Hongyuan</a:t>
            </a:r>
            <a:r>
              <a:rPr lang="en-US" dirty="0"/>
              <a:t> Zhang, “AP Coordinated </a:t>
            </a:r>
            <a:r>
              <a:rPr lang="en-US" dirty="0" err="1"/>
              <a:t>beamforming</a:t>
            </a:r>
            <a:r>
              <a:rPr lang="en-US" dirty="0"/>
              <a:t> for EHT”, IEEE 802.11-18/1510</a:t>
            </a:r>
          </a:p>
          <a:p>
            <a:pPr marL="0" indent="0">
              <a:buNone/>
            </a:pPr>
            <a:r>
              <a:rPr lang="en-US" dirty="0"/>
              <a:t>[11] </a:t>
            </a:r>
            <a:r>
              <a:rPr lang="en-US" dirty="0" err="1"/>
              <a:t>Xiaogang</a:t>
            </a:r>
            <a:r>
              <a:rPr lang="en-US" dirty="0"/>
              <a:t> Chen, “Discussions on the PHY Features for EHT”, IEEE 802.11-18/1461</a:t>
            </a:r>
          </a:p>
          <a:p>
            <a:pPr marL="0" indent="0">
              <a:buNone/>
            </a:pPr>
            <a:r>
              <a:rPr lang="en-US" dirty="0"/>
              <a:t>[12] Yang Bo, “Considerations on AP Coordination”, IEEE </a:t>
            </a:r>
            <a:r>
              <a:rPr lang="en-US" dirty="0" smtClean="0"/>
              <a:t>802.11-18/1576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ko-KR" dirty="0"/>
              <a:t>January</a:t>
            </a:r>
            <a:r>
              <a:rPr lang="en-US" dirty="0"/>
              <a:t>, 2019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Kiseon Ryu,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641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July and September IEEE meeting, multi-AP coordination was proposed in several contributions for EHT </a:t>
            </a:r>
            <a:r>
              <a:rPr lang="en-US" altLang="ko-KR" dirty="0" smtClean="0"/>
              <a:t>such </a:t>
            </a:r>
            <a:r>
              <a:rPr lang="en-US" altLang="ko-KR" dirty="0"/>
              <a:t>as [1] to [12]  </a:t>
            </a:r>
          </a:p>
          <a:p>
            <a:r>
              <a:rPr lang="en-US" altLang="ko-KR" dirty="0"/>
              <a:t>Multi-AP coordination </a:t>
            </a:r>
            <a:r>
              <a:rPr lang="en-US" altLang="ko-KR" dirty="0" smtClean="0"/>
              <a:t>can be </a:t>
            </a:r>
            <a:r>
              <a:rPr lang="en-US" altLang="ko-KR" dirty="0"/>
              <a:t>considered as an </a:t>
            </a:r>
            <a:r>
              <a:rPr lang="en-US" altLang="ko-KR"/>
              <a:t>EHT </a:t>
            </a:r>
            <a:r>
              <a:rPr lang="en-US" altLang="ko-KR" smtClean="0"/>
              <a:t>key feature </a:t>
            </a:r>
            <a:r>
              <a:rPr lang="en-US" altLang="ko-KR" dirty="0" smtClean="0"/>
              <a:t>to improve what we already have</a:t>
            </a:r>
            <a:endParaRPr lang="en-US" altLang="ko-KR" dirty="0"/>
          </a:p>
          <a:p>
            <a:pPr lvl="1"/>
            <a:r>
              <a:rPr lang="en-US" altLang="ko-KR" dirty="0"/>
              <a:t>Mesh </a:t>
            </a:r>
            <a:r>
              <a:rPr lang="en-US" altLang="ko-KR" dirty="0" err="1"/>
              <a:t>wifi</a:t>
            </a:r>
            <a:r>
              <a:rPr lang="en-US" altLang="ko-KR" dirty="0"/>
              <a:t> devices are already in the market</a:t>
            </a:r>
          </a:p>
          <a:p>
            <a:pPr lvl="1"/>
            <a:r>
              <a:rPr lang="en-US" altLang="ko-KR" dirty="0"/>
              <a:t>Wi-Fi Alliance Multi-AP program is based on the multiple AP network over the wireless backhaul.  </a:t>
            </a:r>
          </a:p>
          <a:p>
            <a:r>
              <a:rPr lang="en-US" altLang="ko-KR" dirty="0"/>
              <a:t>In this contribution, we discuss the high level issues to be considered for multi-AP coordination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ko-KR" dirty="0"/>
              <a:t>January</a:t>
            </a:r>
            <a:r>
              <a:rPr lang="en-US" dirty="0"/>
              <a:t>, 2019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Kiseon Ryu,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22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</a:t>
            </a:r>
            <a:r>
              <a:rPr lang="en-US" dirty="0" smtClean="0"/>
              <a:t>New </a:t>
            </a:r>
            <a:r>
              <a:rPr lang="en-US" dirty="0"/>
              <a:t>T</a:t>
            </a:r>
            <a:r>
              <a:rPr lang="en-US" dirty="0" smtClean="0"/>
              <a:t>ype </a:t>
            </a:r>
            <a:r>
              <a:rPr lang="en-US" dirty="0"/>
              <a:t>of D</a:t>
            </a:r>
            <a:r>
              <a:rPr lang="en-US" dirty="0" smtClean="0"/>
              <a:t>evice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New type of devices for joint transmission was mentioned in [5]</a:t>
            </a:r>
          </a:p>
          <a:p>
            <a:r>
              <a:rPr lang="en-US" sz="2000" dirty="0" smtClean="0"/>
              <a:t>Master AP (</a:t>
            </a:r>
            <a:r>
              <a:rPr lang="en-US" sz="2000" dirty="0"/>
              <a:t>M</a:t>
            </a:r>
            <a:r>
              <a:rPr lang="en-US" sz="2000" dirty="0" smtClean="0"/>
              <a:t>-AP)</a:t>
            </a:r>
            <a:endParaRPr lang="en-US" sz="2000" dirty="0"/>
          </a:p>
          <a:p>
            <a:pPr lvl="1"/>
            <a:r>
              <a:rPr lang="en-US" sz="1800" dirty="0"/>
              <a:t>Being a role of the AP coordinator</a:t>
            </a:r>
          </a:p>
          <a:p>
            <a:r>
              <a:rPr lang="en-US" sz="2000" dirty="0" smtClean="0"/>
              <a:t>Slave </a:t>
            </a:r>
            <a:r>
              <a:rPr lang="en-US" sz="2000" dirty="0"/>
              <a:t>AP (</a:t>
            </a:r>
            <a:r>
              <a:rPr lang="en-US" sz="2000" dirty="0" smtClean="0"/>
              <a:t>S-AP)</a:t>
            </a:r>
            <a:endParaRPr lang="en-US" sz="2000" dirty="0"/>
          </a:p>
          <a:p>
            <a:pPr lvl="1"/>
            <a:r>
              <a:rPr lang="en-US" sz="1800" dirty="0"/>
              <a:t>Participating in the joint transmission coordinated </a:t>
            </a:r>
            <a:r>
              <a:rPr lang="en-US" sz="1800"/>
              <a:t>by </a:t>
            </a:r>
            <a:r>
              <a:rPr lang="en-US" sz="1800" smtClean="0"/>
              <a:t>Master AP</a:t>
            </a:r>
            <a:endParaRPr lang="en-US" sz="1800" dirty="0"/>
          </a:p>
          <a:p>
            <a:pPr lvl="1"/>
            <a:r>
              <a:rPr lang="en-US" sz="1800" dirty="0"/>
              <a:t>May have functionalities of both STA and AP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ko-KR" dirty="0"/>
              <a:t>January</a:t>
            </a:r>
            <a:r>
              <a:rPr lang="en-US" dirty="0"/>
              <a:t>, 2019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Kiseon Ryu, LG Electronics</a:t>
            </a:r>
            <a:endParaRPr lang="en-US" altLang="ko-KR" dirty="0"/>
          </a:p>
        </p:txBody>
      </p:sp>
      <p:grpSp>
        <p:nvGrpSpPr>
          <p:cNvPr id="7" name="Group 6"/>
          <p:cNvGrpSpPr/>
          <p:nvPr/>
        </p:nvGrpSpPr>
        <p:grpSpPr>
          <a:xfrm>
            <a:off x="1410564" y="4191000"/>
            <a:ext cx="5868848" cy="2134312"/>
            <a:chOff x="2501428" y="2998182"/>
            <a:chExt cx="6820463" cy="247861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01428" y="3405810"/>
              <a:ext cx="1188485" cy="852121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2689118" y="4257931"/>
              <a:ext cx="748038" cy="357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/>
                <a:t>M</a:t>
              </a:r>
              <a:r>
                <a:rPr lang="en-US" altLang="ko-KR" sz="1400" dirty="0" smtClean="0">
                  <a:solidFill>
                    <a:schemeClr val="tx1"/>
                  </a:solidFill>
                </a:rPr>
                <a:t>-AP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11328" y="2998182"/>
              <a:ext cx="1188485" cy="852121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5762670" y="3852622"/>
              <a:ext cx="816380" cy="357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schemeClr val="tx1"/>
                  </a:solidFill>
                </a:rPr>
                <a:t>S-AP1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Connector 11"/>
            <p:cNvCxnSpPr>
              <a:stCxn id="8" idx="3"/>
            </p:cNvCxnSpPr>
            <p:nvPr/>
          </p:nvCxnSpPr>
          <p:spPr>
            <a:xfrm flipV="1">
              <a:off x="3689913" y="3534414"/>
              <a:ext cx="1821415" cy="297457"/>
            </a:xfrm>
            <a:prstGeom prst="line">
              <a:avLst/>
            </a:prstGeom>
            <a:ln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 rot="21034920">
              <a:off x="3797374" y="3337268"/>
              <a:ext cx="1428017" cy="357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schemeClr val="tx1"/>
                  </a:solidFill>
                </a:rPr>
                <a:t>Coordination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3689912" y="4221164"/>
              <a:ext cx="1821415" cy="497643"/>
            </a:xfrm>
            <a:prstGeom prst="line">
              <a:avLst/>
            </a:prstGeom>
            <a:ln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 rot="950707">
              <a:off x="3834231" y="4454943"/>
              <a:ext cx="1450050" cy="357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schemeClr val="tx1"/>
                  </a:solidFill>
                </a:rPr>
                <a:t>Coordination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67906" y="4275950"/>
              <a:ext cx="1188485" cy="852121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5819248" y="5119373"/>
              <a:ext cx="844945" cy="357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schemeClr val="tx1"/>
                  </a:solidFill>
                </a:rPr>
                <a:t>S-AP2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117432" y="3665299"/>
              <a:ext cx="1204459" cy="676753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8397947" y="4442597"/>
              <a:ext cx="685800" cy="357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schemeClr val="tx1"/>
                  </a:solidFill>
                </a:rPr>
                <a:t>STA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6664192" y="3647454"/>
              <a:ext cx="1574962" cy="285536"/>
            </a:xfrm>
            <a:prstGeom prst="line">
              <a:avLst/>
            </a:prstGeom>
            <a:ln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 rot="619619">
              <a:off x="6611798" y="3415142"/>
              <a:ext cx="1748575" cy="357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schemeClr val="tx1"/>
                  </a:solidFill>
                </a:rPr>
                <a:t>Joint transmission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Connector 21"/>
            <p:cNvCxnSpPr>
              <a:stCxn id="16" idx="3"/>
            </p:cNvCxnSpPr>
            <p:nvPr/>
          </p:nvCxnSpPr>
          <p:spPr>
            <a:xfrm flipV="1">
              <a:off x="6756391" y="4246752"/>
              <a:ext cx="1514192" cy="455259"/>
            </a:xfrm>
            <a:prstGeom prst="line">
              <a:avLst/>
            </a:prstGeom>
            <a:ln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 rot="20589038">
              <a:off x="6690891" y="4477291"/>
              <a:ext cx="1795104" cy="357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schemeClr val="tx1"/>
                  </a:solidFill>
                </a:rPr>
                <a:t>Joint transmission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583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Categorization of Multi-AP </a:t>
            </a:r>
            <a:r>
              <a:rPr lang="en-US" sz="2800" dirty="0" smtClean="0"/>
              <a:t>Coordination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Autofit/>
          </a:bodyPr>
          <a:lstStyle/>
          <a:p>
            <a:r>
              <a:rPr lang="en-US" sz="1600" dirty="0"/>
              <a:t>At first, we can categorize the multi-AP coordination features as the following high levels</a:t>
            </a:r>
          </a:p>
          <a:p>
            <a:pPr lvl="1"/>
            <a:r>
              <a:rPr lang="en-US" sz="1400" dirty="0"/>
              <a:t>Level 1: Multi-AP coordinated </a:t>
            </a:r>
            <a:r>
              <a:rPr lang="en-US" sz="1400" dirty="0" smtClean="0"/>
              <a:t>scheduling/</a:t>
            </a:r>
            <a:r>
              <a:rPr lang="en-US" sz="1400" dirty="0" err="1" smtClean="0"/>
              <a:t>beamforming</a:t>
            </a:r>
            <a:endParaRPr lang="en-US" sz="1400" dirty="0"/>
          </a:p>
          <a:p>
            <a:pPr lvl="2"/>
            <a:r>
              <a:rPr lang="en-US" sz="1200" dirty="0"/>
              <a:t>Required features: Multi-AP </a:t>
            </a:r>
            <a:r>
              <a:rPr lang="en-US" sz="1200" dirty="0" smtClean="0"/>
              <a:t>sounding and feedback </a:t>
            </a:r>
            <a:endParaRPr lang="en-US" sz="1200" dirty="0"/>
          </a:p>
          <a:p>
            <a:pPr lvl="1"/>
            <a:r>
              <a:rPr lang="en-US" sz="1400" dirty="0"/>
              <a:t>Level 2: Dynamic AP selection</a:t>
            </a:r>
          </a:p>
          <a:p>
            <a:pPr lvl="2"/>
            <a:r>
              <a:rPr lang="en-US" sz="1200" dirty="0"/>
              <a:t>Required features: Multi-AP </a:t>
            </a:r>
            <a:r>
              <a:rPr lang="en-US" sz="1200" dirty="0" smtClean="0"/>
              <a:t>channel measurement and </a:t>
            </a:r>
            <a:r>
              <a:rPr lang="en-US" sz="1200" dirty="0"/>
              <a:t>Feedback mechanism for best AP </a:t>
            </a:r>
            <a:r>
              <a:rPr lang="en-US" sz="1200" dirty="0" smtClean="0"/>
              <a:t>selection, STA context and data sharing among multi-APs</a:t>
            </a:r>
            <a:endParaRPr lang="en-US" sz="1200" dirty="0"/>
          </a:p>
          <a:p>
            <a:pPr lvl="1"/>
            <a:r>
              <a:rPr lang="en-US" sz="1400" dirty="0"/>
              <a:t>Level 3: Joint </a:t>
            </a:r>
            <a:r>
              <a:rPr lang="en-US" sz="1400" dirty="0" smtClean="0"/>
              <a:t>Transmission (JTX)</a:t>
            </a:r>
            <a:endParaRPr lang="en-US" sz="1400" dirty="0"/>
          </a:p>
          <a:p>
            <a:pPr lvl="2"/>
            <a:r>
              <a:rPr lang="en-US" sz="1200" dirty="0"/>
              <a:t>Required features: Multi-AP sounding, Context sharing, Synch </a:t>
            </a:r>
            <a:r>
              <a:rPr lang="en-US" sz="1200" dirty="0" smtClean="0"/>
              <a:t>among multi-APs, </a:t>
            </a:r>
            <a:r>
              <a:rPr lang="en-US" sz="1200" dirty="0"/>
              <a:t>Data and control info. sharing among </a:t>
            </a:r>
            <a:r>
              <a:rPr lang="en-US" sz="1200" dirty="0" smtClean="0"/>
              <a:t>multi-APs</a:t>
            </a:r>
            <a:endParaRPr lang="en-US" sz="1200" dirty="0"/>
          </a:p>
          <a:p>
            <a:r>
              <a:rPr lang="en-US" sz="1600" dirty="0"/>
              <a:t>At second, we can further categorize </a:t>
            </a:r>
            <a:r>
              <a:rPr lang="en-US" sz="1600" dirty="0" smtClean="0"/>
              <a:t>it according </a:t>
            </a:r>
            <a:r>
              <a:rPr lang="en-US" sz="1600" dirty="0"/>
              <a:t>to resource utilization for multiple AP transmission</a:t>
            </a:r>
          </a:p>
          <a:p>
            <a:pPr lvl="1"/>
            <a:r>
              <a:rPr lang="en-US" sz="1400" dirty="0"/>
              <a:t>Same or different freq. </a:t>
            </a:r>
            <a:r>
              <a:rPr lang="en-US" sz="1400" dirty="0" smtClean="0"/>
              <a:t>resources (RU or unit of 20MHz channel)</a:t>
            </a:r>
            <a:endParaRPr lang="en-US" sz="1400" dirty="0"/>
          </a:p>
          <a:p>
            <a:pPr lvl="1"/>
            <a:r>
              <a:rPr lang="en-US" sz="1400" dirty="0"/>
              <a:t>Same or different </a:t>
            </a:r>
            <a:r>
              <a:rPr lang="en-US" sz="1400" dirty="0" smtClean="0"/>
              <a:t>time</a:t>
            </a:r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ko-KR" dirty="0"/>
              <a:t>January</a:t>
            </a:r>
            <a:r>
              <a:rPr lang="en-US" dirty="0"/>
              <a:t>, 2019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Kiseon Ryu, LG Electronics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832761"/>
              </p:ext>
            </p:extLst>
          </p:nvPr>
        </p:nvGraphicFramePr>
        <p:xfrm>
          <a:off x="1143000" y="5181600"/>
          <a:ext cx="7010401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685800"/>
                <a:gridCol w="1295400"/>
                <a:gridCol w="1428045"/>
                <a:gridCol w="2077156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Tech. Cat.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Time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AP1 </a:t>
                      </a:r>
                      <a:r>
                        <a:rPr lang="en-US" sz="1100" dirty="0" err="1" smtClean="0"/>
                        <a:t>Tx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AP2 </a:t>
                      </a:r>
                      <a:r>
                        <a:rPr lang="en-US" sz="1100" dirty="0" err="1" smtClean="0"/>
                        <a:t>Tx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Gain</a:t>
                      </a:r>
                      <a:endParaRPr lang="en-US" sz="1100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C-</a:t>
                      </a:r>
                      <a:r>
                        <a:rPr lang="en-US" sz="1100" baseline="0" dirty="0" smtClean="0"/>
                        <a:t>BF/C-SCH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RU1 (STA1)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RU1</a:t>
                      </a:r>
                      <a:r>
                        <a:rPr lang="en-US" sz="1100" baseline="0" dirty="0" smtClean="0"/>
                        <a:t> or RU </a:t>
                      </a:r>
                      <a:r>
                        <a:rPr lang="en-US" sz="1100" dirty="0" smtClean="0"/>
                        <a:t>2 (STA2)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Interference nulling, Freq.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re-use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13360">
                <a:tc rowSpan="2">
                  <a:txBody>
                    <a:bodyPr/>
                    <a:lstStyle/>
                    <a:p>
                      <a:r>
                        <a:rPr lang="en-US" sz="1100" dirty="0" smtClean="0"/>
                        <a:t>D-AP selection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RU (STA1)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Best link selection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133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T2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RU (STA1)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86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JTX (D-MIMO)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RU1 (STA1)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RU1 (STA1)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Spatial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diversity, SNR gain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97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7790"/>
          </a:xfrm>
        </p:spPr>
        <p:txBody>
          <a:bodyPr/>
          <a:lstStyle/>
          <a:p>
            <a:r>
              <a:rPr lang="en-US" sz="2800" dirty="0"/>
              <a:t>Possible </a:t>
            </a:r>
            <a:r>
              <a:rPr lang="en-US" sz="2800" dirty="0" smtClean="0"/>
              <a:t>Scenarios for Joint Transmission (JTX)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924800" cy="4646613"/>
          </a:xfrm>
        </p:spPr>
        <p:txBody>
          <a:bodyPr>
            <a:noAutofit/>
          </a:bodyPr>
          <a:lstStyle/>
          <a:p>
            <a:r>
              <a:rPr lang="en-US" sz="1600" dirty="0"/>
              <a:t>Scenario #1                                                       </a:t>
            </a:r>
            <a:r>
              <a:rPr lang="en-US" sz="1600" dirty="0" smtClean="0"/>
              <a:t>		Scenario </a:t>
            </a:r>
            <a:r>
              <a:rPr lang="en-US" sz="1600" dirty="0"/>
              <a:t>#2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For </a:t>
            </a:r>
            <a:r>
              <a:rPr lang="en-US" sz="1600" dirty="0"/>
              <a:t>both cases, </a:t>
            </a:r>
            <a:r>
              <a:rPr lang="en-US" sz="1600" dirty="0" smtClean="0"/>
              <a:t>data </a:t>
            </a:r>
            <a:r>
              <a:rPr lang="en-US" sz="1600" dirty="0"/>
              <a:t>sharing among multiple </a:t>
            </a:r>
            <a:r>
              <a:rPr lang="en-US" sz="1600" dirty="0" smtClean="0"/>
              <a:t>APs </a:t>
            </a:r>
            <a:r>
              <a:rPr lang="en-US" sz="1600" dirty="0"/>
              <a:t>is performed at T1 and </a:t>
            </a:r>
            <a:r>
              <a:rPr lang="en-US" sz="1600" dirty="0" smtClean="0"/>
              <a:t>JTX </a:t>
            </a:r>
            <a:r>
              <a:rPr lang="en-US" sz="1600" dirty="0"/>
              <a:t>is performed at T2</a:t>
            </a:r>
          </a:p>
          <a:p>
            <a:pPr lvl="1"/>
            <a:r>
              <a:rPr lang="en-US" sz="1400" dirty="0" smtClean="0"/>
              <a:t>Master AP</a:t>
            </a:r>
            <a:endParaRPr lang="en-US" sz="1400" dirty="0"/>
          </a:p>
          <a:p>
            <a:pPr lvl="2"/>
            <a:r>
              <a:rPr lang="en-US" sz="1200" dirty="0"/>
              <a:t>AP1 for both scenarios</a:t>
            </a:r>
          </a:p>
          <a:p>
            <a:pPr lvl="1"/>
            <a:r>
              <a:rPr lang="en-US" sz="1400" dirty="0"/>
              <a:t>APs participating in </a:t>
            </a:r>
            <a:r>
              <a:rPr lang="en-US" sz="1400" dirty="0" smtClean="0"/>
              <a:t>JTX</a:t>
            </a:r>
            <a:endParaRPr lang="en-US" sz="1400" dirty="0"/>
          </a:p>
          <a:p>
            <a:pPr lvl="2"/>
            <a:r>
              <a:rPr lang="en-US" sz="1200" dirty="0"/>
              <a:t>AP2 and AP3(scenario1), AP1 and AP2(scenario2) </a:t>
            </a:r>
            <a:endParaRPr lang="en-US" sz="1600" dirty="0" smtClean="0"/>
          </a:p>
          <a:p>
            <a:r>
              <a:rPr lang="en-US" sz="1600" dirty="0" smtClean="0"/>
              <a:t>In </a:t>
            </a:r>
            <a:r>
              <a:rPr lang="en-US" sz="1600" dirty="0"/>
              <a:t>case of scenario2, </a:t>
            </a:r>
            <a:r>
              <a:rPr lang="en-US" sz="1600" dirty="0" smtClean="0"/>
              <a:t>another approach is </a:t>
            </a:r>
            <a:r>
              <a:rPr lang="en-US" sz="1600" dirty="0"/>
              <a:t>also </a:t>
            </a:r>
            <a:r>
              <a:rPr lang="en-US" sz="1600" dirty="0" smtClean="0"/>
              <a:t>possible as follows: </a:t>
            </a:r>
            <a:endParaRPr lang="en-US" sz="1600" dirty="0"/>
          </a:p>
          <a:p>
            <a:pPr lvl="1"/>
            <a:r>
              <a:rPr lang="en-US" sz="1400" dirty="0"/>
              <a:t>AP1 sends a data frame to both AP2 and STA at T1 </a:t>
            </a:r>
          </a:p>
          <a:p>
            <a:pPr lvl="1"/>
            <a:r>
              <a:rPr lang="en-US" sz="1400" dirty="0"/>
              <a:t>AP2 sends the data frame to STA at T2</a:t>
            </a:r>
          </a:p>
          <a:p>
            <a:pPr lvl="1"/>
            <a:r>
              <a:rPr lang="en-US" sz="1400" dirty="0"/>
              <a:t>STA gets the time diversity or combining gain through the data frames received from AP1 and AP2 </a:t>
            </a:r>
            <a:r>
              <a:rPr lang="en-US" sz="1400" dirty="0" smtClean="0"/>
              <a:t>at the different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ko-KR" dirty="0"/>
              <a:t>January</a:t>
            </a:r>
            <a:r>
              <a:rPr lang="en-US" dirty="0"/>
              <a:t>, 2019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Kiseon Ryu, LG Electronics</a:t>
            </a:r>
            <a:endParaRPr lang="en-US" altLang="ko-KR" dirty="0"/>
          </a:p>
        </p:txBody>
      </p:sp>
      <p:grpSp>
        <p:nvGrpSpPr>
          <p:cNvPr id="7" name="Group 6"/>
          <p:cNvGrpSpPr/>
          <p:nvPr/>
        </p:nvGrpSpPr>
        <p:grpSpPr>
          <a:xfrm>
            <a:off x="381000" y="1905365"/>
            <a:ext cx="4392767" cy="1800200"/>
            <a:chOff x="2501428" y="2998182"/>
            <a:chExt cx="6820463" cy="245715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01428" y="3405810"/>
              <a:ext cx="1188485" cy="852121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2872538" y="4257931"/>
              <a:ext cx="685800" cy="335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 smtClean="0">
                  <a:solidFill>
                    <a:schemeClr val="tx1"/>
                  </a:solidFill>
                </a:rPr>
                <a:t>AP1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11328" y="2998182"/>
              <a:ext cx="1188485" cy="852121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5762670" y="3852622"/>
              <a:ext cx="685800" cy="335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 smtClean="0">
                  <a:solidFill>
                    <a:schemeClr val="tx1"/>
                  </a:solidFill>
                </a:rPr>
                <a:t>AP2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Connector 11"/>
            <p:cNvCxnSpPr>
              <a:stCxn id="8" idx="3"/>
            </p:cNvCxnSpPr>
            <p:nvPr/>
          </p:nvCxnSpPr>
          <p:spPr>
            <a:xfrm flipV="1">
              <a:off x="3689913" y="3534414"/>
              <a:ext cx="1821415" cy="297457"/>
            </a:xfrm>
            <a:prstGeom prst="line">
              <a:avLst/>
            </a:prstGeom>
            <a:ln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 rot="21034920">
              <a:off x="3797374" y="3347999"/>
              <a:ext cx="1428016" cy="335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 smtClean="0">
                  <a:solidFill>
                    <a:srgbClr val="FF0000"/>
                  </a:solidFill>
                </a:rPr>
                <a:t>Data frame</a:t>
              </a:r>
              <a:endParaRPr lang="ko-KR" altLang="en-US" sz="1100" dirty="0">
                <a:solidFill>
                  <a:srgbClr val="FF0000"/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3689912" y="4221164"/>
              <a:ext cx="1821415" cy="497643"/>
            </a:xfrm>
            <a:prstGeom prst="line">
              <a:avLst/>
            </a:prstGeom>
            <a:ln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 rot="950707">
              <a:off x="3834231" y="4550043"/>
              <a:ext cx="1450050" cy="335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 smtClean="0">
                  <a:solidFill>
                    <a:srgbClr val="FF0000"/>
                  </a:solidFill>
                </a:rPr>
                <a:t>Data frame</a:t>
              </a:r>
              <a:endParaRPr lang="ko-KR" altLang="en-US" sz="1100" dirty="0">
                <a:solidFill>
                  <a:srgbClr val="FF0000"/>
                </a:solidFill>
              </a:endParaRPr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67906" y="4275950"/>
              <a:ext cx="1188485" cy="852121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5819248" y="5119373"/>
              <a:ext cx="685800" cy="335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 smtClean="0">
                  <a:solidFill>
                    <a:schemeClr val="tx1"/>
                  </a:solidFill>
                </a:rPr>
                <a:t>AP3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117432" y="3665299"/>
              <a:ext cx="1204459" cy="676753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8397945" y="4442597"/>
              <a:ext cx="889677" cy="335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 smtClean="0">
                  <a:solidFill>
                    <a:schemeClr val="tx1"/>
                  </a:solidFill>
                </a:rPr>
                <a:t>STA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6664192" y="3647454"/>
              <a:ext cx="1574962" cy="285536"/>
            </a:xfrm>
            <a:prstGeom prst="line">
              <a:avLst/>
            </a:prstGeom>
            <a:ln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 rot="619619">
              <a:off x="6820285" y="3422528"/>
              <a:ext cx="1428016" cy="335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 smtClean="0">
                  <a:solidFill>
                    <a:srgbClr val="0070C0"/>
                  </a:solidFill>
                </a:rPr>
                <a:t>Data frame</a:t>
              </a:r>
              <a:endParaRPr lang="ko-KR" altLang="en-US" sz="1100" dirty="0">
                <a:solidFill>
                  <a:srgbClr val="0070C0"/>
                </a:solidFill>
              </a:endParaRPr>
            </a:p>
          </p:txBody>
        </p:sp>
        <p:cxnSp>
          <p:nvCxnSpPr>
            <p:cNvPr id="22" name="Straight Connector 21"/>
            <p:cNvCxnSpPr>
              <a:stCxn id="16" idx="3"/>
            </p:cNvCxnSpPr>
            <p:nvPr/>
          </p:nvCxnSpPr>
          <p:spPr>
            <a:xfrm flipV="1">
              <a:off x="6756391" y="4246752"/>
              <a:ext cx="1514192" cy="455259"/>
            </a:xfrm>
            <a:prstGeom prst="line">
              <a:avLst/>
            </a:prstGeom>
            <a:ln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 rot="20589038">
              <a:off x="6911934" y="4550045"/>
              <a:ext cx="1450050" cy="335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 smtClean="0">
                  <a:solidFill>
                    <a:srgbClr val="0070C0"/>
                  </a:solidFill>
                </a:rPr>
                <a:t>Data frame</a:t>
              </a:r>
              <a:endParaRPr lang="ko-KR" altLang="en-US" sz="1100" dirty="0">
                <a:solidFill>
                  <a:srgbClr val="0070C0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143373" y="3877419"/>
              <a:ext cx="742195" cy="3359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1100" dirty="0">
                  <a:solidFill>
                    <a:srgbClr val="FF0000"/>
                  </a:solidFill>
                </a:rPr>
                <a:t>a</a:t>
              </a:r>
              <a:r>
                <a:rPr lang="en-US" altLang="ko-KR" sz="1100" dirty="0" smtClean="0">
                  <a:solidFill>
                    <a:srgbClr val="FF0000"/>
                  </a:solidFill>
                </a:rPr>
                <a:t>t T1</a:t>
              </a:r>
              <a:endParaRPr lang="ko-KR" altLang="en-US" sz="1100" dirty="0">
                <a:solidFill>
                  <a:srgbClr val="FF000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997657" y="3909618"/>
              <a:ext cx="742195" cy="3359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1100" dirty="0">
                  <a:solidFill>
                    <a:srgbClr val="0070C0"/>
                  </a:solidFill>
                </a:rPr>
                <a:t>a</a:t>
              </a:r>
              <a:r>
                <a:rPr lang="en-US" altLang="ko-KR" sz="1100" dirty="0" smtClean="0">
                  <a:solidFill>
                    <a:srgbClr val="0070C0"/>
                  </a:solidFill>
                </a:rPr>
                <a:t>t T2</a:t>
              </a:r>
              <a:endParaRPr lang="ko-KR" altLang="en-US" sz="11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214620" y="1905000"/>
            <a:ext cx="3395980" cy="1658323"/>
            <a:chOff x="3844891" y="2522175"/>
            <a:chExt cx="4393461" cy="2087312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44891" y="2863729"/>
              <a:ext cx="1055641" cy="713998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4174520" y="3577727"/>
              <a:ext cx="609145" cy="309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 smtClean="0">
                  <a:solidFill>
                    <a:schemeClr val="tx1"/>
                  </a:solidFill>
                </a:rPr>
                <a:t>AP1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18356" y="2522175"/>
              <a:ext cx="1055641" cy="713998"/>
            </a:xfrm>
            <a:prstGeom prst="rect">
              <a:avLst/>
            </a:prstGeom>
          </p:spPr>
        </p:pic>
        <p:sp>
          <p:nvSpPr>
            <p:cNvPr id="30" name="TextBox 29"/>
            <p:cNvSpPr txBox="1"/>
            <p:nvPr/>
          </p:nvSpPr>
          <p:spPr>
            <a:xfrm>
              <a:off x="7527037" y="2859774"/>
              <a:ext cx="609145" cy="309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 smtClean="0">
                  <a:solidFill>
                    <a:schemeClr val="tx1"/>
                  </a:solidFill>
                </a:rPr>
                <a:t>AP2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Connector 30"/>
            <p:cNvCxnSpPr>
              <a:stCxn id="27" idx="3"/>
            </p:cNvCxnSpPr>
            <p:nvPr/>
          </p:nvCxnSpPr>
          <p:spPr>
            <a:xfrm flipV="1">
              <a:off x="4900532" y="2971487"/>
              <a:ext cx="1617824" cy="249241"/>
            </a:xfrm>
            <a:prstGeom prst="line">
              <a:avLst/>
            </a:prstGeom>
            <a:ln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 rot="21034920">
              <a:off x="4993698" y="2773419"/>
              <a:ext cx="1607148" cy="309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 smtClean="0">
                  <a:solidFill>
                    <a:srgbClr val="FF0000"/>
                  </a:solidFill>
                </a:rPr>
                <a:t>Data frame at T1</a:t>
              </a:r>
              <a:endParaRPr lang="ko-KR" altLang="en-US" sz="1100" dirty="0">
                <a:solidFill>
                  <a:srgbClr val="FF0000"/>
                </a:solidFill>
              </a:endParaRPr>
            </a:p>
          </p:txBody>
        </p:sp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734511" y="4036119"/>
              <a:ext cx="1069829" cy="567056"/>
            </a:xfrm>
            <a:prstGeom prst="rect">
              <a:avLst/>
            </a:prstGeom>
          </p:spPr>
        </p:pic>
        <p:cxnSp>
          <p:nvCxnSpPr>
            <p:cNvPr id="34" name="Straight Connector 33"/>
            <p:cNvCxnSpPr/>
            <p:nvPr/>
          </p:nvCxnSpPr>
          <p:spPr>
            <a:xfrm>
              <a:off x="4863673" y="3454311"/>
              <a:ext cx="1870838" cy="662094"/>
            </a:xfrm>
            <a:prstGeom prst="line">
              <a:avLst/>
            </a:prstGeom>
            <a:ln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 rot="1203035">
              <a:off x="4985480" y="3823341"/>
              <a:ext cx="1598615" cy="309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 smtClean="0">
                  <a:solidFill>
                    <a:srgbClr val="0070C0"/>
                  </a:solidFill>
                </a:rPr>
                <a:t>Data frame at T2</a:t>
              </a:r>
              <a:endParaRPr lang="ko-KR" altLang="en-US" sz="1100" dirty="0">
                <a:solidFill>
                  <a:srgbClr val="0070C0"/>
                </a:solidFill>
              </a:endParaRPr>
            </a:p>
          </p:txBody>
        </p:sp>
        <p:cxnSp>
          <p:nvCxnSpPr>
            <p:cNvPr id="36" name="Straight Arrow Connector 35"/>
            <p:cNvCxnSpPr>
              <a:stCxn id="29" idx="2"/>
            </p:cNvCxnSpPr>
            <p:nvPr/>
          </p:nvCxnSpPr>
          <p:spPr>
            <a:xfrm flipH="1">
              <a:off x="7046176" y="3236173"/>
              <a:ext cx="1" cy="71542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7629207" y="4299673"/>
              <a:ext cx="609145" cy="309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 smtClean="0">
                  <a:solidFill>
                    <a:schemeClr val="tx1"/>
                  </a:solidFill>
                </a:rPr>
                <a:t>STA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062169" y="3268486"/>
              <a:ext cx="1151365" cy="309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 smtClean="0">
                  <a:solidFill>
                    <a:srgbClr val="0070C0"/>
                  </a:solidFill>
                </a:rPr>
                <a:t>Data frame</a:t>
              </a:r>
              <a:endParaRPr lang="ko-KR" altLang="en-US" sz="1100" dirty="0">
                <a:solidFill>
                  <a:srgbClr val="0070C0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245991" y="3441953"/>
              <a:ext cx="664045" cy="30981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1100" dirty="0">
                  <a:solidFill>
                    <a:srgbClr val="0070C0"/>
                  </a:solidFill>
                </a:rPr>
                <a:t>a</a:t>
              </a:r>
              <a:r>
                <a:rPr lang="en-US" altLang="ko-KR" sz="1100" dirty="0" smtClean="0">
                  <a:solidFill>
                    <a:srgbClr val="0070C0"/>
                  </a:solidFill>
                </a:rPr>
                <a:t>t T2 </a:t>
              </a:r>
              <a:endParaRPr lang="ko-KR" altLang="en-US" sz="1100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066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64647"/>
          </a:xfrm>
        </p:spPr>
        <p:txBody>
          <a:bodyPr/>
          <a:lstStyle/>
          <a:p>
            <a:r>
              <a:rPr lang="en-US" altLang="ko-KR" sz="2400" dirty="0" smtClean="0"/>
              <a:t>Selection of APs and Sounding for JTX</a:t>
            </a:r>
            <a:endParaRPr lang="en-US" altLang="ko-K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2895600"/>
          </a:xfrm>
        </p:spPr>
        <p:txBody>
          <a:bodyPr/>
          <a:lstStyle/>
          <a:p>
            <a:r>
              <a:rPr lang="en-US" altLang="ko-KR" sz="1400" dirty="0" smtClean="0"/>
              <a:t>Possible procedure </a:t>
            </a:r>
            <a:endParaRPr lang="en-US" altLang="ko-KR" sz="1400" dirty="0"/>
          </a:p>
          <a:p>
            <a:pPr lvl="1"/>
            <a:r>
              <a:rPr lang="en-US" altLang="ko-KR" sz="1200" dirty="0"/>
              <a:t>Master AP transmits a </a:t>
            </a:r>
            <a:r>
              <a:rPr lang="en-US" altLang="ko-KR" sz="1200" dirty="0" smtClean="0"/>
              <a:t>JTX NDPA frame</a:t>
            </a:r>
            <a:endParaRPr lang="en-US" altLang="ko-KR" sz="1200" dirty="0"/>
          </a:p>
          <a:p>
            <a:pPr lvl="2"/>
            <a:r>
              <a:rPr lang="en-US" altLang="ko-KR" sz="1100" dirty="0"/>
              <a:t>Inform slave APs that </a:t>
            </a:r>
            <a:r>
              <a:rPr lang="en-US" altLang="ko-KR" sz="1100" dirty="0" smtClean="0"/>
              <a:t>JTX will </a:t>
            </a:r>
            <a:r>
              <a:rPr lang="en-US" altLang="ko-KR" sz="1100" dirty="0"/>
              <a:t>be performed to STA1, and request </a:t>
            </a:r>
            <a:r>
              <a:rPr lang="en-US" altLang="ko-KR" sz="1100" dirty="0" smtClean="0"/>
              <a:t>the slave AP1 </a:t>
            </a:r>
            <a:r>
              <a:rPr lang="en-US" altLang="ko-KR" sz="1100" dirty="0"/>
              <a:t>associated with STA1 to transmit a </a:t>
            </a:r>
            <a:r>
              <a:rPr lang="en-US" altLang="ko-KR" sz="1100" dirty="0" smtClean="0"/>
              <a:t>Trigger frame </a:t>
            </a:r>
            <a:r>
              <a:rPr lang="en-US" altLang="ko-KR" sz="1100" dirty="0"/>
              <a:t>which solicits </a:t>
            </a:r>
            <a:r>
              <a:rPr lang="en-US" altLang="ko-KR" sz="1100" dirty="0" smtClean="0"/>
              <a:t>STA’s </a:t>
            </a:r>
            <a:r>
              <a:rPr lang="en-US" altLang="ko-KR" sz="1100" dirty="0" smtClean="0"/>
              <a:t>NDP frame</a:t>
            </a:r>
            <a:endParaRPr lang="en-US" altLang="ko-KR" sz="1100" dirty="0"/>
          </a:p>
          <a:p>
            <a:pPr lvl="2"/>
            <a:r>
              <a:rPr lang="en-US" altLang="ko-KR" sz="1100" dirty="0"/>
              <a:t>Request slave APs to feed back the channel state information after receiving NDP from STA1 so that the master AP selects the slave APs which will participate in </a:t>
            </a:r>
            <a:r>
              <a:rPr lang="en-US" altLang="ko-KR" sz="1100" dirty="0" smtClean="0"/>
              <a:t>JTX</a:t>
            </a:r>
            <a:endParaRPr lang="en-US" altLang="ko-KR" sz="1100" dirty="0"/>
          </a:p>
          <a:p>
            <a:pPr lvl="1"/>
            <a:r>
              <a:rPr lang="en-US" altLang="ko-KR" sz="1200" dirty="0">
                <a:sym typeface="Wingdings" panose="05000000000000000000" pitchFamily="2" charset="2"/>
              </a:rPr>
              <a:t>Slave AP1 transmits </a:t>
            </a:r>
            <a:r>
              <a:rPr lang="en-US" altLang="ko-KR" sz="1200" dirty="0"/>
              <a:t>a </a:t>
            </a:r>
            <a:r>
              <a:rPr lang="en-US" altLang="ko-KR" sz="1200" dirty="0" smtClean="0"/>
              <a:t>Trigger </a:t>
            </a:r>
            <a:r>
              <a:rPr lang="en-US" altLang="ko-KR" sz="1200" dirty="0"/>
              <a:t>frame </a:t>
            </a:r>
            <a:r>
              <a:rPr lang="en-US" altLang="ko-KR" sz="1200" dirty="0">
                <a:sym typeface="Wingdings" panose="05000000000000000000" pitchFamily="2" charset="2"/>
              </a:rPr>
              <a:t>which solicits </a:t>
            </a:r>
            <a:r>
              <a:rPr lang="en-US" altLang="ko-KR" sz="1200" dirty="0" smtClean="0">
                <a:sym typeface="Wingdings" panose="05000000000000000000" pitchFamily="2" charset="2"/>
              </a:rPr>
              <a:t>STA’s </a:t>
            </a:r>
            <a:r>
              <a:rPr lang="en-US" altLang="ko-KR" sz="1200" dirty="0" smtClean="0">
                <a:sym typeface="Wingdings" panose="05000000000000000000" pitchFamily="2" charset="2"/>
              </a:rPr>
              <a:t>NDP frame </a:t>
            </a:r>
            <a:r>
              <a:rPr lang="en-US" altLang="ko-KR" sz="1200" dirty="0" smtClean="0">
                <a:sym typeface="Wingdings" panose="05000000000000000000" pitchFamily="2" charset="2"/>
              </a:rPr>
              <a:t>(Note. This can be omitted if a STA can receive the JTX NDPA frame directly from the master AP)</a:t>
            </a:r>
          </a:p>
          <a:p>
            <a:pPr lvl="1"/>
            <a:r>
              <a:rPr lang="en-US" altLang="ko-KR" sz="1200" dirty="0" smtClean="0">
                <a:sym typeface="Wingdings" panose="05000000000000000000" pitchFamily="2" charset="2"/>
              </a:rPr>
              <a:t>STA transmits an NDP frame</a:t>
            </a:r>
          </a:p>
          <a:p>
            <a:pPr lvl="1"/>
            <a:r>
              <a:rPr lang="en-US" altLang="ko-KR" sz="1200" dirty="0" smtClean="0">
                <a:sym typeface="Wingdings" panose="05000000000000000000" pitchFamily="2" charset="2"/>
              </a:rPr>
              <a:t>Slave </a:t>
            </a:r>
            <a:r>
              <a:rPr lang="en-US" altLang="ko-KR" sz="1200" dirty="0">
                <a:sym typeface="Wingdings" panose="05000000000000000000" pitchFamily="2" charset="2"/>
              </a:rPr>
              <a:t>APs estimate the channel state and feed it back to </a:t>
            </a:r>
            <a:r>
              <a:rPr lang="en-US" altLang="ko-KR" sz="1200" dirty="0" smtClean="0">
                <a:sym typeface="Wingdings" panose="05000000000000000000" pitchFamily="2" charset="2"/>
              </a:rPr>
              <a:t>the master </a:t>
            </a:r>
            <a:r>
              <a:rPr lang="en-US" altLang="ko-KR" sz="1200" dirty="0">
                <a:sym typeface="Wingdings" panose="05000000000000000000" pitchFamily="2" charset="2"/>
              </a:rPr>
              <a:t>AP</a:t>
            </a:r>
          </a:p>
          <a:p>
            <a:pPr lvl="2"/>
            <a:r>
              <a:rPr lang="en-US" altLang="ko-KR" sz="1100" dirty="0">
                <a:sym typeface="Wingdings" panose="05000000000000000000" pitchFamily="2" charset="2"/>
              </a:rPr>
              <a:t>UL MU procedure can be used to transmit the feedback from multiple slave APs</a:t>
            </a:r>
          </a:p>
          <a:p>
            <a:pPr lvl="2"/>
            <a:r>
              <a:rPr lang="en-US" altLang="ko-KR" sz="1100" dirty="0">
                <a:sym typeface="Wingdings" panose="05000000000000000000" pitchFamily="2" charset="2"/>
              </a:rPr>
              <a:t>Channel reciprocity can be used to compute the </a:t>
            </a:r>
            <a:r>
              <a:rPr lang="en-US" altLang="ko-KR" sz="1100" dirty="0" err="1">
                <a:sym typeface="Wingdings" panose="05000000000000000000" pitchFamily="2" charset="2"/>
              </a:rPr>
              <a:t>precoding</a:t>
            </a:r>
            <a:r>
              <a:rPr lang="en-US" altLang="ko-KR" sz="1100" dirty="0">
                <a:sym typeface="Wingdings" panose="05000000000000000000" pitchFamily="2" charset="2"/>
              </a:rPr>
              <a:t> matrix in the joint transmission</a:t>
            </a:r>
          </a:p>
          <a:p>
            <a:pPr lvl="1"/>
            <a:r>
              <a:rPr lang="en-US" altLang="ko-KR" sz="1200" dirty="0"/>
              <a:t>Master AP selects slave APs and share the channel state information / data</a:t>
            </a:r>
          </a:p>
          <a:p>
            <a:pPr lvl="1"/>
            <a:r>
              <a:rPr lang="en-US" altLang="ko-KR" sz="1200" dirty="0" smtClean="0"/>
              <a:t>JTX is performed (refer to the next slide)</a:t>
            </a:r>
            <a:endParaRPr lang="en-US" altLang="ko-KR" sz="120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ko-KR" dirty="0"/>
              <a:t>January</a:t>
            </a:r>
            <a:r>
              <a:rPr lang="en-US" dirty="0"/>
              <a:t>, 2019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Kiseon Ryu, LG Electronics</a:t>
            </a:r>
            <a:endParaRPr lang="en-US" altLang="ko-KR" dirty="0"/>
          </a:p>
        </p:txBody>
      </p:sp>
      <p:grpSp>
        <p:nvGrpSpPr>
          <p:cNvPr id="36" name="Group 35"/>
          <p:cNvGrpSpPr/>
          <p:nvPr/>
        </p:nvGrpSpPr>
        <p:grpSpPr>
          <a:xfrm>
            <a:off x="1467477" y="4344987"/>
            <a:ext cx="6217920" cy="2055813"/>
            <a:chOff x="2825496" y="1755648"/>
            <a:chExt cx="6217920" cy="2121408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3123428" y="2044891"/>
              <a:ext cx="0" cy="183216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4551067" y="2058829"/>
              <a:ext cx="0" cy="18182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5991687" y="2044891"/>
              <a:ext cx="0" cy="183216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7432299" y="2058829"/>
              <a:ext cx="0" cy="18182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2825496" y="1765995"/>
              <a:ext cx="658846" cy="229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M-AP</a:t>
              </a:r>
              <a:endParaRPr lang="en-US" sz="11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44969" y="1765995"/>
              <a:ext cx="644214" cy="229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S-AP1</a:t>
              </a:r>
              <a:endParaRPr lang="en-US" sz="11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617793" y="1765995"/>
              <a:ext cx="640564" cy="229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S-AP2</a:t>
              </a:r>
              <a:endParaRPr lang="en-US" sz="11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121370" y="1756851"/>
              <a:ext cx="622356" cy="229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S-AP3</a:t>
              </a:r>
              <a:endParaRPr lang="en-US" sz="1100" dirty="0"/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4574148" y="2657532"/>
              <a:ext cx="4157842" cy="0"/>
            </a:xfrm>
            <a:prstGeom prst="straightConnector1">
              <a:avLst/>
            </a:prstGeom>
            <a:ln>
              <a:solidFill>
                <a:schemeClr val="tx1"/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4610998" y="2411587"/>
              <a:ext cx="1369008" cy="229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NDP Trigger frame</a:t>
              </a:r>
              <a:endParaRPr lang="en-US" sz="1100" dirty="0"/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>
              <a:off x="3111748" y="3271693"/>
              <a:ext cx="1427638" cy="0"/>
            </a:xfrm>
            <a:prstGeom prst="straightConnector1">
              <a:avLst/>
            </a:prstGeom>
            <a:ln>
              <a:solidFill>
                <a:schemeClr val="tx1"/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3123428" y="3303039"/>
              <a:ext cx="2856578" cy="0"/>
            </a:xfrm>
            <a:prstGeom prst="straightConnector1">
              <a:avLst/>
            </a:prstGeom>
            <a:ln>
              <a:solidFill>
                <a:schemeClr val="tx1"/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3051671" y="3032822"/>
              <a:ext cx="1631421" cy="269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JTX BFRP Trigger frame</a:t>
              </a:r>
              <a:endParaRPr lang="en-US" sz="1100" dirty="0"/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>
              <a:off x="3142708" y="2270963"/>
              <a:ext cx="1427638" cy="0"/>
            </a:xfrm>
            <a:prstGeom prst="straightConnector1">
              <a:avLst/>
            </a:prstGeom>
            <a:ln>
              <a:solidFill>
                <a:schemeClr val="tx1"/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3154388" y="2302310"/>
              <a:ext cx="2856578" cy="0"/>
            </a:xfrm>
            <a:prstGeom prst="straightConnector1">
              <a:avLst/>
            </a:prstGeom>
            <a:ln>
              <a:solidFill>
                <a:schemeClr val="tx1"/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3253287" y="2036171"/>
              <a:ext cx="1299355" cy="269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JTX NDPA frame</a:t>
              </a:r>
              <a:endParaRPr lang="en-US" sz="1100" dirty="0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>
              <a:off x="6010966" y="2964656"/>
              <a:ext cx="271945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7835920" y="2696374"/>
              <a:ext cx="480608" cy="229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NDP</a:t>
              </a:r>
              <a:endParaRPr lang="en-US" sz="1100" dirty="0"/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>
              <a:off x="7432299" y="2935166"/>
              <a:ext cx="128785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731990" y="2057626"/>
              <a:ext cx="0" cy="18194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8421060" y="1755648"/>
              <a:ext cx="622356" cy="229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STA</a:t>
              </a:r>
              <a:endParaRPr lang="en-US" sz="1100" dirty="0"/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>
              <a:off x="3123428" y="2339510"/>
              <a:ext cx="4284216" cy="0"/>
            </a:xfrm>
            <a:prstGeom prst="straightConnector1">
              <a:avLst/>
            </a:prstGeom>
            <a:ln>
              <a:solidFill>
                <a:schemeClr val="tx1"/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4576828" y="2986532"/>
              <a:ext cx="415516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>
              <a:off x="3111010" y="3335381"/>
              <a:ext cx="4284216" cy="0"/>
            </a:xfrm>
            <a:prstGeom prst="straightConnector1">
              <a:avLst/>
            </a:prstGeom>
            <a:ln>
              <a:solidFill>
                <a:schemeClr val="tx1"/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3135423" y="3666266"/>
              <a:ext cx="2856256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3142708" y="3393516"/>
              <a:ext cx="1599723" cy="229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CQI &amp; BF Report frame</a:t>
              </a:r>
              <a:endParaRPr lang="en-US" sz="1100" dirty="0"/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>
              <a:off x="3135423" y="3635733"/>
              <a:ext cx="1415643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3128203" y="3697965"/>
              <a:ext cx="431122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0529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5049"/>
          </a:xfrm>
        </p:spPr>
        <p:txBody>
          <a:bodyPr/>
          <a:lstStyle/>
          <a:p>
            <a:r>
              <a:rPr lang="en-US" sz="2800" dirty="0" smtClean="0"/>
              <a:t>Multi-AP Coordinated JTX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1676401"/>
            <a:ext cx="4722812" cy="479901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Joint transmission from multiple APs should be controlled </a:t>
            </a:r>
            <a:r>
              <a:rPr lang="en-US" dirty="0" smtClean="0"/>
              <a:t>and </a:t>
            </a:r>
            <a:r>
              <a:rPr lang="en-US" dirty="0"/>
              <a:t>initiated by the </a:t>
            </a:r>
            <a:r>
              <a:rPr lang="en-US" dirty="0" smtClean="0"/>
              <a:t>master </a:t>
            </a:r>
            <a:r>
              <a:rPr lang="en-US" dirty="0"/>
              <a:t>AP</a:t>
            </a:r>
          </a:p>
          <a:p>
            <a:endParaRPr lang="en-US" dirty="0" smtClean="0"/>
          </a:p>
          <a:p>
            <a:r>
              <a:rPr lang="en-US" dirty="0" smtClean="0"/>
              <a:t>Master AP can be a TXOP holder for joint transmission</a:t>
            </a:r>
          </a:p>
          <a:p>
            <a:pPr lvl="1"/>
            <a:r>
              <a:rPr lang="en-US" dirty="0" smtClean="0"/>
              <a:t>Similar procedure to the existing mechanism (e.g., NDP sounding procedure and RD Protocol) can be defined.</a:t>
            </a:r>
          </a:p>
          <a:p>
            <a:pPr lvl="2"/>
            <a:r>
              <a:rPr lang="en-US" dirty="0" smtClean="0"/>
              <a:t>Joint Transmission Announcement </a:t>
            </a:r>
            <a:r>
              <a:rPr lang="en-US" dirty="0"/>
              <a:t>(like </a:t>
            </a:r>
            <a:r>
              <a:rPr lang="en-US" dirty="0" smtClean="0"/>
              <a:t>NDPA) sent by Master AP</a:t>
            </a:r>
          </a:p>
          <a:p>
            <a:pPr lvl="3"/>
            <a:r>
              <a:rPr lang="en-US" dirty="0"/>
              <a:t>It may be the </a:t>
            </a:r>
            <a:r>
              <a:rPr lang="en-US" dirty="0" smtClean="0"/>
              <a:t>first frame </a:t>
            </a:r>
            <a:r>
              <a:rPr lang="en-US" dirty="0"/>
              <a:t>of the TXOP for joint transmission</a:t>
            </a:r>
          </a:p>
          <a:p>
            <a:pPr lvl="3"/>
            <a:r>
              <a:rPr lang="en-US" dirty="0" smtClean="0"/>
              <a:t>Identifying slave AP(s) participating in joint transmission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Data </a:t>
            </a:r>
            <a:r>
              <a:rPr lang="en-US" dirty="0">
                <a:sym typeface="Wingdings" panose="05000000000000000000" pitchFamily="2" charset="2"/>
              </a:rPr>
              <a:t>frame (like </a:t>
            </a:r>
            <a:r>
              <a:rPr lang="en-US" dirty="0" smtClean="0">
                <a:sym typeface="Wingdings" panose="05000000000000000000" pitchFamily="2" charset="2"/>
              </a:rPr>
              <a:t>NDP) sent by master AP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Data for joint transmission is shared to slave AP(s)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Joint Transmission Trigger </a:t>
            </a:r>
            <a:r>
              <a:rPr lang="en-US" dirty="0">
                <a:sym typeface="Wingdings" panose="05000000000000000000" pitchFamily="2" charset="2"/>
              </a:rPr>
              <a:t>frame (like </a:t>
            </a:r>
            <a:r>
              <a:rPr lang="en-US" dirty="0" smtClean="0">
                <a:sym typeface="Wingdings" panose="05000000000000000000" pitchFamily="2" charset="2"/>
              </a:rPr>
              <a:t>BFRP Trigger) sent by Master AP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Scheduling and other control information for joint transmission can be included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Synch. </a:t>
            </a:r>
            <a:r>
              <a:rPr lang="en-US" dirty="0">
                <a:sym typeface="Wingdings" panose="05000000000000000000" pitchFamily="2" charset="2"/>
              </a:rPr>
              <a:t>a</a:t>
            </a:r>
            <a:r>
              <a:rPr lang="en-US" dirty="0" smtClean="0">
                <a:sym typeface="Wingdings" panose="05000000000000000000" pitchFamily="2" charset="2"/>
              </a:rPr>
              <a:t>mong slave APs for joint transmission may be carried out 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Joint transmission (like RD protocol) by slave AP(s) (and master AP)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Joint transmission of data frame to non-AP STA(s) by multiple APs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ko-KR" dirty="0"/>
              <a:t>January</a:t>
            </a:r>
            <a:r>
              <a:rPr lang="en-US" dirty="0"/>
              <a:t>, 2019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Kiseon Ryu, LG Electronics</a:t>
            </a:r>
            <a:endParaRPr lang="en-US" altLang="ko-KR" dirty="0"/>
          </a:p>
        </p:txBody>
      </p:sp>
      <p:grpSp>
        <p:nvGrpSpPr>
          <p:cNvPr id="7" name="Group 6"/>
          <p:cNvGrpSpPr/>
          <p:nvPr/>
        </p:nvGrpSpPr>
        <p:grpSpPr>
          <a:xfrm>
            <a:off x="4800600" y="3395990"/>
            <a:ext cx="4191000" cy="2700010"/>
            <a:chOff x="1518786" y="1076462"/>
            <a:chExt cx="5553094" cy="270001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855177" y="1318845"/>
              <a:ext cx="0" cy="24576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467100" y="1330573"/>
              <a:ext cx="0" cy="24458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093681" y="1318845"/>
              <a:ext cx="0" cy="24576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720254" y="1330573"/>
              <a:ext cx="0" cy="24458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1518786" y="1084156"/>
              <a:ext cx="74389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/>
                <a:t>M-AP</a:t>
              </a:r>
              <a:endParaRPr lang="en-US" sz="105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121490" y="1084156"/>
              <a:ext cx="72737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/>
                <a:t>S-AP1</a:t>
              </a:r>
              <a:endParaRPr lang="en-US" sz="105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671524" y="1084156"/>
              <a:ext cx="72325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/>
                <a:t>S-AP2</a:t>
              </a:r>
              <a:endParaRPr lang="en-US" sz="105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69188" y="1076462"/>
              <a:ext cx="7026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/>
                <a:t>STA</a:t>
              </a:r>
              <a:endParaRPr lang="en-US" sz="1050" dirty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1855177" y="2309482"/>
              <a:ext cx="161192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1868365" y="2335860"/>
              <a:ext cx="322531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855394" y="2019525"/>
              <a:ext cx="1821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Data frame</a:t>
              </a:r>
              <a:endParaRPr lang="en-US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1841989" y="2871620"/>
              <a:ext cx="161192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1855177" y="2897998"/>
              <a:ext cx="322531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1904694" y="2588104"/>
              <a:ext cx="29185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JT Trigger frame</a:t>
              </a:r>
              <a:endParaRPr lang="en-US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5080493" y="3391087"/>
              <a:ext cx="161192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3487620" y="3418298"/>
              <a:ext cx="322531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3538093" y="3118473"/>
              <a:ext cx="321401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Data frame using joint transmission </a:t>
              </a:r>
              <a:endParaRPr lang="en-US" dirty="0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1876945" y="1775213"/>
              <a:ext cx="161192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1890133" y="1801591"/>
              <a:ext cx="322531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1865497" y="1496724"/>
              <a:ext cx="13291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JTA frame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8538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for further consideration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How to enable the joint transmission</a:t>
            </a:r>
          </a:p>
          <a:p>
            <a:pPr lvl="1"/>
            <a:r>
              <a:rPr lang="en-US" dirty="0" smtClean="0"/>
              <a:t>Capability based enabling such features as NDP Feedback Report, Punctured Preamble, ER SU PPDU in 11ax</a:t>
            </a:r>
          </a:p>
          <a:p>
            <a:pPr lvl="1"/>
            <a:r>
              <a:rPr lang="en-US" dirty="0" smtClean="0"/>
              <a:t>Enabling the mode of operation such as the OM Control field indication for Rx/</a:t>
            </a:r>
            <a:r>
              <a:rPr lang="en-US" dirty="0" err="1" smtClean="0"/>
              <a:t>Tx</a:t>
            </a:r>
            <a:r>
              <a:rPr lang="en-US" dirty="0" smtClean="0"/>
              <a:t> operating mode parameter change</a:t>
            </a:r>
          </a:p>
          <a:p>
            <a:pPr lvl="1"/>
            <a:r>
              <a:rPr lang="en-US" dirty="0" smtClean="0"/>
              <a:t>Moreover, both of them are used to enable the multi-AP JTX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to share the data for joint transmission among APs (in case of wireless backhaul)</a:t>
            </a:r>
          </a:p>
          <a:p>
            <a:pPr lvl="1"/>
            <a:r>
              <a:rPr lang="en-US" dirty="0" smtClean="0"/>
              <a:t>Master AP generating and sharing the jointly transmitted MPDUs</a:t>
            </a:r>
          </a:p>
          <a:p>
            <a:pPr lvl="2"/>
            <a:r>
              <a:rPr lang="en-US" dirty="0" smtClean="0"/>
              <a:t>Need to define the rule to set the fields with the dynamic values in the MPDUs (e.g</a:t>
            </a:r>
            <a:r>
              <a:rPr lang="en-US" dirty="0"/>
              <a:t>., Duration/ID </a:t>
            </a:r>
            <a:r>
              <a:rPr lang="en-US" dirty="0" smtClean="0"/>
              <a:t>field set to a specific value like </a:t>
            </a:r>
            <a:r>
              <a:rPr lang="en-US" dirty="0"/>
              <a:t>32 768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Master AP sharing MSDUs along with the STA’s context (e.g., security keys) and slave APs generating jointly transmitted MPDUs with the same contents in them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to access the channel for joint transmission among APs</a:t>
            </a:r>
          </a:p>
          <a:p>
            <a:pPr lvl="1"/>
            <a:r>
              <a:rPr lang="en-US" dirty="0" smtClean="0"/>
              <a:t>Can </a:t>
            </a:r>
            <a:r>
              <a:rPr lang="en-US" dirty="0"/>
              <a:t>only be </a:t>
            </a:r>
            <a:r>
              <a:rPr lang="en-US" dirty="0" smtClean="0"/>
              <a:t>triggered by a master AP, and no CS may be considered by slave APs</a:t>
            </a:r>
          </a:p>
          <a:p>
            <a:pPr lvl="1"/>
            <a:r>
              <a:rPr lang="en-US" dirty="0" smtClean="0"/>
              <a:t>If the virtual CS is considered and the joint transmission is triggered, slave APs can consider the non-zero NAV values except the NAV set by the frame received from the master AP or any slave AP belonging to the same group for joint transmission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ko-KR" dirty="0"/>
              <a:t>January</a:t>
            </a:r>
            <a:r>
              <a:rPr lang="en-US" dirty="0"/>
              <a:t>, 2019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Kiseon Ryu,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5952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Multi-AP coordination feature can be categorized with 3 levels.</a:t>
            </a:r>
          </a:p>
          <a:p>
            <a:pPr lvl="1"/>
            <a:r>
              <a:rPr lang="en-US" sz="1800" dirty="0" smtClean="0"/>
              <a:t>Level 1: Coordinated Scheduling and </a:t>
            </a:r>
            <a:r>
              <a:rPr lang="en-US" sz="1800" dirty="0" err="1"/>
              <a:t>B</a:t>
            </a:r>
            <a:r>
              <a:rPr lang="en-US" sz="1800" dirty="0" err="1" smtClean="0"/>
              <a:t>eamforming</a:t>
            </a:r>
            <a:endParaRPr lang="en-US" sz="1800" dirty="0" smtClean="0"/>
          </a:p>
          <a:p>
            <a:pPr lvl="1"/>
            <a:r>
              <a:rPr lang="en-US" sz="1800" dirty="0" smtClean="0"/>
              <a:t>Level 2: Dynamic AP Selection</a:t>
            </a:r>
          </a:p>
          <a:p>
            <a:pPr lvl="1"/>
            <a:r>
              <a:rPr lang="en-US" sz="1800" dirty="0" smtClean="0"/>
              <a:t>Level 3: Joint Transmission</a:t>
            </a:r>
          </a:p>
          <a:p>
            <a:r>
              <a:rPr lang="en-US" sz="2000" dirty="0" smtClean="0"/>
              <a:t>New type of device such as the master AP and the slave AP can be defined.</a:t>
            </a:r>
          </a:p>
          <a:p>
            <a:r>
              <a:rPr lang="en-US" sz="2000" dirty="0" smtClean="0"/>
              <a:t>Through the master AP coordination, only slave APs or master and slave APs can participate in joint transmission.</a:t>
            </a:r>
          </a:p>
          <a:p>
            <a:r>
              <a:rPr lang="en-US" sz="2000" dirty="0" smtClean="0"/>
              <a:t>The Multi-AP sounding and the joint transmission procedure can be defined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ko-KR" dirty="0"/>
              <a:t>January</a:t>
            </a:r>
            <a:r>
              <a:rPr lang="en-US" dirty="0"/>
              <a:t>, 2019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Kiseon Ryu,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4576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121326</TotalTime>
  <Words>1397</Words>
  <Application>Microsoft Office PowerPoint</Application>
  <PresentationFormat>On-screen Show (4:3)</PresentationFormat>
  <Paragraphs>232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Batang</vt:lpstr>
      <vt:lpstr>Malgun Gothic</vt:lpstr>
      <vt:lpstr>Arial</vt:lpstr>
      <vt:lpstr>Times New Roman</vt:lpstr>
      <vt:lpstr>Wingdings</vt:lpstr>
      <vt:lpstr>802-11-Submission</vt:lpstr>
      <vt:lpstr>Consideration on multi-AP coordination for EHT</vt:lpstr>
      <vt:lpstr>Introduction</vt:lpstr>
      <vt:lpstr>Definition of New Type of Device</vt:lpstr>
      <vt:lpstr>Categorization of Multi-AP Coordination</vt:lpstr>
      <vt:lpstr>Possible Scenarios for Joint Transmission (JTX)</vt:lpstr>
      <vt:lpstr>Selection of APs and Sounding for JTX</vt:lpstr>
      <vt:lpstr>Multi-AP Coordinated JTX</vt:lpstr>
      <vt:lpstr>Issues for further consideration</vt:lpstr>
      <vt:lpstr>Summary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Kiseon Ryu</cp:lastModifiedBy>
  <cp:revision>1962</cp:revision>
  <cp:lastPrinted>1998-02-10T13:28:06Z</cp:lastPrinted>
  <dcterms:created xsi:type="dcterms:W3CDTF">2007-05-21T21:00:37Z</dcterms:created>
  <dcterms:modified xsi:type="dcterms:W3CDTF">2019-01-11T00:00:08Z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