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1" r:id="rId4"/>
    <p:sldId id="272" r:id="rId5"/>
    <p:sldId id="273" r:id="rId6"/>
    <p:sldId id="278" r:id="rId7"/>
    <p:sldId id="275" r:id="rId8"/>
    <p:sldId id="276" r:id="rId9"/>
    <p:sldId id="277"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autoAdjust="0"/>
    <p:restoredTop sz="99548" autoAdjust="0"/>
  </p:normalViewPr>
  <p:slideViewPr>
    <p:cSldViewPr>
      <p:cViewPr varScale="1">
        <p:scale>
          <a:sx n="86" d="100"/>
          <a:sy n="86" d="100"/>
        </p:scale>
        <p:origin x="8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dirty="0" smtClean="0"/>
              <a:t>November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dirty="0" smtClean="0"/>
              <a:t>November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November 2018</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2018</a:t>
            </a:r>
            <a:endParaRPr lang="en-US" dirty="0"/>
          </a:p>
        </p:txBody>
      </p:sp>
      <p:sp>
        <p:nvSpPr>
          <p:cNvPr id="1029" name="Rectangle 5"/>
          <p:cNvSpPr>
            <a:spLocks noGrp="1" noChangeArrowheads="1"/>
          </p:cNvSpPr>
          <p:nvPr>
            <p:ph type="ftr" sz="quarter" idx="3"/>
          </p:nvPr>
        </p:nvSpPr>
        <p:spPr bwMode="auto">
          <a:xfrm>
            <a:off x="6802806" y="6475413"/>
            <a:ext cx="1741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Kiseon Ryu,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802.11-18/1982r0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81843" cy="276999"/>
          </a:xfrm>
        </p:spPr>
        <p:txBody>
          <a:bodyPr/>
          <a:lstStyle/>
          <a:p>
            <a:r>
              <a:rPr lang="en-US" altLang="ko-KR" dirty="0"/>
              <a:t>November</a:t>
            </a:r>
            <a:r>
              <a:rPr lang="en-US" dirty="0"/>
              <a:t>, 2018</a:t>
            </a:r>
            <a:endParaRPr lang="en-GB" dirty="0"/>
          </a:p>
        </p:txBody>
      </p:sp>
      <p:sp>
        <p:nvSpPr>
          <p:cNvPr id="1028" name="Footer Placeholder 4"/>
          <p:cNvSpPr>
            <a:spLocks noGrp="1"/>
          </p:cNvSpPr>
          <p:nvPr>
            <p:ph type="ftr" sz="quarter" idx="3"/>
          </p:nvPr>
        </p:nvSpPr>
        <p:spPr>
          <a:xfrm>
            <a:off x="6802806" y="6475413"/>
            <a:ext cx="1741119" cy="184666"/>
          </a:xfrm>
        </p:spPr>
        <p:txBody>
          <a:bodyPr/>
          <a:lstStyle/>
          <a:p>
            <a:r>
              <a:rPr lang="en-US" altLang="ko-KR" dirty="0"/>
              <a:t>Kiseon Ryu</a:t>
            </a:r>
            <a:r>
              <a:rPr lang="en-GB" altLang="ko-KR" dirty="0"/>
              <a:t>, </a:t>
            </a:r>
            <a:r>
              <a:rPr lang="en-GB" altLang="ko-KR" dirty="0" smtClean="0"/>
              <a:t>LG Electronics</a:t>
            </a:r>
            <a:endParaRPr lang="en-GB"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a:t>Consideration on multi-AP coordination for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2018-11-11</a:t>
            </a:r>
            <a:endParaRPr lang="en-US" sz="2000" b="0" dirty="0" smtClean="0"/>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Table 55"/>
          <p:cNvGraphicFramePr>
            <a:graphicFrameLocks noGrp="1"/>
          </p:cNvGraphicFramePr>
          <p:nvPr>
            <p:extLst>
              <p:ext uri="{D42A27DB-BD31-4B8C-83A1-F6EECF244321}">
                <p14:modId xmlns:p14="http://schemas.microsoft.com/office/powerpoint/2010/main" val="708374828"/>
              </p:ext>
            </p:extLst>
          </p:nvPr>
        </p:nvGraphicFramePr>
        <p:xfrm>
          <a:off x="681038" y="2780928"/>
          <a:ext cx="7707386" cy="3360376"/>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r>
                        <a:rPr lang="en-US" sz="1200" kern="1200" dirty="0" smtClean="0">
                          <a:solidFill>
                            <a:schemeClr val="tx1"/>
                          </a:solidFill>
                          <a:latin typeface="+mn-lt"/>
                          <a:ea typeface="Malgun Gothic"/>
                          <a:cs typeface="+mn-cs"/>
                        </a:rPr>
                        <a:t>Kiseon Ryu</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200" dirty="0" smtClean="0">
                          <a:solidFill>
                            <a:schemeClr val="tx1"/>
                          </a:solidFill>
                          <a:latin typeface="+mn-lt"/>
                          <a:ea typeface="Malgun Gothic"/>
                          <a:cs typeface="+mn-cs"/>
                        </a:rPr>
                        <a:t>LG Electronics</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0000"/>
                        </a:lnSpc>
                        <a:spcBef>
                          <a:spcPts val="600"/>
                        </a:spcBef>
                        <a:spcAft>
                          <a:spcPts val="0"/>
                        </a:spcAft>
                      </a:pPr>
                      <a:r>
                        <a:rPr lang="en-US" sz="1200" kern="1200" dirty="0" smtClean="0">
                          <a:solidFill>
                            <a:schemeClr val="tx1"/>
                          </a:solidFill>
                          <a:latin typeface="+mn-lt"/>
                          <a:ea typeface="Malgun Gothic"/>
                          <a:cs typeface="+mn-cs"/>
                        </a:rPr>
                        <a:t>10225 Willow Creek Rd,</a:t>
                      </a:r>
                    </a:p>
                    <a:p>
                      <a:pPr marL="0" marR="0" algn="ctr">
                        <a:lnSpc>
                          <a:spcPct val="100000"/>
                        </a:lnSpc>
                        <a:spcBef>
                          <a:spcPts val="600"/>
                        </a:spcBef>
                        <a:spcAft>
                          <a:spcPts val="0"/>
                        </a:spcAft>
                      </a:pPr>
                      <a:r>
                        <a:rPr lang="en-US" sz="1200" kern="1200" dirty="0" smtClean="0">
                          <a:solidFill>
                            <a:schemeClr val="tx1"/>
                          </a:solidFill>
                          <a:latin typeface="+mn-lt"/>
                          <a:ea typeface="Malgun Gothic"/>
                          <a:cs typeface="+mn-cs"/>
                        </a:rPr>
                        <a:t>San Diego, CA, USA</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kiseon.ryu@lge.com</a:t>
                      </a:r>
                      <a:endParaRPr lang="ko-KR" altLang="en-US" sz="1200" b="0" kern="1200" dirty="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algn="ctr">
                        <a:lnSpc>
                          <a:spcPct val="100000"/>
                        </a:lnSpc>
                        <a:spcBef>
                          <a:spcPts val="600"/>
                        </a:spcBef>
                        <a:spcAft>
                          <a:spcPts val="0"/>
                        </a:spcAft>
                      </a:pPr>
                      <a:r>
                        <a:rPr lang="en-US" sz="1200" dirty="0" err="1" smtClean="0">
                          <a:latin typeface="+mj-lt"/>
                          <a:ea typeface="Malgun Gothic"/>
                        </a:rPr>
                        <a:t>Sanggook</a:t>
                      </a:r>
                      <a:r>
                        <a:rPr lang="en-US" sz="1200" baseline="0" dirty="0" smtClean="0">
                          <a:latin typeface="+mj-lt"/>
                          <a:ea typeface="Malgun Gothic"/>
                        </a:rPr>
                        <a:t> Kim</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sanggook.kim@lge.com</a:t>
                      </a:r>
                      <a:endParaRPr lang="ko-KR" altLang="en-US" sz="1200" b="0" kern="1200" dirty="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r>
                        <a:rPr lang="en-US" sz="1200" dirty="0" smtClean="0">
                          <a:effectLst/>
                        </a:rPr>
                        <a:t>Sungjin Park</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1" hangingPunct="1"/>
                      <a:r>
                        <a:rPr lang="en-US" sz="1200" kern="1200" dirty="0" smtClean="0">
                          <a:solidFill>
                            <a:schemeClr val="tx1"/>
                          </a:solidFill>
                          <a:latin typeface="+mn-lt"/>
                          <a:ea typeface="Malgun Gothic"/>
                          <a:cs typeface="+mn-cs"/>
                        </a:rPr>
                        <a:t>allean.park@lge.com</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r>
                        <a:rPr lang="en-US" sz="1200" kern="1200" dirty="0" smtClean="0">
                          <a:solidFill>
                            <a:schemeClr val="tx1"/>
                          </a:solidFill>
                          <a:latin typeface="+mn-lt"/>
                          <a:ea typeface="Malgun Gothic"/>
                          <a:cs typeface="+mn-cs"/>
                        </a:rPr>
                        <a:t>Eunsung Park</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200" dirty="0" smtClean="0">
                          <a:solidFill>
                            <a:schemeClr val="tx1"/>
                          </a:solidFill>
                          <a:latin typeface="+mn-lt"/>
                          <a:ea typeface="Malgun Gothic"/>
                          <a:cs typeface="+mn-cs"/>
                        </a:rPr>
                        <a:t>LG Electronics</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1" hangingPunct="1"/>
                      <a:r>
                        <a:rPr lang="en-US" sz="1200" kern="1200" dirty="0" smtClean="0">
                          <a:solidFill>
                            <a:schemeClr val="tx1"/>
                          </a:solidFill>
                          <a:latin typeface="+mn-lt"/>
                          <a:ea typeface="Malgun Gothic"/>
                          <a:cs typeface="+mn-cs"/>
                        </a:rPr>
                        <a:t>esung.park@lge.com</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200" dirty="0" smtClean="0">
                          <a:solidFill>
                            <a:schemeClr val="tx1"/>
                          </a:solidFill>
                          <a:latin typeface="+mn-lt"/>
                          <a:ea typeface="Malgun Gothic"/>
                          <a:cs typeface="+mn-cs"/>
                        </a:rPr>
                        <a:t>LG Electronics</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dirty="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r>
                        <a:rPr lang="en-US" sz="1200" kern="1200" dirty="0" smtClean="0">
                          <a:solidFill>
                            <a:schemeClr val="tx1"/>
                          </a:solidFill>
                          <a:latin typeface="+mn-lt"/>
                          <a:ea typeface="Malgun Gothic"/>
                          <a:cs typeface="+mn-cs"/>
                        </a:rPr>
                        <a:t>HanGyu Cho</a:t>
                      </a:r>
                      <a:endParaRPr lang="en-US" sz="1200" kern="1200" dirty="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b="0" kern="1200" dirty="0" smtClean="0">
                          <a:solidFill>
                            <a:schemeClr val="tx1"/>
                          </a:solidFill>
                          <a:latin typeface="+mn-lt"/>
                          <a:ea typeface="+mn-ea"/>
                          <a:cs typeface="+mn-cs"/>
                        </a:rPr>
                        <a:t>hg.cho@lge.com</a:t>
                      </a:r>
                      <a:endParaRPr lang="en-US" sz="1200" b="0" kern="1200" dirty="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Introduction</a:t>
            </a:r>
            <a:endParaRPr lang="en-US" dirty="0"/>
          </a:p>
        </p:txBody>
      </p:sp>
      <p:sp>
        <p:nvSpPr>
          <p:cNvPr id="3" name="Content Placeholder 2"/>
          <p:cNvSpPr>
            <a:spLocks noGrp="1"/>
          </p:cNvSpPr>
          <p:nvPr>
            <p:ph idx="1"/>
          </p:nvPr>
        </p:nvSpPr>
        <p:spPr/>
        <p:txBody>
          <a:bodyPr/>
          <a:lstStyle/>
          <a:p>
            <a:r>
              <a:rPr lang="en-US" altLang="ko-KR" dirty="0"/>
              <a:t>In July and September IEEE meeting, multi-AP coordination was proposed in several contributions for EHT </a:t>
            </a:r>
            <a:r>
              <a:rPr lang="en-US" altLang="ko-KR" dirty="0" smtClean="0"/>
              <a:t>such </a:t>
            </a:r>
            <a:r>
              <a:rPr lang="en-US" altLang="ko-KR" dirty="0"/>
              <a:t>as [1] to [12]  </a:t>
            </a:r>
          </a:p>
          <a:p>
            <a:r>
              <a:rPr lang="en-US" altLang="ko-KR" dirty="0"/>
              <a:t>Multi-AP coordination </a:t>
            </a:r>
            <a:r>
              <a:rPr lang="en-US" altLang="ko-KR" dirty="0" smtClean="0"/>
              <a:t>can be </a:t>
            </a:r>
            <a:r>
              <a:rPr lang="en-US" altLang="ko-KR" dirty="0"/>
              <a:t>considered as an </a:t>
            </a:r>
            <a:r>
              <a:rPr lang="en-US" altLang="ko-KR"/>
              <a:t>EHT </a:t>
            </a:r>
            <a:r>
              <a:rPr lang="en-US" altLang="ko-KR" smtClean="0"/>
              <a:t>key feature </a:t>
            </a:r>
            <a:r>
              <a:rPr lang="en-US" altLang="ko-KR" dirty="0" smtClean="0"/>
              <a:t>to improve what we already have</a:t>
            </a:r>
            <a:endParaRPr lang="en-US" altLang="ko-KR" dirty="0"/>
          </a:p>
          <a:p>
            <a:pPr lvl="1"/>
            <a:r>
              <a:rPr lang="en-US" altLang="ko-KR" dirty="0"/>
              <a:t>Mesh </a:t>
            </a:r>
            <a:r>
              <a:rPr lang="en-US" altLang="ko-KR" dirty="0" err="1"/>
              <a:t>wifi</a:t>
            </a:r>
            <a:r>
              <a:rPr lang="en-US" altLang="ko-KR" dirty="0"/>
              <a:t> devices are already in the market</a:t>
            </a:r>
          </a:p>
          <a:p>
            <a:pPr lvl="1"/>
            <a:r>
              <a:rPr lang="en-US" altLang="ko-KR" dirty="0"/>
              <a:t>Wi-Fi Alliance Multi-AP program is based on the multiple AP network over the wireless backhaul.  </a:t>
            </a:r>
          </a:p>
          <a:p>
            <a:r>
              <a:rPr lang="en-US" altLang="ko-KR" dirty="0"/>
              <a:t>In this contribution, we discuss the high level issues to be considered for multi-AP coordination</a:t>
            </a:r>
          </a:p>
          <a:p>
            <a:endParaRPr 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spTree>
    <p:extLst>
      <p:ext uri="{BB962C8B-B14F-4D97-AF65-F5344CB8AC3E}">
        <p14:creationId xmlns:p14="http://schemas.microsoft.com/office/powerpoint/2010/main" val="1646223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a:t>
            </a:r>
            <a:r>
              <a:rPr lang="en-US" dirty="0" smtClean="0"/>
              <a:t>New </a:t>
            </a:r>
            <a:r>
              <a:rPr lang="en-US" dirty="0"/>
              <a:t>T</a:t>
            </a:r>
            <a:r>
              <a:rPr lang="en-US" dirty="0" smtClean="0"/>
              <a:t>ype </a:t>
            </a:r>
            <a:r>
              <a:rPr lang="en-US" dirty="0"/>
              <a:t>of D</a:t>
            </a:r>
            <a:r>
              <a:rPr lang="en-US" dirty="0" smtClean="0"/>
              <a:t>evice</a:t>
            </a:r>
            <a:endParaRPr lang="en-US" dirty="0"/>
          </a:p>
        </p:txBody>
      </p:sp>
      <p:sp>
        <p:nvSpPr>
          <p:cNvPr id="3" name="Content Placeholder 2"/>
          <p:cNvSpPr>
            <a:spLocks noGrp="1"/>
          </p:cNvSpPr>
          <p:nvPr>
            <p:ph idx="1"/>
          </p:nvPr>
        </p:nvSpPr>
        <p:spPr/>
        <p:txBody>
          <a:bodyPr/>
          <a:lstStyle/>
          <a:p>
            <a:r>
              <a:rPr lang="en-US" sz="2000" dirty="0" smtClean="0"/>
              <a:t>New type of devices for joint transmission was mentioned in [5]</a:t>
            </a:r>
          </a:p>
          <a:p>
            <a:r>
              <a:rPr lang="en-US" sz="2000" dirty="0" smtClean="0"/>
              <a:t>Master AP (</a:t>
            </a:r>
            <a:r>
              <a:rPr lang="en-US" sz="2000" dirty="0"/>
              <a:t>M</a:t>
            </a:r>
            <a:r>
              <a:rPr lang="en-US" sz="2000" dirty="0" smtClean="0"/>
              <a:t>-AP)</a:t>
            </a:r>
            <a:endParaRPr lang="en-US" sz="2000" dirty="0"/>
          </a:p>
          <a:p>
            <a:pPr lvl="1"/>
            <a:r>
              <a:rPr lang="en-US" sz="1800" dirty="0"/>
              <a:t>Being a role of the AP coordinator</a:t>
            </a:r>
          </a:p>
          <a:p>
            <a:r>
              <a:rPr lang="en-US" sz="2000" dirty="0" smtClean="0"/>
              <a:t>Slave </a:t>
            </a:r>
            <a:r>
              <a:rPr lang="en-US" sz="2000" dirty="0"/>
              <a:t>AP (</a:t>
            </a:r>
            <a:r>
              <a:rPr lang="en-US" sz="2000" dirty="0" smtClean="0"/>
              <a:t>S-AP)</a:t>
            </a:r>
            <a:endParaRPr lang="en-US" sz="2000" dirty="0"/>
          </a:p>
          <a:p>
            <a:pPr lvl="1"/>
            <a:r>
              <a:rPr lang="en-US" sz="1800" dirty="0"/>
              <a:t>Participating in the joint transmission coordinated by Primary AP</a:t>
            </a:r>
          </a:p>
          <a:p>
            <a:pPr lvl="1"/>
            <a:r>
              <a:rPr lang="en-US" sz="1800" dirty="0"/>
              <a:t>May have functionalities of both STA and AP</a:t>
            </a:r>
          </a:p>
          <a:p>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grpSp>
        <p:nvGrpSpPr>
          <p:cNvPr id="7" name="Group 6"/>
          <p:cNvGrpSpPr/>
          <p:nvPr/>
        </p:nvGrpSpPr>
        <p:grpSpPr>
          <a:xfrm>
            <a:off x="1410564" y="4191000"/>
            <a:ext cx="5868848" cy="2134312"/>
            <a:chOff x="2501428" y="2998182"/>
            <a:chExt cx="6820463" cy="2478619"/>
          </a:xfrm>
        </p:grpSpPr>
        <p:pic>
          <p:nvPicPr>
            <p:cNvPr id="8" name="Picture 7"/>
            <p:cNvPicPr>
              <a:picLocks noChangeAspect="1"/>
            </p:cNvPicPr>
            <p:nvPr/>
          </p:nvPicPr>
          <p:blipFill>
            <a:blip r:embed="rId2"/>
            <a:stretch>
              <a:fillRect/>
            </a:stretch>
          </p:blipFill>
          <p:spPr>
            <a:xfrm>
              <a:off x="2501428" y="3405810"/>
              <a:ext cx="1188485" cy="852121"/>
            </a:xfrm>
            <a:prstGeom prst="rect">
              <a:avLst/>
            </a:prstGeom>
          </p:spPr>
        </p:pic>
        <p:sp>
          <p:nvSpPr>
            <p:cNvPr id="9" name="TextBox 8"/>
            <p:cNvSpPr txBox="1"/>
            <p:nvPr/>
          </p:nvSpPr>
          <p:spPr>
            <a:xfrm>
              <a:off x="2689118" y="4257931"/>
              <a:ext cx="748038" cy="357428"/>
            </a:xfrm>
            <a:prstGeom prst="rect">
              <a:avLst/>
            </a:prstGeom>
            <a:noFill/>
          </p:spPr>
          <p:txBody>
            <a:bodyPr wrap="square" rtlCol="0">
              <a:spAutoFit/>
            </a:bodyPr>
            <a:lstStyle/>
            <a:p>
              <a:r>
                <a:rPr lang="en-US" altLang="ko-KR" sz="1400" dirty="0"/>
                <a:t>M</a:t>
              </a:r>
              <a:r>
                <a:rPr lang="en-US" altLang="ko-KR" sz="1400" dirty="0" smtClean="0">
                  <a:solidFill>
                    <a:schemeClr val="tx1"/>
                  </a:solidFill>
                </a:rPr>
                <a:t>-AP</a:t>
              </a:r>
              <a:endParaRPr lang="ko-KR" altLang="en-US" sz="1400" dirty="0">
                <a:solidFill>
                  <a:schemeClr val="tx1"/>
                </a:solidFill>
              </a:endParaRPr>
            </a:p>
          </p:txBody>
        </p:sp>
        <p:pic>
          <p:nvPicPr>
            <p:cNvPr id="10" name="Picture 9"/>
            <p:cNvPicPr>
              <a:picLocks noChangeAspect="1"/>
            </p:cNvPicPr>
            <p:nvPr/>
          </p:nvPicPr>
          <p:blipFill>
            <a:blip r:embed="rId2"/>
            <a:stretch>
              <a:fillRect/>
            </a:stretch>
          </p:blipFill>
          <p:spPr>
            <a:xfrm>
              <a:off x="5511328" y="2998182"/>
              <a:ext cx="1188485" cy="852121"/>
            </a:xfrm>
            <a:prstGeom prst="rect">
              <a:avLst/>
            </a:prstGeom>
          </p:spPr>
        </p:pic>
        <p:sp>
          <p:nvSpPr>
            <p:cNvPr id="11" name="TextBox 10"/>
            <p:cNvSpPr txBox="1"/>
            <p:nvPr/>
          </p:nvSpPr>
          <p:spPr>
            <a:xfrm>
              <a:off x="5762670" y="3852622"/>
              <a:ext cx="816380" cy="357428"/>
            </a:xfrm>
            <a:prstGeom prst="rect">
              <a:avLst/>
            </a:prstGeom>
            <a:noFill/>
          </p:spPr>
          <p:txBody>
            <a:bodyPr wrap="square" rtlCol="0">
              <a:spAutoFit/>
            </a:bodyPr>
            <a:lstStyle/>
            <a:p>
              <a:r>
                <a:rPr lang="en-US" altLang="ko-KR" sz="1400" dirty="0" smtClean="0">
                  <a:solidFill>
                    <a:schemeClr val="tx1"/>
                  </a:solidFill>
                </a:rPr>
                <a:t>S-AP1</a:t>
              </a:r>
              <a:endParaRPr lang="ko-KR" altLang="en-US" sz="1400" dirty="0">
                <a:solidFill>
                  <a:schemeClr val="tx1"/>
                </a:solidFill>
              </a:endParaRPr>
            </a:p>
          </p:txBody>
        </p:sp>
        <p:cxnSp>
          <p:nvCxnSpPr>
            <p:cNvPr id="12" name="Straight Connector 11"/>
            <p:cNvCxnSpPr>
              <a:stCxn id="8" idx="3"/>
            </p:cNvCxnSpPr>
            <p:nvPr/>
          </p:nvCxnSpPr>
          <p:spPr>
            <a:xfrm flipV="1">
              <a:off x="3689913" y="3534414"/>
              <a:ext cx="1821415" cy="297457"/>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21034920">
              <a:off x="3797374" y="3337268"/>
              <a:ext cx="1428017" cy="357428"/>
            </a:xfrm>
            <a:prstGeom prst="rect">
              <a:avLst/>
            </a:prstGeom>
            <a:noFill/>
          </p:spPr>
          <p:txBody>
            <a:bodyPr wrap="square" rtlCol="0">
              <a:spAutoFit/>
            </a:bodyPr>
            <a:lstStyle/>
            <a:p>
              <a:r>
                <a:rPr lang="en-US" altLang="ko-KR" sz="1400" dirty="0" smtClean="0">
                  <a:solidFill>
                    <a:schemeClr val="tx1"/>
                  </a:solidFill>
                </a:rPr>
                <a:t>Coordination</a:t>
              </a:r>
              <a:endParaRPr lang="ko-KR" altLang="en-US" sz="1400" dirty="0">
                <a:solidFill>
                  <a:schemeClr val="tx1"/>
                </a:solidFill>
              </a:endParaRPr>
            </a:p>
          </p:txBody>
        </p:sp>
        <p:cxnSp>
          <p:nvCxnSpPr>
            <p:cNvPr id="14" name="Straight Connector 13"/>
            <p:cNvCxnSpPr/>
            <p:nvPr/>
          </p:nvCxnSpPr>
          <p:spPr>
            <a:xfrm>
              <a:off x="3689912" y="4221164"/>
              <a:ext cx="1821415" cy="497643"/>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rot="950707">
              <a:off x="3834231" y="4454943"/>
              <a:ext cx="1450050" cy="357428"/>
            </a:xfrm>
            <a:prstGeom prst="rect">
              <a:avLst/>
            </a:prstGeom>
            <a:noFill/>
          </p:spPr>
          <p:txBody>
            <a:bodyPr wrap="square" rtlCol="0">
              <a:spAutoFit/>
            </a:bodyPr>
            <a:lstStyle/>
            <a:p>
              <a:r>
                <a:rPr lang="en-US" altLang="ko-KR" sz="1400" dirty="0" smtClean="0">
                  <a:solidFill>
                    <a:schemeClr val="tx1"/>
                  </a:solidFill>
                </a:rPr>
                <a:t>Coordination</a:t>
              </a:r>
              <a:endParaRPr lang="ko-KR" altLang="en-US" sz="1400" dirty="0">
                <a:solidFill>
                  <a:schemeClr val="tx1"/>
                </a:solidFill>
              </a:endParaRPr>
            </a:p>
          </p:txBody>
        </p:sp>
        <p:pic>
          <p:nvPicPr>
            <p:cNvPr id="16" name="Picture 15"/>
            <p:cNvPicPr>
              <a:picLocks noChangeAspect="1"/>
            </p:cNvPicPr>
            <p:nvPr/>
          </p:nvPicPr>
          <p:blipFill>
            <a:blip r:embed="rId2"/>
            <a:stretch>
              <a:fillRect/>
            </a:stretch>
          </p:blipFill>
          <p:spPr>
            <a:xfrm>
              <a:off x="5567906" y="4275950"/>
              <a:ext cx="1188485" cy="852121"/>
            </a:xfrm>
            <a:prstGeom prst="rect">
              <a:avLst/>
            </a:prstGeom>
          </p:spPr>
        </p:pic>
        <p:sp>
          <p:nvSpPr>
            <p:cNvPr id="17" name="TextBox 16"/>
            <p:cNvSpPr txBox="1"/>
            <p:nvPr/>
          </p:nvSpPr>
          <p:spPr>
            <a:xfrm>
              <a:off x="5819248" y="5119373"/>
              <a:ext cx="844945" cy="357428"/>
            </a:xfrm>
            <a:prstGeom prst="rect">
              <a:avLst/>
            </a:prstGeom>
            <a:noFill/>
          </p:spPr>
          <p:txBody>
            <a:bodyPr wrap="square" rtlCol="0">
              <a:spAutoFit/>
            </a:bodyPr>
            <a:lstStyle/>
            <a:p>
              <a:r>
                <a:rPr lang="en-US" altLang="ko-KR" sz="1400" dirty="0" smtClean="0">
                  <a:solidFill>
                    <a:schemeClr val="tx1"/>
                  </a:solidFill>
                </a:rPr>
                <a:t>S-AP2</a:t>
              </a:r>
              <a:endParaRPr lang="ko-KR" altLang="en-US" sz="1400" dirty="0">
                <a:solidFill>
                  <a:schemeClr val="tx1"/>
                </a:solidFill>
              </a:endParaRPr>
            </a:p>
          </p:txBody>
        </p:sp>
        <p:pic>
          <p:nvPicPr>
            <p:cNvPr id="18" name="Picture 17"/>
            <p:cNvPicPr>
              <a:picLocks noChangeAspect="1"/>
            </p:cNvPicPr>
            <p:nvPr/>
          </p:nvPicPr>
          <p:blipFill>
            <a:blip r:embed="rId3"/>
            <a:stretch>
              <a:fillRect/>
            </a:stretch>
          </p:blipFill>
          <p:spPr>
            <a:xfrm>
              <a:off x="8117432" y="3665299"/>
              <a:ext cx="1204459" cy="676753"/>
            </a:xfrm>
            <a:prstGeom prst="rect">
              <a:avLst/>
            </a:prstGeom>
          </p:spPr>
        </p:pic>
        <p:sp>
          <p:nvSpPr>
            <p:cNvPr id="19" name="TextBox 18"/>
            <p:cNvSpPr txBox="1"/>
            <p:nvPr/>
          </p:nvSpPr>
          <p:spPr>
            <a:xfrm>
              <a:off x="8397947" y="4442597"/>
              <a:ext cx="685800" cy="357428"/>
            </a:xfrm>
            <a:prstGeom prst="rect">
              <a:avLst/>
            </a:prstGeom>
            <a:noFill/>
          </p:spPr>
          <p:txBody>
            <a:bodyPr wrap="square" rtlCol="0">
              <a:spAutoFit/>
            </a:bodyPr>
            <a:lstStyle/>
            <a:p>
              <a:r>
                <a:rPr lang="en-US" altLang="ko-KR" sz="1400" dirty="0" smtClean="0">
                  <a:solidFill>
                    <a:schemeClr val="tx1"/>
                  </a:solidFill>
                </a:rPr>
                <a:t>STA</a:t>
              </a:r>
              <a:endParaRPr lang="ko-KR" altLang="en-US" sz="1400" dirty="0">
                <a:solidFill>
                  <a:schemeClr val="tx1"/>
                </a:solidFill>
              </a:endParaRPr>
            </a:p>
          </p:txBody>
        </p:sp>
        <p:cxnSp>
          <p:nvCxnSpPr>
            <p:cNvPr id="20" name="Straight Connector 19"/>
            <p:cNvCxnSpPr/>
            <p:nvPr/>
          </p:nvCxnSpPr>
          <p:spPr>
            <a:xfrm>
              <a:off x="6664192" y="3647454"/>
              <a:ext cx="1574962" cy="285536"/>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rot="619619">
              <a:off x="6611798" y="3415142"/>
              <a:ext cx="1748575" cy="357428"/>
            </a:xfrm>
            <a:prstGeom prst="rect">
              <a:avLst/>
            </a:prstGeom>
            <a:noFill/>
          </p:spPr>
          <p:txBody>
            <a:bodyPr wrap="square" rtlCol="0">
              <a:spAutoFit/>
            </a:bodyPr>
            <a:lstStyle/>
            <a:p>
              <a:r>
                <a:rPr lang="en-US" altLang="ko-KR" sz="1400" dirty="0" smtClean="0">
                  <a:solidFill>
                    <a:schemeClr val="tx1"/>
                  </a:solidFill>
                </a:rPr>
                <a:t>Joint transmission</a:t>
              </a:r>
              <a:endParaRPr lang="ko-KR" altLang="en-US" sz="1400" dirty="0">
                <a:solidFill>
                  <a:schemeClr val="tx1"/>
                </a:solidFill>
              </a:endParaRPr>
            </a:p>
          </p:txBody>
        </p:sp>
        <p:cxnSp>
          <p:nvCxnSpPr>
            <p:cNvPr id="22" name="Straight Connector 21"/>
            <p:cNvCxnSpPr>
              <a:stCxn id="16" idx="3"/>
            </p:cNvCxnSpPr>
            <p:nvPr/>
          </p:nvCxnSpPr>
          <p:spPr>
            <a:xfrm flipV="1">
              <a:off x="6756391" y="4246752"/>
              <a:ext cx="1514192" cy="455259"/>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rot="20589038">
              <a:off x="6690891" y="4477291"/>
              <a:ext cx="1795104" cy="357428"/>
            </a:xfrm>
            <a:prstGeom prst="rect">
              <a:avLst/>
            </a:prstGeom>
            <a:noFill/>
          </p:spPr>
          <p:txBody>
            <a:bodyPr wrap="square" rtlCol="0">
              <a:spAutoFit/>
            </a:bodyPr>
            <a:lstStyle/>
            <a:p>
              <a:r>
                <a:rPr lang="en-US" altLang="ko-KR" sz="1400" dirty="0">
                  <a:solidFill>
                    <a:schemeClr val="tx1"/>
                  </a:solidFill>
                </a:rPr>
                <a:t>Joint transmission</a:t>
              </a:r>
              <a:endParaRPr lang="ko-KR" altLang="en-US" sz="1400" dirty="0">
                <a:solidFill>
                  <a:schemeClr val="tx1"/>
                </a:solidFill>
              </a:endParaRPr>
            </a:p>
          </p:txBody>
        </p:sp>
      </p:grpSp>
    </p:spTree>
    <p:extLst>
      <p:ext uri="{BB962C8B-B14F-4D97-AF65-F5344CB8AC3E}">
        <p14:creationId xmlns:p14="http://schemas.microsoft.com/office/powerpoint/2010/main" val="3935833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Categorization of Multi-AP </a:t>
            </a:r>
            <a:r>
              <a:rPr lang="en-US" sz="2800" dirty="0" smtClean="0"/>
              <a:t>Coordination </a:t>
            </a:r>
            <a:r>
              <a:rPr lang="en-US" sz="2800" dirty="0"/>
              <a:t>F</a:t>
            </a:r>
            <a:r>
              <a:rPr lang="en-US" sz="2800" dirty="0" smtClean="0"/>
              <a:t>eature</a:t>
            </a:r>
            <a:endParaRPr lang="en-US" sz="2800" dirty="0"/>
          </a:p>
        </p:txBody>
      </p:sp>
      <p:sp>
        <p:nvSpPr>
          <p:cNvPr id="3" name="Content Placeholder 2"/>
          <p:cNvSpPr>
            <a:spLocks noGrp="1"/>
          </p:cNvSpPr>
          <p:nvPr>
            <p:ph idx="1"/>
          </p:nvPr>
        </p:nvSpPr>
        <p:spPr/>
        <p:txBody>
          <a:bodyPr>
            <a:normAutofit fontScale="77500" lnSpcReduction="20000"/>
          </a:bodyPr>
          <a:lstStyle/>
          <a:p>
            <a:r>
              <a:rPr lang="en-US" dirty="0"/>
              <a:t>At first, we can categorize the multi-AP coordination features as the following high levels</a:t>
            </a:r>
          </a:p>
          <a:p>
            <a:pPr lvl="1"/>
            <a:r>
              <a:rPr lang="en-US" dirty="0"/>
              <a:t>Level 1: Multi-AP coordinated scheduling/</a:t>
            </a:r>
            <a:r>
              <a:rPr lang="en-US" dirty="0" err="1"/>
              <a:t>beamforming</a:t>
            </a:r>
            <a:r>
              <a:rPr lang="en-US" dirty="0"/>
              <a:t>/interference nulling</a:t>
            </a:r>
          </a:p>
          <a:p>
            <a:pPr lvl="2"/>
            <a:r>
              <a:rPr lang="en-US" dirty="0"/>
              <a:t>Required features: Multi-AP sounding </a:t>
            </a:r>
          </a:p>
          <a:p>
            <a:pPr lvl="1"/>
            <a:r>
              <a:rPr lang="en-US" dirty="0"/>
              <a:t>Level 2: Dynamic AP selection</a:t>
            </a:r>
          </a:p>
          <a:p>
            <a:pPr lvl="2"/>
            <a:r>
              <a:rPr lang="en-US" dirty="0"/>
              <a:t>Required features: Multi-AP sounding, Context sharing, Feedback mechanism for best AP selection </a:t>
            </a:r>
          </a:p>
          <a:p>
            <a:pPr lvl="1"/>
            <a:r>
              <a:rPr lang="en-US" dirty="0"/>
              <a:t>Level 3: Joint transmission</a:t>
            </a:r>
          </a:p>
          <a:p>
            <a:pPr lvl="2"/>
            <a:r>
              <a:rPr lang="en-US" dirty="0"/>
              <a:t>Required features: Multi-AP sounding, Context sharing, Synch </a:t>
            </a:r>
            <a:r>
              <a:rPr lang="en-US" dirty="0" smtClean="0"/>
              <a:t>among multi-AP, </a:t>
            </a:r>
            <a:r>
              <a:rPr lang="en-US" dirty="0"/>
              <a:t>Data and control info. sharing among multi-AP</a:t>
            </a:r>
          </a:p>
          <a:p>
            <a:r>
              <a:rPr lang="en-US" dirty="0"/>
              <a:t>At second, we can further categorize </a:t>
            </a:r>
            <a:r>
              <a:rPr lang="en-US" dirty="0" smtClean="0"/>
              <a:t>it according </a:t>
            </a:r>
            <a:r>
              <a:rPr lang="en-US" dirty="0"/>
              <a:t>to resource utilization for multiple AP transmission</a:t>
            </a:r>
          </a:p>
          <a:p>
            <a:pPr lvl="1"/>
            <a:r>
              <a:rPr lang="en-US" dirty="0"/>
              <a:t>Same or different freq. resources</a:t>
            </a:r>
          </a:p>
          <a:p>
            <a:pPr lvl="1"/>
            <a:r>
              <a:rPr lang="en-US" dirty="0"/>
              <a:t>Same or different time </a:t>
            </a:r>
            <a:r>
              <a:rPr lang="en-US" dirty="0" smtClean="0"/>
              <a:t>resources</a:t>
            </a:r>
          </a:p>
          <a:p>
            <a:r>
              <a:rPr lang="en-US" dirty="0"/>
              <a:t>At third, we can further categorize the level 3 according to the scenarios of which APs coordinate and/or participate in the joint transmission as the following slide</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spTree>
    <p:extLst>
      <p:ext uri="{BB962C8B-B14F-4D97-AF65-F5344CB8AC3E}">
        <p14:creationId xmlns:p14="http://schemas.microsoft.com/office/powerpoint/2010/main" val="2718976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7790"/>
          </a:xfrm>
        </p:spPr>
        <p:txBody>
          <a:bodyPr/>
          <a:lstStyle/>
          <a:p>
            <a:r>
              <a:rPr lang="en-US" dirty="0"/>
              <a:t>Possible S</a:t>
            </a:r>
            <a:r>
              <a:rPr lang="en-US" dirty="0" smtClean="0"/>
              <a:t>cenarios for Joint </a:t>
            </a:r>
            <a:r>
              <a:rPr lang="en-US" dirty="0"/>
              <a:t>T</a:t>
            </a:r>
            <a:r>
              <a:rPr lang="en-US" dirty="0" smtClean="0"/>
              <a:t>ransmission</a:t>
            </a:r>
            <a:endParaRPr lang="en-US" dirty="0"/>
          </a:p>
        </p:txBody>
      </p:sp>
      <p:sp>
        <p:nvSpPr>
          <p:cNvPr id="3" name="Content Placeholder 2"/>
          <p:cNvSpPr>
            <a:spLocks noGrp="1"/>
          </p:cNvSpPr>
          <p:nvPr>
            <p:ph idx="1"/>
          </p:nvPr>
        </p:nvSpPr>
        <p:spPr>
          <a:xfrm>
            <a:off x="685800" y="1828799"/>
            <a:ext cx="7772400" cy="4646613"/>
          </a:xfrm>
        </p:spPr>
        <p:txBody>
          <a:bodyPr>
            <a:normAutofit fontScale="70000" lnSpcReduction="20000"/>
          </a:bodyPr>
          <a:lstStyle/>
          <a:p>
            <a:r>
              <a:rPr lang="en-US" dirty="0"/>
              <a:t>Scenario #1                                                       Scenario #2</a:t>
            </a:r>
          </a:p>
          <a:p>
            <a:endParaRPr lang="en-US" dirty="0"/>
          </a:p>
          <a:p>
            <a:endParaRPr lang="en-US" dirty="0"/>
          </a:p>
          <a:p>
            <a:endParaRPr lang="en-US" dirty="0"/>
          </a:p>
          <a:p>
            <a:endParaRPr lang="en-US" dirty="0"/>
          </a:p>
          <a:p>
            <a:endParaRPr lang="en-US" dirty="0"/>
          </a:p>
          <a:p>
            <a:endParaRPr lang="en-US" dirty="0"/>
          </a:p>
          <a:p>
            <a:endParaRPr lang="en-US" dirty="0" smtClean="0"/>
          </a:p>
          <a:p>
            <a:r>
              <a:rPr lang="en-US" dirty="0" smtClean="0"/>
              <a:t>For </a:t>
            </a:r>
            <a:r>
              <a:rPr lang="en-US" dirty="0"/>
              <a:t>both cases, </a:t>
            </a:r>
            <a:r>
              <a:rPr lang="en-US" dirty="0" smtClean="0"/>
              <a:t>data </a:t>
            </a:r>
            <a:r>
              <a:rPr lang="en-US" dirty="0"/>
              <a:t>sharing among multiple AP is performed at T1 and </a:t>
            </a:r>
            <a:r>
              <a:rPr lang="en-US" dirty="0" smtClean="0"/>
              <a:t>joint </a:t>
            </a:r>
            <a:r>
              <a:rPr lang="en-US" dirty="0"/>
              <a:t>transmission is performed at T2</a:t>
            </a:r>
          </a:p>
          <a:p>
            <a:pPr lvl="1"/>
            <a:r>
              <a:rPr lang="en-US" dirty="0" smtClean="0"/>
              <a:t>Master AP</a:t>
            </a:r>
            <a:endParaRPr lang="en-US" dirty="0"/>
          </a:p>
          <a:p>
            <a:pPr lvl="2"/>
            <a:r>
              <a:rPr lang="en-US" dirty="0"/>
              <a:t>AP1 for both scenarios</a:t>
            </a:r>
          </a:p>
          <a:p>
            <a:pPr lvl="1"/>
            <a:r>
              <a:rPr lang="en-US" dirty="0"/>
              <a:t>APs participating in </a:t>
            </a:r>
            <a:r>
              <a:rPr lang="en-US" dirty="0" smtClean="0"/>
              <a:t>joint </a:t>
            </a:r>
            <a:r>
              <a:rPr lang="en-US" dirty="0"/>
              <a:t>transmission</a:t>
            </a:r>
          </a:p>
          <a:p>
            <a:pPr lvl="2"/>
            <a:r>
              <a:rPr lang="en-US" dirty="0"/>
              <a:t>AP2 and AP3(scenario1), AP1 and AP2(scenario2) </a:t>
            </a:r>
          </a:p>
          <a:p>
            <a:r>
              <a:rPr lang="en-US" dirty="0"/>
              <a:t>In case of scenario2, the following procedure is also possible </a:t>
            </a:r>
          </a:p>
          <a:p>
            <a:pPr lvl="1"/>
            <a:r>
              <a:rPr lang="en-US" dirty="0"/>
              <a:t>AP1 sends a data frame to both AP2 and STA at T1 </a:t>
            </a:r>
          </a:p>
          <a:p>
            <a:pPr lvl="1"/>
            <a:r>
              <a:rPr lang="en-US" dirty="0"/>
              <a:t>AP2 sends the data frame to STA at T2</a:t>
            </a:r>
          </a:p>
          <a:p>
            <a:pPr lvl="1"/>
            <a:r>
              <a:rPr lang="en-US" dirty="0"/>
              <a:t>STA gets the time diversity or combining gain through the data frames received from AP1 and AP2 </a:t>
            </a:r>
            <a:r>
              <a:rPr lang="en-US" dirty="0" smtClean="0"/>
              <a:t>at the different time</a:t>
            </a:r>
            <a:endParaRPr 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grpSp>
        <p:nvGrpSpPr>
          <p:cNvPr id="7" name="Group 6"/>
          <p:cNvGrpSpPr/>
          <p:nvPr/>
        </p:nvGrpSpPr>
        <p:grpSpPr>
          <a:xfrm>
            <a:off x="321911" y="2086000"/>
            <a:ext cx="4392767" cy="1800200"/>
            <a:chOff x="2501428" y="2998182"/>
            <a:chExt cx="6820463" cy="2457157"/>
          </a:xfrm>
        </p:grpSpPr>
        <p:pic>
          <p:nvPicPr>
            <p:cNvPr id="8" name="Picture 7"/>
            <p:cNvPicPr>
              <a:picLocks noChangeAspect="1"/>
            </p:cNvPicPr>
            <p:nvPr/>
          </p:nvPicPr>
          <p:blipFill>
            <a:blip r:embed="rId2"/>
            <a:stretch>
              <a:fillRect/>
            </a:stretch>
          </p:blipFill>
          <p:spPr>
            <a:xfrm>
              <a:off x="2501428" y="3405810"/>
              <a:ext cx="1188485" cy="852121"/>
            </a:xfrm>
            <a:prstGeom prst="rect">
              <a:avLst/>
            </a:prstGeom>
          </p:spPr>
        </p:pic>
        <p:sp>
          <p:nvSpPr>
            <p:cNvPr id="9" name="TextBox 8"/>
            <p:cNvSpPr txBox="1"/>
            <p:nvPr/>
          </p:nvSpPr>
          <p:spPr>
            <a:xfrm>
              <a:off x="2872538" y="4257931"/>
              <a:ext cx="685800" cy="335966"/>
            </a:xfrm>
            <a:prstGeom prst="rect">
              <a:avLst/>
            </a:prstGeom>
            <a:noFill/>
          </p:spPr>
          <p:txBody>
            <a:bodyPr wrap="square" rtlCol="0">
              <a:spAutoFit/>
            </a:bodyPr>
            <a:lstStyle/>
            <a:p>
              <a:r>
                <a:rPr lang="en-US" altLang="ko-KR" sz="1100" dirty="0" smtClean="0">
                  <a:solidFill>
                    <a:schemeClr val="tx1"/>
                  </a:solidFill>
                </a:rPr>
                <a:t>AP1</a:t>
              </a:r>
              <a:endParaRPr lang="ko-KR" altLang="en-US" sz="1100" dirty="0">
                <a:solidFill>
                  <a:schemeClr val="tx1"/>
                </a:solidFill>
              </a:endParaRPr>
            </a:p>
          </p:txBody>
        </p:sp>
        <p:pic>
          <p:nvPicPr>
            <p:cNvPr id="10" name="Picture 9"/>
            <p:cNvPicPr>
              <a:picLocks noChangeAspect="1"/>
            </p:cNvPicPr>
            <p:nvPr/>
          </p:nvPicPr>
          <p:blipFill>
            <a:blip r:embed="rId2"/>
            <a:stretch>
              <a:fillRect/>
            </a:stretch>
          </p:blipFill>
          <p:spPr>
            <a:xfrm>
              <a:off x="5511328" y="2998182"/>
              <a:ext cx="1188485" cy="852121"/>
            </a:xfrm>
            <a:prstGeom prst="rect">
              <a:avLst/>
            </a:prstGeom>
          </p:spPr>
        </p:pic>
        <p:sp>
          <p:nvSpPr>
            <p:cNvPr id="11" name="TextBox 10"/>
            <p:cNvSpPr txBox="1"/>
            <p:nvPr/>
          </p:nvSpPr>
          <p:spPr>
            <a:xfrm>
              <a:off x="5762670" y="3852622"/>
              <a:ext cx="685800" cy="335966"/>
            </a:xfrm>
            <a:prstGeom prst="rect">
              <a:avLst/>
            </a:prstGeom>
            <a:noFill/>
          </p:spPr>
          <p:txBody>
            <a:bodyPr wrap="square" rtlCol="0">
              <a:spAutoFit/>
            </a:bodyPr>
            <a:lstStyle/>
            <a:p>
              <a:r>
                <a:rPr lang="en-US" altLang="ko-KR" sz="1100" dirty="0" smtClean="0">
                  <a:solidFill>
                    <a:schemeClr val="tx1"/>
                  </a:solidFill>
                </a:rPr>
                <a:t>AP2</a:t>
              </a:r>
              <a:endParaRPr lang="ko-KR" altLang="en-US" sz="1100" dirty="0">
                <a:solidFill>
                  <a:schemeClr val="tx1"/>
                </a:solidFill>
              </a:endParaRPr>
            </a:p>
          </p:txBody>
        </p:sp>
        <p:cxnSp>
          <p:nvCxnSpPr>
            <p:cNvPr id="12" name="Straight Connector 11"/>
            <p:cNvCxnSpPr>
              <a:stCxn id="8" idx="3"/>
            </p:cNvCxnSpPr>
            <p:nvPr/>
          </p:nvCxnSpPr>
          <p:spPr>
            <a:xfrm flipV="1">
              <a:off x="3689913" y="3534414"/>
              <a:ext cx="1821415" cy="297457"/>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21034920">
              <a:off x="3797374" y="3347999"/>
              <a:ext cx="1428016" cy="335966"/>
            </a:xfrm>
            <a:prstGeom prst="rect">
              <a:avLst/>
            </a:prstGeom>
            <a:noFill/>
          </p:spPr>
          <p:txBody>
            <a:bodyPr wrap="square" rtlCol="0">
              <a:spAutoFit/>
            </a:bodyPr>
            <a:lstStyle/>
            <a:p>
              <a:r>
                <a:rPr lang="en-US" altLang="ko-KR" sz="1100" dirty="0" smtClean="0">
                  <a:solidFill>
                    <a:srgbClr val="FF0000"/>
                  </a:solidFill>
                </a:rPr>
                <a:t>Data frame</a:t>
              </a:r>
              <a:endParaRPr lang="ko-KR" altLang="en-US" sz="1100" dirty="0">
                <a:solidFill>
                  <a:srgbClr val="FF0000"/>
                </a:solidFill>
              </a:endParaRPr>
            </a:p>
          </p:txBody>
        </p:sp>
        <p:cxnSp>
          <p:nvCxnSpPr>
            <p:cNvPr id="14" name="Straight Connector 13"/>
            <p:cNvCxnSpPr/>
            <p:nvPr/>
          </p:nvCxnSpPr>
          <p:spPr>
            <a:xfrm>
              <a:off x="3689912" y="4221164"/>
              <a:ext cx="1821415" cy="497643"/>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rot="950707">
              <a:off x="3834231" y="4550043"/>
              <a:ext cx="1450050" cy="335966"/>
            </a:xfrm>
            <a:prstGeom prst="rect">
              <a:avLst/>
            </a:prstGeom>
            <a:noFill/>
          </p:spPr>
          <p:txBody>
            <a:bodyPr wrap="square" rtlCol="0">
              <a:spAutoFit/>
            </a:bodyPr>
            <a:lstStyle/>
            <a:p>
              <a:r>
                <a:rPr lang="en-US" altLang="ko-KR" sz="1100" dirty="0" smtClean="0">
                  <a:solidFill>
                    <a:srgbClr val="FF0000"/>
                  </a:solidFill>
                </a:rPr>
                <a:t>Data frame</a:t>
              </a:r>
              <a:endParaRPr lang="ko-KR" altLang="en-US" sz="1100" dirty="0">
                <a:solidFill>
                  <a:srgbClr val="FF0000"/>
                </a:solidFill>
              </a:endParaRPr>
            </a:p>
          </p:txBody>
        </p:sp>
        <p:pic>
          <p:nvPicPr>
            <p:cNvPr id="16" name="Picture 15"/>
            <p:cNvPicPr>
              <a:picLocks noChangeAspect="1"/>
            </p:cNvPicPr>
            <p:nvPr/>
          </p:nvPicPr>
          <p:blipFill>
            <a:blip r:embed="rId2"/>
            <a:stretch>
              <a:fillRect/>
            </a:stretch>
          </p:blipFill>
          <p:spPr>
            <a:xfrm>
              <a:off x="5567906" y="4275950"/>
              <a:ext cx="1188485" cy="852121"/>
            </a:xfrm>
            <a:prstGeom prst="rect">
              <a:avLst/>
            </a:prstGeom>
          </p:spPr>
        </p:pic>
        <p:sp>
          <p:nvSpPr>
            <p:cNvPr id="17" name="TextBox 16"/>
            <p:cNvSpPr txBox="1"/>
            <p:nvPr/>
          </p:nvSpPr>
          <p:spPr>
            <a:xfrm>
              <a:off x="5819248" y="5119373"/>
              <a:ext cx="685800" cy="335966"/>
            </a:xfrm>
            <a:prstGeom prst="rect">
              <a:avLst/>
            </a:prstGeom>
            <a:noFill/>
          </p:spPr>
          <p:txBody>
            <a:bodyPr wrap="square" rtlCol="0">
              <a:spAutoFit/>
            </a:bodyPr>
            <a:lstStyle/>
            <a:p>
              <a:r>
                <a:rPr lang="en-US" altLang="ko-KR" sz="1100" dirty="0" smtClean="0">
                  <a:solidFill>
                    <a:schemeClr val="tx1"/>
                  </a:solidFill>
                </a:rPr>
                <a:t>AP3</a:t>
              </a:r>
              <a:endParaRPr lang="ko-KR" altLang="en-US" sz="1100" dirty="0">
                <a:solidFill>
                  <a:schemeClr val="tx1"/>
                </a:solidFill>
              </a:endParaRPr>
            </a:p>
          </p:txBody>
        </p:sp>
        <p:pic>
          <p:nvPicPr>
            <p:cNvPr id="18" name="Picture 17"/>
            <p:cNvPicPr>
              <a:picLocks noChangeAspect="1"/>
            </p:cNvPicPr>
            <p:nvPr/>
          </p:nvPicPr>
          <p:blipFill>
            <a:blip r:embed="rId3"/>
            <a:stretch>
              <a:fillRect/>
            </a:stretch>
          </p:blipFill>
          <p:spPr>
            <a:xfrm>
              <a:off x="8117432" y="3665299"/>
              <a:ext cx="1204459" cy="676753"/>
            </a:xfrm>
            <a:prstGeom prst="rect">
              <a:avLst/>
            </a:prstGeom>
          </p:spPr>
        </p:pic>
        <p:sp>
          <p:nvSpPr>
            <p:cNvPr id="19" name="TextBox 18"/>
            <p:cNvSpPr txBox="1"/>
            <p:nvPr/>
          </p:nvSpPr>
          <p:spPr>
            <a:xfrm>
              <a:off x="8397945" y="4442597"/>
              <a:ext cx="889677" cy="335966"/>
            </a:xfrm>
            <a:prstGeom prst="rect">
              <a:avLst/>
            </a:prstGeom>
            <a:noFill/>
          </p:spPr>
          <p:txBody>
            <a:bodyPr wrap="square" rtlCol="0">
              <a:spAutoFit/>
            </a:bodyPr>
            <a:lstStyle/>
            <a:p>
              <a:r>
                <a:rPr lang="en-US" altLang="ko-KR" sz="1100" dirty="0" smtClean="0">
                  <a:solidFill>
                    <a:schemeClr val="tx1"/>
                  </a:solidFill>
                </a:rPr>
                <a:t>STA</a:t>
              </a:r>
              <a:endParaRPr lang="ko-KR" altLang="en-US" sz="1100" dirty="0">
                <a:solidFill>
                  <a:schemeClr val="tx1"/>
                </a:solidFill>
              </a:endParaRPr>
            </a:p>
          </p:txBody>
        </p:sp>
        <p:cxnSp>
          <p:nvCxnSpPr>
            <p:cNvPr id="20" name="Straight Connector 19"/>
            <p:cNvCxnSpPr/>
            <p:nvPr/>
          </p:nvCxnSpPr>
          <p:spPr>
            <a:xfrm>
              <a:off x="6664192" y="3647454"/>
              <a:ext cx="1574962" cy="285536"/>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rot="619619">
              <a:off x="6820285" y="3422528"/>
              <a:ext cx="1428016" cy="335966"/>
            </a:xfrm>
            <a:prstGeom prst="rect">
              <a:avLst/>
            </a:prstGeom>
            <a:noFill/>
          </p:spPr>
          <p:txBody>
            <a:bodyPr wrap="square" rtlCol="0">
              <a:spAutoFit/>
            </a:bodyPr>
            <a:lstStyle/>
            <a:p>
              <a:r>
                <a:rPr lang="en-US" altLang="ko-KR" sz="1100" dirty="0" smtClean="0">
                  <a:solidFill>
                    <a:srgbClr val="0070C0"/>
                  </a:solidFill>
                </a:rPr>
                <a:t>Data frame</a:t>
              </a:r>
              <a:endParaRPr lang="ko-KR" altLang="en-US" sz="1100" dirty="0">
                <a:solidFill>
                  <a:srgbClr val="0070C0"/>
                </a:solidFill>
              </a:endParaRPr>
            </a:p>
          </p:txBody>
        </p:sp>
        <p:cxnSp>
          <p:nvCxnSpPr>
            <p:cNvPr id="22" name="Straight Connector 21"/>
            <p:cNvCxnSpPr>
              <a:stCxn id="16" idx="3"/>
            </p:cNvCxnSpPr>
            <p:nvPr/>
          </p:nvCxnSpPr>
          <p:spPr>
            <a:xfrm flipV="1">
              <a:off x="6756391" y="4246752"/>
              <a:ext cx="1514192" cy="455259"/>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rot="20589038">
              <a:off x="6911934" y="4550045"/>
              <a:ext cx="1450050" cy="335966"/>
            </a:xfrm>
            <a:prstGeom prst="rect">
              <a:avLst/>
            </a:prstGeom>
            <a:noFill/>
          </p:spPr>
          <p:txBody>
            <a:bodyPr wrap="square" rtlCol="0">
              <a:spAutoFit/>
            </a:bodyPr>
            <a:lstStyle/>
            <a:p>
              <a:r>
                <a:rPr lang="en-US" altLang="ko-KR" sz="1100" dirty="0" smtClean="0">
                  <a:solidFill>
                    <a:srgbClr val="0070C0"/>
                  </a:solidFill>
                </a:rPr>
                <a:t>Data frame</a:t>
              </a:r>
              <a:endParaRPr lang="ko-KR" altLang="en-US" sz="1100" dirty="0">
                <a:solidFill>
                  <a:srgbClr val="0070C0"/>
                </a:solidFill>
              </a:endParaRPr>
            </a:p>
          </p:txBody>
        </p:sp>
        <p:sp>
          <p:nvSpPr>
            <p:cNvPr id="24" name="Rectangle 23"/>
            <p:cNvSpPr/>
            <p:nvPr/>
          </p:nvSpPr>
          <p:spPr>
            <a:xfrm>
              <a:off x="4143373" y="3877419"/>
              <a:ext cx="742195" cy="335966"/>
            </a:xfrm>
            <a:prstGeom prst="rect">
              <a:avLst/>
            </a:prstGeom>
          </p:spPr>
          <p:txBody>
            <a:bodyPr wrap="none">
              <a:spAutoFit/>
            </a:bodyPr>
            <a:lstStyle/>
            <a:p>
              <a:r>
                <a:rPr lang="en-US" altLang="ko-KR" sz="1100" dirty="0">
                  <a:solidFill>
                    <a:srgbClr val="FF0000"/>
                  </a:solidFill>
                </a:rPr>
                <a:t>a</a:t>
              </a:r>
              <a:r>
                <a:rPr lang="en-US" altLang="ko-KR" sz="1100" dirty="0" smtClean="0">
                  <a:solidFill>
                    <a:srgbClr val="FF0000"/>
                  </a:solidFill>
                </a:rPr>
                <a:t>t T1</a:t>
              </a:r>
              <a:endParaRPr lang="ko-KR" altLang="en-US" sz="1100" dirty="0">
                <a:solidFill>
                  <a:srgbClr val="FF0000"/>
                </a:solidFill>
              </a:endParaRPr>
            </a:p>
          </p:txBody>
        </p:sp>
        <p:sp>
          <p:nvSpPr>
            <p:cNvPr id="25" name="Rectangle 24"/>
            <p:cNvSpPr/>
            <p:nvPr/>
          </p:nvSpPr>
          <p:spPr>
            <a:xfrm>
              <a:off x="6997657" y="3909618"/>
              <a:ext cx="742195" cy="335966"/>
            </a:xfrm>
            <a:prstGeom prst="rect">
              <a:avLst/>
            </a:prstGeom>
          </p:spPr>
          <p:txBody>
            <a:bodyPr wrap="none">
              <a:spAutoFit/>
            </a:bodyPr>
            <a:lstStyle/>
            <a:p>
              <a:r>
                <a:rPr lang="en-US" altLang="ko-KR" sz="1100" dirty="0">
                  <a:solidFill>
                    <a:srgbClr val="0070C0"/>
                  </a:solidFill>
                </a:rPr>
                <a:t>a</a:t>
              </a:r>
              <a:r>
                <a:rPr lang="en-US" altLang="ko-KR" sz="1100" dirty="0" smtClean="0">
                  <a:solidFill>
                    <a:srgbClr val="0070C0"/>
                  </a:solidFill>
                </a:rPr>
                <a:t>t T2</a:t>
              </a:r>
              <a:endParaRPr lang="ko-KR" altLang="en-US" sz="1100" dirty="0">
                <a:solidFill>
                  <a:srgbClr val="0070C0"/>
                </a:solidFill>
              </a:endParaRPr>
            </a:p>
          </p:txBody>
        </p:sp>
      </p:grpSp>
      <p:grpSp>
        <p:nvGrpSpPr>
          <p:cNvPr id="26" name="Group 25"/>
          <p:cNvGrpSpPr/>
          <p:nvPr/>
        </p:nvGrpSpPr>
        <p:grpSpPr>
          <a:xfrm>
            <a:off x="5076056" y="2086000"/>
            <a:ext cx="3395980" cy="1658323"/>
            <a:chOff x="3844891" y="2522175"/>
            <a:chExt cx="4393461" cy="2087312"/>
          </a:xfrm>
        </p:grpSpPr>
        <p:pic>
          <p:nvPicPr>
            <p:cNvPr id="27" name="Picture 26"/>
            <p:cNvPicPr>
              <a:picLocks noChangeAspect="1"/>
            </p:cNvPicPr>
            <p:nvPr/>
          </p:nvPicPr>
          <p:blipFill>
            <a:blip r:embed="rId2"/>
            <a:stretch>
              <a:fillRect/>
            </a:stretch>
          </p:blipFill>
          <p:spPr>
            <a:xfrm>
              <a:off x="3844891" y="2863729"/>
              <a:ext cx="1055641" cy="713998"/>
            </a:xfrm>
            <a:prstGeom prst="rect">
              <a:avLst/>
            </a:prstGeom>
          </p:spPr>
        </p:pic>
        <p:sp>
          <p:nvSpPr>
            <p:cNvPr id="28" name="TextBox 27"/>
            <p:cNvSpPr txBox="1"/>
            <p:nvPr/>
          </p:nvSpPr>
          <p:spPr>
            <a:xfrm>
              <a:off x="4174520" y="3577727"/>
              <a:ext cx="609145" cy="309814"/>
            </a:xfrm>
            <a:prstGeom prst="rect">
              <a:avLst/>
            </a:prstGeom>
            <a:noFill/>
          </p:spPr>
          <p:txBody>
            <a:bodyPr wrap="square" rtlCol="0">
              <a:spAutoFit/>
            </a:bodyPr>
            <a:lstStyle/>
            <a:p>
              <a:r>
                <a:rPr lang="en-US" altLang="ko-KR" sz="1100" dirty="0" smtClean="0">
                  <a:solidFill>
                    <a:schemeClr val="tx1"/>
                  </a:solidFill>
                </a:rPr>
                <a:t>AP1</a:t>
              </a:r>
              <a:endParaRPr lang="ko-KR" altLang="en-US" sz="1100" dirty="0">
                <a:solidFill>
                  <a:schemeClr val="tx1"/>
                </a:solidFill>
              </a:endParaRPr>
            </a:p>
          </p:txBody>
        </p:sp>
        <p:pic>
          <p:nvPicPr>
            <p:cNvPr id="29" name="Picture 28"/>
            <p:cNvPicPr>
              <a:picLocks noChangeAspect="1"/>
            </p:cNvPicPr>
            <p:nvPr/>
          </p:nvPicPr>
          <p:blipFill>
            <a:blip r:embed="rId2"/>
            <a:stretch>
              <a:fillRect/>
            </a:stretch>
          </p:blipFill>
          <p:spPr>
            <a:xfrm>
              <a:off x="6518356" y="2522175"/>
              <a:ext cx="1055641" cy="713998"/>
            </a:xfrm>
            <a:prstGeom prst="rect">
              <a:avLst/>
            </a:prstGeom>
          </p:spPr>
        </p:pic>
        <p:sp>
          <p:nvSpPr>
            <p:cNvPr id="30" name="TextBox 29"/>
            <p:cNvSpPr txBox="1"/>
            <p:nvPr/>
          </p:nvSpPr>
          <p:spPr>
            <a:xfrm>
              <a:off x="7527037" y="2859774"/>
              <a:ext cx="609145" cy="309814"/>
            </a:xfrm>
            <a:prstGeom prst="rect">
              <a:avLst/>
            </a:prstGeom>
            <a:noFill/>
          </p:spPr>
          <p:txBody>
            <a:bodyPr wrap="square" rtlCol="0">
              <a:spAutoFit/>
            </a:bodyPr>
            <a:lstStyle/>
            <a:p>
              <a:r>
                <a:rPr lang="en-US" altLang="ko-KR" sz="1100" dirty="0" smtClean="0">
                  <a:solidFill>
                    <a:schemeClr val="tx1"/>
                  </a:solidFill>
                </a:rPr>
                <a:t>AP2</a:t>
              </a:r>
              <a:endParaRPr lang="ko-KR" altLang="en-US" sz="1100" dirty="0">
                <a:solidFill>
                  <a:schemeClr val="tx1"/>
                </a:solidFill>
              </a:endParaRPr>
            </a:p>
          </p:txBody>
        </p:sp>
        <p:cxnSp>
          <p:nvCxnSpPr>
            <p:cNvPr id="31" name="Straight Connector 30"/>
            <p:cNvCxnSpPr>
              <a:stCxn id="27" idx="3"/>
            </p:cNvCxnSpPr>
            <p:nvPr/>
          </p:nvCxnSpPr>
          <p:spPr>
            <a:xfrm flipV="1">
              <a:off x="4900532" y="2971487"/>
              <a:ext cx="1617824" cy="249241"/>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rot="21034920">
              <a:off x="4993698" y="2773419"/>
              <a:ext cx="1607148" cy="309814"/>
            </a:xfrm>
            <a:prstGeom prst="rect">
              <a:avLst/>
            </a:prstGeom>
            <a:noFill/>
          </p:spPr>
          <p:txBody>
            <a:bodyPr wrap="square" rtlCol="0">
              <a:spAutoFit/>
            </a:bodyPr>
            <a:lstStyle/>
            <a:p>
              <a:r>
                <a:rPr lang="en-US" altLang="ko-KR" sz="1100" dirty="0" smtClean="0">
                  <a:solidFill>
                    <a:srgbClr val="FF0000"/>
                  </a:solidFill>
                </a:rPr>
                <a:t>Data frame at T1</a:t>
              </a:r>
              <a:endParaRPr lang="ko-KR" altLang="en-US" sz="1100" dirty="0">
                <a:solidFill>
                  <a:srgbClr val="FF0000"/>
                </a:solidFill>
              </a:endParaRPr>
            </a:p>
          </p:txBody>
        </p:sp>
        <p:pic>
          <p:nvPicPr>
            <p:cNvPr id="33" name="Picture 32"/>
            <p:cNvPicPr>
              <a:picLocks noChangeAspect="1"/>
            </p:cNvPicPr>
            <p:nvPr/>
          </p:nvPicPr>
          <p:blipFill>
            <a:blip r:embed="rId3"/>
            <a:stretch>
              <a:fillRect/>
            </a:stretch>
          </p:blipFill>
          <p:spPr>
            <a:xfrm>
              <a:off x="6734511" y="4036119"/>
              <a:ext cx="1069829" cy="567056"/>
            </a:xfrm>
            <a:prstGeom prst="rect">
              <a:avLst/>
            </a:prstGeom>
          </p:spPr>
        </p:pic>
        <p:cxnSp>
          <p:nvCxnSpPr>
            <p:cNvPr id="34" name="Straight Connector 33"/>
            <p:cNvCxnSpPr/>
            <p:nvPr/>
          </p:nvCxnSpPr>
          <p:spPr>
            <a:xfrm>
              <a:off x="4863673" y="3454311"/>
              <a:ext cx="1870838" cy="662094"/>
            </a:xfrm>
            <a:prstGeom prst="line">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rot="1203035">
              <a:off x="4985480" y="3823341"/>
              <a:ext cx="1598615" cy="309814"/>
            </a:xfrm>
            <a:prstGeom prst="rect">
              <a:avLst/>
            </a:prstGeom>
            <a:noFill/>
          </p:spPr>
          <p:txBody>
            <a:bodyPr wrap="square" rtlCol="0">
              <a:spAutoFit/>
            </a:bodyPr>
            <a:lstStyle/>
            <a:p>
              <a:r>
                <a:rPr lang="en-US" altLang="ko-KR" sz="1100" dirty="0" smtClean="0">
                  <a:solidFill>
                    <a:srgbClr val="0070C0"/>
                  </a:solidFill>
                </a:rPr>
                <a:t>Data frame at T2</a:t>
              </a:r>
              <a:endParaRPr lang="ko-KR" altLang="en-US" sz="1100" dirty="0">
                <a:solidFill>
                  <a:srgbClr val="0070C0"/>
                </a:solidFill>
              </a:endParaRPr>
            </a:p>
          </p:txBody>
        </p:sp>
        <p:cxnSp>
          <p:nvCxnSpPr>
            <p:cNvPr id="36" name="Straight Arrow Connector 35"/>
            <p:cNvCxnSpPr>
              <a:stCxn id="29" idx="2"/>
            </p:cNvCxnSpPr>
            <p:nvPr/>
          </p:nvCxnSpPr>
          <p:spPr>
            <a:xfrm flipH="1">
              <a:off x="7046176" y="3236173"/>
              <a:ext cx="1" cy="7154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7629207" y="4299673"/>
              <a:ext cx="609145" cy="309814"/>
            </a:xfrm>
            <a:prstGeom prst="rect">
              <a:avLst/>
            </a:prstGeom>
            <a:noFill/>
          </p:spPr>
          <p:txBody>
            <a:bodyPr wrap="square" rtlCol="0">
              <a:spAutoFit/>
            </a:bodyPr>
            <a:lstStyle/>
            <a:p>
              <a:r>
                <a:rPr lang="en-US" altLang="ko-KR" sz="1100" dirty="0" smtClean="0">
                  <a:solidFill>
                    <a:schemeClr val="tx1"/>
                  </a:solidFill>
                </a:rPr>
                <a:t>STA</a:t>
              </a:r>
              <a:endParaRPr lang="ko-KR" altLang="en-US" sz="1100" dirty="0">
                <a:solidFill>
                  <a:schemeClr val="tx1"/>
                </a:solidFill>
              </a:endParaRPr>
            </a:p>
          </p:txBody>
        </p:sp>
        <p:sp>
          <p:nvSpPr>
            <p:cNvPr id="38" name="TextBox 37"/>
            <p:cNvSpPr txBox="1"/>
            <p:nvPr/>
          </p:nvSpPr>
          <p:spPr>
            <a:xfrm>
              <a:off x="7062169" y="3268486"/>
              <a:ext cx="1151365" cy="309814"/>
            </a:xfrm>
            <a:prstGeom prst="rect">
              <a:avLst/>
            </a:prstGeom>
            <a:noFill/>
          </p:spPr>
          <p:txBody>
            <a:bodyPr wrap="square" rtlCol="0">
              <a:spAutoFit/>
            </a:bodyPr>
            <a:lstStyle/>
            <a:p>
              <a:r>
                <a:rPr lang="en-US" altLang="ko-KR" sz="1100" dirty="0" smtClean="0">
                  <a:solidFill>
                    <a:srgbClr val="0070C0"/>
                  </a:solidFill>
                </a:rPr>
                <a:t>Data frame</a:t>
              </a:r>
              <a:endParaRPr lang="ko-KR" altLang="en-US" sz="1100" dirty="0">
                <a:solidFill>
                  <a:srgbClr val="0070C0"/>
                </a:solidFill>
              </a:endParaRPr>
            </a:p>
          </p:txBody>
        </p:sp>
        <p:sp>
          <p:nvSpPr>
            <p:cNvPr id="39" name="Rectangle 38"/>
            <p:cNvSpPr/>
            <p:nvPr/>
          </p:nvSpPr>
          <p:spPr>
            <a:xfrm>
              <a:off x="7245991" y="3441953"/>
              <a:ext cx="664045" cy="309814"/>
            </a:xfrm>
            <a:prstGeom prst="rect">
              <a:avLst/>
            </a:prstGeom>
          </p:spPr>
          <p:txBody>
            <a:bodyPr wrap="none">
              <a:spAutoFit/>
            </a:bodyPr>
            <a:lstStyle/>
            <a:p>
              <a:r>
                <a:rPr lang="en-US" altLang="ko-KR" sz="1100" dirty="0">
                  <a:solidFill>
                    <a:srgbClr val="0070C0"/>
                  </a:solidFill>
                </a:rPr>
                <a:t>a</a:t>
              </a:r>
              <a:r>
                <a:rPr lang="en-US" altLang="ko-KR" sz="1100" dirty="0" smtClean="0">
                  <a:solidFill>
                    <a:srgbClr val="0070C0"/>
                  </a:solidFill>
                </a:rPr>
                <a:t>t T2 </a:t>
              </a:r>
              <a:endParaRPr lang="ko-KR" altLang="en-US" sz="1100" dirty="0">
                <a:solidFill>
                  <a:srgbClr val="0070C0"/>
                </a:solidFill>
              </a:endParaRPr>
            </a:p>
          </p:txBody>
        </p:sp>
      </p:grpSp>
    </p:spTree>
    <p:extLst>
      <p:ext uri="{BB962C8B-B14F-4D97-AF65-F5344CB8AC3E}">
        <p14:creationId xmlns:p14="http://schemas.microsoft.com/office/powerpoint/2010/main" val="2300669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64647"/>
          </a:xfrm>
        </p:spPr>
        <p:txBody>
          <a:bodyPr/>
          <a:lstStyle/>
          <a:p>
            <a:r>
              <a:rPr lang="en-US" altLang="ko-KR" sz="2400" dirty="0" smtClean="0"/>
              <a:t>Selection of APs and Sounding for Joint Transmission</a:t>
            </a:r>
            <a:endParaRPr lang="en-US" altLang="ko-KR" sz="2400" dirty="0"/>
          </a:p>
        </p:txBody>
      </p:sp>
      <p:sp>
        <p:nvSpPr>
          <p:cNvPr id="3" name="Content Placeholder 2"/>
          <p:cNvSpPr>
            <a:spLocks noGrp="1"/>
          </p:cNvSpPr>
          <p:nvPr>
            <p:ph idx="1"/>
          </p:nvPr>
        </p:nvSpPr>
        <p:spPr>
          <a:xfrm>
            <a:off x="685800" y="1447800"/>
            <a:ext cx="7772400" cy="2895600"/>
          </a:xfrm>
        </p:spPr>
        <p:txBody>
          <a:bodyPr/>
          <a:lstStyle/>
          <a:p>
            <a:r>
              <a:rPr lang="en-US" altLang="ko-KR" sz="1400" dirty="0" smtClean="0"/>
              <a:t>Possible procedure</a:t>
            </a:r>
            <a:endParaRPr lang="en-US" altLang="ko-KR" sz="1400" dirty="0"/>
          </a:p>
          <a:p>
            <a:pPr lvl="1"/>
            <a:r>
              <a:rPr lang="en-US" altLang="ko-KR" sz="1200" dirty="0"/>
              <a:t>Master AP transmits a </a:t>
            </a:r>
            <a:r>
              <a:rPr lang="en-US" altLang="ko-KR" sz="1200" dirty="0" smtClean="0"/>
              <a:t>JT NDPA frame</a:t>
            </a:r>
            <a:endParaRPr lang="en-US" altLang="ko-KR" sz="1200" dirty="0"/>
          </a:p>
          <a:p>
            <a:pPr lvl="2"/>
            <a:r>
              <a:rPr lang="en-US" altLang="ko-KR" sz="1100" dirty="0"/>
              <a:t>Inform slave APs that joint transmission will be performed to STA1, and request AP1 associated with STA1 to transmit a trigger frame which solicits </a:t>
            </a:r>
            <a:r>
              <a:rPr lang="en-US" altLang="ko-KR" sz="1100" dirty="0" smtClean="0"/>
              <a:t>STA’s </a:t>
            </a:r>
            <a:r>
              <a:rPr lang="en-US" altLang="ko-KR" sz="1100" dirty="0"/>
              <a:t>NDP</a:t>
            </a:r>
          </a:p>
          <a:p>
            <a:pPr lvl="2"/>
            <a:r>
              <a:rPr lang="en-US" altLang="ko-KR" sz="1100" dirty="0"/>
              <a:t>Request slave APs to feed back the channel state information after receiving NDP from STA1 so that the master AP selects the slave APs which will participate in the joint transmission </a:t>
            </a:r>
          </a:p>
          <a:p>
            <a:pPr lvl="1"/>
            <a:r>
              <a:rPr lang="en-US" altLang="ko-KR" sz="1200" dirty="0">
                <a:sym typeface="Wingdings" panose="05000000000000000000" pitchFamily="2" charset="2"/>
              </a:rPr>
              <a:t>Slave AP1 transmits </a:t>
            </a:r>
            <a:r>
              <a:rPr lang="en-US" altLang="ko-KR" sz="1200" dirty="0"/>
              <a:t>a </a:t>
            </a:r>
            <a:r>
              <a:rPr lang="en-US" altLang="ko-KR" sz="1200" dirty="0" smtClean="0"/>
              <a:t>Trigger </a:t>
            </a:r>
            <a:r>
              <a:rPr lang="en-US" altLang="ko-KR" sz="1200" dirty="0"/>
              <a:t>frame </a:t>
            </a:r>
            <a:r>
              <a:rPr lang="en-US" altLang="ko-KR" sz="1200" dirty="0">
                <a:sym typeface="Wingdings" panose="05000000000000000000" pitchFamily="2" charset="2"/>
              </a:rPr>
              <a:t>which solicits </a:t>
            </a:r>
            <a:r>
              <a:rPr lang="en-US" altLang="ko-KR" sz="1200" dirty="0" smtClean="0">
                <a:sym typeface="Wingdings" panose="05000000000000000000" pitchFamily="2" charset="2"/>
              </a:rPr>
              <a:t>STA’s NDP</a:t>
            </a:r>
          </a:p>
          <a:p>
            <a:pPr lvl="1"/>
            <a:r>
              <a:rPr lang="en-US" altLang="ko-KR" sz="1200" dirty="0" smtClean="0">
                <a:sym typeface="Wingdings" panose="05000000000000000000" pitchFamily="2" charset="2"/>
              </a:rPr>
              <a:t>STA </a:t>
            </a:r>
            <a:r>
              <a:rPr lang="en-US" altLang="ko-KR" sz="1200" dirty="0" smtClean="0">
                <a:sym typeface="Wingdings" panose="05000000000000000000" pitchFamily="2" charset="2"/>
              </a:rPr>
              <a:t>transmits NDP</a:t>
            </a:r>
          </a:p>
          <a:p>
            <a:pPr lvl="1"/>
            <a:r>
              <a:rPr lang="en-US" altLang="ko-KR" sz="1200" dirty="0" smtClean="0">
                <a:sym typeface="Wingdings" panose="05000000000000000000" pitchFamily="2" charset="2"/>
              </a:rPr>
              <a:t>Slave </a:t>
            </a:r>
            <a:r>
              <a:rPr lang="en-US" altLang="ko-KR" sz="1200" dirty="0">
                <a:sym typeface="Wingdings" panose="05000000000000000000" pitchFamily="2" charset="2"/>
              </a:rPr>
              <a:t>APs estimate the channel state and feed it back to master AP</a:t>
            </a:r>
          </a:p>
          <a:p>
            <a:pPr lvl="2"/>
            <a:r>
              <a:rPr lang="en-US" altLang="ko-KR" sz="1100" dirty="0">
                <a:sym typeface="Wingdings" panose="05000000000000000000" pitchFamily="2" charset="2"/>
              </a:rPr>
              <a:t>UL MU procedure can be used to transmit the feedback from multiple slave APs</a:t>
            </a:r>
          </a:p>
          <a:p>
            <a:pPr lvl="2"/>
            <a:r>
              <a:rPr lang="en-US" altLang="ko-KR" sz="1100" dirty="0">
                <a:sym typeface="Wingdings" panose="05000000000000000000" pitchFamily="2" charset="2"/>
              </a:rPr>
              <a:t>Channel reciprocity can be used to compute the </a:t>
            </a:r>
            <a:r>
              <a:rPr lang="en-US" altLang="ko-KR" sz="1100" dirty="0" err="1">
                <a:sym typeface="Wingdings" panose="05000000000000000000" pitchFamily="2" charset="2"/>
              </a:rPr>
              <a:t>precoding</a:t>
            </a:r>
            <a:r>
              <a:rPr lang="en-US" altLang="ko-KR" sz="1100" dirty="0">
                <a:sym typeface="Wingdings" panose="05000000000000000000" pitchFamily="2" charset="2"/>
              </a:rPr>
              <a:t> matrix in the joint transmission</a:t>
            </a:r>
          </a:p>
          <a:p>
            <a:pPr lvl="1"/>
            <a:r>
              <a:rPr lang="en-US" altLang="ko-KR" sz="1200" dirty="0"/>
              <a:t>Master AP selects slave APs and share the channel state information / data</a:t>
            </a:r>
          </a:p>
          <a:p>
            <a:pPr lvl="1"/>
            <a:r>
              <a:rPr lang="en-US" altLang="ko-KR" sz="1200" dirty="0"/>
              <a:t>Joint transmission is </a:t>
            </a:r>
            <a:r>
              <a:rPr lang="en-US" altLang="ko-KR" sz="1200" dirty="0" smtClean="0"/>
              <a:t>performed (refer to the next slide)</a:t>
            </a:r>
            <a:endParaRPr lang="en-US" altLang="ko-KR" sz="1200" dirty="0"/>
          </a:p>
          <a:p>
            <a:endParaRPr lang="en-US" sz="18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grpSp>
        <p:nvGrpSpPr>
          <p:cNvPr id="36" name="Group 35"/>
          <p:cNvGrpSpPr/>
          <p:nvPr/>
        </p:nvGrpSpPr>
        <p:grpSpPr>
          <a:xfrm>
            <a:off x="1467477" y="4343400"/>
            <a:ext cx="6217920" cy="2055813"/>
            <a:chOff x="2825496" y="1755648"/>
            <a:chExt cx="6217920" cy="2121408"/>
          </a:xfrm>
        </p:grpSpPr>
        <p:cxnSp>
          <p:nvCxnSpPr>
            <p:cNvPr id="37" name="Straight Connector 36"/>
            <p:cNvCxnSpPr/>
            <p:nvPr/>
          </p:nvCxnSpPr>
          <p:spPr>
            <a:xfrm>
              <a:off x="3123428" y="2044891"/>
              <a:ext cx="0" cy="18321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551067" y="2058829"/>
              <a:ext cx="0" cy="18182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991687" y="2044891"/>
              <a:ext cx="0" cy="18321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432299" y="2058829"/>
              <a:ext cx="0" cy="18182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825496" y="1765995"/>
              <a:ext cx="658846" cy="229720"/>
            </a:xfrm>
            <a:prstGeom prst="rect">
              <a:avLst/>
            </a:prstGeom>
            <a:noFill/>
          </p:spPr>
          <p:txBody>
            <a:bodyPr wrap="square" rtlCol="0">
              <a:spAutoFit/>
            </a:bodyPr>
            <a:lstStyle/>
            <a:p>
              <a:pPr algn="ctr"/>
              <a:r>
                <a:rPr lang="en-US" sz="1100" dirty="0" smtClean="0"/>
                <a:t>M-AP</a:t>
              </a:r>
              <a:endParaRPr lang="en-US" sz="1100" dirty="0"/>
            </a:p>
          </p:txBody>
        </p:sp>
        <p:sp>
          <p:nvSpPr>
            <p:cNvPr id="42" name="TextBox 41"/>
            <p:cNvSpPr txBox="1"/>
            <p:nvPr/>
          </p:nvSpPr>
          <p:spPr>
            <a:xfrm>
              <a:off x="4244969" y="1765995"/>
              <a:ext cx="644214" cy="229720"/>
            </a:xfrm>
            <a:prstGeom prst="rect">
              <a:avLst/>
            </a:prstGeom>
            <a:noFill/>
          </p:spPr>
          <p:txBody>
            <a:bodyPr wrap="square" rtlCol="0">
              <a:spAutoFit/>
            </a:bodyPr>
            <a:lstStyle/>
            <a:p>
              <a:pPr algn="ctr"/>
              <a:r>
                <a:rPr lang="en-US" sz="1100" dirty="0" smtClean="0"/>
                <a:t>S-AP1</a:t>
              </a:r>
              <a:endParaRPr lang="en-US" sz="1100" dirty="0"/>
            </a:p>
          </p:txBody>
        </p:sp>
        <p:sp>
          <p:nvSpPr>
            <p:cNvPr id="43" name="TextBox 42"/>
            <p:cNvSpPr txBox="1"/>
            <p:nvPr/>
          </p:nvSpPr>
          <p:spPr>
            <a:xfrm>
              <a:off x="5617793" y="1765995"/>
              <a:ext cx="640564" cy="229720"/>
            </a:xfrm>
            <a:prstGeom prst="rect">
              <a:avLst/>
            </a:prstGeom>
            <a:noFill/>
          </p:spPr>
          <p:txBody>
            <a:bodyPr wrap="square" rtlCol="0">
              <a:spAutoFit/>
            </a:bodyPr>
            <a:lstStyle/>
            <a:p>
              <a:pPr algn="ctr"/>
              <a:r>
                <a:rPr lang="en-US" sz="1100" dirty="0" smtClean="0"/>
                <a:t>S-AP2</a:t>
              </a:r>
              <a:endParaRPr lang="en-US" sz="1100" dirty="0"/>
            </a:p>
          </p:txBody>
        </p:sp>
        <p:sp>
          <p:nvSpPr>
            <p:cNvPr id="44" name="TextBox 43"/>
            <p:cNvSpPr txBox="1"/>
            <p:nvPr/>
          </p:nvSpPr>
          <p:spPr>
            <a:xfrm>
              <a:off x="7121370" y="1756851"/>
              <a:ext cx="622356" cy="229720"/>
            </a:xfrm>
            <a:prstGeom prst="rect">
              <a:avLst/>
            </a:prstGeom>
            <a:noFill/>
          </p:spPr>
          <p:txBody>
            <a:bodyPr wrap="square" rtlCol="0">
              <a:spAutoFit/>
            </a:bodyPr>
            <a:lstStyle/>
            <a:p>
              <a:pPr algn="ctr"/>
              <a:r>
                <a:rPr lang="en-US" sz="1100" dirty="0" smtClean="0"/>
                <a:t>S-AP3</a:t>
              </a:r>
              <a:endParaRPr lang="en-US" sz="1100" dirty="0"/>
            </a:p>
          </p:txBody>
        </p:sp>
        <p:cxnSp>
          <p:nvCxnSpPr>
            <p:cNvPr id="45" name="Straight Arrow Connector 44"/>
            <p:cNvCxnSpPr/>
            <p:nvPr/>
          </p:nvCxnSpPr>
          <p:spPr>
            <a:xfrm>
              <a:off x="4574148" y="2657532"/>
              <a:ext cx="4157842"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610998" y="2411587"/>
              <a:ext cx="1369008" cy="229720"/>
            </a:xfrm>
            <a:prstGeom prst="rect">
              <a:avLst/>
            </a:prstGeom>
            <a:noFill/>
          </p:spPr>
          <p:txBody>
            <a:bodyPr wrap="square" rtlCol="0">
              <a:spAutoFit/>
            </a:bodyPr>
            <a:lstStyle/>
            <a:p>
              <a:r>
                <a:rPr lang="en-US" sz="1100" dirty="0" smtClean="0"/>
                <a:t>NDP Trigger frame</a:t>
              </a:r>
              <a:endParaRPr lang="en-US" sz="1100" dirty="0"/>
            </a:p>
          </p:txBody>
        </p:sp>
        <p:cxnSp>
          <p:nvCxnSpPr>
            <p:cNvPr id="47" name="Straight Arrow Connector 46"/>
            <p:cNvCxnSpPr/>
            <p:nvPr/>
          </p:nvCxnSpPr>
          <p:spPr>
            <a:xfrm>
              <a:off x="3111748" y="3271693"/>
              <a:ext cx="1427638"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3123428" y="3303039"/>
              <a:ext cx="2856578"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111010" y="3032821"/>
              <a:ext cx="1579609" cy="229720"/>
            </a:xfrm>
            <a:prstGeom prst="rect">
              <a:avLst/>
            </a:prstGeom>
            <a:noFill/>
          </p:spPr>
          <p:txBody>
            <a:bodyPr wrap="square" rtlCol="0">
              <a:spAutoFit/>
            </a:bodyPr>
            <a:lstStyle/>
            <a:p>
              <a:r>
                <a:rPr lang="en-US" sz="1100" dirty="0" smtClean="0"/>
                <a:t>JT BFRP Trigger frame</a:t>
              </a:r>
              <a:endParaRPr lang="en-US" sz="1100" dirty="0"/>
            </a:p>
          </p:txBody>
        </p:sp>
        <p:cxnSp>
          <p:nvCxnSpPr>
            <p:cNvPr id="50" name="Straight Arrow Connector 49"/>
            <p:cNvCxnSpPr/>
            <p:nvPr/>
          </p:nvCxnSpPr>
          <p:spPr>
            <a:xfrm>
              <a:off x="3142708" y="2270963"/>
              <a:ext cx="1427638"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3154388" y="2302310"/>
              <a:ext cx="2856578"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253287" y="2036170"/>
              <a:ext cx="1144559" cy="229720"/>
            </a:xfrm>
            <a:prstGeom prst="rect">
              <a:avLst/>
            </a:prstGeom>
            <a:noFill/>
          </p:spPr>
          <p:txBody>
            <a:bodyPr wrap="square" rtlCol="0">
              <a:spAutoFit/>
            </a:bodyPr>
            <a:lstStyle/>
            <a:p>
              <a:r>
                <a:rPr lang="en-US" sz="1100" dirty="0" smtClean="0"/>
                <a:t>JT NDPA frame</a:t>
              </a:r>
              <a:endParaRPr lang="en-US" sz="1100" dirty="0"/>
            </a:p>
          </p:txBody>
        </p:sp>
        <p:cxnSp>
          <p:nvCxnSpPr>
            <p:cNvPr id="53" name="Straight Arrow Connector 52"/>
            <p:cNvCxnSpPr/>
            <p:nvPr/>
          </p:nvCxnSpPr>
          <p:spPr>
            <a:xfrm>
              <a:off x="6010966" y="2964656"/>
              <a:ext cx="2719450"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835920" y="2696374"/>
              <a:ext cx="480608" cy="229720"/>
            </a:xfrm>
            <a:prstGeom prst="rect">
              <a:avLst/>
            </a:prstGeom>
            <a:noFill/>
          </p:spPr>
          <p:txBody>
            <a:bodyPr wrap="square" rtlCol="0">
              <a:spAutoFit/>
            </a:bodyPr>
            <a:lstStyle/>
            <a:p>
              <a:r>
                <a:rPr lang="en-US" sz="1100" dirty="0" smtClean="0"/>
                <a:t>NDP</a:t>
              </a:r>
              <a:endParaRPr lang="en-US" sz="1100" dirty="0"/>
            </a:p>
          </p:txBody>
        </p:sp>
        <p:cxnSp>
          <p:nvCxnSpPr>
            <p:cNvPr id="55" name="Straight Arrow Connector 54"/>
            <p:cNvCxnSpPr/>
            <p:nvPr/>
          </p:nvCxnSpPr>
          <p:spPr>
            <a:xfrm>
              <a:off x="7432299" y="2935166"/>
              <a:ext cx="1287850"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731990" y="2057626"/>
              <a:ext cx="0" cy="18194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8421060" y="1755648"/>
              <a:ext cx="622356" cy="229720"/>
            </a:xfrm>
            <a:prstGeom prst="rect">
              <a:avLst/>
            </a:prstGeom>
            <a:noFill/>
          </p:spPr>
          <p:txBody>
            <a:bodyPr wrap="square" rtlCol="0">
              <a:spAutoFit/>
            </a:bodyPr>
            <a:lstStyle/>
            <a:p>
              <a:pPr algn="ctr"/>
              <a:r>
                <a:rPr lang="en-US" sz="1100" dirty="0" smtClean="0"/>
                <a:t>STA</a:t>
              </a:r>
              <a:endParaRPr lang="en-US" sz="1100" dirty="0"/>
            </a:p>
          </p:txBody>
        </p:sp>
        <p:cxnSp>
          <p:nvCxnSpPr>
            <p:cNvPr id="58" name="Straight Arrow Connector 57"/>
            <p:cNvCxnSpPr/>
            <p:nvPr/>
          </p:nvCxnSpPr>
          <p:spPr>
            <a:xfrm>
              <a:off x="3123428" y="2339510"/>
              <a:ext cx="4284216"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576828" y="2986532"/>
              <a:ext cx="4155162"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3111010" y="3335381"/>
              <a:ext cx="4284216" cy="0"/>
            </a:xfrm>
            <a:prstGeom prst="straightConnector1">
              <a:avLst/>
            </a:prstGeom>
            <a:ln>
              <a:solidFill>
                <a:schemeClr val="tx1"/>
              </a:solidFill>
              <a:headEnd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3135423" y="3666266"/>
              <a:ext cx="2856256"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3142708" y="3393516"/>
              <a:ext cx="1599723" cy="229720"/>
            </a:xfrm>
            <a:prstGeom prst="rect">
              <a:avLst/>
            </a:prstGeom>
            <a:noFill/>
          </p:spPr>
          <p:txBody>
            <a:bodyPr wrap="square" rtlCol="0">
              <a:spAutoFit/>
            </a:bodyPr>
            <a:lstStyle/>
            <a:p>
              <a:r>
                <a:rPr lang="en-US" sz="1100" dirty="0" smtClean="0"/>
                <a:t>CQI &amp; BF Report frame</a:t>
              </a:r>
              <a:endParaRPr lang="en-US" sz="1100" dirty="0"/>
            </a:p>
          </p:txBody>
        </p:sp>
        <p:cxnSp>
          <p:nvCxnSpPr>
            <p:cNvPr id="63" name="Straight Arrow Connector 62"/>
            <p:cNvCxnSpPr/>
            <p:nvPr/>
          </p:nvCxnSpPr>
          <p:spPr>
            <a:xfrm>
              <a:off x="3135423" y="3635733"/>
              <a:ext cx="1415643"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3128203" y="3697965"/>
              <a:ext cx="4311229" cy="0"/>
            </a:xfrm>
            <a:prstGeom prst="straightConnector1">
              <a:avLst/>
            </a:prstGeom>
            <a:ln>
              <a:solidFill>
                <a:schemeClr val="tx1"/>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05298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5049"/>
          </a:xfrm>
        </p:spPr>
        <p:txBody>
          <a:bodyPr/>
          <a:lstStyle/>
          <a:p>
            <a:r>
              <a:rPr lang="en-US" sz="2800" dirty="0" smtClean="0"/>
              <a:t>Multi-AP Coordinated Joint </a:t>
            </a:r>
            <a:r>
              <a:rPr lang="en-US" sz="2800" dirty="0"/>
              <a:t>T</a:t>
            </a:r>
            <a:r>
              <a:rPr lang="en-US" sz="2800" dirty="0" smtClean="0"/>
              <a:t>ransmission</a:t>
            </a:r>
            <a:endParaRPr lang="en-US" sz="2800" dirty="0"/>
          </a:p>
        </p:txBody>
      </p:sp>
      <p:sp>
        <p:nvSpPr>
          <p:cNvPr id="3" name="Content Placeholder 2"/>
          <p:cNvSpPr>
            <a:spLocks noGrp="1"/>
          </p:cNvSpPr>
          <p:nvPr>
            <p:ph idx="1"/>
          </p:nvPr>
        </p:nvSpPr>
        <p:spPr>
          <a:xfrm>
            <a:off x="152401" y="1676401"/>
            <a:ext cx="4722812" cy="4799012"/>
          </a:xfrm>
        </p:spPr>
        <p:txBody>
          <a:bodyPr>
            <a:normAutofit fontScale="70000" lnSpcReduction="20000"/>
          </a:bodyPr>
          <a:lstStyle/>
          <a:p>
            <a:r>
              <a:rPr lang="en-US" dirty="0"/>
              <a:t>Joint transmission from multiple APs should be controlled </a:t>
            </a:r>
            <a:r>
              <a:rPr lang="en-US" dirty="0" smtClean="0"/>
              <a:t>and </a:t>
            </a:r>
            <a:r>
              <a:rPr lang="en-US" dirty="0"/>
              <a:t>initiated by the Master AP</a:t>
            </a:r>
          </a:p>
          <a:p>
            <a:endParaRPr lang="en-US" dirty="0" smtClean="0"/>
          </a:p>
          <a:p>
            <a:r>
              <a:rPr lang="en-US" dirty="0" smtClean="0"/>
              <a:t>Master AP can be the TXOP holder for joint transmission</a:t>
            </a:r>
          </a:p>
          <a:p>
            <a:pPr lvl="1"/>
            <a:r>
              <a:rPr lang="en-US" dirty="0" smtClean="0"/>
              <a:t>Similar procedure to the existing mechanism (e.g., NDP sounding procedure and RD Protocol) can be defined.</a:t>
            </a:r>
          </a:p>
          <a:p>
            <a:pPr lvl="2"/>
            <a:r>
              <a:rPr lang="en-US" dirty="0" smtClean="0"/>
              <a:t>Joint Transmission Announcement </a:t>
            </a:r>
            <a:r>
              <a:rPr lang="en-US" dirty="0"/>
              <a:t>(like </a:t>
            </a:r>
            <a:r>
              <a:rPr lang="en-US" dirty="0" smtClean="0"/>
              <a:t>NDPA) sent by Master AP</a:t>
            </a:r>
          </a:p>
          <a:p>
            <a:pPr lvl="3"/>
            <a:r>
              <a:rPr lang="en-US" dirty="0"/>
              <a:t>It may be the </a:t>
            </a:r>
            <a:r>
              <a:rPr lang="en-US" dirty="0" smtClean="0"/>
              <a:t>first frame </a:t>
            </a:r>
            <a:r>
              <a:rPr lang="en-US" dirty="0"/>
              <a:t>of the TXOP for joint transmission</a:t>
            </a:r>
          </a:p>
          <a:p>
            <a:pPr lvl="3"/>
            <a:r>
              <a:rPr lang="en-US" dirty="0" smtClean="0"/>
              <a:t>Identifying slave AP(s) participating in joint transmission</a:t>
            </a:r>
          </a:p>
          <a:p>
            <a:pPr lvl="2"/>
            <a:r>
              <a:rPr lang="en-US" dirty="0" smtClean="0">
                <a:sym typeface="Wingdings" panose="05000000000000000000" pitchFamily="2" charset="2"/>
              </a:rPr>
              <a:t>Data </a:t>
            </a:r>
            <a:r>
              <a:rPr lang="en-US" dirty="0">
                <a:sym typeface="Wingdings" panose="05000000000000000000" pitchFamily="2" charset="2"/>
              </a:rPr>
              <a:t>frame (like </a:t>
            </a:r>
            <a:r>
              <a:rPr lang="en-US" dirty="0" smtClean="0">
                <a:sym typeface="Wingdings" panose="05000000000000000000" pitchFamily="2" charset="2"/>
              </a:rPr>
              <a:t>NDP) sent by Master AP</a:t>
            </a:r>
          </a:p>
          <a:p>
            <a:pPr lvl="3"/>
            <a:r>
              <a:rPr lang="en-US" dirty="0" smtClean="0">
                <a:sym typeface="Wingdings" panose="05000000000000000000" pitchFamily="2" charset="2"/>
              </a:rPr>
              <a:t>Data for joint transmission is shared to slave AP(s)</a:t>
            </a:r>
            <a:endParaRPr lang="en-US" dirty="0">
              <a:sym typeface="Wingdings" panose="05000000000000000000" pitchFamily="2" charset="2"/>
            </a:endParaRPr>
          </a:p>
          <a:p>
            <a:pPr lvl="2"/>
            <a:r>
              <a:rPr lang="en-US" dirty="0" smtClean="0">
                <a:sym typeface="Wingdings" panose="05000000000000000000" pitchFamily="2" charset="2"/>
              </a:rPr>
              <a:t>Joint Transmission Trigger </a:t>
            </a:r>
            <a:r>
              <a:rPr lang="en-US" dirty="0">
                <a:sym typeface="Wingdings" panose="05000000000000000000" pitchFamily="2" charset="2"/>
              </a:rPr>
              <a:t>frame (like </a:t>
            </a:r>
            <a:r>
              <a:rPr lang="en-US" dirty="0" smtClean="0">
                <a:sym typeface="Wingdings" panose="05000000000000000000" pitchFamily="2" charset="2"/>
              </a:rPr>
              <a:t>BFRP Trigger) sent by Master AP</a:t>
            </a:r>
          </a:p>
          <a:p>
            <a:pPr lvl="3"/>
            <a:r>
              <a:rPr lang="en-US" dirty="0" smtClean="0">
                <a:sym typeface="Wingdings" panose="05000000000000000000" pitchFamily="2" charset="2"/>
              </a:rPr>
              <a:t>Scheduling and other control information for joint transmission can be included</a:t>
            </a:r>
          </a:p>
          <a:p>
            <a:pPr lvl="3"/>
            <a:r>
              <a:rPr lang="en-US" dirty="0" smtClean="0">
                <a:sym typeface="Wingdings" panose="05000000000000000000" pitchFamily="2" charset="2"/>
              </a:rPr>
              <a:t>Synch. </a:t>
            </a:r>
            <a:r>
              <a:rPr lang="en-US" dirty="0">
                <a:sym typeface="Wingdings" panose="05000000000000000000" pitchFamily="2" charset="2"/>
              </a:rPr>
              <a:t>a</a:t>
            </a:r>
            <a:r>
              <a:rPr lang="en-US" dirty="0" smtClean="0">
                <a:sym typeface="Wingdings" panose="05000000000000000000" pitchFamily="2" charset="2"/>
              </a:rPr>
              <a:t>mong slave APs for joint transmission may be carried out </a:t>
            </a:r>
            <a:endParaRPr lang="en-US" dirty="0">
              <a:sym typeface="Wingdings" panose="05000000000000000000" pitchFamily="2" charset="2"/>
            </a:endParaRPr>
          </a:p>
          <a:p>
            <a:pPr lvl="2"/>
            <a:r>
              <a:rPr lang="en-US" dirty="0" smtClean="0">
                <a:sym typeface="Wingdings" panose="05000000000000000000" pitchFamily="2" charset="2"/>
              </a:rPr>
              <a:t>Joint transmission (like RD protocol) by Slave AP(s) (and Master AP)</a:t>
            </a:r>
          </a:p>
          <a:p>
            <a:pPr lvl="3"/>
            <a:r>
              <a:rPr lang="en-US" dirty="0" smtClean="0">
                <a:sym typeface="Wingdings" panose="05000000000000000000" pitchFamily="2" charset="2"/>
              </a:rPr>
              <a:t>Joint transmission of data frame to non-AP STA(s) by multiple APs </a:t>
            </a:r>
            <a:endParaRPr 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grpSp>
        <p:nvGrpSpPr>
          <p:cNvPr id="7" name="Group 6"/>
          <p:cNvGrpSpPr/>
          <p:nvPr/>
        </p:nvGrpSpPr>
        <p:grpSpPr>
          <a:xfrm>
            <a:off x="4800600" y="3395990"/>
            <a:ext cx="4191000" cy="2700010"/>
            <a:chOff x="1518786" y="1076462"/>
            <a:chExt cx="5553094" cy="2700010"/>
          </a:xfrm>
        </p:grpSpPr>
        <p:cxnSp>
          <p:nvCxnSpPr>
            <p:cNvPr id="8" name="Straight Connector 7"/>
            <p:cNvCxnSpPr/>
            <p:nvPr/>
          </p:nvCxnSpPr>
          <p:spPr>
            <a:xfrm>
              <a:off x="1855177" y="1318845"/>
              <a:ext cx="0" cy="24576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467100" y="1330573"/>
              <a:ext cx="0" cy="2445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093681" y="1318845"/>
              <a:ext cx="0" cy="24576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720254" y="1330573"/>
              <a:ext cx="0" cy="2445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518786" y="1084156"/>
              <a:ext cx="743893" cy="253916"/>
            </a:xfrm>
            <a:prstGeom prst="rect">
              <a:avLst/>
            </a:prstGeom>
            <a:noFill/>
          </p:spPr>
          <p:txBody>
            <a:bodyPr wrap="square" rtlCol="0">
              <a:spAutoFit/>
            </a:bodyPr>
            <a:lstStyle/>
            <a:p>
              <a:pPr algn="ctr"/>
              <a:r>
                <a:rPr lang="en-US" sz="1050" dirty="0" smtClean="0"/>
                <a:t>M-AP</a:t>
              </a:r>
              <a:endParaRPr lang="en-US" sz="1050" dirty="0"/>
            </a:p>
          </p:txBody>
        </p:sp>
        <p:sp>
          <p:nvSpPr>
            <p:cNvPr id="13" name="TextBox 12"/>
            <p:cNvSpPr txBox="1"/>
            <p:nvPr/>
          </p:nvSpPr>
          <p:spPr>
            <a:xfrm>
              <a:off x="3121490" y="1084156"/>
              <a:ext cx="727372" cy="253916"/>
            </a:xfrm>
            <a:prstGeom prst="rect">
              <a:avLst/>
            </a:prstGeom>
            <a:noFill/>
          </p:spPr>
          <p:txBody>
            <a:bodyPr wrap="square" rtlCol="0">
              <a:spAutoFit/>
            </a:bodyPr>
            <a:lstStyle/>
            <a:p>
              <a:pPr algn="ctr"/>
              <a:r>
                <a:rPr lang="en-US" sz="1050" dirty="0" smtClean="0"/>
                <a:t>S-AP1</a:t>
              </a:r>
              <a:endParaRPr lang="en-US" sz="1050" dirty="0"/>
            </a:p>
          </p:txBody>
        </p:sp>
        <p:sp>
          <p:nvSpPr>
            <p:cNvPr id="14" name="TextBox 13"/>
            <p:cNvSpPr txBox="1"/>
            <p:nvPr/>
          </p:nvSpPr>
          <p:spPr>
            <a:xfrm>
              <a:off x="4671524" y="1084156"/>
              <a:ext cx="723251" cy="253916"/>
            </a:xfrm>
            <a:prstGeom prst="rect">
              <a:avLst/>
            </a:prstGeom>
            <a:noFill/>
          </p:spPr>
          <p:txBody>
            <a:bodyPr wrap="square" rtlCol="0">
              <a:spAutoFit/>
            </a:bodyPr>
            <a:lstStyle/>
            <a:p>
              <a:pPr algn="ctr"/>
              <a:r>
                <a:rPr lang="en-US" sz="1050" dirty="0" smtClean="0"/>
                <a:t>S-AP2</a:t>
              </a:r>
              <a:endParaRPr lang="en-US" sz="1050" dirty="0"/>
            </a:p>
          </p:txBody>
        </p:sp>
        <p:sp>
          <p:nvSpPr>
            <p:cNvPr id="15" name="TextBox 14"/>
            <p:cNvSpPr txBox="1"/>
            <p:nvPr/>
          </p:nvSpPr>
          <p:spPr>
            <a:xfrm>
              <a:off x="6369188" y="1076462"/>
              <a:ext cx="702692" cy="261610"/>
            </a:xfrm>
            <a:prstGeom prst="rect">
              <a:avLst/>
            </a:prstGeom>
            <a:noFill/>
          </p:spPr>
          <p:txBody>
            <a:bodyPr wrap="square" rtlCol="0">
              <a:spAutoFit/>
            </a:bodyPr>
            <a:lstStyle/>
            <a:p>
              <a:pPr algn="ctr"/>
              <a:r>
                <a:rPr lang="en-US" sz="1050" dirty="0" smtClean="0"/>
                <a:t>STA</a:t>
              </a:r>
              <a:endParaRPr lang="en-US" sz="1050" dirty="0"/>
            </a:p>
          </p:txBody>
        </p:sp>
        <p:cxnSp>
          <p:nvCxnSpPr>
            <p:cNvPr id="16" name="Straight Arrow Connector 15"/>
            <p:cNvCxnSpPr/>
            <p:nvPr/>
          </p:nvCxnSpPr>
          <p:spPr>
            <a:xfrm>
              <a:off x="1855177" y="2309482"/>
              <a:ext cx="16119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868365" y="2335860"/>
              <a:ext cx="32253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55394" y="2019525"/>
              <a:ext cx="1821600" cy="276999"/>
            </a:xfrm>
            <a:prstGeom prst="rect">
              <a:avLst/>
            </a:prstGeom>
            <a:noFill/>
          </p:spPr>
          <p:txBody>
            <a:bodyPr wrap="square" rtlCol="0">
              <a:spAutoFit/>
            </a:bodyPr>
            <a:lstStyle/>
            <a:p>
              <a:r>
                <a:rPr lang="en-US" dirty="0" smtClean="0"/>
                <a:t>Data frame</a:t>
              </a:r>
              <a:endParaRPr lang="en-US" dirty="0"/>
            </a:p>
          </p:txBody>
        </p:sp>
        <p:cxnSp>
          <p:nvCxnSpPr>
            <p:cNvPr id="19" name="Straight Arrow Connector 18"/>
            <p:cNvCxnSpPr/>
            <p:nvPr/>
          </p:nvCxnSpPr>
          <p:spPr>
            <a:xfrm>
              <a:off x="1841989" y="2871620"/>
              <a:ext cx="16119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855177" y="2897998"/>
              <a:ext cx="32253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904694" y="2588104"/>
              <a:ext cx="2918580" cy="276999"/>
            </a:xfrm>
            <a:prstGeom prst="rect">
              <a:avLst/>
            </a:prstGeom>
            <a:noFill/>
          </p:spPr>
          <p:txBody>
            <a:bodyPr wrap="square" rtlCol="0">
              <a:spAutoFit/>
            </a:bodyPr>
            <a:lstStyle/>
            <a:p>
              <a:r>
                <a:rPr lang="en-US" dirty="0" smtClean="0"/>
                <a:t>JT Trigger frame</a:t>
              </a:r>
              <a:endParaRPr lang="en-US" dirty="0"/>
            </a:p>
          </p:txBody>
        </p:sp>
        <p:cxnSp>
          <p:nvCxnSpPr>
            <p:cNvPr id="22" name="Straight Arrow Connector 21"/>
            <p:cNvCxnSpPr/>
            <p:nvPr/>
          </p:nvCxnSpPr>
          <p:spPr>
            <a:xfrm>
              <a:off x="5080493" y="3391087"/>
              <a:ext cx="16119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487620" y="3418298"/>
              <a:ext cx="32253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538093" y="3118473"/>
              <a:ext cx="3214016" cy="276999"/>
            </a:xfrm>
            <a:prstGeom prst="rect">
              <a:avLst/>
            </a:prstGeom>
          </p:spPr>
          <p:txBody>
            <a:bodyPr wrap="none">
              <a:spAutoFit/>
            </a:bodyPr>
            <a:lstStyle/>
            <a:p>
              <a:r>
                <a:rPr lang="en-US" dirty="0" smtClean="0"/>
                <a:t>Data frame using joint transmission </a:t>
              </a:r>
              <a:endParaRPr lang="en-US" dirty="0"/>
            </a:p>
          </p:txBody>
        </p:sp>
        <p:cxnSp>
          <p:nvCxnSpPr>
            <p:cNvPr id="25" name="Straight Arrow Connector 24"/>
            <p:cNvCxnSpPr/>
            <p:nvPr/>
          </p:nvCxnSpPr>
          <p:spPr>
            <a:xfrm>
              <a:off x="1876945" y="1775213"/>
              <a:ext cx="16119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890133" y="1801591"/>
              <a:ext cx="32253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865497" y="1496724"/>
              <a:ext cx="1329120" cy="276999"/>
            </a:xfrm>
            <a:prstGeom prst="rect">
              <a:avLst/>
            </a:prstGeom>
            <a:noFill/>
          </p:spPr>
          <p:txBody>
            <a:bodyPr wrap="square" rtlCol="0">
              <a:spAutoFit/>
            </a:bodyPr>
            <a:lstStyle/>
            <a:p>
              <a:r>
                <a:rPr lang="en-US" dirty="0" smtClean="0"/>
                <a:t>JTA frame</a:t>
              </a:r>
              <a:endParaRPr lang="en-US" dirty="0"/>
            </a:p>
          </p:txBody>
        </p:sp>
      </p:grpSp>
    </p:spTree>
    <p:extLst>
      <p:ext uri="{BB962C8B-B14F-4D97-AF65-F5344CB8AC3E}">
        <p14:creationId xmlns:p14="http://schemas.microsoft.com/office/powerpoint/2010/main" val="3985385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000" dirty="0" smtClean="0"/>
              <a:t>Multi-AP coordination feature can be categorized with 3 levels.</a:t>
            </a:r>
          </a:p>
          <a:p>
            <a:pPr lvl="1"/>
            <a:r>
              <a:rPr lang="en-US" sz="1800" dirty="0" smtClean="0"/>
              <a:t>Level 1: Coordinated Scheduling and </a:t>
            </a:r>
            <a:r>
              <a:rPr lang="en-US" sz="1800" dirty="0" err="1"/>
              <a:t>B</a:t>
            </a:r>
            <a:r>
              <a:rPr lang="en-US" sz="1800" dirty="0" err="1" smtClean="0"/>
              <a:t>eamforming</a:t>
            </a:r>
            <a:endParaRPr lang="en-US" sz="1800" dirty="0" smtClean="0"/>
          </a:p>
          <a:p>
            <a:pPr lvl="1"/>
            <a:r>
              <a:rPr lang="en-US" sz="1800" dirty="0" smtClean="0"/>
              <a:t>Level 2: Dynamic AP Selection</a:t>
            </a:r>
          </a:p>
          <a:p>
            <a:pPr lvl="1"/>
            <a:r>
              <a:rPr lang="en-US" sz="1800" dirty="0" smtClean="0"/>
              <a:t>Level 3: Joint Transmission</a:t>
            </a:r>
          </a:p>
          <a:p>
            <a:r>
              <a:rPr lang="en-US" sz="2000" dirty="0" smtClean="0"/>
              <a:t>New type of device such as the master AP and the slave AP can be defined.</a:t>
            </a:r>
          </a:p>
          <a:p>
            <a:r>
              <a:rPr lang="en-US" sz="2000" dirty="0" smtClean="0"/>
              <a:t>Through the master AP coordination, only slave APs or master and slave APs can participate in joint transmission.</a:t>
            </a:r>
          </a:p>
          <a:p>
            <a:r>
              <a:rPr lang="en-US" sz="2000" dirty="0" smtClean="0"/>
              <a:t>The Multi-AP sounding and the joint transmission procedure can be defined</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spTree>
    <p:extLst>
      <p:ext uri="{BB962C8B-B14F-4D97-AF65-F5344CB8AC3E}">
        <p14:creationId xmlns:p14="http://schemas.microsoft.com/office/powerpoint/2010/main" val="3145765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981200"/>
            <a:ext cx="7772400" cy="4114800"/>
          </a:xfrm>
        </p:spPr>
        <p:txBody>
          <a:bodyPr>
            <a:normAutofit fontScale="62500" lnSpcReduction="20000"/>
          </a:bodyPr>
          <a:lstStyle/>
          <a:p>
            <a:pPr marL="0" indent="0">
              <a:buNone/>
            </a:pPr>
            <a:r>
              <a:rPr lang="en-US" dirty="0"/>
              <a:t>[1] Jianhan Liu, “Multi-AP Enhancement and Multi-Band Operations’, IEEE 802.11-18/1155</a:t>
            </a:r>
          </a:p>
          <a:p>
            <a:pPr marL="0" indent="0">
              <a:buNone/>
            </a:pPr>
            <a:r>
              <a:rPr lang="en-US" dirty="0"/>
              <a:t>[2] </a:t>
            </a:r>
            <a:r>
              <a:rPr lang="en-US" dirty="0" err="1"/>
              <a:t>Hongyuan</a:t>
            </a:r>
            <a:r>
              <a:rPr lang="en-US" dirty="0"/>
              <a:t> Zhang, “EHT technology candidate discussions”, IEEE 802.11-18/1161</a:t>
            </a:r>
          </a:p>
          <a:p>
            <a:pPr marL="0" indent="0">
              <a:buNone/>
            </a:pPr>
            <a:r>
              <a:rPr lang="en-US" dirty="0"/>
              <a:t>[3] Ron </a:t>
            </a:r>
            <a:r>
              <a:rPr lang="en-US" dirty="0" err="1"/>
              <a:t>Porat</a:t>
            </a:r>
            <a:r>
              <a:rPr lang="en-US" dirty="0"/>
              <a:t>, “Multi-AP and HARQ for EHT”, IEEE 802.11-18/1116</a:t>
            </a:r>
          </a:p>
          <a:p>
            <a:pPr marL="0" indent="0">
              <a:buNone/>
            </a:pPr>
            <a:r>
              <a:rPr lang="en-US" dirty="0"/>
              <a:t>[4] David Yang, “Discussion on EHT Study Group Formation”, IEEE 802.11-18/1180</a:t>
            </a:r>
          </a:p>
          <a:p>
            <a:pPr marL="0" indent="0">
              <a:buNone/>
            </a:pPr>
            <a:r>
              <a:rPr lang="en-US" dirty="0"/>
              <a:t>[5] Ron </a:t>
            </a:r>
            <a:r>
              <a:rPr lang="en-US" dirty="0" err="1"/>
              <a:t>Porat</a:t>
            </a:r>
            <a:r>
              <a:rPr lang="en-US" dirty="0"/>
              <a:t>, “Distributed MU-MIMO”, IEEE 802.11-18/1439</a:t>
            </a:r>
          </a:p>
          <a:p>
            <a:pPr marL="0" indent="0">
              <a:buNone/>
            </a:pPr>
            <a:r>
              <a:rPr lang="en-US" dirty="0"/>
              <a:t>[6] Jianhan Liu, “Features for Multi-AP Coordination”, IEEE 802.11-18/1509</a:t>
            </a:r>
          </a:p>
          <a:p>
            <a:pPr marL="0" indent="0">
              <a:buNone/>
            </a:pPr>
            <a:r>
              <a:rPr lang="en-US" dirty="0"/>
              <a:t>[7] Yusuke Tanaka, “View on EHT Candidate Features”, IEEE 802.11-18/1533</a:t>
            </a:r>
          </a:p>
          <a:p>
            <a:pPr marL="0" indent="0">
              <a:buNone/>
            </a:pPr>
            <a:r>
              <a:rPr lang="en-US" dirty="0"/>
              <a:t>[8] </a:t>
            </a:r>
            <a:r>
              <a:rPr lang="en-US" dirty="0" err="1"/>
              <a:t>Kome</a:t>
            </a:r>
            <a:r>
              <a:rPr lang="en-US" dirty="0"/>
              <a:t> </a:t>
            </a:r>
            <a:r>
              <a:rPr lang="en-US" dirty="0" err="1"/>
              <a:t>Oteri</a:t>
            </a:r>
            <a:r>
              <a:rPr lang="en-US" dirty="0"/>
              <a:t>, “Technology Features for 802.11 EHT”, IEEE 802.11-18/1547</a:t>
            </a:r>
          </a:p>
          <a:p>
            <a:pPr marL="0" indent="0">
              <a:buNone/>
            </a:pPr>
            <a:r>
              <a:rPr lang="en-US" dirty="0"/>
              <a:t>[9] </a:t>
            </a:r>
            <a:r>
              <a:rPr lang="en-US" dirty="0" err="1"/>
              <a:t>Tianyu</a:t>
            </a:r>
            <a:r>
              <a:rPr lang="en-US" dirty="0"/>
              <a:t> Wu, “Further study on potential features”, IEEE 802.11-18/1575</a:t>
            </a:r>
          </a:p>
          <a:p>
            <a:pPr marL="0" indent="0">
              <a:buNone/>
            </a:pPr>
            <a:r>
              <a:rPr lang="en-US" dirty="0"/>
              <a:t>[10] </a:t>
            </a:r>
            <a:r>
              <a:rPr lang="en-US" dirty="0" err="1"/>
              <a:t>Hongyuan</a:t>
            </a:r>
            <a:r>
              <a:rPr lang="en-US" dirty="0"/>
              <a:t> Zhang, “AP Coordinated </a:t>
            </a:r>
            <a:r>
              <a:rPr lang="en-US" dirty="0" err="1"/>
              <a:t>beamforming</a:t>
            </a:r>
            <a:r>
              <a:rPr lang="en-US" dirty="0"/>
              <a:t> for EHT”, IEEE 802.11-18/1510</a:t>
            </a:r>
          </a:p>
          <a:p>
            <a:pPr marL="0" indent="0">
              <a:buNone/>
            </a:pPr>
            <a:r>
              <a:rPr lang="en-US" dirty="0"/>
              <a:t>[11] </a:t>
            </a:r>
            <a:r>
              <a:rPr lang="en-US" dirty="0" err="1"/>
              <a:t>Xiaogang</a:t>
            </a:r>
            <a:r>
              <a:rPr lang="en-US" dirty="0"/>
              <a:t> Chen, “Discussions on the PHY Features for EHT”, IEEE 802.11-18/1461</a:t>
            </a:r>
          </a:p>
          <a:p>
            <a:pPr marL="0" indent="0">
              <a:buNone/>
            </a:pPr>
            <a:r>
              <a:rPr lang="en-US" dirty="0"/>
              <a:t>[12] Yang Bo, “Considerations on AP Coordination”, IEEE </a:t>
            </a:r>
            <a:r>
              <a:rPr lang="en-US" dirty="0" smtClean="0"/>
              <a:t>802.11-18/1576</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Kiseon Ryu, LG Electronics</a:t>
            </a:r>
            <a:endParaRPr lang="en-US" altLang="ko-KR" dirty="0"/>
          </a:p>
        </p:txBody>
      </p:sp>
    </p:spTree>
    <p:extLst>
      <p:ext uri="{BB962C8B-B14F-4D97-AF65-F5344CB8AC3E}">
        <p14:creationId xmlns:p14="http://schemas.microsoft.com/office/powerpoint/2010/main" val="3626414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112283</TotalTime>
  <Words>1184</Words>
  <Application>Microsoft Office PowerPoint</Application>
  <PresentationFormat>On-screen Show (4:3)</PresentationFormat>
  <Paragraphs>196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Batang</vt:lpstr>
      <vt:lpstr>Malgun Gothic</vt:lpstr>
      <vt:lpstr>Arial</vt:lpstr>
      <vt:lpstr>Times New Roman</vt:lpstr>
      <vt:lpstr>Wingdings</vt:lpstr>
      <vt:lpstr>802-11-Submission</vt:lpstr>
      <vt:lpstr>Consideration on multi-AP coordination for EHT</vt:lpstr>
      <vt:lpstr>Introduction</vt:lpstr>
      <vt:lpstr>Definition of New Type of Device</vt:lpstr>
      <vt:lpstr>Categorization of Multi-AP Coordination Feature</vt:lpstr>
      <vt:lpstr>Possible Scenarios for Joint Transmission</vt:lpstr>
      <vt:lpstr>Selection of APs and Sounding for Joint Transmission</vt:lpstr>
      <vt:lpstr>Multi-AP Coordinated Joint Transmission</vt:lpstr>
      <vt:lpstr>Summary</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Kiseon Ryu</cp:lastModifiedBy>
  <cp:revision>1915</cp:revision>
  <cp:lastPrinted>1998-02-10T13:28:06Z</cp:lastPrinted>
  <dcterms:created xsi:type="dcterms:W3CDTF">2007-05-21T21:00:37Z</dcterms:created>
  <dcterms:modified xsi:type="dcterms:W3CDTF">2018-11-12T01:13:36Z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