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92" r:id="rId3"/>
    <p:sldId id="293" r:id="rId4"/>
    <p:sldId id="309" r:id="rId5"/>
    <p:sldId id="294" r:id="rId6"/>
    <p:sldId id="296" r:id="rId7"/>
    <p:sldId id="302" r:id="rId8"/>
    <p:sldId id="308" r:id="rId9"/>
    <p:sldId id="310" r:id="rId10"/>
    <p:sldId id="298" r:id="rId11"/>
    <p:sldId id="30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6433" autoAdjust="0"/>
  </p:normalViewPr>
  <p:slideViewPr>
    <p:cSldViewPr>
      <p:cViewPr>
        <p:scale>
          <a:sx n="125" d="100"/>
          <a:sy n="125" d="100"/>
        </p:scale>
        <p:origin x="119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802.11-18/1979r1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8113" y="6475413"/>
            <a:ext cx="1325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Tianyu Wu, Samsung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HARQ performance analysis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2019-01-16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227521"/>
              </p:ext>
            </p:extLst>
          </p:nvPr>
        </p:nvGraphicFramePr>
        <p:xfrm>
          <a:off x="522288" y="2751138"/>
          <a:ext cx="8169275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" name="Document" r:id="rId4" imgW="9502119" imgH="4430743" progId="Word.Document.8">
                  <p:embed/>
                </p:oleObj>
              </mc:Choice>
              <mc:Fallback>
                <p:oleObj name="Document" r:id="rId4" imgW="9502119" imgH="4430743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169275" cy="379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on HARQ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2000" dirty="0" smtClean="0"/>
              <a:t>Performance of different HARQ modes are evaluated. </a:t>
            </a:r>
          </a:p>
          <a:p>
            <a:pPr lvl="1"/>
            <a:r>
              <a:rPr lang="en-US" sz="1600" dirty="0" smtClean="0"/>
              <a:t>PER performance and throughput performance are compared. </a:t>
            </a:r>
          </a:p>
          <a:p>
            <a:r>
              <a:rPr lang="en-US" sz="2000" dirty="0" smtClean="0"/>
              <a:t>PER performance </a:t>
            </a:r>
          </a:p>
          <a:p>
            <a:pPr lvl="1"/>
            <a:r>
              <a:rPr lang="en-US" sz="1600" dirty="0" smtClean="0"/>
              <a:t>HARQ CC with simple retransmission will bring ~3dB gain. </a:t>
            </a:r>
          </a:p>
          <a:p>
            <a:pPr lvl="1"/>
            <a:r>
              <a:rPr lang="en-US" sz="1600" dirty="0" smtClean="0"/>
              <a:t>Retransmission diversity can bring extra diversity gain especially for high MCS. </a:t>
            </a:r>
          </a:p>
          <a:p>
            <a:pPr lvl="1"/>
            <a:r>
              <a:rPr lang="en-US" sz="1600" dirty="0" smtClean="0"/>
              <a:t>However, PER gain will convert to little throughput gain. </a:t>
            </a:r>
          </a:p>
          <a:p>
            <a:r>
              <a:rPr lang="en-US" sz="2000" dirty="0" smtClean="0"/>
              <a:t>Throughput performance </a:t>
            </a:r>
          </a:p>
          <a:p>
            <a:pPr lvl="1"/>
            <a:r>
              <a:rPr lang="en-US" sz="1600" dirty="0" smtClean="0"/>
              <a:t>HARQ CC brings very little throughput gain comparing to good link adaptation algorithms. Retransmission diversity not helping much.  </a:t>
            </a:r>
          </a:p>
          <a:p>
            <a:pPr lvl="1"/>
            <a:r>
              <a:rPr lang="en-US" sz="1600" dirty="0" smtClean="0"/>
              <a:t>HARQ IR can achieve larger throughput gain with cost of extra complexity. </a:t>
            </a:r>
          </a:p>
          <a:p>
            <a:r>
              <a:rPr lang="en-US" sz="2000" dirty="0" smtClean="0"/>
              <a:t>Need to consider whether introducing HARQ is a good tradeoff of cost/complexity and performance gain. </a:t>
            </a:r>
          </a:p>
          <a:p>
            <a:pPr lvl="1"/>
            <a:r>
              <a:rPr lang="en-US" sz="1600" dirty="0" smtClean="0"/>
              <a:t>Prefer not require non-AP STA to support </a:t>
            </a:r>
            <a:r>
              <a:rPr lang="en-US" sz="1600" smtClean="0"/>
              <a:t>this feature. </a:t>
            </a: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9161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[1] 11-18/1116 Multi AP and HARQ for EHT</a:t>
            </a:r>
          </a:p>
          <a:p>
            <a:pPr marL="0" indent="0">
              <a:buNone/>
            </a:pPr>
            <a:r>
              <a:rPr lang="en-US" sz="1600" dirty="0" smtClean="0"/>
              <a:t>[2] 11-18/1587 HARQ for EHT</a:t>
            </a:r>
          </a:p>
          <a:p>
            <a:pPr marL="0" indent="0">
              <a:buNone/>
            </a:pPr>
            <a:r>
              <a:rPr lang="en-US" sz="1600" dirty="0" smtClean="0"/>
              <a:t>[3] 11-18/1547 </a:t>
            </a:r>
            <a:r>
              <a:rPr lang="en-US" sz="1600" dirty="0"/>
              <a:t>Technology Features for 802.11 EHT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[4] 11-18/1549 </a:t>
            </a:r>
            <a:r>
              <a:rPr lang="en-US" sz="1600" dirty="0"/>
              <a:t>Candidate Technology Review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[5] 11-18/1171 </a:t>
            </a:r>
            <a:r>
              <a:rPr lang="en-US" sz="1600" dirty="0"/>
              <a:t>View on EHT objectives and technologies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[6] IEEE 802.11 Rate Adaptation: A practical Approach. M. </a:t>
            </a:r>
            <a:r>
              <a:rPr lang="en-US" sz="1600" dirty="0" err="1" smtClean="0"/>
              <a:t>Lacage</a:t>
            </a:r>
            <a:r>
              <a:rPr lang="en-US" sz="1600" dirty="0" smtClean="0"/>
              <a:t> etc.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270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There are a number of EHT contributions discussing HARQ [1,2,3,4,5].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share some simulation results and our thoughts on this feature.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HARQ and Link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HARQ is an add-on feature for open loop link adaptation schemes.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2"/>
            <a:endParaRPr lang="en-US" sz="1400" dirty="0"/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pPr lvl="2"/>
            <a:endParaRPr lang="en-US" sz="1400" dirty="0" smtClean="0"/>
          </a:p>
          <a:p>
            <a:r>
              <a:rPr lang="en-US" sz="2000" dirty="0" smtClean="0"/>
              <a:t>HARQ major complexity and cost</a:t>
            </a:r>
          </a:p>
          <a:p>
            <a:pPr lvl="1"/>
            <a:r>
              <a:rPr lang="en-US" sz="1600" dirty="0" smtClean="0"/>
              <a:t>Extra memory for the failed MPDUs</a:t>
            </a:r>
          </a:p>
          <a:p>
            <a:pPr lvl="2"/>
            <a:r>
              <a:rPr lang="en-US" sz="1200" dirty="0" smtClean="0"/>
              <a:t>Hard to estimate how many extra memory at AP side to support HARQ for a large number of STAs. </a:t>
            </a:r>
          </a:p>
          <a:p>
            <a:pPr lvl="2"/>
            <a:r>
              <a:rPr lang="en-US" sz="1200" dirty="0" smtClean="0"/>
              <a:t>Hard to predict when the retransmission arrives and how long need to store the failed MPDUs</a:t>
            </a:r>
            <a:r>
              <a:rPr lang="en-US" sz="1400" dirty="0" smtClean="0"/>
              <a:t>. </a:t>
            </a:r>
          </a:p>
          <a:p>
            <a:pPr lvl="1"/>
            <a:r>
              <a:rPr lang="en-US" sz="1600" dirty="0" smtClean="0"/>
              <a:t>Implementation complexity </a:t>
            </a:r>
          </a:p>
          <a:p>
            <a:pPr lvl="2"/>
            <a:r>
              <a:rPr lang="en-US" sz="1200" dirty="0" smtClean="0"/>
              <a:t>Large change/complexity in implementation to support this feature. Extra </a:t>
            </a:r>
            <a:r>
              <a:rPr lang="en-US" sz="1200" dirty="0" smtClean="0"/>
              <a:t>overhead in PHY header to indicate the Rx </a:t>
            </a:r>
            <a:r>
              <a:rPr lang="en-US" sz="1200" dirty="0" smtClean="0"/>
              <a:t>identity, new MAC protocols as well as sophisticated PHY designs. </a:t>
            </a:r>
            <a:endParaRPr lang="en-US" sz="1200" dirty="0" smtClean="0"/>
          </a:p>
          <a:p>
            <a:pPr lvl="2"/>
            <a:r>
              <a:rPr lang="en-US" sz="1200" dirty="0" smtClean="0"/>
              <a:t>For </a:t>
            </a:r>
            <a:r>
              <a:rPr lang="en-US" sz="1200" dirty="0" smtClean="0"/>
              <a:t>Incremental redundancy (IR), also need to modify existing coding </a:t>
            </a:r>
            <a:r>
              <a:rPr lang="en-US" sz="1200" dirty="0" smtClean="0"/>
              <a:t>chain and bring more complexity.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849313" y="2362200"/>
            <a:ext cx="7456487" cy="2103055"/>
            <a:chOff x="838200" y="2590800"/>
            <a:chExt cx="7456487" cy="2103055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1436687" y="3065621"/>
              <a:ext cx="6858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" name="Rectangle 8"/>
            <p:cNvSpPr/>
            <p:nvPr/>
          </p:nvSpPr>
          <p:spPr bwMode="auto">
            <a:xfrm>
              <a:off x="1752600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1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275703" y="2837021"/>
              <a:ext cx="522287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802109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3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325212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4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962401" y="2837021"/>
              <a:ext cx="369886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627687" y="2837021"/>
              <a:ext cx="522287" cy="2286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6154093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5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677196" y="2837021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6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314384" y="2837021"/>
              <a:ext cx="370703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1436687" y="3978876"/>
              <a:ext cx="68580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1752600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1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275703" y="3750276"/>
              <a:ext cx="522287" cy="2286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2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02109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3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325212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4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962400" y="3750276"/>
              <a:ext cx="3698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627687" y="3750276"/>
              <a:ext cx="522287" cy="228600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2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154093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5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677196" y="3750276"/>
              <a:ext cx="522287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MPDU 6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314384" y="3750276"/>
              <a:ext cx="370703" cy="228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BA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79487" y="2804583"/>
              <a:ext cx="3914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LA:</a:t>
              </a:r>
              <a:endParaRPr lang="en-US" sz="1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45173" y="2590800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AMPDU 1</a:t>
              </a:r>
              <a:endParaRPr lang="en-US" sz="1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445173" y="3505200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AMPDU 1</a:t>
              </a:r>
              <a:endParaRPr lang="en-US" sz="1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61087" y="2591945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AMPDU 2</a:t>
              </a:r>
              <a:endParaRPr lang="en-US" sz="1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161087" y="3506345"/>
              <a:ext cx="7441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AMPDU 2</a:t>
              </a:r>
              <a:endParaRPr lang="en-US" sz="10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155439" y="3057383"/>
              <a:ext cx="7633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Failed MPDU</a:t>
              </a:r>
              <a:endParaRPr lang="en-US" sz="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46687" y="3064476"/>
              <a:ext cx="11849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Retransmitted MPDU 2,</a:t>
              </a:r>
            </a:p>
            <a:p>
              <a:r>
                <a:rPr lang="en-US" sz="800" dirty="0" smtClean="0"/>
                <a:t>MCS selection follow</a:t>
              </a:r>
            </a:p>
            <a:p>
              <a:r>
                <a:rPr lang="en-US" sz="800" dirty="0" smtClean="0"/>
                <a:t>LA algorithm. </a:t>
              </a:r>
              <a:endParaRPr lang="en-US" sz="8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77444" y="3978876"/>
              <a:ext cx="76335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Failed MPDU</a:t>
              </a:r>
              <a:endParaRPr lang="en-US" sz="8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46687" y="3985969"/>
              <a:ext cx="262283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Retransmitted MPDU 2.</a:t>
              </a:r>
            </a:p>
            <a:p>
              <a:r>
                <a:rPr lang="en-US" sz="800" dirty="0" smtClean="0"/>
                <a:t>Chase combining: repeated MPDU 2 with same MCS.</a:t>
              </a:r>
            </a:p>
            <a:p>
              <a:r>
                <a:rPr lang="en-US" sz="800" dirty="0" smtClean="0"/>
                <a:t>IR: More redundant parts of MPDU 2.  </a:t>
              </a:r>
            </a:p>
            <a:p>
              <a:endParaRPr lang="en-US" sz="800" dirty="0" smtClean="0"/>
            </a:p>
            <a:p>
              <a:r>
                <a:rPr lang="en-US" sz="800" b="1" dirty="0" smtClean="0"/>
                <a:t>RX side need to store the failed MPDU 2 for combining.</a:t>
              </a:r>
              <a:endParaRPr lang="en-US" sz="8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3656666"/>
              <a:ext cx="5799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LA+ HARQ: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841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evaluate HARQ, we compare the PER performance and Throughput performance for schemes w/wo HARQ</a:t>
            </a:r>
          </a:p>
          <a:p>
            <a:r>
              <a:rPr lang="en-US" sz="2000" dirty="0" smtClean="0"/>
              <a:t>PER comparison</a:t>
            </a:r>
          </a:p>
          <a:p>
            <a:pPr lvl="1"/>
            <a:r>
              <a:rPr lang="en-US" sz="1600" dirty="0" smtClean="0"/>
              <a:t>Compare the PER curves for different MCSs w/wo HARQ CC or HARQ </a:t>
            </a:r>
            <a:r>
              <a:rPr lang="en-US" sz="1600" dirty="0" err="1" smtClean="0"/>
              <a:t>CC+div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dirty="0" smtClean="0"/>
              <a:t>HARQ CC</a:t>
            </a:r>
            <a:r>
              <a:rPr lang="en-US" sz="1600" dirty="0"/>
              <a:t>: Retransmission same MPDU when there is a fail. </a:t>
            </a:r>
          </a:p>
          <a:p>
            <a:pPr lvl="1"/>
            <a:r>
              <a:rPr lang="en-US" sz="1600" dirty="0" smtClean="0"/>
              <a:t>HARQ </a:t>
            </a:r>
            <a:r>
              <a:rPr lang="en-US" sz="1600" dirty="0" err="1" smtClean="0"/>
              <a:t>CC+div</a:t>
            </a:r>
            <a:r>
              <a:rPr lang="en-US" sz="1600" dirty="0" smtClean="0"/>
              <a:t>: HARQ CC with retransmission diversity. In </a:t>
            </a:r>
            <a:r>
              <a:rPr lang="en-US" sz="1600" dirty="0"/>
              <a:t>retransmitted MPDU, a different BCC </a:t>
            </a:r>
            <a:r>
              <a:rPr lang="en-US" sz="1600" dirty="0" err="1"/>
              <a:t>interleaver</a:t>
            </a:r>
            <a:r>
              <a:rPr lang="en-US" sz="1600" dirty="0"/>
              <a:t>/LDPC tone mapper is applied for extra diversity gain. </a:t>
            </a:r>
          </a:p>
          <a:p>
            <a:r>
              <a:rPr lang="en-US" sz="2000" dirty="0" smtClean="0"/>
              <a:t>Throughput comparison</a:t>
            </a:r>
          </a:p>
          <a:p>
            <a:pPr lvl="1"/>
            <a:r>
              <a:rPr lang="en-US" sz="1600" dirty="0" smtClean="0"/>
              <a:t>Compare the throughput of link adaptation (LA) algorithms w/wo HARQ</a:t>
            </a:r>
          </a:p>
          <a:p>
            <a:pPr lvl="1"/>
            <a:r>
              <a:rPr lang="en-US" sz="1600" dirty="0" smtClean="0"/>
              <a:t>Baseline LA algorithms includes:</a:t>
            </a:r>
          </a:p>
          <a:p>
            <a:pPr lvl="2"/>
            <a:r>
              <a:rPr lang="en-US" sz="1400" dirty="0" smtClean="0"/>
              <a:t>AARF[6]: </a:t>
            </a:r>
            <a:r>
              <a:rPr lang="en-US" sz="1400" dirty="0"/>
              <a:t>A</a:t>
            </a:r>
            <a:r>
              <a:rPr lang="en-US" sz="1400" dirty="0" smtClean="0"/>
              <a:t>daptive auto rate fallback. </a:t>
            </a:r>
            <a:r>
              <a:rPr lang="en-US" sz="1400" dirty="0"/>
              <a:t>Decrease the MCS after two consecutive fails. Try higher MCS level after </a:t>
            </a:r>
            <a:r>
              <a:rPr lang="en-US" sz="1400" dirty="0" smtClean="0"/>
              <a:t>an adaptive </a:t>
            </a:r>
            <a:r>
              <a:rPr lang="en-US" sz="1400" dirty="0"/>
              <a:t>threshold </a:t>
            </a:r>
            <a:r>
              <a:rPr lang="en-US" sz="1400" dirty="0" smtClean="0"/>
              <a:t>number </a:t>
            </a:r>
            <a:r>
              <a:rPr lang="en-US" sz="1400" dirty="0"/>
              <a:t>of success transmissions. </a:t>
            </a:r>
            <a:r>
              <a:rPr lang="en-US" sz="1400" dirty="0" smtClean="0"/>
              <a:t>When </a:t>
            </a:r>
            <a:r>
              <a:rPr lang="en-US" sz="1400" dirty="0"/>
              <a:t>a probe packet fails, switch back to previous lower rate and also multiply by 2 the </a:t>
            </a:r>
            <a:r>
              <a:rPr lang="en-US" sz="1400" dirty="0" smtClean="0"/>
              <a:t>threshold required </a:t>
            </a:r>
            <a:r>
              <a:rPr lang="en-US" sz="1400" dirty="0"/>
              <a:t>to switch to a higher rate (Max 50).  </a:t>
            </a:r>
          </a:p>
          <a:p>
            <a:pPr lvl="2"/>
            <a:r>
              <a:rPr lang="en-US" sz="1400" dirty="0"/>
              <a:t>Some </a:t>
            </a:r>
            <a:r>
              <a:rPr lang="en-US" sz="1400" dirty="0" smtClean="0"/>
              <a:t>enhanced </a:t>
            </a:r>
            <a:r>
              <a:rPr lang="en-US" sz="1400" dirty="0" smtClean="0"/>
              <a:t>LA </a:t>
            </a:r>
            <a:r>
              <a:rPr lang="en-US" sz="1400" dirty="0"/>
              <a:t>algorithm.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450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3811588" cy="4242486"/>
          </a:xfrm>
        </p:spPr>
        <p:txBody>
          <a:bodyPr/>
          <a:lstStyle/>
          <a:p>
            <a:r>
              <a:rPr lang="en-US" sz="1600" b="0" dirty="0" smtClean="0"/>
              <a:t>HARQ CC has 3dB PER gain. </a:t>
            </a:r>
          </a:p>
          <a:p>
            <a:r>
              <a:rPr lang="en-US" sz="1600" b="0" dirty="0" smtClean="0"/>
              <a:t>HARQ </a:t>
            </a:r>
            <a:r>
              <a:rPr lang="en-US" sz="1600" b="0" dirty="0" err="1" smtClean="0"/>
              <a:t>CC+div</a:t>
            </a:r>
            <a:r>
              <a:rPr lang="en-US" sz="1600" b="0" dirty="0" smtClean="0"/>
              <a:t> has ~7dB PER gain for high MCSs.</a:t>
            </a:r>
          </a:p>
          <a:p>
            <a:pPr lvl="1"/>
            <a:r>
              <a:rPr lang="en-US" sz="1200" dirty="0" smtClean="0"/>
              <a:t>Careful selection of </a:t>
            </a:r>
            <a:r>
              <a:rPr lang="en-US" sz="1200" dirty="0" err="1" smtClean="0"/>
              <a:t>interleaver</a:t>
            </a:r>
            <a:r>
              <a:rPr lang="en-US" sz="1200" dirty="0" smtClean="0"/>
              <a:t>/ tone mapper for the retransmitted packet may bring a few dB more PER gain.</a:t>
            </a:r>
          </a:p>
          <a:p>
            <a:pPr lvl="1"/>
            <a:r>
              <a:rPr lang="en-US" sz="1200" b="0" dirty="0" smtClean="0"/>
              <a:t>For low MCSs less gain due to preamble errors. The preamble becomes the bottleneck. </a:t>
            </a:r>
          </a:p>
          <a:p>
            <a:r>
              <a:rPr lang="en-US" sz="1600" b="0" dirty="0" smtClean="0"/>
              <a:t>PER is </a:t>
            </a:r>
            <a:r>
              <a:rPr lang="en-US" sz="1600" b="0" dirty="0" smtClean="0"/>
              <a:t>an </a:t>
            </a:r>
            <a:r>
              <a:rPr lang="en-US" sz="1600" b="0" dirty="0" smtClean="0"/>
              <a:t>indirect metric for performance comparison.  </a:t>
            </a:r>
          </a:p>
          <a:p>
            <a:pPr lvl="1"/>
            <a:r>
              <a:rPr lang="en-US" sz="1200" dirty="0" smtClean="0"/>
              <a:t>PER is not a fair comparison: </a:t>
            </a:r>
            <a:r>
              <a:rPr lang="en-US" sz="1200" b="0" dirty="0" smtClean="0"/>
              <a:t>For each MCS, the PER gain is comparing HARQ (combination of 2 transmissions) with single transmission.</a:t>
            </a:r>
          </a:p>
          <a:p>
            <a:pPr lvl="1"/>
            <a:r>
              <a:rPr lang="en-US" sz="1200" b="0" dirty="0" smtClean="0"/>
              <a:t>Large PER gain may not lead to significant </a:t>
            </a:r>
            <a:r>
              <a:rPr lang="en-US" sz="1200" dirty="0" smtClean="0"/>
              <a:t>throughput gain, especially c</a:t>
            </a:r>
            <a:r>
              <a:rPr lang="en-US" sz="1200" b="0" dirty="0" smtClean="0"/>
              <a:t>omparing with good link adaptation algorithms.</a:t>
            </a:r>
          </a:p>
          <a:p>
            <a:pPr lvl="1"/>
            <a:r>
              <a:rPr lang="en-US" sz="1200" dirty="0" smtClean="0"/>
              <a:t>Example: MCS8 w HARQ </a:t>
            </a:r>
            <a:r>
              <a:rPr lang="en-US" sz="1200" dirty="0" err="1" smtClean="0"/>
              <a:t>CC+div</a:t>
            </a:r>
            <a:r>
              <a:rPr lang="en-US" sz="1200" dirty="0" smtClean="0"/>
              <a:t> has ~7dB SNR gain to MCS8 and over perform retransmission with MCS8. However, </a:t>
            </a:r>
            <a:r>
              <a:rPr lang="en-US" sz="1200" b="0" dirty="0" smtClean="0"/>
              <a:t>MCS8 w HARQ only has same </a:t>
            </a:r>
            <a:r>
              <a:rPr lang="en-US" sz="1200" b="0" dirty="0" err="1" smtClean="0"/>
              <a:t>thp</a:t>
            </a:r>
            <a:r>
              <a:rPr lang="en-US" sz="1200" b="0" dirty="0" smtClean="0"/>
              <a:t> as MCS4. Link adaptation using MCS7 could be better choice.  </a:t>
            </a:r>
          </a:p>
          <a:p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128828"/>
            <a:ext cx="6101096" cy="4500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0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1" y="1505514"/>
            <a:ext cx="3352799" cy="25172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performance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876800" cy="4114800"/>
          </a:xfrm>
        </p:spPr>
        <p:txBody>
          <a:bodyPr/>
          <a:lstStyle/>
          <a:p>
            <a:r>
              <a:rPr lang="en-US" sz="1600" b="0" dirty="0" smtClean="0"/>
              <a:t>Not much </a:t>
            </a:r>
            <a:r>
              <a:rPr lang="en-US" sz="1600" b="0" dirty="0" err="1" smtClean="0"/>
              <a:t>thp</a:t>
            </a:r>
            <a:r>
              <a:rPr lang="en-US" sz="1600" b="0" dirty="0" smtClean="0"/>
              <a:t> gain comparing to LA wo HARQ</a:t>
            </a:r>
          </a:p>
          <a:p>
            <a:pPr lvl="1"/>
            <a:r>
              <a:rPr lang="en-US" sz="1200" b="0" dirty="0" smtClean="0"/>
              <a:t>With 10% target PER, the throughput gain is very small.</a:t>
            </a:r>
          </a:p>
          <a:p>
            <a:pPr lvl="1"/>
            <a:r>
              <a:rPr lang="en-US" sz="1200" dirty="0" smtClean="0"/>
              <a:t>With 30% target PER, there is </a:t>
            </a:r>
            <a:r>
              <a:rPr lang="en-US" sz="1200" dirty="0" err="1" smtClean="0"/>
              <a:t>thp</a:t>
            </a:r>
            <a:r>
              <a:rPr lang="en-US" sz="1200" dirty="0" smtClean="0"/>
              <a:t> loss in high SNR case. Reason: retransmission loss is large with high MCS. Example: Retransmission of MCS8 has </a:t>
            </a:r>
            <a:r>
              <a:rPr lang="en-US" sz="1200" dirty="0" err="1" smtClean="0"/>
              <a:t>thp</a:t>
            </a:r>
            <a:r>
              <a:rPr lang="en-US" sz="1200" dirty="0" smtClean="0"/>
              <a:t> of MCS4. 30% chance reduce MCS8 to MCS4 is not a good choice. </a:t>
            </a:r>
            <a:endParaRPr lang="en-US" sz="1200" b="0" dirty="0" smtClean="0"/>
          </a:p>
          <a:p>
            <a:r>
              <a:rPr lang="en-US" sz="1600" b="0" dirty="0" smtClean="0"/>
              <a:t>HARQ </a:t>
            </a:r>
            <a:r>
              <a:rPr lang="en-US" sz="1600" b="0" dirty="0" err="1" smtClean="0"/>
              <a:t>CC+div</a:t>
            </a:r>
            <a:r>
              <a:rPr lang="en-US" sz="1600" b="0" dirty="0" smtClean="0"/>
              <a:t> has little gain over HARQ CC</a:t>
            </a:r>
          </a:p>
          <a:p>
            <a:pPr lvl="1"/>
            <a:r>
              <a:rPr lang="en-US" sz="1200" b="0" dirty="0" smtClean="0"/>
              <a:t>Extra PER gain not converted to throughput gain. </a:t>
            </a:r>
          </a:p>
          <a:p>
            <a:pPr lvl="1"/>
            <a:r>
              <a:rPr lang="en-US" sz="1200" b="0" dirty="0" smtClean="0"/>
              <a:t>Reason: Same resource used </a:t>
            </a:r>
            <a:r>
              <a:rPr lang="en-US" sz="1200" dirty="0" smtClean="0"/>
              <a:t>for 2 HARQ schemes. In most </a:t>
            </a:r>
            <a:r>
              <a:rPr lang="en-US" sz="1200" dirty="0"/>
              <a:t>cases, the packet </a:t>
            </a:r>
            <a:r>
              <a:rPr lang="en-US" sz="1200" dirty="0" smtClean="0"/>
              <a:t>will get </a:t>
            </a:r>
            <a:r>
              <a:rPr lang="en-US" sz="1200" dirty="0"/>
              <a:t>through </a:t>
            </a:r>
            <a:r>
              <a:rPr lang="en-US" sz="1200" dirty="0" smtClean="0"/>
              <a:t>with HARQ retransmission, for either CC or </a:t>
            </a:r>
            <a:r>
              <a:rPr lang="en-US" sz="1200" dirty="0" err="1" smtClean="0"/>
              <a:t>CC+div</a:t>
            </a:r>
            <a:r>
              <a:rPr lang="en-US" sz="1200" dirty="0" smtClean="0"/>
              <a:t> scheme. </a:t>
            </a:r>
            <a:endParaRPr lang="en-US" sz="1200" dirty="0"/>
          </a:p>
          <a:p>
            <a:r>
              <a:rPr lang="en-US" sz="1600" b="0" dirty="0" smtClean="0"/>
              <a:t>With more MCS levels, the </a:t>
            </a:r>
            <a:r>
              <a:rPr lang="en-US" sz="1600" b="0" dirty="0" err="1" smtClean="0"/>
              <a:t>thp</a:t>
            </a:r>
            <a:r>
              <a:rPr lang="en-US" sz="1600" b="0" dirty="0" smtClean="0"/>
              <a:t> will increase.</a:t>
            </a:r>
          </a:p>
          <a:p>
            <a:pPr lvl="1"/>
            <a:r>
              <a:rPr lang="en-US" sz="1200" dirty="0" smtClean="0"/>
              <a:t>SNR gaps for current MCSs are large. Define more MCSs in the middle will help improve the </a:t>
            </a:r>
            <a:r>
              <a:rPr lang="en-US" sz="1200" dirty="0" err="1" smtClean="0"/>
              <a:t>thp</a:t>
            </a:r>
            <a:r>
              <a:rPr lang="en-US" sz="1200" dirty="0" smtClean="0"/>
              <a:t>. </a:t>
            </a:r>
            <a:r>
              <a:rPr lang="en-US" sz="1200" b="0" dirty="0" smtClean="0"/>
              <a:t>But it helps both w/wo HARQ cases similarly. </a:t>
            </a:r>
          </a:p>
          <a:p>
            <a:r>
              <a:rPr lang="en-US" sz="1600" b="0" dirty="0" smtClean="0"/>
              <a:t>Low SNR case has larger </a:t>
            </a:r>
            <a:r>
              <a:rPr lang="en-US" sz="1600" b="0" dirty="0" err="1" smtClean="0"/>
              <a:t>thp</a:t>
            </a:r>
            <a:r>
              <a:rPr lang="en-US" sz="1600" b="0" dirty="0" smtClean="0"/>
              <a:t> gain in percentage. </a:t>
            </a:r>
          </a:p>
          <a:p>
            <a:pPr lvl="1"/>
            <a:r>
              <a:rPr lang="en-US" sz="1200" dirty="0" smtClean="0"/>
              <a:t>Absolute value of </a:t>
            </a:r>
            <a:r>
              <a:rPr lang="en-US" sz="1200" dirty="0" err="1" smtClean="0"/>
              <a:t>thp</a:t>
            </a:r>
            <a:r>
              <a:rPr lang="en-US" sz="1200" dirty="0" smtClean="0"/>
              <a:t> gain is still small. </a:t>
            </a:r>
          </a:p>
          <a:p>
            <a:pPr lvl="1"/>
            <a:r>
              <a:rPr lang="en-US" sz="1200" b="0" dirty="0" smtClean="0"/>
              <a:t>In MCS0 case, preamble may become bottle neck. </a:t>
            </a:r>
            <a:r>
              <a:rPr lang="en-US" sz="1200" dirty="0" smtClean="0"/>
              <a:t>After considering preamble</a:t>
            </a:r>
            <a:r>
              <a:rPr lang="en-US" sz="1200" b="0" dirty="0" smtClean="0"/>
              <a:t> error, the </a:t>
            </a:r>
            <a:r>
              <a:rPr lang="en-US" sz="1200" b="0" dirty="0" err="1" smtClean="0"/>
              <a:t>thp</a:t>
            </a:r>
            <a:r>
              <a:rPr lang="en-US" sz="1200" b="0" dirty="0" smtClean="0"/>
              <a:t> gain will be smaller.  </a:t>
            </a:r>
          </a:p>
          <a:p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641" y="3955275"/>
            <a:ext cx="3352800" cy="252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0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800600" cy="4114800"/>
          </a:xfrm>
        </p:spPr>
        <p:txBody>
          <a:bodyPr/>
          <a:lstStyle/>
          <a:p>
            <a:r>
              <a:rPr lang="en-US" sz="1600" b="0" dirty="0" smtClean="0"/>
              <a:t>Proper link adaptation algorithm will follow the effective SINR of the time varying channel. </a:t>
            </a:r>
            <a:endParaRPr lang="en-US" sz="1600" b="0" dirty="0"/>
          </a:p>
          <a:p>
            <a:pPr lvl="1"/>
            <a:r>
              <a:rPr lang="en-US" sz="1200" dirty="0" smtClean="0"/>
              <a:t>Example: 26dB SNR at channel D. From Fig 3, seem that without HARQ, </a:t>
            </a:r>
            <a:r>
              <a:rPr lang="en-US" sz="1200" dirty="0" err="1" smtClean="0"/>
              <a:t>Tx</a:t>
            </a:r>
            <a:r>
              <a:rPr lang="en-US" sz="1200" dirty="0" smtClean="0"/>
              <a:t> should select MCS7. However, this is only true without link adaptation. For 26dB SNR, the time domain effective SINR is shown in Fig 2. With link adaptation, if </a:t>
            </a:r>
            <a:r>
              <a:rPr lang="en-US" sz="1200" dirty="0"/>
              <a:t>effective SINR is below </a:t>
            </a:r>
            <a:r>
              <a:rPr lang="en-US" sz="1200" dirty="0" smtClean="0"/>
              <a:t>the gold line in Fig 2, </a:t>
            </a:r>
            <a:r>
              <a:rPr lang="en-US" sz="1200" dirty="0"/>
              <a:t>transmitter can use </a:t>
            </a:r>
            <a:r>
              <a:rPr lang="en-US" sz="1200" dirty="0" smtClean="0"/>
              <a:t>MCS7. </a:t>
            </a:r>
            <a:r>
              <a:rPr lang="en-US" sz="1200" dirty="0"/>
              <a:t>If it is </a:t>
            </a:r>
            <a:r>
              <a:rPr lang="en-US" sz="1200" dirty="0" smtClean="0"/>
              <a:t>above that line, transmitter </a:t>
            </a:r>
            <a:r>
              <a:rPr lang="en-US" sz="1200" dirty="0"/>
              <a:t>can use </a:t>
            </a:r>
            <a:r>
              <a:rPr lang="en-US" sz="1200" dirty="0" smtClean="0"/>
              <a:t>MCS8.</a:t>
            </a:r>
            <a:endParaRPr lang="en-US" sz="1200" dirty="0"/>
          </a:p>
          <a:p>
            <a:r>
              <a:rPr lang="en-US" sz="1600" b="0" dirty="0" smtClean="0"/>
              <a:t>In slow varying Wi-Fi channels, the link adaptation algorithm works well. </a:t>
            </a:r>
            <a:endParaRPr lang="en-US" sz="1600" b="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0476" y="1414848"/>
            <a:ext cx="3403177" cy="2554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287" y="3937685"/>
            <a:ext cx="3369128" cy="252949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 bwMode="auto">
          <a:xfrm flipV="1">
            <a:off x="7747686" y="4114800"/>
            <a:ext cx="0" cy="20574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lg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Oval 17"/>
          <p:cNvSpPr/>
          <p:nvPr/>
        </p:nvSpPr>
        <p:spPr bwMode="auto">
          <a:xfrm>
            <a:off x="7467600" y="2438400"/>
            <a:ext cx="413419" cy="1524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43800" y="6230779"/>
            <a:ext cx="4619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26dB</a:t>
            </a:r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8382000" y="3422819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684571" y="5941828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381999" y="5922269"/>
            <a:ext cx="50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Fig.3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4512" y="3955696"/>
            <a:ext cx="3321150" cy="249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193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on </a:t>
            </a:r>
            <a:r>
              <a:rPr lang="en-US" dirty="0" err="1" smtClean="0"/>
              <a:t>bursty</a:t>
            </a:r>
            <a:r>
              <a:rPr lang="en-US" dirty="0" smtClean="0"/>
              <a:t> interfered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1600" dirty="0" smtClean="0"/>
              <a:t>There could be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interferences and affect the link SINR.</a:t>
            </a:r>
          </a:p>
          <a:p>
            <a:pPr lvl="1"/>
            <a:r>
              <a:rPr lang="en-US" sz="1400" dirty="0" smtClean="0"/>
              <a:t>Example: even RTS/CTS is applied, there could still be interferences &lt;-82dBm. </a:t>
            </a:r>
          </a:p>
          <a:p>
            <a:pPr lvl="1"/>
            <a:r>
              <a:rPr lang="en-US" sz="1400" dirty="0" smtClean="0"/>
              <a:t>For fast fading /</a:t>
            </a:r>
            <a:r>
              <a:rPr lang="en-US" sz="1400" dirty="0" err="1" smtClean="0"/>
              <a:t>bursty</a:t>
            </a:r>
            <a:r>
              <a:rPr lang="en-US" sz="1400" dirty="0" smtClean="0"/>
              <a:t> interference case, throughput for both LA and HARQ cases decrease. </a:t>
            </a:r>
          </a:p>
          <a:p>
            <a:r>
              <a:rPr lang="en-US" sz="1600" dirty="0" smtClean="0"/>
              <a:t>With carefully selected target PER for the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packet, HARQ has more gain. </a:t>
            </a:r>
          </a:p>
          <a:p>
            <a:pPr lvl="1"/>
            <a:r>
              <a:rPr lang="en-US" sz="1600" dirty="0" smtClean="0"/>
              <a:t>For small SNR and large SNR range, there are almost no throughput gain. </a:t>
            </a:r>
          </a:p>
          <a:p>
            <a:pPr lvl="1"/>
            <a:r>
              <a:rPr lang="en-US" sz="1600" dirty="0" smtClean="0"/>
              <a:t>Optimal target PER for HARQ is not fixed, very hard to dynamically adapt. </a:t>
            </a:r>
          </a:p>
          <a:p>
            <a:pPr lvl="2"/>
            <a:r>
              <a:rPr lang="en-US" sz="1400" dirty="0" smtClean="0"/>
              <a:t>With </a:t>
            </a:r>
            <a:r>
              <a:rPr lang="en-US" sz="1400" dirty="0" err="1" smtClean="0"/>
              <a:t>bursty</a:t>
            </a:r>
            <a:r>
              <a:rPr lang="en-US" sz="1400" dirty="0" smtClean="0"/>
              <a:t> interference, 30% target PER achieve larger throughput gain</a:t>
            </a:r>
          </a:p>
          <a:p>
            <a:pPr lvl="2"/>
            <a:r>
              <a:rPr lang="en-US" sz="1400" dirty="0" smtClean="0"/>
              <a:t>With no </a:t>
            </a:r>
            <a:r>
              <a:rPr lang="en-US" sz="1400" dirty="0" err="1" smtClean="0"/>
              <a:t>bursty</a:t>
            </a:r>
            <a:r>
              <a:rPr lang="en-US" sz="1400" dirty="0" smtClean="0"/>
              <a:t> interference, 30% target PER suffer from throughput loss.</a:t>
            </a:r>
          </a:p>
          <a:p>
            <a:pPr lvl="2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50" name="Group 49"/>
          <p:cNvGrpSpPr/>
          <p:nvPr/>
        </p:nvGrpSpPr>
        <p:grpSpPr>
          <a:xfrm>
            <a:off x="6096000" y="3845461"/>
            <a:ext cx="2548241" cy="2576856"/>
            <a:chOff x="5995684" y="3657600"/>
            <a:chExt cx="2548241" cy="2576856"/>
          </a:xfrm>
        </p:grpSpPr>
        <p:sp>
          <p:nvSpPr>
            <p:cNvPr id="7" name="Isosceles Triangle 6"/>
            <p:cNvSpPr/>
            <p:nvPr/>
          </p:nvSpPr>
          <p:spPr bwMode="auto">
            <a:xfrm>
              <a:off x="7772400" y="3657600"/>
              <a:ext cx="76200" cy="381000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315200" y="4267200"/>
              <a:ext cx="45719" cy="152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 bwMode="auto">
            <a:xfrm>
              <a:off x="7367098" y="4196148"/>
              <a:ext cx="0" cy="190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Isosceles Triangle 22"/>
            <p:cNvSpPr/>
            <p:nvPr/>
          </p:nvSpPr>
          <p:spPr bwMode="auto">
            <a:xfrm>
              <a:off x="6047009" y="4710843"/>
              <a:ext cx="76200" cy="381000"/>
            </a:xfrm>
            <a:prstGeom prst="triangle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430887" y="5540010"/>
              <a:ext cx="45719" cy="1524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>
              <a:off x="6474547" y="5468958"/>
              <a:ext cx="0" cy="190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Isosceles Triangle 26"/>
            <p:cNvSpPr/>
            <p:nvPr/>
          </p:nvSpPr>
          <p:spPr bwMode="auto">
            <a:xfrm>
              <a:off x="8467725" y="5853456"/>
              <a:ext cx="76200" cy="381000"/>
            </a:xfrm>
            <a:prstGeom prst="triangle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8090241" y="5274104"/>
              <a:ext cx="45719" cy="1524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8142139" y="5203052"/>
              <a:ext cx="0" cy="190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9" name="Freeform 38"/>
            <p:cNvSpPr/>
            <p:nvPr/>
          </p:nvSpPr>
          <p:spPr bwMode="auto">
            <a:xfrm>
              <a:off x="7414489" y="3810000"/>
              <a:ext cx="281711" cy="354227"/>
            </a:xfrm>
            <a:custGeom>
              <a:avLst/>
              <a:gdLst>
                <a:gd name="connsiteX0" fmla="*/ 16041 w 269973"/>
                <a:gd name="connsiteY0" fmla="*/ 354227 h 354227"/>
                <a:gd name="connsiteX1" fmla="*/ 24279 w 269973"/>
                <a:gd name="connsiteY1" fmla="*/ 164756 h 354227"/>
                <a:gd name="connsiteX2" fmla="*/ 246700 w 269973"/>
                <a:gd name="connsiteY2" fmla="*/ 214183 h 354227"/>
                <a:gd name="connsiteX3" fmla="*/ 263176 w 269973"/>
                <a:gd name="connsiteY3" fmla="*/ 0 h 354227"/>
                <a:gd name="connsiteX4" fmla="*/ 263176 w 269973"/>
                <a:gd name="connsiteY4" fmla="*/ 0 h 35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973" h="354227">
                  <a:moveTo>
                    <a:pt x="16041" y="354227"/>
                  </a:moveTo>
                  <a:cubicBezTo>
                    <a:pt x="938" y="271162"/>
                    <a:pt x="-14164" y="188097"/>
                    <a:pt x="24279" y="164756"/>
                  </a:cubicBezTo>
                  <a:cubicBezTo>
                    <a:pt x="62722" y="141415"/>
                    <a:pt x="206884" y="241642"/>
                    <a:pt x="246700" y="214183"/>
                  </a:cubicBezTo>
                  <a:cubicBezTo>
                    <a:pt x="286516" y="186724"/>
                    <a:pt x="263176" y="0"/>
                    <a:pt x="263176" y="0"/>
                  </a:cubicBezTo>
                  <a:lnTo>
                    <a:pt x="263176" y="0"/>
                  </a:lnTo>
                </a:path>
              </a:pathLst>
            </a:cu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Freeform 39"/>
            <p:cNvSpPr/>
            <p:nvPr/>
          </p:nvSpPr>
          <p:spPr bwMode="auto">
            <a:xfrm flipH="1">
              <a:off x="6156411" y="5072277"/>
              <a:ext cx="297336" cy="354227"/>
            </a:xfrm>
            <a:custGeom>
              <a:avLst/>
              <a:gdLst>
                <a:gd name="connsiteX0" fmla="*/ 16041 w 269973"/>
                <a:gd name="connsiteY0" fmla="*/ 354227 h 354227"/>
                <a:gd name="connsiteX1" fmla="*/ 24279 w 269973"/>
                <a:gd name="connsiteY1" fmla="*/ 164756 h 354227"/>
                <a:gd name="connsiteX2" fmla="*/ 246700 w 269973"/>
                <a:gd name="connsiteY2" fmla="*/ 214183 h 354227"/>
                <a:gd name="connsiteX3" fmla="*/ 263176 w 269973"/>
                <a:gd name="connsiteY3" fmla="*/ 0 h 354227"/>
                <a:gd name="connsiteX4" fmla="*/ 263176 w 269973"/>
                <a:gd name="connsiteY4" fmla="*/ 0 h 35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973" h="354227">
                  <a:moveTo>
                    <a:pt x="16041" y="354227"/>
                  </a:moveTo>
                  <a:cubicBezTo>
                    <a:pt x="938" y="271162"/>
                    <a:pt x="-14164" y="188097"/>
                    <a:pt x="24279" y="164756"/>
                  </a:cubicBezTo>
                  <a:cubicBezTo>
                    <a:pt x="62722" y="141415"/>
                    <a:pt x="206884" y="241642"/>
                    <a:pt x="246700" y="214183"/>
                  </a:cubicBezTo>
                  <a:cubicBezTo>
                    <a:pt x="286516" y="186724"/>
                    <a:pt x="263176" y="0"/>
                    <a:pt x="263176" y="0"/>
                  </a:cubicBezTo>
                  <a:lnTo>
                    <a:pt x="263176" y="0"/>
                  </a:lnTo>
                </a:path>
              </a:pathLst>
            </a:cu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Freeform 40"/>
            <p:cNvSpPr/>
            <p:nvPr/>
          </p:nvSpPr>
          <p:spPr bwMode="auto">
            <a:xfrm flipH="1">
              <a:off x="8090241" y="5496375"/>
              <a:ext cx="321506" cy="370703"/>
            </a:xfrm>
            <a:custGeom>
              <a:avLst/>
              <a:gdLst>
                <a:gd name="connsiteX0" fmla="*/ 16041 w 269973"/>
                <a:gd name="connsiteY0" fmla="*/ 354227 h 354227"/>
                <a:gd name="connsiteX1" fmla="*/ 24279 w 269973"/>
                <a:gd name="connsiteY1" fmla="*/ 164756 h 354227"/>
                <a:gd name="connsiteX2" fmla="*/ 246700 w 269973"/>
                <a:gd name="connsiteY2" fmla="*/ 214183 h 354227"/>
                <a:gd name="connsiteX3" fmla="*/ 263176 w 269973"/>
                <a:gd name="connsiteY3" fmla="*/ 0 h 354227"/>
                <a:gd name="connsiteX4" fmla="*/ 263176 w 269973"/>
                <a:gd name="connsiteY4" fmla="*/ 0 h 35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973" h="354227">
                  <a:moveTo>
                    <a:pt x="16041" y="354227"/>
                  </a:moveTo>
                  <a:cubicBezTo>
                    <a:pt x="938" y="271162"/>
                    <a:pt x="-14164" y="188097"/>
                    <a:pt x="24279" y="164756"/>
                  </a:cubicBezTo>
                  <a:cubicBezTo>
                    <a:pt x="62722" y="141415"/>
                    <a:pt x="206884" y="241642"/>
                    <a:pt x="246700" y="214183"/>
                  </a:cubicBezTo>
                  <a:cubicBezTo>
                    <a:pt x="286516" y="186724"/>
                    <a:pt x="263176" y="0"/>
                    <a:pt x="263176" y="0"/>
                  </a:cubicBezTo>
                  <a:lnTo>
                    <a:pt x="263176" y="0"/>
                  </a:lnTo>
                </a:path>
              </a:pathLst>
            </a:cu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 bwMode="auto">
            <a:xfrm flipH="1" flipV="1">
              <a:off x="7424352" y="4419600"/>
              <a:ext cx="577365" cy="854504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lgDash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6211149" y="4343402"/>
              <a:ext cx="1006964" cy="323971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lgDash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5995684" y="4227984"/>
              <a:ext cx="1143262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-85dBm interference</a:t>
              </a:r>
              <a:endParaRPr lang="en-US" sz="9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567112" y="4623700"/>
              <a:ext cx="56297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-90dBm</a:t>
              </a:r>
              <a:endParaRPr lang="en-US" sz="900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08" y="4158762"/>
            <a:ext cx="3076500" cy="231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6595" y="4158762"/>
            <a:ext cx="3076500" cy="23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47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HARQ 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HARQ IR has two types</a:t>
            </a:r>
          </a:p>
          <a:p>
            <a:pPr lvl="1"/>
            <a:r>
              <a:rPr lang="en-US" sz="1600" dirty="0" smtClean="0"/>
              <a:t>Additional redundant information bits. This scheme is similar to introducing more MCS levels in the middle of existing MCSs. We evaluated this HARQ scheme. </a:t>
            </a:r>
          </a:p>
          <a:p>
            <a:pPr lvl="1"/>
            <a:r>
              <a:rPr lang="en-US" sz="1600" dirty="0" smtClean="0"/>
              <a:t>Self decodable retransmission. More complex to design the code.</a:t>
            </a:r>
            <a:endParaRPr lang="en-US" sz="1600" dirty="0"/>
          </a:p>
          <a:p>
            <a:r>
              <a:rPr lang="en-US" sz="2000" dirty="0" smtClean="0"/>
              <a:t>We compare the throughput performance HARQ IR with LA wo HARQ and other HARQ modes. </a:t>
            </a:r>
          </a:p>
          <a:p>
            <a:pPr lvl="1"/>
            <a:r>
              <a:rPr lang="en-US" sz="1600" dirty="0" smtClean="0"/>
              <a:t>HARQ IR can </a:t>
            </a:r>
            <a:r>
              <a:rPr lang="en-US" sz="1600" smtClean="0"/>
              <a:t>achieve </a:t>
            </a:r>
            <a:r>
              <a:rPr lang="en-US" sz="1600" smtClean="0"/>
              <a:t>~1.5dB </a:t>
            </a:r>
            <a:r>
              <a:rPr lang="en-US" sz="1600" dirty="0" smtClean="0"/>
              <a:t>throughput gain. </a:t>
            </a:r>
          </a:p>
          <a:p>
            <a:pPr lvl="2"/>
            <a:r>
              <a:rPr lang="en-US" sz="1400" dirty="0" smtClean="0"/>
              <a:t>Larger than HARQ CC case.</a:t>
            </a:r>
          </a:p>
          <a:p>
            <a:pPr lvl="2"/>
            <a:r>
              <a:rPr lang="en-US" sz="1400" dirty="0" smtClean="0"/>
              <a:t>Additional overhead not considered. </a:t>
            </a:r>
          </a:p>
          <a:p>
            <a:pPr lvl="1"/>
            <a:r>
              <a:rPr lang="en-US" sz="1600" dirty="0" smtClean="0"/>
              <a:t>HARQ IR can sent additional redundant packet 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 smtClean="0"/>
              <a:t>     which can be much smaller than retransmission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the whole original packet in LA wo HARQ case 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and HARQ CC case. 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472" y="3581400"/>
            <a:ext cx="3754928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04276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103070</TotalTime>
  <Words>1382</Words>
  <Application>Microsoft Office PowerPoint</Application>
  <PresentationFormat>On-screen Show (4:3)</PresentationFormat>
  <Paragraphs>175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802-11-Submission</vt:lpstr>
      <vt:lpstr>Document</vt:lpstr>
      <vt:lpstr>HARQ performance analysis</vt:lpstr>
      <vt:lpstr>Abstract</vt:lpstr>
      <vt:lpstr>HARQ and Link adaptation</vt:lpstr>
      <vt:lpstr>Performance comparison</vt:lpstr>
      <vt:lpstr>PER performance</vt:lpstr>
      <vt:lpstr>Throughput performance comparison</vt:lpstr>
      <vt:lpstr>More thoughts</vt:lpstr>
      <vt:lpstr>Throughput on bursty interfered channel</vt:lpstr>
      <vt:lpstr>Performance of HARQ IR</vt:lpstr>
      <vt:lpstr>Summary on HARQ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Tianyu Wu</cp:lastModifiedBy>
  <cp:revision>2251</cp:revision>
  <cp:lastPrinted>1998-02-10T13:28:06Z</cp:lastPrinted>
  <dcterms:created xsi:type="dcterms:W3CDTF">2007-05-21T21:00:37Z</dcterms:created>
  <dcterms:modified xsi:type="dcterms:W3CDTF">2019-01-16T21:28:37Z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