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92" r:id="rId3"/>
    <p:sldId id="293" r:id="rId4"/>
    <p:sldId id="300" r:id="rId5"/>
    <p:sldId id="294" r:id="rId6"/>
    <p:sldId id="296" r:id="rId7"/>
    <p:sldId id="302" r:id="rId8"/>
    <p:sldId id="308" r:id="rId9"/>
    <p:sldId id="298" r:id="rId10"/>
    <p:sldId id="301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9548" autoAdjust="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18113" y="6475413"/>
            <a:ext cx="13258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18113" y="6475413"/>
            <a:ext cx="13258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802.11-18/1979r0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18113" y="6475413"/>
            <a:ext cx="1325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Tianyu Wu, Samsung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HARQ performance analysis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2018-11-12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5227521"/>
              </p:ext>
            </p:extLst>
          </p:nvPr>
        </p:nvGraphicFramePr>
        <p:xfrm>
          <a:off x="522288" y="2751138"/>
          <a:ext cx="8169275" cy="379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9" name="Document" r:id="rId4" imgW="9502119" imgH="4430743" progId="Word.Document.8">
                  <p:embed/>
                </p:oleObj>
              </mc:Choice>
              <mc:Fallback>
                <p:oleObj name="Document" r:id="rId4" imgW="9502119" imgH="4430743" progId="Word.Document.8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751138"/>
                        <a:ext cx="8169275" cy="3797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/>
              <a:t>[1] 11-18/1116 Multi AP and HARQ for EHT</a:t>
            </a:r>
          </a:p>
          <a:p>
            <a:pPr marL="0" indent="0">
              <a:buNone/>
            </a:pPr>
            <a:r>
              <a:rPr lang="en-US" sz="1600" dirty="0" smtClean="0"/>
              <a:t>[2] 11-18/1587 HARQ for EHT</a:t>
            </a:r>
          </a:p>
          <a:p>
            <a:pPr marL="0" indent="0">
              <a:buNone/>
            </a:pPr>
            <a:r>
              <a:rPr lang="en-US" sz="1600" dirty="0" smtClean="0"/>
              <a:t>[3] 11-18/1547 </a:t>
            </a:r>
            <a:r>
              <a:rPr lang="en-US" sz="1600" dirty="0"/>
              <a:t>Technology Features for 802.11 EHT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[4] 11-18/1549 </a:t>
            </a:r>
            <a:r>
              <a:rPr lang="en-US" sz="1600" dirty="0"/>
              <a:t>Candidate Technology Review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[5] 11-18/1171 </a:t>
            </a:r>
            <a:r>
              <a:rPr lang="en-US" sz="1600" dirty="0"/>
              <a:t>View on EHT objectives and technologies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[6] IEEE 802.11 Rate Adaptation: A practical Approach. M. </a:t>
            </a:r>
            <a:r>
              <a:rPr lang="en-US" sz="1600" dirty="0" err="1" smtClean="0"/>
              <a:t>Lacage</a:t>
            </a:r>
            <a:r>
              <a:rPr lang="en-US" sz="1600" dirty="0" smtClean="0"/>
              <a:t> etc.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32707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There are a number of EHT contributions discussing HARQ [1,2,3,4,5].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contribution, we share some simulation results and our thoughts on this feature.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Tianyu Wu,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05906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HARQ and Link adaptation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HARQ is an add-on feature for open loop link adaptation schemes.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2"/>
            <a:endParaRPr lang="en-US" sz="1400" dirty="0"/>
          </a:p>
          <a:p>
            <a:pPr lvl="2"/>
            <a:endParaRPr lang="en-US" sz="1400" dirty="0" smtClean="0"/>
          </a:p>
          <a:p>
            <a:pPr lvl="2"/>
            <a:endParaRPr lang="en-US" sz="1400" dirty="0" smtClean="0"/>
          </a:p>
          <a:p>
            <a:pPr lvl="2"/>
            <a:endParaRPr lang="en-US" sz="1400" dirty="0" smtClean="0"/>
          </a:p>
          <a:p>
            <a:r>
              <a:rPr lang="en-US" sz="2000" dirty="0" smtClean="0"/>
              <a:t>HARQ major complexity and cost</a:t>
            </a:r>
          </a:p>
          <a:p>
            <a:pPr lvl="1"/>
            <a:r>
              <a:rPr lang="en-US" sz="1600" dirty="0" smtClean="0"/>
              <a:t>Chase combining (CC)</a:t>
            </a:r>
          </a:p>
          <a:p>
            <a:pPr lvl="2"/>
            <a:r>
              <a:rPr lang="en-US" sz="1400" dirty="0" smtClean="0"/>
              <a:t>Extra memory to store the failed </a:t>
            </a:r>
            <a:r>
              <a:rPr lang="en-US" sz="1400" dirty="0" smtClean="0"/>
              <a:t>MPDUs. </a:t>
            </a:r>
          </a:p>
          <a:p>
            <a:pPr lvl="2"/>
            <a:r>
              <a:rPr lang="en-US" sz="1400" dirty="0" smtClean="0"/>
              <a:t>Implementation complexity. </a:t>
            </a:r>
            <a:endParaRPr lang="en-US" sz="1400" dirty="0" smtClean="0"/>
          </a:p>
          <a:p>
            <a:pPr lvl="1"/>
            <a:r>
              <a:rPr lang="en-US" sz="1600" dirty="0" smtClean="0"/>
              <a:t>Incremental redundancy (IR)</a:t>
            </a:r>
          </a:p>
          <a:p>
            <a:pPr lvl="2"/>
            <a:r>
              <a:rPr lang="en-US" sz="1400" dirty="0" smtClean="0"/>
              <a:t>Extra memory. Large memory need at AP side and hard to estimate how many extra memory is sufficient to support the feature.  </a:t>
            </a:r>
          </a:p>
          <a:p>
            <a:pPr lvl="2"/>
            <a:r>
              <a:rPr lang="en-US" sz="1400" dirty="0" smtClean="0"/>
              <a:t>More implementation complexity </a:t>
            </a:r>
            <a:r>
              <a:rPr lang="en-US" sz="1400" dirty="0" smtClean="0"/>
              <a:t>such as </a:t>
            </a:r>
            <a:r>
              <a:rPr lang="en-US" sz="1400" dirty="0" smtClean="0"/>
              <a:t>modification </a:t>
            </a:r>
            <a:r>
              <a:rPr lang="en-US" sz="1400" dirty="0" smtClean="0"/>
              <a:t>of existing coding chain.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  <p:grpSp>
        <p:nvGrpSpPr>
          <p:cNvPr id="7" name="Group 6"/>
          <p:cNvGrpSpPr/>
          <p:nvPr/>
        </p:nvGrpSpPr>
        <p:grpSpPr>
          <a:xfrm>
            <a:off x="849313" y="2362200"/>
            <a:ext cx="7456487" cy="2103055"/>
            <a:chOff x="838200" y="2590800"/>
            <a:chExt cx="7456487" cy="2103055"/>
          </a:xfrm>
        </p:grpSpPr>
        <p:cxnSp>
          <p:nvCxnSpPr>
            <p:cNvPr id="8" name="Straight Arrow Connector 7"/>
            <p:cNvCxnSpPr/>
            <p:nvPr/>
          </p:nvCxnSpPr>
          <p:spPr bwMode="auto">
            <a:xfrm>
              <a:off x="1436687" y="3065621"/>
              <a:ext cx="6858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9" name="Rectangle 8"/>
            <p:cNvSpPr/>
            <p:nvPr/>
          </p:nvSpPr>
          <p:spPr bwMode="auto">
            <a:xfrm>
              <a:off x="1752600" y="2837021"/>
              <a:ext cx="522287" cy="228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MPDU 1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275703" y="2837021"/>
              <a:ext cx="522287" cy="2286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MPDU 2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802109" y="2837021"/>
              <a:ext cx="522287" cy="228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MPDU 3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3325212" y="2837021"/>
              <a:ext cx="522287" cy="228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MPDU 4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962401" y="2837021"/>
              <a:ext cx="369886" cy="228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BA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5627687" y="2837021"/>
              <a:ext cx="522287" cy="2286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MPDU 2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6154093" y="2837021"/>
              <a:ext cx="522287" cy="228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MPDU 5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6677196" y="2837021"/>
              <a:ext cx="522287" cy="228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MPDU 6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7314384" y="2837021"/>
              <a:ext cx="370703" cy="228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BA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>
              <a:off x="1436687" y="3978876"/>
              <a:ext cx="6858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3" name="Rectangle 22"/>
            <p:cNvSpPr/>
            <p:nvPr/>
          </p:nvSpPr>
          <p:spPr bwMode="auto">
            <a:xfrm>
              <a:off x="1752600" y="3750276"/>
              <a:ext cx="522287" cy="228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MPDU 1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275703" y="3750276"/>
              <a:ext cx="522287" cy="2286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MPDU 2</a:t>
              </a: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802109" y="3750276"/>
              <a:ext cx="522287" cy="228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MPDU 3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3325212" y="3750276"/>
              <a:ext cx="522287" cy="228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MPDU 4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3962400" y="3750276"/>
              <a:ext cx="369887" cy="228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BA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5627687" y="3750276"/>
              <a:ext cx="522287" cy="2286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MPDU 2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6154093" y="3750276"/>
              <a:ext cx="522287" cy="228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MPDU 5</a:t>
              </a: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6677196" y="3750276"/>
              <a:ext cx="522287" cy="228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MPDU 6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7314384" y="3750276"/>
              <a:ext cx="370703" cy="228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BA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979487" y="2804583"/>
              <a:ext cx="39145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LA:</a:t>
              </a:r>
              <a:endParaRPr lang="en-US" sz="10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445173" y="2590800"/>
              <a:ext cx="7441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AMPDU 1</a:t>
              </a:r>
              <a:endParaRPr lang="en-US" sz="10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445173" y="3505200"/>
              <a:ext cx="7441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AMPDU 1</a:t>
              </a:r>
              <a:endParaRPr lang="en-US" sz="10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161087" y="2591945"/>
              <a:ext cx="7441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AMPDU 2</a:t>
              </a:r>
              <a:endParaRPr lang="en-US" sz="10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161087" y="3506345"/>
              <a:ext cx="7441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AMPDU 2</a:t>
              </a:r>
              <a:endParaRPr lang="en-US" sz="10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155439" y="3057383"/>
              <a:ext cx="76335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Failed MPDU</a:t>
              </a:r>
              <a:endParaRPr lang="en-US" sz="8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246687" y="3064476"/>
              <a:ext cx="11849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Retransmitted MPDU 2,</a:t>
              </a:r>
            </a:p>
            <a:p>
              <a:r>
                <a:rPr lang="en-US" sz="800" dirty="0" smtClean="0"/>
                <a:t>MCS selection follow</a:t>
              </a:r>
            </a:p>
            <a:p>
              <a:r>
                <a:rPr lang="en-US" sz="800" dirty="0" smtClean="0"/>
                <a:t>LA algorithm. </a:t>
              </a:r>
              <a:endParaRPr lang="en-US" sz="8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177444" y="3978876"/>
              <a:ext cx="76335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Failed MPDU</a:t>
              </a:r>
              <a:endParaRPr lang="en-US" sz="8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246687" y="3985969"/>
              <a:ext cx="262283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Retransmitted MPDU 2.</a:t>
              </a:r>
            </a:p>
            <a:p>
              <a:r>
                <a:rPr lang="en-US" sz="800" dirty="0" smtClean="0"/>
                <a:t>Chase combining: repeated MPDU 2 with same MCS.</a:t>
              </a:r>
            </a:p>
            <a:p>
              <a:r>
                <a:rPr lang="en-US" sz="800" dirty="0" smtClean="0"/>
                <a:t>IR: More redundant parts of MPDU 2.  </a:t>
              </a:r>
            </a:p>
            <a:p>
              <a:endParaRPr lang="en-US" sz="800" dirty="0" smtClean="0"/>
            </a:p>
            <a:p>
              <a:r>
                <a:rPr lang="en-US" sz="800" b="1" dirty="0" smtClean="0"/>
                <a:t>RX side need to store the failed MPDU 2 for combining.</a:t>
              </a:r>
              <a:endParaRPr lang="en-US" sz="800" b="1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38200" y="3656666"/>
              <a:ext cx="5799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LA+ HARQ: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48419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Schemes for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To evaluate HARQ feature, we compare the performance of link adaptation algorithms with and without HARQ. </a:t>
            </a:r>
          </a:p>
          <a:p>
            <a:pPr lvl="1"/>
            <a:r>
              <a:rPr lang="en-US" sz="1600" dirty="0"/>
              <a:t>Popular link adaptation (LA) schemes including auto rate fallback (ARF),  adaptive ARF (AARF)[6] etc. We use AARF and some enhanced LA for comparison. </a:t>
            </a:r>
            <a:endParaRPr lang="en-US" sz="2000" dirty="0" smtClean="0"/>
          </a:p>
          <a:p>
            <a:r>
              <a:rPr lang="en-US" sz="2000" dirty="0" smtClean="0"/>
              <a:t>HARQ: </a:t>
            </a:r>
          </a:p>
          <a:p>
            <a:pPr lvl="1"/>
            <a:r>
              <a:rPr lang="en-US" sz="1600" dirty="0" smtClean="0"/>
              <a:t>CC: Retransmission same MPDU when there is a fail. </a:t>
            </a:r>
          </a:p>
          <a:p>
            <a:pPr lvl="1"/>
            <a:r>
              <a:rPr lang="en-US" sz="1600" dirty="0" smtClean="0"/>
              <a:t>CC with retransmission diversity (</a:t>
            </a:r>
            <a:r>
              <a:rPr lang="en-US" sz="1600" dirty="0" err="1" smtClean="0"/>
              <a:t>CC+div</a:t>
            </a:r>
            <a:r>
              <a:rPr lang="en-US" sz="1600" dirty="0" smtClean="0"/>
              <a:t>): In retransmitted MPDU, a different BCC </a:t>
            </a:r>
            <a:r>
              <a:rPr lang="en-US" sz="1600" dirty="0" err="1" smtClean="0"/>
              <a:t>interleaver</a:t>
            </a:r>
            <a:r>
              <a:rPr lang="en-US" sz="1600" dirty="0" smtClean="0"/>
              <a:t>/LDPC tone mapper is applied for diversity. </a:t>
            </a:r>
          </a:p>
          <a:p>
            <a:r>
              <a:rPr lang="en-US" sz="2000" dirty="0" smtClean="0"/>
              <a:t>Link adaptation: </a:t>
            </a:r>
          </a:p>
          <a:p>
            <a:pPr lvl="1"/>
            <a:r>
              <a:rPr lang="en-US" sz="1600" dirty="0" smtClean="0"/>
              <a:t>ARF: Decrease the MCS after two consecutive fails. Try higher MCS level after a threshold number (e.g. 10) of success transmissions.   </a:t>
            </a:r>
            <a:endParaRPr lang="en-US" sz="1600" dirty="0"/>
          </a:p>
          <a:p>
            <a:pPr lvl="1"/>
            <a:r>
              <a:rPr lang="en-US" sz="1600" dirty="0" smtClean="0"/>
              <a:t>AARF: ARF with adaptive threshold for increasing the MCS. When a probe packet fails, switch back to previous lower rate and also multiply by 2 the number of consecutive successful transmissions required to switch to a higher rate (Max 50).  </a:t>
            </a:r>
          </a:p>
          <a:p>
            <a:pPr lvl="1"/>
            <a:r>
              <a:rPr lang="en-US" sz="1600" dirty="0" smtClean="0"/>
              <a:t>Some enhanced LA algorithm.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13876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56486"/>
            <a:ext cx="3429000" cy="4114800"/>
          </a:xfrm>
        </p:spPr>
        <p:txBody>
          <a:bodyPr/>
          <a:lstStyle/>
          <a:p>
            <a:r>
              <a:rPr lang="en-US" sz="1600" b="0" dirty="0" smtClean="0"/>
              <a:t>HARQ CC has 3dB PER gain. </a:t>
            </a:r>
          </a:p>
          <a:p>
            <a:r>
              <a:rPr lang="en-US" sz="1600" b="0" dirty="0" smtClean="0"/>
              <a:t>HARQ </a:t>
            </a:r>
            <a:r>
              <a:rPr lang="en-US" sz="1600" b="0" dirty="0" err="1" smtClean="0"/>
              <a:t>CC+div</a:t>
            </a:r>
            <a:r>
              <a:rPr lang="en-US" sz="1600" b="0" dirty="0" smtClean="0"/>
              <a:t> has ~7dB PER gain for high MCSs.</a:t>
            </a:r>
          </a:p>
          <a:p>
            <a:pPr lvl="1"/>
            <a:r>
              <a:rPr lang="en-US" sz="1200" dirty="0" smtClean="0"/>
              <a:t>Careful selection of </a:t>
            </a:r>
            <a:r>
              <a:rPr lang="en-US" sz="1200" dirty="0" err="1" smtClean="0"/>
              <a:t>interleaver</a:t>
            </a:r>
            <a:r>
              <a:rPr lang="en-US" sz="1200" dirty="0" smtClean="0"/>
              <a:t>/ tone mapper for the retransmitted packet may bring a few dB more PER gain.</a:t>
            </a:r>
          </a:p>
          <a:p>
            <a:pPr lvl="1"/>
            <a:r>
              <a:rPr lang="en-US" sz="1200" b="0" dirty="0" smtClean="0"/>
              <a:t>For low MCSs less gain due to preamble errors since preamble has no different </a:t>
            </a:r>
            <a:r>
              <a:rPr lang="en-US" sz="1200" b="0" dirty="0" err="1" smtClean="0"/>
              <a:t>interleavers</a:t>
            </a:r>
            <a:r>
              <a:rPr lang="en-US" sz="1200" b="0" dirty="0" smtClean="0"/>
              <a:t>. </a:t>
            </a:r>
          </a:p>
          <a:p>
            <a:r>
              <a:rPr lang="en-US" sz="1600" b="0" dirty="0" smtClean="0"/>
              <a:t>PER is not a fair comparison</a:t>
            </a:r>
          </a:p>
          <a:p>
            <a:pPr lvl="1"/>
            <a:r>
              <a:rPr lang="en-US" sz="1200" b="0" dirty="0" smtClean="0"/>
              <a:t>For each MCS, the PER gain is comparing HARQ (combination of 2 transmission) with single transmission.</a:t>
            </a:r>
          </a:p>
          <a:p>
            <a:pPr lvl="1"/>
            <a:r>
              <a:rPr lang="en-US" sz="1200" b="0" dirty="0" smtClean="0"/>
              <a:t>Comparing with good link adaptation algorithm, the PER gain will be much smaller.</a:t>
            </a:r>
          </a:p>
          <a:p>
            <a:pPr lvl="1"/>
            <a:r>
              <a:rPr lang="en-US" sz="1200" dirty="0" smtClean="0"/>
              <a:t>Example: 23dB SNR, MCS8 may not be a good choice. </a:t>
            </a:r>
            <a:r>
              <a:rPr lang="en-US" sz="1200" b="0" dirty="0" smtClean="0"/>
              <a:t> MCS8 PER is ~0.9, MCS8 HARQ throughput is same as MCS4. Link adaptation start from MCS6 or 7 may have higher throughput.  </a:t>
            </a:r>
          </a:p>
          <a:p>
            <a:endParaRPr lang="en-US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2128828"/>
            <a:ext cx="6101096" cy="4500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700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1" y="1505514"/>
            <a:ext cx="3352799" cy="25172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Throughput performance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876800" cy="4114800"/>
          </a:xfrm>
        </p:spPr>
        <p:txBody>
          <a:bodyPr/>
          <a:lstStyle/>
          <a:p>
            <a:r>
              <a:rPr lang="en-US" sz="1600" b="0" dirty="0" smtClean="0"/>
              <a:t>Not much </a:t>
            </a:r>
            <a:r>
              <a:rPr lang="en-US" sz="1600" b="0" dirty="0" err="1" smtClean="0"/>
              <a:t>thp</a:t>
            </a:r>
            <a:r>
              <a:rPr lang="en-US" sz="1600" b="0" dirty="0" smtClean="0"/>
              <a:t> gain comparing to LA wo HARQ</a:t>
            </a:r>
          </a:p>
          <a:p>
            <a:pPr lvl="1"/>
            <a:r>
              <a:rPr lang="en-US" sz="1200" b="0" dirty="0" smtClean="0"/>
              <a:t>With 10% target PER, the throughput gain is very small.</a:t>
            </a:r>
          </a:p>
          <a:p>
            <a:pPr lvl="1"/>
            <a:r>
              <a:rPr lang="en-US" sz="1200" dirty="0" smtClean="0"/>
              <a:t>With 30% target PER, there is </a:t>
            </a:r>
            <a:r>
              <a:rPr lang="en-US" sz="1200" dirty="0" err="1" smtClean="0"/>
              <a:t>thp</a:t>
            </a:r>
            <a:r>
              <a:rPr lang="en-US" sz="1200" dirty="0" smtClean="0"/>
              <a:t> loss in high SNR case. Reason: retransmission loss is large with high MCS. Example: Retransmission of MCS8 has </a:t>
            </a:r>
            <a:r>
              <a:rPr lang="en-US" sz="1200" dirty="0" err="1" smtClean="0"/>
              <a:t>thp</a:t>
            </a:r>
            <a:r>
              <a:rPr lang="en-US" sz="1200" dirty="0" smtClean="0"/>
              <a:t> of MCS4. 30% chance reduce MCS8 to MCS4 is not a good choice. </a:t>
            </a:r>
            <a:endParaRPr lang="en-US" sz="1200" b="0" dirty="0" smtClean="0"/>
          </a:p>
          <a:p>
            <a:r>
              <a:rPr lang="en-US" sz="1600" b="0" dirty="0" smtClean="0"/>
              <a:t>HARQ </a:t>
            </a:r>
            <a:r>
              <a:rPr lang="en-US" sz="1600" b="0" dirty="0" err="1" smtClean="0"/>
              <a:t>CC+div</a:t>
            </a:r>
            <a:r>
              <a:rPr lang="en-US" sz="1600" b="0" dirty="0" smtClean="0"/>
              <a:t> has little gain over HARQ CC</a:t>
            </a:r>
          </a:p>
          <a:p>
            <a:pPr lvl="1"/>
            <a:r>
              <a:rPr lang="en-US" sz="1200" b="0" dirty="0" smtClean="0"/>
              <a:t>Extra PER gain not converted to throughput gain. </a:t>
            </a:r>
          </a:p>
          <a:p>
            <a:pPr lvl="1"/>
            <a:r>
              <a:rPr lang="en-US" sz="1200" b="0" dirty="0" smtClean="0"/>
              <a:t>Reason: Same resource used </a:t>
            </a:r>
            <a:r>
              <a:rPr lang="en-US" sz="1200" dirty="0" smtClean="0"/>
              <a:t>for 2 HARQ schemes. In most </a:t>
            </a:r>
            <a:r>
              <a:rPr lang="en-US" sz="1200" dirty="0"/>
              <a:t>cases, the packet </a:t>
            </a:r>
            <a:r>
              <a:rPr lang="en-US" sz="1200" dirty="0" smtClean="0"/>
              <a:t>will get </a:t>
            </a:r>
            <a:r>
              <a:rPr lang="en-US" sz="1200" dirty="0"/>
              <a:t>through </a:t>
            </a:r>
            <a:r>
              <a:rPr lang="en-US" sz="1200" dirty="0" smtClean="0"/>
              <a:t>with HARQ retransmission, for either CC or </a:t>
            </a:r>
            <a:r>
              <a:rPr lang="en-US" sz="1200" dirty="0" err="1" smtClean="0"/>
              <a:t>CC+div</a:t>
            </a:r>
            <a:r>
              <a:rPr lang="en-US" sz="1200" dirty="0" smtClean="0"/>
              <a:t> scheme. </a:t>
            </a:r>
            <a:endParaRPr lang="en-US" sz="1200" dirty="0"/>
          </a:p>
          <a:p>
            <a:r>
              <a:rPr lang="en-US" sz="1600" b="0" dirty="0" smtClean="0"/>
              <a:t>With more MCS levels, the </a:t>
            </a:r>
            <a:r>
              <a:rPr lang="en-US" sz="1600" b="0" dirty="0" err="1" smtClean="0"/>
              <a:t>thp</a:t>
            </a:r>
            <a:r>
              <a:rPr lang="en-US" sz="1600" b="0" dirty="0" smtClean="0"/>
              <a:t> will increase.</a:t>
            </a:r>
          </a:p>
          <a:p>
            <a:pPr lvl="1"/>
            <a:r>
              <a:rPr lang="en-US" sz="1200" dirty="0" smtClean="0"/>
              <a:t>SNR gaps for current MCSs are large. Define more MCSs in the middle will help improve the </a:t>
            </a:r>
            <a:r>
              <a:rPr lang="en-US" sz="1200" dirty="0" err="1" smtClean="0"/>
              <a:t>thp</a:t>
            </a:r>
            <a:r>
              <a:rPr lang="en-US" sz="1200" dirty="0" smtClean="0"/>
              <a:t>. </a:t>
            </a:r>
            <a:r>
              <a:rPr lang="en-US" sz="1200" b="0" dirty="0" smtClean="0"/>
              <a:t>But it helps both w/wo HARQ cases similarly. </a:t>
            </a:r>
          </a:p>
          <a:p>
            <a:r>
              <a:rPr lang="en-US" sz="1600" b="0" dirty="0" smtClean="0"/>
              <a:t>Low SNR case has larger </a:t>
            </a:r>
            <a:r>
              <a:rPr lang="en-US" sz="1600" b="0" dirty="0" err="1" smtClean="0"/>
              <a:t>thp</a:t>
            </a:r>
            <a:r>
              <a:rPr lang="en-US" sz="1600" b="0" dirty="0" smtClean="0"/>
              <a:t> gain in percentage. </a:t>
            </a:r>
          </a:p>
          <a:p>
            <a:pPr lvl="1"/>
            <a:r>
              <a:rPr lang="en-US" sz="1200" dirty="0" smtClean="0"/>
              <a:t>Absolute value of </a:t>
            </a:r>
            <a:r>
              <a:rPr lang="en-US" sz="1200" dirty="0" err="1" smtClean="0"/>
              <a:t>thp</a:t>
            </a:r>
            <a:r>
              <a:rPr lang="en-US" sz="1200" dirty="0" smtClean="0"/>
              <a:t> gain is still small. </a:t>
            </a:r>
          </a:p>
          <a:p>
            <a:pPr lvl="1"/>
            <a:r>
              <a:rPr lang="en-US" sz="1200" b="0" dirty="0" smtClean="0"/>
              <a:t>In MCS0 case, preamble may become bottle neck. </a:t>
            </a:r>
            <a:r>
              <a:rPr lang="en-US" sz="1200" dirty="0" smtClean="0"/>
              <a:t>After considering preamble</a:t>
            </a:r>
            <a:r>
              <a:rPr lang="en-US" sz="1200" b="0" dirty="0" smtClean="0"/>
              <a:t> error, the </a:t>
            </a:r>
            <a:r>
              <a:rPr lang="en-US" sz="1200" b="0" dirty="0" err="1" smtClean="0"/>
              <a:t>thp</a:t>
            </a:r>
            <a:r>
              <a:rPr lang="en-US" sz="1200" b="0" dirty="0" smtClean="0"/>
              <a:t> gain will be smaller.  </a:t>
            </a:r>
          </a:p>
          <a:p>
            <a:endParaRPr lang="en-US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1641" y="3955275"/>
            <a:ext cx="3352800" cy="2520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101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4800600" cy="4114800"/>
          </a:xfrm>
        </p:spPr>
        <p:txBody>
          <a:bodyPr/>
          <a:lstStyle/>
          <a:p>
            <a:r>
              <a:rPr lang="en-US" sz="1600" b="0" dirty="0" smtClean="0"/>
              <a:t>Proper link adaptation algorithm will follow the effective SINR of the time varying channel. </a:t>
            </a:r>
            <a:endParaRPr lang="en-US" sz="1600" b="0" dirty="0"/>
          </a:p>
          <a:p>
            <a:pPr lvl="1"/>
            <a:r>
              <a:rPr lang="en-US" sz="1200" dirty="0" smtClean="0"/>
              <a:t>Example: 26dB SNR at channel D. From Fig 3, seem that without HARQ, </a:t>
            </a:r>
            <a:r>
              <a:rPr lang="en-US" sz="1200" dirty="0" err="1" smtClean="0"/>
              <a:t>Tx</a:t>
            </a:r>
            <a:r>
              <a:rPr lang="en-US" sz="1200" dirty="0" smtClean="0"/>
              <a:t> should select MCS7. However, this is only true without link adaptation. For 26dB SNR, the time domain effective SINR is shown in Fig 2. With link adaptation, if </a:t>
            </a:r>
            <a:r>
              <a:rPr lang="en-US" sz="1200" dirty="0"/>
              <a:t>effective SINR is below </a:t>
            </a:r>
            <a:r>
              <a:rPr lang="en-US" sz="1200" dirty="0" smtClean="0"/>
              <a:t>the gold line in Fig 2, </a:t>
            </a:r>
            <a:r>
              <a:rPr lang="en-US" sz="1200" dirty="0"/>
              <a:t>transmitter can use </a:t>
            </a:r>
            <a:r>
              <a:rPr lang="en-US" sz="1200" dirty="0" smtClean="0"/>
              <a:t>MCS7. </a:t>
            </a:r>
            <a:r>
              <a:rPr lang="en-US" sz="1200" dirty="0"/>
              <a:t>If it is </a:t>
            </a:r>
            <a:r>
              <a:rPr lang="en-US" sz="1200" dirty="0" smtClean="0"/>
              <a:t>above that line, transmitter </a:t>
            </a:r>
            <a:r>
              <a:rPr lang="en-US" sz="1200" dirty="0"/>
              <a:t>can use </a:t>
            </a:r>
            <a:r>
              <a:rPr lang="en-US" sz="1200" dirty="0" smtClean="0"/>
              <a:t>MCS8.</a:t>
            </a:r>
            <a:endParaRPr lang="en-US" sz="1200" dirty="0"/>
          </a:p>
          <a:p>
            <a:r>
              <a:rPr lang="en-US" sz="1600" b="0" dirty="0" smtClean="0"/>
              <a:t>In slow varying Wi-Fi channels, the link adaptation algorithm works well. </a:t>
            </a:r>
            <a:endParaRPr lang="en-US" sz="1600" b="0" dirty="0"/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0476" y="1414848"/>
            <a:ext cx="3403177" cy="25546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6287" y="3937685"/>
            <a:ext cx="3369128" cy="2529490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 bwMode="auto">
          <a:xfrm flipV="1">
            <a:off x="7747686" y="4114800"/>
            <a:ext cx="0" cy="20574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lgDash"/>
            <a:round/>
            <a:headEnd type="none" w="sm" len="sm"/>
            <a:tailEnd type="none" w="sm" len="sm"/>
          </a:ln>
          <a:effectLst/>
        </p:spPr>
      </p:cxnSp>
      <p:sp>
        <p:nvSpPr>
          <p:cNvPr id="18" name="Oval 17"/>
          <p:cNvSpPr/>
          <p:nvPr/>
        </p:nvSpPr>
        <p:spPr bwMode="auto">
          <a:xfrm>
            <a:off x="7467600" y="2438400"/>
            <a:ext cx="413419" cy="1524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43800" y="6230779"/>
            <a:ext cx="4619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26dB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8382000" y="3422819"/>
            <a:ext cx="505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Fig.1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684571" y="5941828"/>
            <a:ext cx="505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Fig.2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8381999" y="5922269"/>
            <a:ext cx="505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Fig.3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4512" y="3955696"/>
            <a:ext cx="3321150" cy="2493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193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Throughput on </a:t>
            </a:r>
            <a:r>
              <a:rPr lang="en-US" dirty="0" err="1" smtClean="0"/>
              <a:t>bursty</a:t>
            </a:r>
            <a:r>
              <a:rPr lang="en-US" dirty="0" smtClean="0"/>
              <a:t> interfered channel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1600" dirty="0" smtClean="0"/>
              <a:t>There could be </a:t>
            </a:r>
            <a:r>
              <a:rPr lang="en-US" sz="1600" dirty="0" err="1" smtClean="0"/>
              <a:t>bursty</a:t>
            </a:r>
            <a:r>
              <a:rPr lang="en-US" sz="1600" dirty="0" smtClean="0"/>
              <a:t> interferences and affect the link SINR.</a:t>
            </a:r>
          </a:p>
          <a:p>
            <a:pPr lvl="1"/>
            <a:r>
              <a:rPr lang="en-US" sz="1400" dirty="0" smtClean="0"/>
              <a:t>Example: when RTS/CTS is applied, there could be interferences &lt;-82dBm. </a:t>
            </a:r>
          </a:p>
          <a:p>
            <a:pPr lvl="1"/>
            <a:r>
              <a:rPr lang="en-US" sz="1400" dirty="0" smtClean="0"/>
              <a:t>For fast fading /</a:t>
            </a:r>
            <a:r>
              <a:rPr lang="en-US" sz="1400" dirty="0" err="1" smtClean="0"/>
              <a:t>bursty</a:t>
            </a:r>
            <a:r>
              <a:rPr lang="en-US" sz="1400" dirty="0" smtClean="0"/>
              <a:t> interference case, throughput for both LA and HARQ cases decrease. </a:t>
            </a:r>
          </a:p>
          <a:p>
            <a:r>
              <a:rPr lang="en-US" sz="1600" dirty="0" smtClean="0"/>
              <a:t>With carefully selected target PER for the 1</a:t>
            </a:r>
            <a:r>
              <a:rPr lang="en-US" sz="1600" baseline="30000" dirty="0" smtClean="0"/>
              <a:t>st</a:t>
            </a:r>
            <a:r>
              <a:rPr lang="en-US" sz="1600" dirty="0" smtClean="0"/>
              <a:t> packet, HARQ has more gain. </a:t>
            </a:r>
          </a:p>
          <a:p>
            <a:pPr lvl="1"/>
            <a:r>
              <a:rPr lang="en-US" sz="1600" dirty="0" smtClean="0"/>
              <a:t>For small SNR and large SNR range, there are almost no throughput gain. </a:t>
            </a:r>
          </a:p>
          <a:p>
            <a:pPr lvl="1"/>
            <a:r>
              <a:rPr lang="en-US" sz="1600" dirty="0" smtClean="0"/>
              <a:t>Optimal target PER for HARQ is not fixed, very hard to dynamically adapt. </a:t>
            </a:r>
          </a:p>
          <a:p>
            <a:pPr lvl="2"/>
            <a:r>
              <a:rPr lang="en-US" sz="1400" dirty="0" smtClean="0"/>
              <a:t>With </a:t>
            </a:r>
            <a:r>
              <a:rPr lang="en-US" sz="1400" dirty="0" err="1" smtClean="0"/>
              <a:t>bursty</a:t>
            </a:r>
            <a:r>
              <a:rPr lang="en-US" sz="1400" dirty="0" smtClean="0"/>
              <a:t> interference, 30% target PER achieve larger throughput gain</a:t>
            </a:r>
          </a:p>
          <a:p>
            <a:pPr lvl="2"/>
            <a:r>
              <a:rPr lang="en-US" sz="1400" dirty="0" smtClean="0"/>
              <a:t>With no </a:t>
            </a:r>
            <a:r>
              <a:rPr lang="en-US" sz="1400" dirty="0" err="1" smtClean="0"/>
              <a:t>bursty</a:t>
            </a:r>
            <a:r>
              <a:rPr lang="en-US" sz="1400" dirty="0" smtClean="0"/>
              <a:t> interference, 30% target PER suffer from throughput loss.</a:t>
            </a:r>
          </a:p>
          <a:p>
            <a:pPr lvl="2"/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  <p:grpSp>
        <p:nvGrpSpPr>
          <p:cNvPr id="50" name="Group 49"/>
          <p:cNvGrpSpPr/>
          <p:nvPr/>
        </p:nvGrpSpPr>
        <p:grpSpPr>
          <a:xfrm>
            <a:off x="6096000" y="3845461"/>
            <a:ext cx="2548241" cy="2576856"/>
            <a:chOff x="5995684" y="3657600"/>
            <a:chExt cx="2548241" cy="2576856"/>
          </a:xfrm>
        </p:grpSpPr>
        <p:sp>
          <p:nvSpPr>
            <p:cNvPr id="7" name="Isosceles Triangle 6"/>
            <p:cNvSpPr/>
            <p:nvPr/>
          </p:nvSpPr>
          <p:spPr bwMode="auto">
            <a:xfrm>
              <a:off x="7772400" y="3657600"/>
              <a:ext cx="76200" cy="381000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7315200" y="4267200"/>
              <a:ext cx="45719" cy="152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 bwMode="auto">
            <a:xfrm>
              <a:off x="7367098" y="4196148"/>
              <a:ext cx="0" cy="1905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3" name="Isosceles Triangle 22"/>
            <p:cNvSpPr/>
            <p:nvPr/>
          </p:nvSpPr>
          <p:spPr bwMode="auto">
            <a:xfrm>
              <a:off x="6047009" y="4710843"/>
              <a:ext cx="76200" cy="381000"/>
            </a:xfrm>
            <a:prstGeom prst="triangle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6430887" y="5540010"/>
              <a:ext cx="45719" cy="152400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 bwMode="auto">
            <a:xfrm>
              <a:off x="6474547" y="5468958"/>
              <a:ext cx="0" cy="1905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7" name="Isosceles Triangle 26"/>
            <p:cNvSpPr/>
            <p:nvPr/>
          </p:nvSpPr>
          <p:spPr bwMode="auto">
            <a:xfrm>
              <a:off x="8467725" y="5853456"/>
              <a:ext cx="76200" cy="381000"/>
            </a:xfrm>
            <a:prstGeom prst="triangle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8090241" y="5274104"/>
              <a:ext cx="45719" cy="152400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>
              <a:off x="8142139" y="5203052"/>
              <a:ext cx="0" cy="1905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9" name="Freeform 38"/>
            <p:cNvSpPr/>
            <p:nvPr/>
          </p:nvSpPr>
          <p:spPr bwMode="auto">
            <a:xfrm>
              <a:off x="7414489" y="3810000"/>
              <a:ext cx="281711" cy="354227"/>
            </a:xfrm>
            <a:custGeom>
              <a:avLst/>
              <a:gdLst>
                <a:gd name="connsiteX0" fmla="*/ 16041 w 269973"/>
                <a:gd name="connsiteY0" fmla="*/ 354227 h 354227"/>
                <a:gd name="connsiteX1" fmla="*/ 24279 w 269973"/>
                <a:gd name="connsiteY1" fmla="*/ 164756 h 354227"/>
                <a:gd name="connsiteX2" fmla="*/ 246700 w 269973"/>
                <a:gd name="connsiteY2" fmla="*/ 214183 h 354227"/>
                <a:gd name="connsiteX3" fmla="*/ 263176 w 269973"/>
                <a:gd name="connsiteY3" fmla="*/ 0 h 354227"/>
                <a:gd name="connsiteX4" fmla="*/ 263176 w 269973"/>
                <a:gd name="connsiteY4" fmla="*/ 0 h 35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9973" h="354227">
                  <a:moveTo>
                    <a:pt x="16041" y="354227"/>
                  </a:moveTo>
                  <a:cubicBezTo>
                    <a:pt x="938" y="271162"/>
                    <a:pt x="-14164" y="188097"/>
                    <a:pt x="24279" y="164756"/>
                  </a:cubicBezTo>
                  <a:cubicBezTo>
                    <a:pt x="62722" y="141415"/>
                    <a:pt x="206884" y="241642"/>
                    <a:pt x="246700" y="214183"/>
                  </a:cubicBezTo>
                  <a:cubicBezTo>
                    <a:pt x="286516" y="186724"/>
                    <a:pt x="263176" y="0"/>
                    <a:pt x="263176" y="0"/>
                  </a:cubicBezTo>
                  <a:lnTo>
                    <a:pt x="263176" y="0"/>
                  </a:lnTo>
                </a:path>
              </a:pathLst>
            </a:cu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Freeform 39"/>
            <p:cNvSpPr/>
            <p:nvPr/>
          </p:nvSpPr>
          <p:spPr bwMode="auto">
            <a:xfrm flipH="1">
              <a:off x="6156411" y="5072277"/>
              <a:ext cx="297336" cy="354227"/>
            </a:xfrm>
            <a:custGeom>
              <a:avLst/>
              <a:gdLst>
                <a:gd name="connsiteX0" fmla="*/ 16041 w 269973"/>
                <a:gd name="connsiteY0" fmla="*/ 354227 h 354227"/>
                <a:gd name="connsiteX1" fmla="*/ 24279 w 269973"/>
                <a:gd name="connsiteY1" fmla="*/ 164756 h 354227"/>
                <a:gd name="connsiteX2" fmla="*/ 246700 w 269973"/>
                <a:gd name="connsiteY2" fmla="*/ 214183 h 354227"/>
                <a:gd name="connsiteX3" fmla="*/ 263176 w 269973"/>
                <a:gd name="connsiteY3" fmla="*/ 0 h 354227"/>
                <a:gd name="connsiteX4" fmla="*/ 263176 w 269973"/>
                <a:gd name="connsiteY4" fmla="*/ 0 h 35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9973" h="354227">
                  <a:moveTo>
                    <a:pt x="16041" y="354227"/>
                  </a:moveTo>
                  <a:cubicBezTo>
                    <a:pt x="938" y="271162"/>
                    <a:pt x="-14164" y="188097"/>
                    <a:pt x="24279" y="164756"/>
                  </a:cubicBezTo>
                  <a:cubicBezTo>
                    <a:pt x="62722" y="141415"/>
                    <a:pt x="206884" y="241642"/>
                    <a:pt x="246700" y="214183"/>
                  </a:cubicBezTo>
                  <a:cubicBezTo>
                    <a:pt x="286516" y="186724"/>
                    <a:pt x="263176" y="0"/>
                    <a:pt x="263176" y="0"/>
                  </a:cubicBezTo>
                  <a:lnTo>
                    <a:pt x="263176" y="0"/>
                  </a:lnTo>
                </a:path>
              </a:pathLst>
            </a:cu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Freeform 40"/>
            <p:cNvSpPr/>
            <p:nvPr/>
          </p:nvSpPr>
          <p:spPr bwMode="auto">
            <a:xfrm flipH="1">
              <a:off x="8090241" y="5496375"/>
              <a:ext cx="321506" cy="370703"/>
            </a:xfrm>
            <a:custGeom>
              <a:avLst/>
              <a:gdLst>
                <a:gd name="connsiteX0" fmla="*/ 16041 w 269973"/>
                <a:gd name="connsiteY0" fmla="*/ 354227 h 354227"/>
                <a:gd name="connsiteX1" fmla="*/ 24279 w 269973"/>
                <a:gd name="connsiteY1" fmla="*/ 164756 h 354227"/>
                <a:gd name="connsiteX2" fmla="*/ 246700 w 269973"/>
                <a:gd name="connsiteY2" fmla="*/ 214183 h 354227"/>
                <a:gd name="connsiteX3" fmla="*/ 263176 w 269973"/>
                <a:gd name="connsiteY3" fmla="*/ 0 h 354227"/>
                <a:gd name="connsiteX4" fmla="*/ 263176 w 269973"/>
                <a:gd name="connsiteY4" fmla="*/ 0 h 35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9973" h="354227">
                  <a:moveTo>
                    <a:pt x="16041" y="354227"/>
                  </a:moveTo>
                  <a:cubicBezTo>
                    <a:pt x="938" y="271162"/>
                    <a:pt x="-14164" y="188097"/>
                    <a:pt x="24279" y="164756"/>
                  </a:cubicBezTo>
                  <a:cubicBezTo>
                    <a:pt x="62722" y="141415"/>
                    <a:pt x="206884" y="241642"/>
                    <a:pt x="246700" y="214183"/>
                  </a:cubicBezTo>
                  <a:cubicBezTo>
                    <a:pt x="286516" y="186724"/>
                    <a:pt x="263176" y="0"/>
                    <a:pt x="263176" y="0"/>
                  </a:cubicBezTo>
                  <a:lnTo>
                    <a:pt x="263176" y="0"/>
                  </a:lnTo>
                </a:path>
              </a:pathLst>
            </a:cu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 bwMode="auto">
            <a:xfrm flipH="1" flipV="1">
              <a:off x="7424352" y="4419600"/>
              <a:ext cx="577365" cy="854504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rgbClr val="FF0000"/>
              </a:solidFill>
              <a:prstDash val="lgDash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 flipV="1">
              <a:off x="6211149" y="4343402"/>
              <a:ext cx="1006964" cy="323971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rgbClr val="FF0000"/>
              </a:solidFill>
              <a:prstDash val="lgDash"/>
              <a:round/>
              <a:headEnd type="none" w="sm" len="sm"/>
              <a:tailEnd type="triangle"/>
            </a:ln>
            <a:effectLst/>
          </p:spPr>
        </p:cxnSp>
        <p:sp>
          <p:nvSpPr>
            <p:cNvPr id="48" name="TextBox 47"/>
            <p:cNvSpPr txBox="1"/>
            <p:nvPr/>
          </p:nvSpPr>
          <p:spPr>
            <a:xfrm>
              <a:off x="5995684" y="4227984"/>
              <a:ext cx="114326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-85dBm interference</a:t>
              </a:r>
              <a:endParaRPr lang="en-US" sz="9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567112" y="4623700"/>
              <a:ext cx="56297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-90dBm</a:t>
              </a:r>
              <a:endParaRPr lang="en-US" sz="900" dirty="0"/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508" y="4158762"/>
            <a:ext cx="3076500" cy="2310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6595" y="4158762"/>
            <a:ext cx="3076500" cy="23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547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on HARQ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sz="2000" dirty="0" smtClean="0"/>
              <a:t>HARQ CC performance is compared with LA algorithms. </a:t>
            </a:r>
          </a:p>
          <a:p>
            <a:pPr lvl="1"/>
            <a:r>
              <a:rPr lang="en-US" sz="1600" dirty="0" smtClean="0"/>
              <a:t>HARQ-IR requires much more work while the extra gain is questionable. Hence it is not considered as a promising feature. </a:t>
            </a:r>
          </a:p>
          <a:p>
            <a:r>
              <a:rPr lang="en-US" sz="2000" dirty="0" smtClean="0"/>
              <a:t>With different retransmission diversity, HARQ CC has extra diversity gain in PER performance. </a:t>
            </a:r>
          </a:p>
          <a:p>
            <a:pPr lvl="1"/>
            <a:r>
              <a:rPr lang="en-US" sz="1600" dirty="0" smtClean="0"/>
              <a:t>However, this gain convert to little throughput gain. </a:t>
            </a:r>
          </a:p>
          <a:p>
            <a:r>
              <a:rPr lang="en-US" sz="2000" dirty="0" smtClean="0"/>
              <a:t>HARQ brings very little throughput gain comparing to good link adaptation algorithms. </a:t>
            </a:r>
          </a:p>
          <a:p>
            <a:pPr lvl="1"/>
            <a:r>
              <a:rPr lang="en-US" sz="1600" dirty="0"/>
              <a:t>In most cases, the packet get through after retransmission with either HARQ or </a:t>
            </a:r>
            <a:r>
              <a:rPr lang="en-US" sz="1600" dirty="0" smtClean="0"/>
              <a:t>LA algorithms</a:t>
            </a:r>
            <a:r>
              <a:rPr lang="en-US" sz="1600" dirty="0"/>
              <a:t>. Only 10~20 percent chance HARQ has small throughput gain from higher MCS for the retransmission.  </a:t>
            </a:r>
            <a:endParaRPr lang="en-US" sz="1600" dirty="0" smtClean="0"/>
          </a:p>
          <a:p>
            <a:r>
              <a:rPr lang="en-US" sz="2000" dirty="0" smtClean="0"/>
              <a:t>HARQ should not be considered as a major EHT feature</a:t>
            </a:r>
          </a:p>
          <a:p>
            <a:pPr lvl="1"/>
            <a:r>
              <a:rPr lang="en-US" sz="1600" dirty="0" smtClean="0"/>
              <a:t>It </a:t>
            </a:r>
            <a:r>
              <a:rPr lang="en-US" sz="1600" dirty="0"/>
              <a:t>i</a:t>
            </a:r>
            <a:r>
              <a:rPr lang="en-US" sz="1600" dirty="0" smtClean="0"/>
              <a:t>s an old technology in cellular and more suitable for cellular system.</a:t>
            </a:r>
          </a:p>
          <a:p>
            <a:pPr lvl="1"/>
            <a:r>
              <a:rPr lang="en-US" sz="1600" dirty="0" smtClean="0"/>
              <a:t>It is a bad trade off with more complexity and cost for little throughput gain.  </a:t>
            </a:r>
            <a:endParaRPr lang="en-US" sz="1600" dirty="0"/>
          </a:p>
          <a:p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9161539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102909</TotalTime>
  <Words>1250</Words>
  <Application>Microsoft Office PowerPoint</Application>
  <PresentationFormat>On-screen Show (4:3)</PresentationFormat>
  <Paragraphs>157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802-11-Submission</vt:lpstr>
      <vt:lpstr>Document</vt:lpstr>
      <vt:lpstr>HARQ performance analysis</vt:lpstr>
      <vt:lpstr>Abstract</vt:lpstr>
      <vt:lpstr>HARQ and Link adaptation</vt:lpstr>
      <vt:lpstr>Schemes for comparison</vt:lpstr>
      <vt:lpstr>PER performance</vt:lpstr>
      <vt:lpstr>Throughput performance comparison</vt:lpstr>
      <vt:lpstr>More thoughts</vt:lpstr>
      <vt:lpstr>Throughput on bursty interfered channel</vt:lpstr>
      <vt:lpstr>Summary on HARQ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Tianyu Wu</cp:lastModifiedBy>
  <cp:revision>2184</cp:revision>
  <cp:lastPrinted>1998-02-10T13:28:06Z</cp:lastPrinted>
  <dcterms:created xsi:type="dcterms:W3CDTF">2007-05-21T21:00:37Z</dcterms:created>
  <dcterms:modified xsi:type="dcterms:W3CDTF">2018-11-15T03:07:43Z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