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77" r:id="rId3"/>
    <p:sldId id="281" r:id="rId4"/>
    <p:sldId id="282" r:id="rId5"/>
    <p:sldId id="283" r:id="rId6"/>
    <p:sldId id="284" r:id="rId7"/>
    <p:sldId id="278" r:id="rId8"/>
    <p:sldId id="285" r:id="rId9"/>
    <p:sldId id="286" r:id="rId10"/>
    <p:sldId id="289" r:id="rId11"/>
    <p:sldId id="287" r:id="rId12"/>
    <p:sldId id="290" r:id="rId13"/>
    <p:sldId id="291" r:id="rId14"/>
    <p:sldId id="292" r:id="rId15"/>
    <p:sldId id="27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6308" autoAdjust="0"/>
  </p:normalViewPr>
  <p:slideViewPr>
    <p:cSldViewPr>
      <p:cViewPr varScale="1">
        <p:scale>
          <a:sx n="113" d="100"/>
          <a:sy n="113" d="100"/>
        </p:scale>
        <p:origin x="308" y="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Hello everyone. I</a:t>
            </a:r>
            <a:r>
              <a:rPr kumimoji="1" lang="en-US" altLang="ja-JP" baseline="0" dirty="0" smtClean="0"/>
              <a:t> am Akira </a:t>
            </a:r>
            <a:r>
              <a:rPr kumimoji="1" lang="en-US" altLang="ja-JP" baseline="0" dirty="0" err="1" smtClean="0"/>
              <a:t>Kishida</a:t>
            </a:r>
            <a:r>
              <a:rPr kumimoji="1" lang="en-US" altLang="ja-JP" baseline="0" dirty="0" smtClean="0"/>
              <a:t> from NTT.</a:t>
            </a:r>
          </a:p>
          <a:p>
            <a:r>
              <a:rPr kumimoji="1" lang="en-US" altLang="ja-JP" baseline="0" dirty="0" smtClean="0"/>
              <a:t>I’d like to introduce my presentation entitled as “Discussion on Target Use Cases of RTA”.</a:t>
            </a:r>
          </a:p>
          <a:p>
            <a:r>
              <a:rPr kumimoji="1" lang="en-US" altLang="ja-JP" baseline="0" dirty="0" smtClean="0"/>
              <a:t>The document number is 1978r0.</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In EHT SG, the wireless VR was discussed as one of the main use cases.</a:t>
            </a:r>
          </a:p>
          <a:p>
            <a:r>
              <a:rPr kumimoji="1" lang="en-US" altLang="ja-JP" dirty="0" smtClean="0"/>
              <a:t>Besides, according to the John Son’s contribution, latency characteristics of VR contents streaming under various configurations are investigate.</a:t>
            </a:r>
          </a:p>
          <a:p>
            <a:endParaRPr kumimoji="1" lang="en-US" altLang="ja-JP" dirty="0" smtClean="0"/>
          </a:p>
          <a:p>
            <a:r>
              <a:rPr kumimoji="1" lang="en-US" altLang="ja-JP" dirty="0" smtClean="0"/>
              <a:t>Moreover, In July meeting, the motion for EHT SG formation was passed as follows.</a:t>
            </a:r>
          </a:p>
          <a:p>
            <a:r>
              <a:rPr kumimoji="1" lang="en-US" altLang="ja-JP" dirty="0" smtClean="0"/>
              <a:t>Approve formation of the 802.11 Extremely High Throughput (EHT) Study Group to consider development of a Project Authorization Request (PAR) and a Criteria for Standards Development (CSD) responses for a new 802.11 amendment for operating in the bands between 1 and 7.125 GHz, with the primary objectives:</a:t>
            </a:r>
          </a:p>
          <a:p>
            <a:r>
              <a:rPr kumimoji="1" lang="en-US" altLang="ja-JP" dirty="0" smtClean="0"/>
              <a:t>To increase peak throughput and improve efficiency</a:t>
            </a:r>
          </a:p>
          <a:p>
            <a:r>
              <a:rPr kumimoji="1" lang="en-US" altLang="ja-JP" dirty="0" smtClean="0"/>
              <a:t>To support high throughput and low latency applications such as video-over-WLAN, gaming, AR and VR.</a:t>
            </a:r>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890558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 we would like to discuss</a:t>
            </a:r>
            <a:r>
              <a:rPr kumimoji="1" lang="en-US" altLang="ja-JP" baseline="0" dirty="0" smtClean="0"/>
              <a:t> about these use cases that require both low latency and high data rate.</a:t>
            </a:r>
          </a:p>
          <a:p>
            <a:endParaRPr kumimoji="1" lang="en-US" altLang="ja-JP" baseline="0" dirty="0" smtClean="0"/>
          </a:p>
          <a:p>
            <a:r>
              <a:rPr kumimoji="1" lang="en-US" altLang="ja-JP" baseline="0" dirty="0" smtClean="0"/>
              <a:t>RTA missions described the Report indicate that</a:t>
            </a:r>
          </a:p>
          <a:p>
            <a:r>
              <a:rPr kumimoji="1" lang="en-US" altLang="ja-JP" baseline="0" dirty="0" smtClean="0"/>
              <a:t>Investigate latency and stability issues observed with real time applications such as mobile and multiplayer games, robotics and industrial automation.</a:t>
            </a:r>
          </a:p>
          <a:p>
            <a:r>
              <a:rPr kumimoji="1" lang="en-US" altLang="ja-JP" baseline="0" dirty="0" smtClean="0"/>
              <a:t>Potential mechanisms to address the identified issues.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1" lang="en-US" altLang="ja-JP" dirty="0" smtClean="0"/>
              <a:t>So, I would like to discuss that we should include those use cases or not.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r>
              <a:rPr kumimoji="1" lang="en-US" altLang="ja-JP" dirty="0" smtClean="0"/>
              <a:t>If it is yes, I think that joining EHT SG is one of the options.</a:t>
            </a:r>
          </a:p>
          <a:p>
            <a:r>
              <a:rPr kumimoji="1" lang="en-US" altLang="ja-JP" dirty="0" smtClean="0"/>
              <a:t>If it is no, I think that the development of MAC layer and upper solutions are good way</a:t>
            </a:r>
            <a:r>
              <a:rPr kumimoji="1" lang="en-US" altLang="ja-JP" baseline="0" dirty="0" smtClean="0"/>
              <a:t> to progress for RTA TIG.</a:t>
            </a:r>
          </a:p>
          <a:p>
            <a:r>
              <a:rPr kumimoji="1" lang="en-US" altLang="ja-JP" dirty="0" smtClean="0"/>
              <a:t>In this case, PHY layer should be out of the scope.</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015721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a:t>
            </a:r>
            <a:r>
              <a:rPr kumimoji="1" lang="en-US" altLang="ja-JP" baseline="0" dirty="0" smtClean="0"/>
              <a:t> we summarize this presentation.</a:t>
            </a:r>
          </a:p>
          <a:p>
            <a:endParaRPr kumimoji="1" lang="en-US" altLang="ja-JP" baseline="0" dirty="0" smtClean="0"/>
          </a:p>
          <a:p>
            <a:r>
              <a:rPr kumimoji="1" lang="en-US" altLang="ja-JP" dirty="0" smtClean="0"/>
              <a:t>Two additional use cases are introduced. That is, Haptic technology</a:t>
            </a:r>
            <a:r>
              <a:rPr kumimoji="1" lang="en-US" altLang="ja-JP" baseline="0" dirty="0" smtClean="0"/>
              <a:t> and</a:t>
            </a:r>
            <a:r>
              <a:rPr kumimoji="1" lang="en-US" altLang="ja-JP" dirty="0" smtClean="0"/>
              <a:t> drone control .</a:t>
            </a:r>
          </a:p>
          <a:p>
            <a:r>
              <a:rPr kumimoji="1" lang="en-US" altLang="ja-JP" dirty="0" smtClean="0"/>
              <a:t>In these use cases, high stability is required while required data rate is low.</a:t>
            </a:r>
          </a:p>
          <a:p>
            <a:r>
              <a:rPr kumimoji="1" lang="en-US" altLang="ja-JP" dirty="0" smtClean="0"/>
              <a:t>Moreover, in case of pushing “rich” contents such as video streaming, high data rate is required.</a:t>
            </a:r>
          </a:p>
          <a:p>
            <a:endParaRPr kumimoji="1" lang="en-US" altLang="ja-JP" dirty="0" smtClean="0"/>
          </a:p>
          <a:p>
            <a:r>
              <a:rPr kumimoji="1" lang="en-US" altLang="ja-JP" dirty="0" smtClean="0"/>
              <a:t>We should decide whether high data rate RTA (Real Time Applications) should be included in the scope of RTA TIG or not.</a:t>
            </a:r>
          </a:p>
          <a:p>
            <a:r>
              <a:rPr kumimoji="1" lang="en-US" altLang="ja-JP" dirty="0" smtClean="0"/>
              <a:t>Discussions of</a:t>
            </a:r>
            <a:r>
              <a:rPr kumimoji="1" lang="en-US" altLang="ja-JP" baseline="0" dirty="0" smtClean="0"/>
              <a:t> AR/VR </a:t>
            </a:r>
            <a:r>
              <a:rPr kumimoji="1" lang="en-US" altLang="ja-JP" dirty="0" smtClean="0"/>
              <a:t>are already</a:t>
            </a:r>
            <a:r>
              <a:rPr kumimoji="1" lang="en-US" altLang="ja-JP" baseline="0" dirty="0" smtClean="0"/>
              <a:t> </a:t>
            </a:r>
            <a:r>
              <a:rPr kumimoji="1" lang="en-US" altLang="ja-JP" dirty="0" smtClean="0"/>
              <a:t>in progress in EHT SG.</a:t>
            </a:r>
          </a:p>
          <a:p>
            <a:r>
              <a:rPr kumimoji="1" lang="en-US" altLang="ja-JP" dirty="0" smtClean="0"/>
              <a:t>And some of real-time gaming might</a:t>
            </a:r>
            <a:r>
              <a:rPr kumimoji="1" lang="en-US" altLang="ja-JP" baseline="0" dirty="0" smtClean="0"/>
              <a:t> </a:t>
            </a:r>
            <a:r>
              <a:rPr kumimoji="1" lang="en-US" altLang="ja-JP" dirty="0" smtClean="0"/>
              <a:t>require high data rate in the future.</a:t>
            </a:r>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 would like to ask my question as straw polls.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(c) A part of the EHT and follow-on activities and </a:t>
            </a:r>
            <a:r>
              <a:rPr lang="en-US" altLang="ja-JP" dirty="0" err="1" smtClean="0"/>
              <a:t>amendmentor</a:t>
            </a:r>
            <a:r>
              <a:rPr lang="en-US" altLang="ja-JP" dirty="0" smtClean="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840098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 would like to ask my question as straw polls.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(c) A part of the EHT and follow-on activities and </a:t>
            </a:r>
            <a:r>
              <a:rPr lang="en-US" altLang="ja-JP" dirty="0" err="1" smtClean="0"/>
              <a:t>amendmentor</a:t>
            </a:r>
            <a:r>
              <a:rPr lang="en-US" altLang="ja-JP" dirty="0" smtClean="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259065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presentation introduces key use cases of RTA for industrial business. That is, Haptic technology and drone control.</a:t>
            </a:r>
          </a:p>
          <a:p>
            <a:r>
              <a:rPr kumimoji="1" lang="en-US" altLang="ja-JP" dirty="0" smtClean="0"/>
              <a:t>In these use cases, high stability is required while required data rate is low. On the other hand, in case of pushing “rich” contents such as video streaming, high data rate is required.</a:t>
            </a:r>
          </a:p>
          <a:p>
            <a:endParaRPr kumimoji="1" lang="en-US" altLang="ja-JP" dirty="0" smtClean="0"/>
          </a:p>
          <a:p>
            <a:r>
              <a:rPr kumimoji="1" lang="en-US" altLang="ja-JP" dirty="0" smtClean="0"/>
              <a:t>Then, we also discuss use cases that require both low latency and high data rate such as AR/VR, 4K/8K video streaming.</a:t>
            </a:r>
          </a:p>
          <a:p>
            <a:r>
              <a:rPr kumimoji="1" lang="en-US" altLang="ja-JP" dirty="0" smtClean="0"/>
              <a:t>We think that some of real time gaming would be “rich” contents in the near future.</a:t>
            </a:r>
          </a:p>
          <a:p>
            <a:r>
              <a:rPr kumimoji="1" lang="en-US" altLang="ja-JP" dirty="0" smtClean="0"/>
              <a:t>Therefore, we should decide whether high data rate RTA (or Real Time Applications) should be included in the scope of RTA TIG or not.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42761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We introduce a use case of Haptic technology.</a:t>
            </a:r>
          </a:p>
          <a:p>
            <a:r>
              <a:rPr kumimoji="1" lang="en-US" altLang="ja-JP" dirty="0" smtClean="0"/>
              <a:t>Haptic technology is a technology that recreates the sense of touch by applying forces, vibrations, or motions to the user.</a:t>
            </a:r>
          </a:p>
          <a:p>
            <a:r>
              <a:rPr kumimoji="1" lang="en-US" altLang="ja-JP" dirty="0" smtClean="0"/>
              <a:t>Like this illustration, almost connections</a:t>
            </a:r>
            <a:r>
              <a:rPr kumimoji="1" lang="en-US" altLang="ja-JP" baseline="0" dirty="0" smtClean="0"/>
              <a:t> from </a:t>
            </a:r>
            <a:r>
              <a:rPr kumimoji="1" lang="en-US" altLang="ja-JP" dirty="0" smtClean="0"/>
              <a:t>user equipment to a processing server are wired so far.</a:t>
            </a:r>
          </a:p>
          <a:p>
            <a:r>
              <a:rPr kumimoji="1" lang="en-US" altLang="ja-JP" dirty="0" smtClean="0"/>
              <a:t>If we can replace wired connection from devices to the server, flexibility of application would be expanded.</a:t>
            </a:r>
          </a:p>
          <a:p>
            <a:endParaRPr kumimoji="1" lang="en-US" altLang="ja-JP" dirty="0" smtClean="0"/>
          </a:p>
          <a:p>
            <a:r>
              <a:rPr kumimoji="1" lang="en-US" altLang="ja-JP" dirty="0" smtClean="0"/>
              <a:t>In this use case, low latency, jitter, packet loss will be required.</a:t>
            </a:r>
          </a:p>
          <a:p>
            <a:r>
              <a:rPr kumimoji="1" lang="en-US" altLang="ja-JP" dirty="0" smtClean="0"/>
              <a:t>According to Qualcomm’s</a:t>
            </a:r>
            <a:r>
              <a:rPr kumimoji="1" lang="en-US" altLang="ja-JP" baseline="0" dirty="0" smtClean="0"/>
              <a:t> whitepaper, a</a:t>
            </a:r>
            <a:r>
              <a:rPr kumimoji="1" lang="en-US" altLang="ja-JP" dirty="0" smtClean="0"/>
              <a:t>t least less</a:t>
            </a:r>
            <a:r>
              <a:rPr kumimoji="1" lang="en-US" altLang="ja-JP" baseline="0" dirty="0" smtClean="0"/>
              <a:t> than </a:t>
            </a:r>
            <a:r>
              <a:rPr kumimoji="1" lang="en-US" altLang="ja-JP" dirty="0" smtClean="0"/>
              <a:t>5ms latency should be demanded. </a:t>
            </a:r>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507326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We also introduce a use case of Drone</a:t>
            </a:r>
            <a:r>
              <a:rPr kumimoji="1" lang="en-US" altLang="ja-JP" baseline="0" dirty="0" smtClean="0"/>
              <a:t> control.</a:t>
            </a:r>
          </a:p>
          <a:p>
            <a:r>
              <a:rPr kumimoji="1" lang="en-US" altLang="ja-JP" baseline="0" dirty="0" smtClean="0"/>
              <a:t>As shown in these illustrations, drone is a key device for several business such as</a:t>
            </a:r>
          </a:p>
          <a:p>
            <a:r>
              <a:rPr kumimoji="1" lang="en-US" altLang="ja-JP" baseline="0" dirty="0" smtClean="0"/>
              <a:t>manufacturing, industry, logistics, security, agriculture and entertainment for example.</a:t>
            </a:r>
          </a:p>
          <a:p>
            <a:endParaRPr kumimoji="1" lang="en-US" altLang="ja-JP" dirty="0" smtClean="0"/>
          </a:p>
          <a:p>
            <a:r>
              <a:rPr kumimoji="1" lang="en-US" altLang="ja-JP" dirty="0" smtClean="0"/>
              <a:t>In this case, Wi-Fi would be suitable wireless system for drone if either of the following requirements is achieved. </a:t>
            </a:r>
          </a:p>
          <a:p>
            <a:r>
              <a:rPr kumimoji="1" lang="en-US" altLang="ja-JP" dirty="0" smtClean="0"/>
              <a:t>One is low data rate enough for control signals with low latency and jitter.</a:t>
            </a:r>
          </a:p>
          <a:p>
            <a:r>
              <a:rPr kumimoji="1" lang="en-US" altLang="ja-JP" dirty="0" smtClean="0"/>
              <a:t>The other is High data rate with sufficient capacity for video streaming.</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5949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Tentative requirements of those</a:t>
            </a:r>
            <a:r>
              <a:rPr kumimoji="1" lang="en-US" altLang="ja-JP" baseline="0" dirty="0" smtClean="0"/>
              <a:t> use case are shown in this table.</a:t>
            </a:r>
          </a:p>
          <a:p>
            <a:endParaRPr kumimoji="1" lang="en-US" altLang="ja-JP" baseline="0" dirty="0" smtClean="0"/>
          </a:p>
          <a:p>
            <a:r>
              <a:rPr kumimoji="1" lang="en-US" altLang="ja-JP" dirty="0" smtClean="0"/>
              <a:t>As shown in the table, requirements of data rate are low for control signals.</a:t>
            </a:r>
          </a:p>
          <a:p>
            <a:r>
              <a:rPr kumimoji="1" lang="en-US" altLang="ja-JP" dirty="0" smtClean="0"/>
              <a:t>However,  required data rate would be high if these cases require “rich” contents such as video streaming.</a:t>
            </a:r>
          </a:p>
          <a:p>
            <a:r>
              <a:rPr kumimoji="1" lang="en-US" altLang="ja-JP" dirty="0" smtClean="0"/>
              <a:t>If 4K/8K video streaming is utilized, data rates of </a:t>
            </a:r>
            <a:r>
              <a:rPr kumimoji="1" lang="en-US" altLang="ja-JP" dirty="0" err="1" smtClean="0"/>
              <a:t>Gbps’</a:t>
            </a:r>
            <a:r>
              <a:rPr kumimoji="1" lang="en-US" altLang="ja-JP" dirty="0" smtClean="0"/>
              <a:t> might be required.</a:t>
            </a:r>
          </a:p>
          <a:p>
            <a:endParaRPr kumimoji="1" lang="en-US" altLang="ja-JP" dirty="0" smtClean="0"/>
          </a:p>
          <a:p>
            <a:r>
              <a:rPr kumimoji="1" lang="en-US" altLang="ja-JP" dirty="0" smtClean="0"/>
              <a:t>These use cases require “guaranteed” communication as well as other industry automation use cases. </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924025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On the other hand, requirements of use cases on the RTA TIG’s report  are shown in this table.</a:t>
            </a:r>
          </a:p>
          <a:p>
            <a:endParaRPr kumimoji="1" lang="en-US" altLang="ja-JP" dirty="0" smtClean="0"/>
          </a:p>
          <a:p>
            <a:r>
              <a:rPr kumimoji="1" lang="en-US" altLang="ja-JP" dirty="0" smtClean="0"/>
              <a:t>According</a:t>
            </a:r>
            <a:r>
              <a:rPr kumimoji="1" lang="en-US" altLang="ja-JP" baseline="0" dirty="0" smtClean="0"/>
              <a:t> to the table, requirements of data rate are low as well.</a:t>
            </a:r>
          </a:p>
          <a:p>
            <a:r>
              <a:rPr kumimoji="1" lang="en-US" altLang="ja-JP" baseline="0" dirty="0" smtClean="0"/>
              <a:t>Moreover, most industrial automations require high stability with near loss less packet loss characteristics.</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526557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version of Report of RTA TIG, requirements of data rate is very low because only control signals are considered.</a:t>
            </a:r>
          </a:p>
          <a:p>
            <a:endParaRPr kumimoji="1" lang="en-US" altLang="ja-JP" dirty="0" smtClean="0"/>
          </a:p>
          <a:p>
            <a:r>
              <a:rPr kumimoji="1" lang="en-US" altLang="ja-JP" dirty="0" smtClean="0"/>
              <a:t>However, the communication bandwidth a console and a controller (a user equipment device) will be “rich” such as AR/VR application in the real-time gaming in the future. </a:t>
            </a:r>
          </a:p>
          <a:p>
            <a:r>
              <a:rPr kumimoji="1" lang="en-US" altLang="ja-JP" dirty="0" smtClean="0"/>
              <a:t>Especially,</a:t>
            </a:r>
            <a:r>
              <a:rPr kumimoji="1" lang="en-US" altLang="ja-JP" baseline="0" dirty="0" smtClean="0"/>
              <a:t> a</a:t>
            </a:r>
            <a:r>
              <a:rPr kumimoji="1" lang="en-US" altLang="ja-JP" dirty="0" smtClean="0"/>
              <a:t>pproximately 5 </a:t>
            </a:r>
            <a:r>
              <a:rPr kumimoji="1" lang="en-US" altLang="ja-JP" dirty="0" err="1" smtClean="0"/>
              <a:t>Gbps</a:t>
            </a:r>
            <a:r>
              <a:rPr kumimoji="1" lang="en-US" altLang="ja-JP" dirty="0" smtClean="0"/>
              <a:t> will be required for AR/VR according</a:t>
            </a:r>
            <a:r>
              <a:rPr kumimoji="1" lang="en-US" altLang="ja-JP" baseline="0" dirty="0" smtClean="0"/>
              <a:t> to Qualcomm’s whitepaper</a:t>
            </a:r>
            <a:r>
              <a:rPr kumimoji="1" lang="en-US" altLang="ja-JP" dirty="0" smtClean="0"/>
              <a: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649222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table</a:t>
            </a:r>
            <a:r>
              <a:rPr kumimoji="1" lang="en-US" altLang="ja-JP" baseline="0" dirty="0" smtClean="0"/>
              <a:t> indicates requirements of AR/VR from David’s contribution in WNG SC.</a:t>
            </a:r>
          </a:p>
          <a:p>
            <a:endParaRPr kumimoji="1" lang="en-US" altLang="ja-JP" baseline="0" dirty="0" smtClean="0"/>
          </a:p>
          <a:p>
            <a:r>
              <a:rPr kumimoji="1" lang="en-US" altLang="ja-JP" dirty="0" smtClean="0"/>
              <a:t>Required data rates for those use cases are very high</a:t>
            </a:r>
            <a:r>
              <a:rPr kumimoji="1" lang="en-US" altLang="ja-JP" baseline="0" dirty="0" smtClean="0"/>
              <a:t> and AR/VR is the one of the target use case of EHT SG.</a:t>
            </a:r>
          </a:p>
          <a:p>
            <a:r>
              <a:rPr kumimoji="1" lang="en-US" altLang="ja-JP" baseline="0" dirty="0" smtClean="0"/>
              <a:t>We think that development of PHY layer technologies will be required to achieve very high data rate.</a:t>
            </a:r>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752660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2018</a:t>
            </a:r>
            <a:endParaRPr lang="en-GB"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a:t>
            </a:r>
            <a:r>
              <a:rPr lang="en-GB" dirty="0" err="1" smtClean="0"/>
              <a:t>Kishida</a:t>
            </a:r>
            <a:r>
              <a:rPr lang="en-GB" dirty="0" smtClean="0"/>
              <a:t> (NTT)</a:t>
            </a:r>
            <a:endParaRPr lang="en-GB" dirty="0"/>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US" altLang="ja-JP"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1978r2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Discussion on Target </a:t>
            </a:r>
            <a:r>
              <a:rPr lang="en-US" altLang="ja-JP" dirty="0" smtClean="0"/>
              <a:t>Use</a:t>
            </a:r>
            <a:r>
              <a:rPr lang="ja-JP" altLang="en-US" dirty="0" smtClean="0"/>
              <a:t> </a:t>
            </a:r>
            <a:r>
              <a:rPr lang="en-US" altLang="ja-JP" dirty="0" smtClean="0"/>
              <a:t>Cases </a:t>
            </a:r>
            <a:r>
              <a:rPr lang="en-US" altLang="ja-JP" dirty="0"/>
              <a:t>of RTA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
        <p:nvSpPr>
          <p:cNvPr id="8"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2018-11-</a:t>
            </a:r>
            <a:r>
              <a:rPr lang="en-US" altLang="ja-JP" sz="2000" b="0" kern="0" dirty="0" smtClean="0"/>
              <a:t>15</a:t>
            </a:r>
            <a:endParaRPr lang="en-GB" sz="2000"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1426221412"/>
              </p:ext>
            </p:extLst>
          </p:nvPr>
        </p:nvGraphicFramePr>
        <p:xfrm>
          <a:off x="327025" y="2511425"/>
          <a:ext cx="9018588" cy="3319463"/>
        </p:xfrm>
        <a:graphic>
          <a:graphicData uri="http://schemas.openxmlformats.org/presentationml/2006/ole">
            <mc:AlternateContent xmlns:mc="http://schemas.openxmlformats.org/markup-compatibility/2006">
              <mc:Choice xmlns:v="urn:schemas-microsoft-com:vml" Requires="v">
                <p:oleObj spid="_x0000_s4294" name="Document" r:id="rId4" imgW="8250056" imgH="3034721" progId="Word.Document.8">
                  <p:embed/>
                </p:oleObj>
              </mc:Choice>
              <mc:Fallback>
                <p:oleObj name="Document" r:id="rId4" imgW="8250056" imgH="3034721" progId="Word.Document.8">
                  <p:embed/>
                  <p:pic>
                    <p:nvPicPr>
                      <p:cNvPr id="3075" name="Object 3"/>
                      <p:cNvPicPr>
                        <a:picLocks noChangeAspect="1" noChangeArrowheads="1"/>
                      </p:cNvPicPr>
                      <p:nvPr/>
                    </p:nvPicPr>
                    <p:blipFill>
                      <a:blip r:embed="rId5"/>
                      <a:srcRect/>
                      <a:stretch>
                        <a:fillRect/>
                      </a:stretch>
                    </p:blipFill>
                    <p:spPr bwMode="auto">
                      <a:xfrm>
                        <a:off x="327025" y="2511425"/>
                        <a:ext cx="9018588" cy="3319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395536" y="210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Wireless VR in EHT [5]</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fontScale="85000" lnSpcReduction="20000"/>
          </a:bodyPr>
          <a:lstStyle/>
          <a:p>
            <a:pPr>
              <a:buFont typeface="Arial" panose="020B0604020202020204" pitchFamily="34" charset="0"/>
              <a:buChar char="•"/>
            </a:pPr>
            <a:r>
              <a:rPr lang="en-US" altLang="ja-JP" dirty="0" smtClean="0"/>
              <a:t>According to the John Son’s contribution [6], </a:t>
            </a:r>
            <a:r>
              <a:rPr lang="en-US" altLang="ja-JP" dirty="0"/>
              <a:t>latency characteristics of VR contents streaming under various </a:t>
            </a:r>
            <a:r>
              <a:rPr lang="en-US" altLang="ja-JP" dirty="0" smtClean="0"/>
              <a:t>configurations are investigated in EHT SG.</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The wireless VR was discussed as one of the main use cases for EHT </a:t>
            </a:r>
            <a:r>
              <a:rPr lang="en-US" altLang="ja-JP" dirty="0" smtClean="0"/>
              <a:t>[5][7][8]</a:t>
            </a:r>
            <a:endParaRPr lang="en-US" altLang="ja-JP" dirty="0"/>
          </a:p>
          <a:p>
            <a:pPr>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In July meeting, the motion for EHT SG formation was passed as follows: </a:t>
            </a:r>
            <a:r>
              <a:rPr lang="en-US" altLang="ja-JP" dirty="0" smtClean="0"/>
              <a:t>[9]</a:t>
            </a:r>
            <a:endParaRPr lang="en-US" altLang="ja-JP" dirty="0"/>
          </a:p>
          <a:p>
            <a:pPr lvl="1">
              <a:buFont typeface="Arial" panose="020B0604020202020204" pitchFamily="34" charset="0"/>
              <a:buChar char="•"/>
            </a:pPr>
            <a:r>
              <a:rPr lang="en-US" altLang="ja-JP" dirty="0"/>
              <a:t>Approve formation of the 802.11 Extremely High Throughput (EHT) Study Group to consider development of a Project Authorization Request (PAR) and a Criteria for Standards Development (CSD) responses for a new 802.11 amendment for operating in the bands between 1 and 7.125 GHz, with the primary objectives:</a:t>
            </a:r>
          </a:p>
          <a:p>
            <a:pPr lvl="2">
              <a:buFont typeface="Arial" panose="020B0604020202020204" pitchFamily="34" charset="0"/>
              <a:buChar char="•"/>
            </a:pPr>
            <a:r>
              <a:rPr lang="en-US" altLang="ja-JP" dirty="0"/>
              <a:t>To increase peak throughput and improve efficiency</a:t>
            </a:r>
          </a:p>
          <a:p>
            <a:pPr lvl="2">
              <a:buFont typeface="Arial" panose="020B0604020202020204" pitchFamily="34" charset="0"/>
              <a:buChar char="•"/>
            </a:pPr>
            <a:r>
              <a:rPr lang="en-US" altLang="ja-JP" dirty="0"/>
              <a:t>To support high throughput and </a:t>
            </a:r>
            <a:r>
              <a:rPr lang="en-US" altLang="ja-JP" b="1" dirty="0">
                <a:solidFill>
                  <a:srgbClr val="FF0000"/>
                </a:solidFill>
              </a:rPr>
              <a:t>low latency applications such as video-over-WLAN, gaming, AR and </a:t>
            </a:r>
            <a:r>
              <a:rPr lang="en-US" altLang="ja-JP" b="1" dirty="0" smtClean="0">
                <a:solidFill>
                  <a:srgbClr val="FF0000"/>
                </a:solidFill>
              </a:rPr>
              <a:t>VR</a:t>
            </a:r>
            <a:endParaRPr kumimoji="1" lang="ja-JP" altLang="en-US" dirty="0"/>
          </a:p>
        </p:txBody>
      </p:sp>
    </p:spTree>
    <p:extLst>
      <p:ext uri="{BB962C8B-B14F-4D97-AF65-F5344CB8AC3E}">
        <p14:creationId xmlns:p14="http://schemas.microsoft.com/office/powerpoint/2010/main" val="1297072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fontScale="92500" lnSpcReduction="20000"/>
          </a:bodyPr>
          <a:lstStyle/>
          <a:p>
            <a:pPr>
              <a:buFont typeface="Arial" panose="020B0604020202020204" pitchFamily="34" charset="0"/>
              <a:buChar char="•"/>
            </a:pPr>
            <a:r>
              <a:rPr lang="en-US" altLang="ja-JP" dirty="0" smtClean="0"/>
              <a:t>RTA missions</a:t>
            </a:r>
          </a:p>
          <a:p>
            <a:pPr lvl="1">
              <a:buFont typeface="Arial" panose="020B0604020202020204" pitchFamily="34" charset="0"/>
              <a:buChar char="•"/>
            </a:pPr>
            <a:r>
              <a:rPr lang="en-US" altLang="ja-JP" dirty="0" smtClean="0"/>
              <a:t>Investigate </a:t>
            </a:r>
            <a:r>
              <a:rPr lang="en-US" altLang="ja-JP" dirty="0"/>
              <a:t>latency and stability issues observed with real time applications such as mobile and multiplayer games, robotics and industrial </a:t>
            </a:r>
            <a:r>
              <a:rPr lang="en-US" altLang="ja-JP" dirty="0" smtClean="0"/>
              <a:t>automation.</a:t>
            </a:r>
          </a:p>
          <a:p>
            <a:pPr lvl="1">
              <a:buFont typeface="Arial" panose="020B0604020202020204" pitchFamily="34" charset="0"/>
              <a:buChar char="•"/>
            </a:pPr>
            <a:r>
              <a:rPr lang="en-US" altLang="ja-JP" dirty="0"/>
              <a:t>Potential mechanisms to address the identified </a:t>
            </a:r>
            <a:r>
              <a:rPr lang="en-US" altLang="ja-JP" dirty="0" smtClean="0"/>
              <a:t>issues.</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U</a:t>
            </a:r>
            <a:r>
              <a:rPr lang="en-US" altLang="ja-JP" dirty="0" smtClean="0"/>
              <a:t>se cases that require both low latency and high data rate</a:t>
            </a:r>
          </a:p>
          <a:p>
            <a:pPr lvl="1">
              <a:buFont typeface="Arial" panose="020B0604020202020204" pitchFamily="34" charset="0"/>
              <a:buChar char="•"/>
            </a:pPr>
            <a:r>
              <a:rPr lang="en-US" altLang="ja-JP" dirty="0" smtClean="0"/>
              <a:t>Some of industrial automation and robotic that push “rich” contents.</a:t>
            </a:r>
          </a:p>
          <a:p>
            <a:pPr lvl="1">
              <a:buFont typeface="Arial" panose="020B0604020202020204" pitchFamily="34" charset="0"/>
              <a:buChar char="•"/>
            </a:pPr>
            <a:r>
              <a:rPr lang="en-US" altLang="ja-JP" dirty="0" smtClean="0"/>
              <a:t>Wireless VR</a:t>
            </a:r>
            <a:r>
              <a:rPr lang="en-US" altLang="ja-JP" dirty="0" smtClean="0"/>
              <a:t>.</a:t>
            </a:r>
          </a:p>
          <a:p>
            <a:pPr lvl="1">
              <a:buFont typeface="Arial" panose="020B0604020202020204" pitchFamily="34" charset="0"/>
              <a:buChar char="•"/>
            </a:pPr>
            <a:r>
              <a:rPr lang="en-US" altLang="ja-JP" dirty="0" smtClean="0"/>
              <a:t>Future real-time gaming that requires heavy data traffic.</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Should we include those use cases or not?</a:t>
            </a:r>
          </a:p>
          <a:p>
            <a:pPr lvl="1">
              <a:buFont typeface="Arial" panose="020B0604020202020204" pitchFamily="34" charset="0"/>
              <a:buChar char="•"/>
            </a:pPr>
            <a:r>
              <a:rPr lang="en-US" altLang="ja-JP" dirty="0" smtClean="0"/>
              <a:t>If it is yes, joining EHT SG is one of the options.</a:t>
            </a:r>
          </a:p>
          <a:p>
            <a:pPr lvl="1">
              <a:buFont typeface="Arial" panose="020B0604020202020204" pitchFamily="34" charset="0"/>
              <a:buChar char="•"/>
            </a:pPr>
            <a:r>
              <a:rPr lang="en-US" altLang="ja-JP" dirty="0" smtClean="0"/>
              <a:t>If it is no, we </a:t>
            </a:r>
            <a:r>
              <a:rPr lang="en-US" altLang="ja-JP" dirty="0"/>
              <a:t>should focus on the development of MAC layer and upper </a:t>
            </a:r>
            <a:r>
              <a:rPr lang="en-US" altLang="ja-JP" dirty="0" smtClean="0"/>
              <a:t>solutions, not in PHY layer.</a:t>
            </a:r>
            <a:endParaRPr lang="en-US" altLang="ja-JP" dirty="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a:p>
          <a:p>
            <a:pPr>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2763734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a:buFont typeface="Arial" panose="020B0604020202020204" pitchFamily="34" charset="0"/>
              <a:buChar char="•"/>
            </a:pPr>
            <a:r>
              <a:rPr lang="en-US" altLang="ja-JP" dirty="0" smtClean="0"/>
              <a:t>Two additional use cases are introduced.</a:t>
            </a:r>
          </a:p>
          <a:p>
            <a:pPr lvl="1">
              <a:buFont typeface="Arial" panose="020B0604020202020204" pitchFamily="34" charset="0"/>
              <a:buChar char="•"/>
            </a:pPr>
            <a:r>
              <a:rPr lang="en-US" altLang="ja-JP" dirty="0" smtClean="0"/>
              <a:t>Haptic technology, drone control .</a:t>
            </a:r>
          </a:p>
          <a:p>
            <a:pPr lvl="1">
              <a:buFont typeface="Arial" panose="020B0604020202020204" pitchFamily="34" charset="0"/>
              <a:buChar char="•"/>
            </a:pPr>
            <a:r>
              <a:rPr lang="en-US" altLang="ja-JP" dirty="0"/>
              <a:t>In these use cases, high stability is required while required data rate is low.</a:t>
            </a:r>
          </a:p>
          <a:p>
            <a:pPr lvl="1">
              <a:buFont typeface="Arial" panose="020B0604020202020204" pitchFamily="34" charset="0"/>
              <a:buChar char="•"/>
            </a:pPr>
            <a:r>
              <a:rPr lang="en-US" altLang="ja-JP" dirty="0"/>
              <a:t>In case of pushing “rich” contents such as video streaming, high data rate is required.</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We should decide whether high data rate RTA (Real Time Applications) should be included in the scope of RTA TIG or not</a:t>
            </a:r>
            <a:r>
              <a:rPr lang="en-US" altLang="ja-JP" dirty="0" smtClean="0"/>
              <a:t>.</a:t>
            </a:r>
          </a:p>
          <a:p>
            <a:pPr lvl="1">
              <a:buFont typeface="Arial" panose="020B0604020202020204" pitchFamily="34" charset="0"/>
              <a:buChar char="•"/>
            </a:pPr>
            <a:r>
              <a:rPr lang="en-US" altLang="ja-JP" dirty="0" smtClean="0"/>
              <a:t>Wireless </a:t>
            </a:r>
            <a:r>
              <a:rPr lang="en-US" altLang="ja-JP" dirty="0" smtClean="0"/>
              <a:t>VR </a:t>
            </a:r>
            <a:r>
              <a:rPr lang="en-US" altLang="ja-JP" dirty="0" smtClean="0"/>
              <a:t>(discussions are in progress in EHT SG).</a:t>
            </a:r>
          </a:p>
          <a:p>
            <a:pPr lvl="1">
              <a:buFont typeface="Arial" panose="020B0604020202020204" pitchFamily="34" charset="0"/>
              <a:buChar char="•"/>
            </a:pPr>
            <a:r>
              <a:rPr lang="en-US" altLang="ja-JP" dirty="0" smtClean="0"/>
              <a:t>Future real-time gaming that requires high data rate.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2459959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smtClean="0"/>
              <a:t>Do you think </a:t>
            </a:r>
            <a:r>
              <a:rPr lang="en-US" altLang="ja-JP" dirty="0"/>
              <a:t>that </a:t>
            </a:r>
            <a:r>
              <a:rPr lang="en-US" altLang="ja-JP" dirty="0" smtClean="0"/>
              <a:t>applications </a:t>
            </a:r>
            <a:r>
              <a:rPr lang="en-US" altLang="ja-JP" dirty="0"/>
              <a:t>that require both </a:t>
            </a:r>
            <a:r>
              <a:rPr lang="en-US" altLang="ja-JP" dirty="0" smtClean="0"/>
              <a:t>low latency and </a:t>
            </a:r>
            <a:r>
              <a:rPr lang="en-US" altLang="ja-JP" dirty="0"/>
              <a:t>high data rate such as </a:t>
            </a:r>
            <a:r>
              <a:rPr lang="en-US" altLang="ja-JP" dirty="0" smtClean="0"/>
              <a:t>VR</a:t>
            </a:r>
            <a:r>
              <a:rPr lang="ja-JP" altLang="en-US" dirty="0"/>
              <a:t> </a:t>
            </a:r>
            <a:r>
              <a:rPr lang="en-US" altLang="ja-JP" dirty="0" smtClean="0"/>
              <a:t>should </a:t>
            </a:r>
            <a:r>
              <a:rPr lang="en-US" altLang="ja-JP" dirty="0"/>
              <a:t>be included </a:t>
            </a:r>
            <a:r>
              <a:rPr lang="en-US" altLang="ja-JP" dirty="0" smtClean="0"/>
              <a:t>in </a:t>
            </a:r>
            <a:r>
              <a:rPr lang="en-US" altLang="ja-JP" dirty="0"/>
              <a:t>the scope of </a:t>
            </a:r>
            <a:r>
              <a:rPr lang="en-US" altLang="ja-JP" dirty="0" smtClean="0"/>
              <a:t>RTA TIG?</a:t>
            </a:r>
          </a:p>
          <a:p>
            <a:pPr lvl="1">
              <a:buFont typeface="Arial" panose="020B0604020202020204" pitchFamily="34" charset="0"/>
              <a:buChar char="•"/>
            </a:pPr>
            <a:r>
              <a:rPr lang="en-US" altLang="ja-JP" dirty="0" smtClean="0"/>
              <a:t>Y:          N:          A:          Need more further investigations: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3984337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smtClean="0"/>
              <a:t>How </a:t>
            </a:r>
            <a:r>
              <a:rPr lang="en-US" altLang="ja-JP" dirty="0"/>
              <a:t>should we continue our future activity? </a:t>
            </a:r>
            <a:r>
              <a:rPr lang="en-US" altLang="ja-JP" dirty="0" smtClean="0"/>
              <a:t/>
            </a:r>
            <a:br>
              <a:rPr lang="en-US" altLang="ja-JP" dirty="0" smtClean="0"/>
            </a:br>
            <a:r>
              <a:rPr lang="en-US" altLang="ja-JP" dirty="0" smtClean="0"/>
              <a:t>RTA should:</a:t>
            </a:r>
            <a:endParaRPr lang="en-US" altLang="ja-JP" dirty="0"/>
          </a:p>
          <a:p>
            <a:pPr marL="457200" lvl="1" indent="0"/>
            <a:r>
              <a:rPr lang="en-US" altLang="ja-JP" dirty="0" smtClean="0"/>
              <a:t>(a) Be a </a:t>
            </a:r>
            <a:r>
              <a:rPr lang="en-US" altLang="ja-JP" dirty="0"/>
              <a:t>separate SG and amendment and target at both PHY and MAC layer technologies.</a:t>
            </a:r>
          </a:p>
          <a:p>
            <a:pPr marL="457200" lvl="1" indent="0"/>
            <a:r>
              <a:rPr lang="en-US" altLang="ja-JP" dirty="0" smtClean="0"/>
              <a:t>(b) Be a </a:t>
            </a:r>
            <a:r>
              <a:rPr lang="en-US" altLang="ja-JP" dirty="0"/>
              <a:t>separate SG and amendment and target at only MAC layer technologies </a:t>
            </a:r>
            <a:r>
              <a:rPr lang="en-US" altLang="ja-JP" dirty="0" smtClean="0"/>
              <a:t>and </a:t>
            </a:r>
            <a:r>
              <a:rPr lang="en-US" altLang="ja-JP" dirty="0"/>
              <a:t>upper layer </a:t>
            </a:r>
            <a:r>
              <a:rPr lang="en-US" altLang="ja-JP" dirty="0" smtClean="0"/>
              <a:t>solutions.</a:t>
            </a:r>
          </a:p>
          <a:p>
            <a:pPr marL="457200" lvl="1" indent="0"/>
            <a:r>
              <a:rPr lang="en-US" altLang="ja-JP" dirty="0" smtClean="0"/>
              <a:t>(c) Be a </a:t>
            </a:r>
            <a:r>
              <a:rPr lang="en-US" altLang="ja-JP" dirty="0"/>
              <a:t>part of the EHT and follow-on activities and </a:t>
            </a:r>
            <a:r>
              <a:rPr lang="en-US" altLang="ja-JP" dirty="0" err="1"/>
              <a:t>amendmentor</a:t>
            </a:r>
            <a:r>
              <a:rPr lang="en-US" altLang="ja-JP" dirty="0"/>
              <a:t> self cancellation</a:t>
            </a:r>
            <a:r>
              <a:rPr lang="en-US" altLang="ja-JP" dirty="0" smtClean="0"/>
              <a:t>.</a:t>
            </a:r>
          </a:p>
          <a:p>
            <a:pPr marL="457200" lvl="1" indent="0"/>
            <a:r>
              <a:rPr lang="en-US" altLang="ja-JP" dirty="0" smtClean="0"/>
              <a:t>(d) Continue discussions and not make a decision at this time.</a:t>
            </a:r>
          </a:p>
          <a:p>
            <a:pPr marL="457200" lvl="1" indent="0"/>
            <a:endParaRPr lang="en-US" altLang="ja-JP" dirty="0" smtClean="0"/>
          </a:p>
          <a:p>
            <a:pPr lvl="1">
              <a:buFont typeface="Arial" panose="020B0604020202020204" pitchFamily="34" charset="0"/>
              <a:buChar char="•"/>
            </a:pPr>
            <a:r>
              <a:rPr lang="en-US" altLang="ja-JP" dirty="0" smtClean="0"/>
              <a:t>(a):         (b):         (c):          (d):         Other: </a:t>
            </a:r>
            <a:endParaRPr lang="en-US" altLang="ja-JP" dirty="0"/>
          </a:p>
          <a:p>
            <a:pPr>
              <a:buFont typeface="Arial" panose="020B0604020202020204" pitchFamily="34" charset="0"/>
              <a:buChar char="•"/>
            </a:pP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324276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a:t>References</a:t>
            </a:r>
            <a:endParaRPr kumimoji="1" lang="ja-JP" altLang="en-US" dirty="0"/>
          </a:p>
        </p:txBody>
      </p:sp>
      <p:sp>
        <p:nvSpPr>
          <p:cNvPr id="3" name="コンテンツ プレースホルダー 2"/>
          <p:cNvSpPr>
            <a:spLocks noGrp="1"/>
          </p:cNvSpPr>
          <p:nvPr>
            <p:ph idx="1"/>
          </p:nvPr>
        </p:nvSpPr>
        <p:spPr>
          <a:xfrm>
            <a:off x="685800" y="1815107"/>
            <a:ext cx="7770813" cy="4494213"/>
          </a:xfrm>
        </p:spPr>
        <p:txBody>
          <a:bodyPr>
            <a:normAutofit fontScale="70000" lnSpcReduction="20000"/>
          </a:bodyPr>
          <a:lstStyle/>
          <a:p>
            <a:r>
              <a:rPr lang="en-US" altLang="ja-JP" dirty="0"/>
              <a:t>[</a:t>
            </a:r>
            <a:r>
              <a:rPr lang="en-US" altLang="ja-JP" dirty="0" smtClean="0"/>
              <a:t>1] </a:t>
            </a:r>
            <a:r>
              <a:rPr lang="en-US" altLang="ja-JP" dirty="0" smtClean="0">
                <a:solidFill>
                  <a:schemeClr val="tx1"/>
                </a:solidFill>
              </a:rPr>
              <a:t>Kate </a:t>
            </a:r>
            <a:r>
              <a:rPr lang="en-US" altLang="ja-JP" dirty="0" err="1" smtClean="0">
                <a:solidFill>
                  <a:schemeClr val="tx1"/>
                </a:solidFill>
              </a:rPr>
              <a:t>Meng</a:t>
            </a:r>
            <a:r>
              <a:rPr lang="en-US" altLang="ja-JP" dirty="0">
                <a:solidFill>
                  <a:schemeClr val="tx1"/>
                </a:solidFill>
              </a:rPr>
              <a:t>, </a:t>
            </a:r>
            <a:r>
              <a:rPr lang="en-US" altLang="ja-JP" dirty="0" smtClean="0">
                <a:solidFill>
                  <a:schemeClr val="tx1"/>
                </a:solidFill>
              </a:rPr>
              <a:t>“RTA report discussion,” IEEE 802.11-18-1690r0</a:t>
            </a:r>
          </a:p>
          <a:p>
            <a:r>
              <a:rPr lang="en-US" altLang="ja-JP" dirty="0">
                <a:solidFill>
                  <a:schemeClr val="tx1"/>
                </a:solidFill>
              </a:rPr>
              <a:t>[2] Qualcomm Technologies, Inc., “VR and AR pushing connectivity </a:t>
            </a:r>
            <a:r>
              <a:rPr lang="en-US" altLang="ja-JP" dirty="0" smtClean="0">
                <a:solidFill>
                  <a:schemeClr val="tx1"/>
                </a:solidFill>
              </a:rPr>
              <a:t>limits,” </a:t>
            </a:r>
          </a:p>
          <a:p>
            <a:r>
              <a:rPr lang="en-US" altLang="ja-JP" dirty="0">
                <a:solidFill>
                  <a:schemeClr val="tx1"/>
                </a:solidFill>
              </a:rPr>
              <a:t>	</a:t>
            </a:r>
            <a:r>
              <a:rPr lang="en-US" altLang="ja-JP" sz="1700" dirty="0">
                <a:solidFill>
                  <a:schemeClr val="accent2"/>
                </a:solidFill>
              </a:rPr>
              <a:t>https://www.qualcomm.com/media/documents/files/vr-and-ar-pushing-connectivity-limits.pdf</a:t>
            </a:r>
            <a:endParaRPr lang="en-US" altLang="ja-JP" sz="1700" dirty="0" smtClean="0">
              <a:solidFill>
                <a:schemeClr val="accent2"/>
              </a:solidFill>
            </a:endParaRPr>
          </a:p>
          <a:p>
            <a:r>
              <a:rPr lang="en-US" altLang="ja-JP" dirty="0" smtClean="0"/>
              <a:t>[3] </a:t>
            </a:r>
            <a:r>
              <a:rPr lang="en-US" altLang="ja-JP" dirty="0" err="1" smtClean="0"/>
              <a:t>Zein</a:t>
            </a:r>
            <a:r>
              <a:rPr lang="en-US" altLang="ja-JP" dirty="0" smtClean="0"/>
              <a:t> Nader</a:t>
            </a:r>
            <a:r>
              <a:rPr lang="en-US" altLang="ja-JP" i="1" dirty="0" smtClean="0">
                <a:solidFill>
                  <a:schemeClr val="tx1"/>
                </a:solidFill>
              </a:rPr>
              <a:t>, et al.</a:t>
            </a:r>
            <a:r>
              <a:rPr lang="en-US" altLang="ja-JP" dirty="0" smtClean="0">
                <a:solidFill>
                  <a:schemeClr val="tx1"/>
                </a:solidFill>
              </a:rPr>
              <a:t>, </a:t>
            </a:r>
            <a:r>
              <a:rPr lang="en-US" altLang="ja-JP" dirty="0">
                <a:solidFill>
                  <a:schemeClr val="tx1"/>
                </a:solidFill>
              </a:rPr>
              <a:t>“Wired/Wireless Use Cases </a:t>
            </a:r>
            <a:r>
              <a:rPr lang="en-US" altLang="ja-JP" dirty="0" smtClean="0">
                <a:solidFill>
                  <a:schemeClr val="tx1"/>
                </a:solidFill>
              </a:rPr>
              <a:t>and </a:t>
            </a:r>
          </a:p>
          <a:p>
            <a:r>
              <a:rPr lang="en-US" altLang="ja-JP" dirty="0" smtClean="0">
                <a:solidFill>
                  <a:schemeClr val="tx1"/>
                </a:solidFill>
              </a:rPr>
              <a:t>	Communication Requirements for Flexible </a:t>
            </a:r>
            <a:r>
              <a:rPr lang="en-US" altLang="ja-JP" dirty="0">
                <a:solidFill>
                  <a:schemeClr val="tx1"/>
                </a:solidFill>
              </a:rPr>
              <a:t>Factories </a:t>
            </a:r>
            <a:r>
              <a:rPr lang="en-US" altLang="ja-JP" dirty="0" err="1">
                <a:solidFill>
                  <a:schemeClr val="tx1"/>
                </a:solidFill>
              </a:rPr>
              <a:t>IoT</a:t>
            </a:r>
            <a:r>
              <a:rPr lang="en-US" altLang="ja-JP" dirty="0">
                <a:solidFill>
                  <a:schemeClr val="tx1"/>
                </a:solidFill>
              </a:rPr>
              <a:t> </a:t>
            </a:r>
            <a:r>
              <a:rPr lang="en-US" altLang="ja-JP" dirty="0" smtClean="0">
                <a:solidFill>
                  <a:schemeClr val="tx1"/>
                </a:solidFill>
              </a:rPr>
              <a:t>Bridged </a:t>
            </a:r>
          </a:p>
          <a:p>
            <a:r>
              <a:rPr lang="en-US" altLang="ja-JP" dirty="0" smtClean="0">
                <a:solidFill>
                  <a:schemeClr val="tx1"/>
                </a:solidFill>
              </a:rPr>
              <a:t>	Network</a:t>
            </a:r>
            <a:r>
              <a:rPr lang="en-US" altLang="ja-JP" dirty="0">
                <a:solidFill>
                  <a:schemeClr val="tx1"/>
                </a:solidFill>
              </a:rPr>
              <a:t>,” </a:t>
            </a:r>
            <a:r>
              <a:rPr lang="en-US" altLang="ja-JP" dirty="0" err="1">
                <a:solidFill>
                  <a:schemeClr val="tx1"/>
                </a:solidFill>
              </a:rPr>
              <a:t>Nendica</a:t>
            </a:r>
            <a:r>
              <a:rPr lang="en-US" altLang="ja-JP" dirty="0">
                <a:solidFill>
                  <a:schemeClr val="tx1"/>
                </a:solidFill>
              </a:rPr>
              <a:t> Draft Report </a:t>
            </a:r>
            <a:r>
              <a:rPr lang="en-US" altLang="ja-JP" dirty="0" smtClean="0">
                <a:solidFill>
                  <a:schemeClr val="tx1"/>
                </a:solidFill>
              </a:rPr>
              <a:t>802.1-18-0025-06-Icne</a:t>
            </a:r>
          </a:p>
          <a:p>
            <a:r>
              <a:rPr lang="en-US" altLang="ja-JP" dirty="0" smtClean="0">
                <a:solidFill>
                  <a:schemeClr val="tx1"/>
                </a:solidFill>
              </a:rPr>
              <a:t>[4] </a:t>
            </a:r>
            <a:r>
              <a:rPr lang="en-US" altLang="ja-JP" dirty="0">
                <a:solidFill>
                  <a:schemeClr val="tx1"/>
                </a:solidFill>
              </a:rPr>
              <a:t>Richard </a:t>
            </a:r>
            <a:r>
              <a:rPr lang="en-US" altLang="ja-JP" dirty="0" err="1" smtClean="0">
                <a:solidFill>
                  <a:schemeClr val="tx1"/>
                </a:solidFill>
              </a:rPr>
              <a:t>Candell</a:t>
            </a:r>
            <a:r>
              <a:rPr lang="en-US" altLang="ja-JP" dirty="0" smtClean="0">
                <a:solidFill>
                  <a:schemeClr val="tx1"/>
                </a:solidFill>
              </a:rPr>
              <a:t>, </a:t>
            </a:r>
            <a:r>
              <a:rPr lang="en-US" altLang="ja-JP" dirty="0">
                <a:solidFill>
                  <a:schemeClr val="tx1"/>
                </a:solidFill>
              </a:rPr>
              <a:t>“Reliable, High Performance Wireless System for Factory Automation</a:t>
            </a:r>
            <a:r>
              <a:rPr lang="en-US" altLang="ja-JP" dirty="0" smtClean="0">
                <a:solidFill>
                  <a:schemeClr val="tx1"/>
                </a:solidFill>
              </a:rPr>
              <a:t>,” </a:t>
            </a:r>
            <a:r>
              <a:rPr lang="en-US" altLang="ja-JP" dirty="0">
                <a:solidFill>
                  <a:schemeClr val="tx1"/>
                </a:solidFill>
              </a:rPr>
              <a:t>IEEE </a:t>
            </a:r>
            <a:r>
              <a:rPr lang="en-US" altLang="ja-JP" dirty="0" smtClean="0">
                <a:solidFill>
                  <a:schemeClr val="tx1"/>
                </a:solidFill>
              </a:rPr>
              <a:t>802.11-18/1784r0</a:t>
            </a:r>
          </a:p>
          <a:p>
            <a:r>
              <a:rPr lang="en-US" altLang="ja-JP" dirty="0" smtClean="0"/>
              <a:t>[5] David </a:t>
            </a:r>
            <a:r>
              <a:rPr lang="en-US" altLang="ja-JP" dirty="0"/>
              <a:t>Xin Yang</a:t>
            </a:r>
            <a:r>
              <a:rPr lang="en-US" altLang="ja-JP" dirty="0" smtClean="0"/>
              <a:t>,</a:t>
            </a:r>
            <a:r>
              <a:rPr lang="ja-JP" altLang="en-US" dirty="0"/>
              <a:t> </a:t>
            </a:r>
            <a:r>
              <a:rPr lang="en-US" altLang="ja-JP" i="1" dirty="0" smtClean="0"/>
              <a:t>et al</a:t>
            </a:r>
            <a:r>
              <a:rPr lang="en-US" altLang="ja-JP" dirty="0" smtClean="0"/>
              <a:t>., </a:t>
            </a:r>
            <a:r>
              <a:rPr lang="en-US" altLang="ja-JP" dirty="0"/>
              <a:t>“Next Generation PHY/MAC in </a:t>
            </a:r>
            <a:r>
              <a:rPr lang="en-US" altLang="ja-JP" dirty="0" smtClean="0"/>
              <a:t>Sub-7GHz</a:t>
            </a:r>
            <a:r>
              <a:rPr lang="en-US" altLang="ja-JP" dirty="0"/>
              <a:t>,” IEEE </a:t>
            </a:r>
            <a:r>
              <a:rPr lang="en-US" altLang="ja-JP" dirty="0" smtClean="0"/>
              <a:t>802.11-18-0846r2</a:t>
            </a:r>
          </a:p>
          <a:p>
            <a:r>
              <a:rPr lang="en-US" altLang="ja-JP" dirty="0" smtClean="0"/>
              <a:t>[6] </a:t>
            </a:r>
            <a:r>
              <a:rPr lang="en-US" altLang="ja-JP" dirty="0" smtClean="0">
                <a:solidFill>
                  <a:schemeClr val="tx1"/>
                </a:solidFill>
              </a:rPr>
              <a:t>Jon Son, </a:t>
            </a:r>
            <a:r>
              <a:rPr lang="en-US" altLang="ja-JP" i="1" dirty="0" smtClean="0">
                <a:solidFill>
                  <a:schemeClr val="tx1"/>
                </a:solidFill>
              </a:rPr>
              <a:t>et al</a:t>
            </a:r>
            <a:r>
              <a:rPr lang="en-US" altLang="ja-JP" dirty="0" smtClean="0">
                <a:solidFill>
                  <a:schemeClr val="tx1"/>
                </a:solidFill>
              </a:rPr>
              <a:t>., </a:t>
            </a:r>
            <a:r>
              <a:rPr lang="en-US" altLang="ja-JP" dirty="0">
                <a:solidFill>
                  <a:schemeClr val="tx1"/>
                </a:solidFill>
              </a:rPr>
              <a:t>“Experiments on Wireless VR for EHT,” IEEE </a:t>
            </a:r>
            <a:r>
              <a:rPr lang="en-US" altLang="ja-JP" dirty="0" smtClean="0">
                <a:solidFill>
                  <a:schemeClr val="tx1"/>
                </a:solidFill>
              </a:rPr>
              <a:t>802.11-18-1606r0</a:t>
            </a:r>
            <a:endParaRPr lang="en-US" altLang="ja-JP" dirty="0">
              <a:solidFill>
                <a:schemeClr val="tx1"/>
              </a:solidFill>
            </a:endParaRPr>
          </a:p>
          <a:p>
            <a:r>
              <a:rPr lang="en-US" altLang="ja-JP" dirty="0" smtClean="0"/>
              <a:t>[7] Laurent </a:t>
            </a:r>
            <a:r>
              <a:rPr lang="en-US" altLang="ja-JP" dirty="0" err="1" smtClean="0"/>
              <a:t>Carou</a:t>
            </a:r>
            <a:r>
              <a:rPr lang="en-US" altLang="ja-JP" i="1" dirty="0" smtClean="0">
                <a:solidFill>
                  <a:schemeClr val="tx1"/>
                </a:solidFill>
              </a:rPr>
              <a:t>, </a:t>
            </a:r>
            <a:r>
              <a:rPr lang="en-US" altLang="ja-JP" i="1" dirty="0">
                <a:solidFill>
                  <a:schemeClr val="tx1"/>
                </a:solidFill>
              </a:rPr>
              <a:t>et </a:t>
            </a:r>
            <a:r>
              <a:rPr lang="en-US" altLang="ja-JP" i="1" dirty="0" smtClean="0">
                <a:solidFill>
                  <a:schemeClr val="tx1"/>
                </a:solidFill>
              </a:rPr>
              <a:t>al.</a:t>
            </a:r>
            <a:r>
              <a:rPr lang="en-US" altLang="ja-JP" dirty="0" smtClean="0">
                <a:solidFill>
                  <a:schemeClr val="tx1"/>
                </a:solidFill>
              </a:rPr>
              <a:t>, </a:t>
            </a:r>
            <a:r>
              <a:rPr lang="en-US" altLang="ja-JP" dirty="0">
                <a:solidFill>
                  <a:schemeClr val="tx1"/>
                </a:solidFill>
              </a:rPr>
              <a:t>“</a:t>
            </a:r>
            <a:r>
              <a:rPr lang="en-US" altLang="ja-JP" dirty="0" err="1">
                <a:solidFill>
                  <a:schemeClr val="tx1"/>
                </a:solidFill>
              </a:rPr>
              <a:t>EXtreme</a:t>
            </a:r>
            <a:r>
              <a:rPr lang="en-US" altLang="ja-JP" dirty="0">
                <a:solidFill>
                  <a:schemeClr val="tx1"/>
                </a:solidFill>
              </a:rPr>
              <a:t> Throughput (XT) 802.11,” IEEE </a:t>
            </a:r>
            <a:r>
              <a:rPr lang="en-US" altLang="ja-JP" dirty="0" smtClean="0">
                <a:solidFill>
                  <a:schemeClr val="tx1"/>
                </a:solidFill>
              </a:rPr>
              <a:t>802.11-18-0789r10</a:t>
            </a:r>
            <a:endParaRPr lang="en-US" altLang="ja-JP" dirty="0">
              <a:solidFill>
                <a:schemeClr val="tx1"/>
              </a:solidFill>
            </a:endParaRPr>
          </a:p>
          <a:p>
            <a:r>
              <a:rPr lang="en-US" altLang="ja-JP" dirty="0" smtClean="0">
                <a:solidFill>
                  <a:schemeClr val="tx1"/>
                </a:solidFill>
              </a:rPr>
              <a:t>[8] Dave </a:t>
            </a:r>
            <a:r>
              <a:rPr lang="en-US" altLang="ja-JP" dirty="0" err="1" smtClean="0">
                <a:solidFill>
                  <a:schemeClr val="tx1"/>
                </a:solidFill>
              </a:rPr>
              <a:t>Cavalcanti</a:t>
            </a:r>
            <a:r>
              <a:rPr lang="en-US" altLang="ja-JP" dirty="0" smtClean="0">
                <a:solidFill>
                  <a:schemeClr val="tx1"/>
                </a:solidFill>
              </a:rPr>
              <a:t>, </a:t>
            </a:r>
            <a:r>
              <a:rPr lang="en-US" altLang="ja-JP" i="1" dirty="0" smtClean="0">
                <a:solidFill>
                  <a:schemeClr val="tx1"/>
                </a:solidFill>
              </a:rPr>
              <a:t>et al.</a:t>
            </a:r>
            <a:r>
              <a:rPr lang="en-US" altLang="ja-JP" dirty="0" smtClean="0">
                <a:solidFill>
                  <a:schemeClr val="tx1"/>
                </a:solidFill>
              </a:rPr>
              <a:t>, “</a:t>
            </a:r>
            <a:r>
              <a:rPr lang="en-US" altLang="ja-JP" dirty="0" err="1">
                <a:solidFill>
                  <a:schemeClr val="tx1"/>
                </a:solidFill>
              </a:rPr>
              <a:t>Controling</a:t>
            </a:r>
            <a:r>
              <a:rPr lang="en-US" altLang="ja-JP" dirty="0">
                <a:solidFill>
                  <a:schemeClr val="tx1"/>
                </a:solidFill>
              </a:rPr>
              <a:t> latency in 802.11</a:t>
            </a:r>
            <a:r>
              <a:rPr lang="en-US" altLang="ja-JP" dirty="0" smtClean="0">
                <a:solidFill>
                  <a:schemeClr val="tx1"/>
                </a:solidFill>
              </a:rPr>
              <a:t>,” </a:t>
            </a:r>
            <a:r>
              <a:rPr lang="en-US" altLang="ja-JP" dirty="0">
                <a:solidFill>
                  <a:schemeClr val="tx1"/>
                </a:solidFill>
              </a:rPr>
              <a:t>IEEE </a:t>
            </a:r>
            <a:r>
              <a:rPr lang="en-US" altLang="ja-JP" dirty="0" smtClean="0">
                <a:solidFill>
                  <a:schemeClr val="tx1"/>
                </a:solidFill>
              </a:rPr>
              <a:t>802.11-18/1160r0</a:t>
            </a:r>
            <a:endParaRPr lang="en-US" altLang="ja-JP" dirty="0">
              <a:solidFill>
                <a:schemeClr val="tx1"/>
              </a:solidFill>
            </a:endParaRPr>
          </a:p>
          <a:p>
            <a:r>
              <a:rPr lang="en-US" altLang="ja-JP" dirty="0" smtClean="0"/>
              <a:t>[9] Ron </a:t>
            </a:r>
            <a:r>
              <a:rPr lang="en-US" altLang="ja-JP" dirty="0" err="1" smtClean="0"/>
              <a:t>Porat</a:t>
            </a:r>
            <a:r>
              <a:rPr lang="en-US" altLang="ja-JP" dirty="0" smtClean="0"/>
              <a:t>, </a:t>
            </a:r>
            <a:r>
              <a:rPr lang="en-US" altLang="ja-JP" i="1" dirty="0" smtClean="0"/>
              <a:t>et al.</a:t>
            </a:r>
            <a:r>
              <a:rPr lang="en-US" altLang="ja-JP" dirty="0" smtClean="0"/>
              <a:t>, “</a:t>
            </a:r>
            <a:r>
              <a:rPr lang="en-US" altLang="ja-JP" dirty="0">
                <a:solidFill>
                  <a:schemeClr val="tx1"/>
                </a:solidFill>
              </a:rPr>
              <a:t>EHT SG formation Motion</a:t>
            </a:r>
            <a:r>
              <a:rPr lang="en-US" altLang="ja-JP" dirty="0" smtClean="0"/>
              <a:t>,” </a:t>
            </a:r>
            <a:r>
              <a:rPr lang="en-US" altLang="ja-JP" dirty="0"/>
              <a:t>IEEE </a:t>
            </a:r>
            <a:r>
              <a:rPr lang="en-US" altLang="ja-JP" dirty="0" smtClean="0"/>
              <a:t>802.11-18-1263r3</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198553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fontScale="92500" lnSpcReduction="10000"/>
          </a:bodyPr>
          <a:lstStyle/>
          <a:p>
            <a:pPr>
              <a:buFont typeface="Arial" panose="020B0604020202020204" pitchFamily="34" charset="0"/>
              <a:buChar char="•"/>
            </a:pPr>
            <a:r>
              <a:rPr lang="en-US" altLang="ja-JP" dirty="0"/>
              <a:t>This presentation introduces key use cases of RTA for industrial business</a:t>
            </a:r>
            <a:r>
              <a:rPr lang="en-US" altLang="ja-JP" dirty="0" smtClean="0"/>
              <a:t>.</a:t>
            </a:r>
          </a:p>
          <a:p>
            <a:pPr lvl="1">
              <a:buFont typeface="Arial" panose="020B0604020202020204" pitchFamily="34" charset="0"/>
              <a:buChar char="•"/>
            </a:pPr>
            <a:r>
              <a:rPr lang="en-US" altLang="ja-JP" dirty="0" smtClean="0"/>
              <a:t>Haptic technology, drone control</a:t>
            </a:r>
          </a:p>
          <a:p>
            <a:pPr lvl="1">
              <a:buFont typeface="Arial" panose="020B0604020202020204" pitchFamily="34" charset="0"/>
              <a:buChar char="•"/>
            </a:pPr>
            <a:r>
              <a:rPr lang="en-US" altLang="ja-JP" dirty="0"/>
              <a:t>In these use cases, high stability is required while required data rate </a:t>
            </a:r>
            <a:r>
              <a:rPr lang="en-US" altLang="ja-JP" dirty="0" smtClean="0"/>
              <a:t>is low.</a:t>
            </a:r>
            <a:endParaRPr lang="en-US" altLang="ja-JP" dirty="0"/>
          </a:p>
          <a:p>
            <a:pPr lvl="1">
              <a:buFont typeface="Arial" panose="020B0604020202020204" pitchFamily="34" charset="0"/>
              <a:buChar char="•"/>
            </a:pPr>
            <a:r>
              <a:rPr lang="en-US" altLang="ja-JP" dirty="0"/>
              <a:t>In case of pushing </a:t>
            </a:r>
            <a:r>
              <a:rPr lang="en-US" altLang="ja-JP" dirty="0" smtClean="0"/>
              <a:t>“rich” contents such as video streaming, </a:t>
            </a:r>
            <a:r>
              <a:rPr lang="en-US" altLang="ja-JP" dirty="0"/>
              <a:t>high data rate </a:t>
            </a:r>
            <a:r>
              <a:rPr lang="en-US" altLang="ja-JP" dirty="0" smtClean="0"/>
              <a:t>is required.</a:t>
            </a:r>
          </a:p>
          <a:p>
            <a:pPr>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We also </a:t>
            </a:r>
            <a:r>
              <a:rPr lang="en-US" altLang="ja-JP" dirty="0" smtClean="0"/>
              <a:t>discuss use cases that </a:t>
            </a:r>
            <a:r>
              <a:rPr lang="en-US" altLang="ja-JP" dirty="0"/>
              <a:t>require </a:t>
            </a:r>
            <a:r>
              <a:rPr lang="en-US" altLang="ja-JP" dirty="0" smtClean="0"/>
              <a:t>both low latency and high data </a:t>
            </a:r>
            <a:r>
              <a:rPr lang="en-US" altLang="ja-JP" dirty="0"/>
              <a:t>rate such as </a:t>
            </a:r>
            <a:r>
              <a:rPr lang="en-US" altLang="ja-JP" dirty="0" smtClean="0"/>
              <a:t>VR.</a:t>
            </a:r>
            <a:endParaRPr lang="en-US" altLang="ja-JP" dirty="0" smtClean="0"/>
          </a:p>
          <a:p>
            <a:pPr lvl="1">
              <a:buFont typeface="Arial" panose="020B0604020202020204" pitchFamily="34" charset="0"/>
              <a:buChar char="•"/>
            </a:pPr>
            <a:r>
              <a:rPr lang="en-US" altLang="ja-JP" dirty="0" smtClean="0"/>
              <a:t>Some of real </a:t>
            </a:r>
            <a:r>
              <a:rPr lang="en-US" altLang="ja-JP" dirty="0"/>
              <a:t>time gaming </a:t>
            </a:r>
            <a:r>
              <a:rPr lang="en-US" altLang="ja-JP" dirty="0" smtClean="0"/>
              <a:t>would </a:t>
            </a:r>
            <a:r>
              <a:rPr lang="en-US" altLang="ja-JP" dirty="0"/>
              <a:t>be “rich” contents in the near future</a:t>
            </a:r>
            <a:r>
              <a:rPr lang="en-US" altLang="ja-JP" dirty="0" smtClean="0"/>
              <a:t>.</a:t>
            </a:r>
          </a:p>
          <a:p>
            <a:pPr lvl="1">
              <a:buFont typeface="Arial" panose="020B0604020202020204" pitchFamily="34" charset="0"/>
              <a:buChar char="•"/>
            </a:pPr>
            <a:r>
              <a:rPr lang="en-US" altLang="ja-JP" dirty="0"/>
              <a:t>We should decide whether high data rate </a:t>
            </a:r>
            <a:r>
              <a:rPr lang="en-US" altLang="ja-JP" dirty="0" smtClean="0"/>
              <a:t>RTA (Real Time Applications) should </a:t>
            </a:r>
            <a:r>
              <a:rPr lang="en-US" altLang="ja-JP" dirty="0"/>
              <a:t>be included </a:t>
            </a:r>
            <a:r>
              <a:rPr lang="en-US" altLang="ja-JP" dirty="0" smtClean="0"/>
              <a:t>in the </a:t>
            </a:r>
            <a:r>
              <a:rPr lang="en-US" altLang="ja-JP" dirty="0"/>
              <a:t>scope of </a:t>
            </a:r>
            <a:r>
              <a:rPr lang="en-US" altLang="ja-JP" dirty="0" smtClean="0"/>
              <a:t>RTA TIG or not.</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Additional use </a:t>
            </a:r>
            <a:r>
              <a:rPr lang="en-US" altLang="ja-JP" dirty="0"/>
              <a:t>c</a:t>
            </a:r>
            <a:r>
              <a:rPr kumimoji="1" lang="en-US" altLang="ja-JP" dirty="0" smtClean="0"/>
              <a:t>ases for RTA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a:buFont typeface="Arial" panose="020B0604020202020204" pitchFamily="34" charset="0"/>
              <a:buChar char="•"/>
            </a:pPr>
            <a:r>
              <a:rPr lang="en-US" altLang="ja-JP" dirty="0"/>
              <a:t>Real-time gaming, robotics and industrial automation are the targets as use cases of RTA so </a:t>
            </a:r>
            <a:r>
              <a:rPr lang="en-US" altLang="ja-JP" dirty="0" smtClean="0"/>
              <a:t>far [1].</a:t>
            </a:r>
            <a:endParaRPr lang="en-US" altLang="ja-JP" dirty="0"/>
          </a:p>
          <a:p>
            <a:pPr lvl="1">
              <a:buFont typeface="Arial" panose="020B0604020202020204" pitchFamily="34" charset="0"/>
              <a:buChar char="•"/>
            </a:pPr>
            <a:r>
              <a:rPr lang="en-US" altLang="ja-JP" dirty="0" smtClean="0"/>
              <a:t>These </a:t>
            </a:r>
            <a:r>
              <a:rPr lang="en-US" altLang="ja-JP" dirty="0"/>
              <a:t>use </a:t>
            </a:r>
            <a:r>
              <a:rPr lang="en-US" altLang="ja-JP" dirty="0" smtClean="0"/>
              <a:t>cases require low data rate.</a:t>
            </a:r>
          </a:p>
          <a:p>
            <a:pPr lvl="1">
              <a:buFont typeface="Arial" panose="020B0604020202020204" pitchFamily="34" charset="0"/>
              <a:buChar char="•"/>
            </a:pPr>
            <a:r>
              <a:rPr lang="en-US" altLang="ja-JP" dirty="0" smtClean="0"/>
              <a:t>Requirements concerning </a:t>
            </a:r>
            <a:r>
              <a:rPr lang="en-US" altLang="ja-JP" dirty="0"/>
              <a:t>stability </a:t>
            </a:r>
            <a:r>
              <a:rPr lang="en-US" altLang="ja-JP" dirty="0" smtClean="0"/>
              <a:t>such as jitter and packet loss are important for these use cases.</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We introduce some additional use cases to robotics and industrial automation.</a:t>
            </a:r>
          </a:p>
          <a:p>
            <a:pPr lvl="1">
              <a:buFont typeface="Arial" panose="020B0604020202020204" pitchFamily="34" charset="0"/>
              <a:buChar char="•"/>
            </a:pPr>
            <a:r>
              <a:rPr lang="en-US" altLang="ja-JP" dirty="0" smtClean="0"/>
              <a:t>Haptic technology</a:t>
            </a:r>
          </a:p>
          <a:p>
            <a:pPr lvl="1">
              <a:buFont typeface="Arial" panose="020B0604020202020204" pitchFamily="34" charset="0"/>
              <a:buChar char="•"/>
            </a:pPr>
            <a:r>
              <a:rPr lang="en-US" altLang="ja-JP" dirty="0" smtClean="0"/>
              <a:t>Drone control</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“Guaranteed” communication might be promising in Wi-Fi systems and will</a:t>
            </a:r>
            <a:r>
              <a:rPr lang="ja-JP" altLang="en-US" dirty="0" smtClean="0"/>
              <a:t> </a:t>
            </a:r>
            <a:r>
              <a:rPr lang="en-US" altLang="ja-JP" dirty="0" smtClean="0"/>
              <a:t>be demanded.</a:t>
            </a:r>
          </a:p>
          <a:p>
            <a:pPr>
              <a:buFont typeface="Arial" panose="020B0604020202020204" pitchFamily="34" charset="0"/>
              <a:buChar char="•"/>
            </a:pPr>
            <a:endParaRPr lang="en-US" altLang="ja-JP" dirty="0" smtClean="0"/>
          </a:p>
          <a:p>
            <a:pPr lvl="1">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Tree>
    <p:extLst>
      <p:ext uri="{BB962C8B-B14F-4D97-AF65-F5344CB8AC3E}">
        <p14:creationId xmlns:p14="http://schemas.microsoft.com/office/powerpoint/2010/main" val="315409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837" y="1789793"/>
            <a:ext cx="2207912" cy="2215271"/>
          </a:xfrm>
          <a:prstGeom prst="rect">
            <a:avLst/>
          </a:prstGeom>
        </p:spPr>
      </p:pic>
      <p:sp>
        <p:nvSpPr>
          <p:cNvPr id="28" name="二等辺三角形 27"/>
          <p:cNvSpPr/>
          <p:nvPr/>
        </p:nvSpPr>
        <p:spPr bwMode="auto">
          <a:xfrm rot="16921042">
            <a:off x="1423761" y="2159213"/>
            <a:ext cx="2599934" cy="1440161"/>
          </a:xfrm>
          <a:prstGeom prst="triangl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タイトル 1"/>
          <p:cNvSpPr>
            <a:spLocks noGrp="1"/>
          </p:cNvSpPr>
          <p:nvPr>
            <p:ph type="title"/>
          </p:nvPr>
        </p:nvSpPr>
        <p:spPr/>
        <p:txBody>
          <a:bodyPr/>
          <a:lstStyle/>
          <a:p>
            <a:r>
              <a:rPr kumimoji="1" lang="en-US" altLang="ja-JP" dirty="0" smtClean="0"/>
              <a:t>Haptic technology</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pic>
        <p:nvPicPr>
          <p:cNvPr id="7" name="図 6"/>
          <p:cNvPicPr>
            <a:picLocks noChangeAspect="1"/>
          </p:cNvPicPr>
          <p:nvPr/>
        </p:nvPicPr>
        <p:blipFill rotWithShape="1">
          <a:blip r:embed="rId4">
            <a:extLst>
              <a:ext uri="{28A0092B-C50C-407E-A947-70E740481C1C}">
                <a14:useLocalDpi xmlns:a14="http://schemas.microsoft.com/office/drawing/2010/main" val="0"/>
              </a:ext>
            </a:extLst>
          </a:blip>
          <a:srcRect l="22084" r="15359"/>
          <a:stretch/>
        </p:blipFill>
        <p:spPr>
          <a:xfrm rot="5400000">
            <a:off x="2522583" y="1856426"/>
            <a:ext cx="2831463" cy="2475278"/>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28184" y="1484785"/>
            <a:ext cx="2808312" cy="2808312"/>
          </a:xfrm>
          <a:prstGeom prst="rect">
            <a:avLst/>
          </a:prstGeom>
        </p:spPr>
      </p:pic>
      <p:sp>
        <p:nvSpPr>
          <p:cNvPr id="10" name="コンテンツ プレースホルダー 2"/>
          <p:cNvSpPr>
            <a:spLocks noGrp="1"/>
          </p:cNvSpPr>
          <p:nvPr>
            <p:ph idx="1"/>
          </p:nvPr>
        </p:nvSpPr>
        <p:spPr>
          <a:xfrm>
            <a:off x="685800" y="4357095"/>
            <a:ext cx="7770813" cy="2125919"/>
          </a:xfrm>
        </p:spPr>
        <p:txBody>
          <a:bodyPr>
            <a:normAutofit fontScale="92500" lnSpcReduction="10000"/>
          </a:bodyPr>
          <a:lstStyle/>
          <a:p>
            <a:pPr>
              <a:buFont typeface="Arial" panose="020B0604020202020204" pitchFamily="34" charset="0"/>
              <a:buChar char="•"/>
            </a:pPr>
            <a:r>
              <a:rPr lang="en-US" altLang="ja-JP" dirty="0" smtClean="0"/>
              <a:t>Haptic technology recreates the </a:t>
            </a:r>
            <a:r>
              <a:rPr lang="en-US" altLang="ja-JP" dirty="0"/>
              <a:t>sense of touch by applying forces, vibrations, or motions to the user</a:t>
            </a:r>
            <a:r>
              <a:rPr lang="en-US" altLang="ja-JP" dirty="0" smtClean="0"/>
              <a:t>.</a:t>
            </a:r>
          </a:p>
          <a:p>
            <a:pPr lvl="1">
              <a:buFont typeface="Arial" panose="020B0604020202020204" pitchFamily="34" charset="0"/>
              <a:buChar char="•"/>
            </a:pPr>
            <a:r>
              <a:rPr lang="en-US" altLang="ja-JP" dirty="0" smtClean="0"/>
              <a:t>If we can replace wired connection from devices to the server, flexibility of application would be expanded.</a:t>
            </a:r>
          </a:p>
          <a:p>
            <a:pPr>
              <a:buFont typeface="Arial" panose="020B0604020202020204" pitchFamily="34" charset="0"/>
              <a:buChar char="•"/>
            </a:pPr>
            <a:r>
              <a:rPr lang="en-US" altLang="ja-JP" dirty="0" smtClean="0"/>
              <a:t>Low latency, jitter, packet loss will be required.</a:t>
            </a:r>
          </a:p>
          <a:p>
            <a:pPr lvl="1">
              <a:buFont typeface="Arial" panose="020B0604020202020204" pitchFamily="34" charset="0"/>
              <a:buChar char="•"/>
            </a:pPr>
            <a:r>
              <a:rPr kumimoji="1" lang="en-US" altLang="ja-JP" dirty="0" smtClean="0"/>
              <a:t>At least &lt; 5ms latency should be demanded [2]. </a:t>
            </a:r>
            <a:endParaRPr kumimoji="1" lang="ja-JP" altLang="en-US" dirty="0"/>
          </a:p>
        </p:txBody>
      </p:sp>
      <p:sp>
        <p:nvSpPr>
          <p:cNvPr id="12" name="楕円 11"/>
          <p:cNvSpPr/>
          <p:nvPr/>
        </p:nvSpPr>
        <p:spPr bwMode="auto">
          <a:xfrm rot="18000000">
            <a:off x="3781121" y="1764696"/>
            <a:ext cx="777881" cy="1001878"/>
          </a:xfrm>
          <a:prstGeom prst="ellipse">
            <a:avLst/>
          </a:prstGeom>
          <a:solidFill>
            <a:schemeClr val="bg1"/>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4" name="グループ化 13"/>
          <p:cNvGrpSpPr/>
          <p:nvPr/>
        </p:nvGrpSpPr>
        <p:grpSpPr>
          <a:xfrm>
            <a:off x="5239831" y="2549998"/>
            <a:ext cx="1440169" cy="1008112"/>
            <a:chOff x="4075112" y="2549997"/>
            <a:chExt cx="1440169" cy="1008112"/>
          </a:xfrm>
        </p:grpSpPr>
        <p:sp>
          <p:nvSpPr>
            <p:cNvPr id="11" name="右矢印 10"/>
            <p:cNvSpPr/>
            <p:nvPr/>
          </p:nvSpPr>
          <p:spPr bwMode="auto">
            <a:xfrm rot="10800000">
              <a:off x="4075112" y="2549997"/>
              <a:ext cx="792088" cy="1008112"/>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右矢印 12"/>
            <p:cNvSpPr/>
            <p:nvPr/>
          </p:nvSpPr>
          <p:spPr bwMode="auto">
            <a:xfrm>
              <a:off x="4723193" y="2549997"/>
              <a:ext cx="792088" cy="1008112"/>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50248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Drone control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2713" y="4420921"/>
            <a:ext cx="2667031" cy="2000273"/>
          </a:xfrm>
          <a:prstGeom prst="rect">
            <a:avLst/>
          </a:prstGeom>
        </p:spPr>
      </p:pic>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1412776"/>
            <a:ext cx="2769594" cy="2077195"/>
          </a:xfrm>
          <a:prstGeom prst="rect">
            <a:avLst/>
          </a:prstGeom>
        </p:spPr>
      </p:pic>
      <p:pic>
        <p:nvPicPr>
          <p:cNvPr id="13" name="図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4260" y="1561941"/>
            <a:ext cx="2871975" cy="1912781"/>
          </a:xfrm>
          <a:prstGeom prst="rect">
            <a:avLst/>
          </a:prstGeom>
        </p:spPr>
      </p:pic>
      <p:sp>
        <p:nvSpPr>
          <p:cNvPr id="15" name="テキスト ボックス 14"/>
          <p:cNvSpPr txBox="1"/>
          <p:nvPr/>
        </p:nvSpPr>
        <p:spPr>
          <a:xfrm>
            <a:off x="101789" y="3530057"/>
            <a:ext cx="2884445" cy="984885"/>
          </a:xfrm>
          <a:prstGeom prst="rect">
            <a:avLst/>
          </a:prstGeom>
          <a:noFill/>
        </p:spPr>
        <p:txBody>
          <a:bodyPr wrap="square" rtlCol="0">
            <a:spAutoFit/>
          </a:bodyPr>
          <a:lstStyle/>
          <a:p>
            <a:r>
              <a:rPr kumimoji="1" lang="en-US" altLang="ja-JP" sz="1600" b="1" u="sng" dirty="0" smtClean="0">
                <a:solidFill>
                  <a:schemeClr val="tx1"/>
                </a:solidFill>
              </a:rPr>
              <a:t>Manufacturing and industry</a:t>
            </a:r>
          </a:p>
          <a:p>
            <a:r>
              <a:rPr kumimoji="1" lang="en-US" altLang="ja-JP" sz="1400" dirty="0" err="1" smtClean="0">
                <a:solidFill>
                  <a:schemeClr val="tx1"/>
                </a:solidFill>
              </a:rPr>
              <a:t>Steamlines</a:t>
            </a:r>
            <a:r>
              <a:rPr kumimoji="1" lang="en-US" altLang="ja-JP" sz="1400" dirty="0" smtClean="0">
                <a:solidFill>
                  <a:schemeClr val="tx1"/>
                </a:solidFill>
              </a:rPr>
              <a:t> inspection, management.</a:t>
            </a:r>
          </a:p>
          <a:p>
            <a:r>
              <a:rPr kumimoji="1" lang="en-US" altLang="ja-JP" sz="1400" dirty="0" smtClean="0">
                <a:solidFill>
                  <a:schemeClr val="tx1"/>
                </a:solidFill>
              </a:rPr>
              <a:t>Alternates high-place work.</a:t>
            </a:r>
          </a:p>
          <a:p>
            <a:endParaRPr kumimoji="1" lang="ja-JP" altLang="en-US" sz="1400" dirty="0">
              <a:solidFill>
                <a:schemeClr val="tx1"/>
              </a:solidFill>
            </a:endParaRPr>
          </a:p>
        </p:txBody>
      </p:sp>
      <p:sp>
        <p:nvSpPr>
          <p:cNvPr id="16" name="テキスト ボックス 15"/>
          <p:cNvSpPr txBox="1"/>
          <p:nvPr/>
        </p:nvSpPr>
        <p:spPr>
          <a:xfrm>
            <a:off x="3203175" y="3530057"/>
            <a:ext cx="2884445" cy="1200329"/>
          </a:xfrm>
          <a:prstGeom prst="rect">
            <a:avLst/>
          </a:prstGeom>
          <a:noFill/>
        </p:spPr>
        <p:txBody>
          <a:bodyPr wrap="square" rtlCol="0">
            <a:spAutoFit/>
          </a:bodyPr>
          <a:lstStyle/>
          <a:p>
            <a:r>
              <a:rPr kumimoji="1" lang="en-US" altLang="ja-JP" sz="1600" b="1" u="sng" dirty="0" smtClean="0">
                <a:solidFill>
                  <a:schemeClr val="tx1"/>
                </a:solidFill>
              </a:rPr>
              <a:t>Logistics</a:t>
            </a:r>
          </a:p>
          <a:p>
            <a:r>
              <a:rPr kumimoji="1" lang="en-US" altLang="ja-JP" sz="1400" dirty="0">
                <a:solidFill>
                  <a:schemeClr val="tx1"/>
                </a:solidFill>
              </a:rPr>
              <a:t>Wi-Fi would be utilized </a:t>
            </a:r>
            <a:r>
              <a:rPr kumimoji="1" lang="en-US" altLang="ja-JP" sz="1400" b="1" dirty="0" smtClean="0">
                <a:solidFill>
                  <a:srgbClr val="FF0000"/>
                </a:solidFill>
              </a:rPr>
              <a:t>within </a:t>
            </a:r>
            <a:r>
              <a:rPr kumimoji="1" lang="en-US" altLang="ja-JP" sz="1400" b="1" dirty="0">
                <a:solidFill>
                  <a:srgbClr val="FF0000"/>
                </a:solidFill>
              </a:rPr>
              <a:t>limited </a:t>
            </a:r>
            <a:r>
              <a:rPr kumimoji="1" lang="en-US" altLang="ja-JP" sz="1400" b="1" dirty="0" smtClean="0">
                <a:solidFill>
                  <a:srgbClr val="FF0000"/>
                </a:solidFill>
              </a:rPr>
              <a:t>site </a:t>
            </a:r>
            <a:r>
              <a:rPr kumimoji="1" lang="en-US" altLang="ja-JP" sz="1400" dirty="0" smtClean="0">
                <a:solidFill>
                  <a:schemeClr val="tx1"/>
                </a:solidFill>
              </a:rPr>
              <a:t>like warehouse</a:t>
            </a:r>
            <a:r>
              <a:rPr kumimoji="1" lang="en-US" altLang="ja-JP" sz="1400" dirty="0" smtClean="0">
                <a:solidFill>
                  <a:schemeClr val="tx1"/>
                </a:solidFill>
              </a:rPr>
              <a:t>.</a:t>
            </a:r>
          </a:p>
          <a:p>
            <a:r>
              <a:rPr kumimoji="1" lang="en-US" altLang="ja-JP" sz="1400" dirty="0" smtClean="0">
                <a:solidFill>
                  <a:schemeClr val="tx1"/>
                </a:solidFill>
              </a:rPr>
              <a:t>(Utilized in </a:t>
            </a:r>
            <a:r>
              <a:rPr kumimoji="1" lang="en-US" altLang="ja-JP" sz="1400" b="1" dirty="0" smtClean="0">
                <a:solidFill>
                  <a:schemeClr val="tx1"/>
                </a:solidFill>
              </a:rPr>
              <a:t>short range</a:t>
            </a:r>
            <a:r>
              <a:rPr kumimoji="1" lang="en-US" altLang="ja-JP" sz="1400" dirty="0" smtClean="0">
                <a:solidFill>
                  <a:schemeClr val="tx1"/>
                </a:solidFill>
              </a:rPr>
              <a:t>)</a:t>
            </a:r>
            <a:endParaRPr kumimoji="1" lang="en-US" altLang="ja-JP" sz="1400" dirty="0" smtClean="0">
              <a:solidFill>
                <a:schemeClr val="tx1"/>
              </a:solidFill>
            </a:endParaRPr>
          </a:p>
          <a:p>
            <a:endParaRPr kumimoji="1" lang="ja-JP" altLang="en-US" sz="1400" dirty="0">
              <a:solidFill>
                <a:schemeClr val="tx1"/>
              </a:solidFill>
            </a:endParaRPr>
          </a:p>
        </p:txBody>
      </p:sp>
      <p:sp>
        <p:nvSpPr>
          <p:cNvPr id="17" name="テキスト ボックス 16"/>
          <p:cNvSpPr txBox="1"/>
          <p:nvPr/>
        </p:nvSpPr>
        <p:spPr>
          <a:xfrm>
            <a:off x="6152159" y="3530057"/>
            <a:ext cx="2884445" cy="984885"/>
          </a:xfrm>
          <a:prstGeom prst="rect">
            <a:avLst/>
          </a:prstGeom>
          <a:noFill/>
        </p:spPr>
        <p:txBody>
          <a:bodyPr wrap="square" rtlCol="0">
            <a:spAutoFit/>
          </a:bodyPr>
          <a:lstStyle/>
          <a:p>
            <a:r>
              <a:rPr kumimoji="1" lang="en-US" altLang="ja-JP" sz="1600" b="1" u="sng" dirty="0" smtClean="0">
                <a:solidFill>
                  <a:schemeClr val="tx1"/>
                </a:solidFill>
              </a:rPr>
              <a:t>Security</a:t>
            </a:r>
          </a:p>
          <a:p>
            <a:r>
              <a:rPr kumimoji="1" lang="en-US" altLang="ja-JP" sz="1400" dirty="0" smtClean="0">
                <a:solidFill>
                  <a:schemeClr val="tx1"/>
                </a:solidFill>
              </a:rPr>
              <a:t>Drones equip a camera and take photos and/or videos.</a:t>
            </a:r>
          </a:p>
          <a:p>
            <a:endParaRPr kumimoji="1" lang="ja-JP" altLang="en-US" sz="1400" dirty="0">
              <a:solidFill>
                <a:schemeClr val="tx1"/>
              </a:solidFill>
            </a:endParaRPr>
          </a:p>
        </p:txBody>
      </p:sp>
      <p:sp>
        <p:nvSpPr>
          <p:cNvPr id="18" name="コンテンツ プレースホルダー 2"/>
          <p:cNvSpPr>
            <a:spLocks noGrp="1"/>
          </p:cNvSpPr>
          <p:nvPr>
            <p:ph idx="1"/>
          </p:nvPr>
        </p:nvSpPr>
        <p:spPr>
          <a:xfrm>
            <a:off x="685801" y="4653136"/>
            <a:ext cx="5974432" cy="1967868"/>
          </a:xfrm>
        </p:spPr>
        <p:txBody>
          <a:bodyPr>
            <a:normAutofit fontScale="70000" lnSpcReduction="20000"/>
          </a:bodyPr>
          <a:lstStyle/>
          <a:p>
            <a:pPr>
              <a:buFont typeface="Arial" panose="020B0604020202020204" pitchFamily="34" charset="0"/>
              <a:buChar char="•"/>
            </a:pPr>
            <a:r>
              <a:rPr lang="en-US" altLang="ja-JP" dirty="0"/>
              <a:t>Drone is a key device for several </a:t>
            </a:r>
            <a:r>
              <a:rPr lang="en-US" altLang="ja-JP" dirty="0" smtClean="0"/>
              <a:t>business.</a:t>
            </a:r>
          </a:p>
          <a:p>
            <a:pPr lvl="1">
              <a:buFont typeface="Arial" panose="020B0604020202020204" pitchFamily="34" charset="0"/>
              <a:buChar char="•"/>
            </a:pPr>
            <a:r>
              <a:rPr lang="en-US" altLang="ja-JP" dirty="0" smtClean="0"/>
              <a:t>Manufacturing</a:t>
            </a:r>
            <a:r>
              <a:rPr lang="en-US" altLang="ja-JP" dirty="0"/>
              <a:t>, industry, logistics, security, agriculture and </a:t>
            </a:r>
            <a:r>
              <a:rPr lang="en-US" altLang="ja-JP" dirty="0" smtClean="0"/>
              <a:t>entertainment for example.</a:t>
            </a:r>
          </a:p>
          <a:p>
            <a:pPr>
              <a:buFont typeface="Arial" panose="020B0604020202020204" pitchFamily="34" charset="0"/>
              <a:buChar char="•"/>
            </a:pPr>
            <a:r>
              <a:rPr lang="en-US" altLang="ja-JP" dirty="0"/>
              <a:t>Wi-Fi would be suitable wireless system for </a:t>
            </a:r>
            <a:r>
              <a:rPr lang="en-US" altLang="ja-JP" dirty="0" smtClean="0"/>
              <a:t>drone </a:t>
            </a:r>
            <a:r>
              <a:rPr lang="en-US" altLang="ja-JP" dirty="0"/>
              <a:t>if either of the following requirements is achieved. </a:t>
            </a:r>
          </a:p>
          <a:p>
            <a:pPr lvl="1">
              <a:buFont typeface="Arial" panose="020B0604020202020204" pitchFamily="34" charset="0"/>
              <a:buChar char="•"/>
            </a:pPr>
            <a:r>
              <a:rPr lang="en-US" altLang="ja-JP" dirty="0" smtClean="0"/>
              <a:t>Low </a:t>
            </a:r>
            <a:r>
              <a:rPr lang="en-US" altLang="ja-JP" dirty="0"/>
              <a:t>data rate enough for control signals with low latency and </a:t>
            </a:r>
            <a:r>
              <a:rPr lang="en-US" altLang="ja-JP" dirty="0" smtClean="0"/>
              <a:t>jitter.</a:t>
            </a:r>
            <a:endParaRPr lang="en-US" altLang="ja-JP" dirty="0"/>
          </a:p>
          <a:p>
            <a:pPr lvl="1">
              <a:buFont typeface="Arial" panose="020B0604020202020204" pitchFamily="34" charset="0"/>
              <a:buChar char="•"/>
            </a:pPr>
            <a:r>
              <a:rPr lang="en-US" altLang="ja-JP" dirty="0"/>
              <a:t>High data rate with sufficient capacity for video </a:t>
            </a:r>
            <a:r>
              <a:rPr lang="en-US" altLang="ja-JP" dirty="0" smtClean="0"/>
              <a:t>streaming.</a:t>
            </a:r>
            <a:endParaRPr lang="en-US" altLang="ja-JP" dirty="0"/>
          </a:p>
        </p:txBody>
      </p:sp>
      <p:cxnSp>
        <p:nvCxnSpPr>
          <p:cNvPr id="20" name="直線コネクタ 19"/>
          <p:cNvCxnSpPr/>
          <p:nvPr/>
        </p:nvCxnSpPr>
        <p:spPr bwMode="auto">
          <a:xfrm>
            <a:off x="114260" y="4581128"/>
            <a:ext cx="8811510" cy="0"/>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75856" y="1561941"/>
            <a:ext cx="2546504" cy="1909878"/>
          </a:xfrm>
          <a:prstGeom prst="rect">
            <a:avLst/>
          </a:prstGeom>
        </p:spPr>
      </p:pic>
    </p:spTree>
    <p:extLst>
      <p:ext uri="{BB962C8B-B14F-4D97-AF65-F5344CB8AC3E}">
        <p14:creationId xmlns:p14="http://schemas.microsoft.com/office/powerpoint/2010/main" val="3651305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Requirements of </a:t>
            </a:r>
            <a:r>
              <a:rPr lang="en-US" altLang="ja-JP" dirty="0" smtClean="0"/>
              <a:t>the additional use cases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1759846277"/>
              </p:ext>
            </p:extLst>
          </p:nvPr>
        </p:nvGraphicFramePr>
        <p:xfrm>
          <a:off x="611560" y="1654904"/>
          <a:ext cx="7930774" cy="216408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271003">
                <a:tc rowSpan="2">
                  <a:txBody>
                    <a:bodyPr/>
                    <a:lstStyle/>
                    <a:p>
                      <a:r>
                        <a:rPr kumimoji="1" lang="en-US" altLang="ja-JP" sz="1600" dirty="0" smtClean="0"/>
                        <a:t>Robotics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industrial automation</a:t>
                      </a:r>
                      <a:endParaRPr kumimoji="1" lang="ja-JP" altLang="en-US" sz="1600" dirty="0"/>
                    </a:p>
                  </a:txBody>
                  <a:tcPr/>
                </a:tc>
                <a:tc>
                  <a:txBody>
                    <a:bodyPr/>
                    <a:lstStyle/>
                    <a:p>
                      <a:r>
                        <a:rPr kumimoji="1" lang="en-US" altLang="ja-JP" sz="1600" dirty="0" smtClean="0"/>
                        <a:t>Haptic technology</a:t>
                      </a:r>
                      <a:endParaRPr kumimoji="1" lang="ja-JP" altLang="en-US" sz="1600" dirty="0"/>
                    </a:p>
                  </a:txBody>
                  <a:tcPr/>
                </a:tc>
                <a:tc>
                  <a:txBody>
                    <a:bodyPr/>
                    <a:lstStyle/>
                    <a:p>
                      <a:r>
                        <a:rPr kumimoji="1" lang="en-US" altLang="ja-JP" sz="1400" dirty="0" smtClean="0"/>
                        <a:t>&lt; 1 </a:t>
                      </a:r>
                      <a:r>
                        <a:rPr kumimoji="1" lang="en-US" altLang="ja-JP" sz="1400" dirty="0" err="1" smtClean="0"/>
                        <a:t>ms</a:t>
                      </a:r>
                      <a:r>
                        <a:rPr kumimoji="1" lang="en-US" altLang="ja-JP" sz="1400" dirty="0" smtClean="0"/>
                        <a:t> ~ 5 </a:t>
                      </a:r>
                      <a:r>
                        <a:rPr kumimoji="1" lang="en-US" altLang="ja-JP" sz="1400" dirty="0" err="1" smtClean="0"/>
                        <a:t>ms</a:t>
                      </a:r>
                      <a:endParaRPr kumimoji="1" lang="ja-JP" altLang="en-US" sz="1400" dirty="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Loss less</a:t>
                      </a:r>
                      <a:br>
                        <a:rPr kumimoji="1" lang="en-US" altLang="ja-JP" sz="1400" dirty="0" smtClean="0"/>
                      </a:br>
                      <a:r>
                        <a:rPr kumimoji="1" lang="en-US" altLang="ja-JP" sz="1400" dirty="0" smtClean="0"/>
                        <a:t>required</a:t>
                      </a:r>
                      <a:endParaRPr kumimoji="1" lang="ja-JP" altLang="en-US" sz="1400" dirty="0"/>
                    </a:p>
                  </a:txBody>
                  <a:tcPr/>
                </a:tc>
                <a:tc>
                  <a:txBody>
                    <a:bodyPr/>
                    <a:lstStyle/>
                    <a:p>
                      <a:r>
                        <a:rPr kumimoji="1" lang="en-US" altLang="ja-JP" sz="1400" dirty="0" smtClean="0"/>
                        <a:t>&lt; 1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Drone control</a:t>
                      </a:r>
                    </a:p>
                  </a:txBody>
                  <a:tcPr/>
                </a:tc>
                <a:tc>
                  <a:txBody>
                    <a:bodyPr/>
                    <a:lstStyle/>
                    <a:p>
                      <a:r>
                        <a:rPr kumimoji="1" lang="en-US" altLang="ja-JP" sz="1400" dirty="0" smtClean="0"/>
                        <a:t>&lt; 100 </a:t>
                      </a:r>
                      <a:r>
                        <a:rPr kumimoji="1" lang="en-US" altLang="ja-JP" sz="1400" dirty="0" err="1" smtClean="0"/>
                        <a:t>ms</a:t>
                      </a:r>
                      <a:endParaRPr kumimoji="1" lang="ja-JP" altLang="en-US" sz="1400" dirty="0"/>
                    </a:p>
                  </a:txBody>
                  <a:tcPr/>
                </a:tc>
                <a:tc>
                  <a:txBody>
                    <a:bodyPr/>
                    <a:lstStyle/>
                    <a:p>
                      <a:r>
                        <a:rPr kumimoji="1" lang="en-US" altLang="ja-JP" sz="1400" dirty="0" smtClean="0"/>
                        <a:t>&lt; 10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Loss less</a:t>
                      </a:r>
                      <a:br>
                        <a:rPr kumimoji="1" lang="en-US" altLang="ja-JP" sz="1400" dirty="0" smtClean="0"/>
                      </a:br>
                      <a:r>
                        <a:rPr kumimoji="1" lang="en-US" altLang="ja-JP" sz="1400" dirty="0" smtClean="0"/>
                        <a:t>required</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 Mbps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(with video streaming)</a:t>
                      </a:r>
                      <a:endParaRPr kumimoji="1" lang="ja-JP" altLang="en-US" sz="1400" dirty="0"/>
                    </a:p>
                  </a:txBody>
                  <a:tcPr/>
                </a:tc>
                <a:extLst>
                  <a:ext uri="{0D108BD9-81ED-4DB2-BD59-A6C34878D82A}">
                    <a16:rowId xmlns:a16="http://schemas.microsoft.com/office/drawing/2014/main" val="1641963961"/>
                  </a:ext>
                </a:extLst>
              </a:tr>
            </a:tbl>
          </a:graphicData>
        </a:graphic>
      </p:graphicFrame>
      <p:sp>
        <p:nvSpPr>
          <p:cNvPr id="8" name="コンテンツ プレースホルダー 2"/>
          <p:cNvSpPr>
            <a:spLocks noGrp="1"/>
          </p:cNvSpPr>
          <p:nvPr>
            <p:ph idx="1"/>
          </p:nvPr>
        </p:nvSpPr>
        <p:spPr>
          <a:xfrm>
            <a:off x="685800" y="4279127"/>
            <a:ext cx="7770813" cy="2016224"/>
          </a:xfrm>
        </p:spPr>
        <p:txBody>
          <a:bodyPr>
            <a:normAutofit fontScale="85000" lnSpcReduction="10000"/>
          </a:bodyPr>
          <a:lstStyle/>
          <a:p>
            <a:pPr>
              <a:buFont typeface="Arial" panose="020B0604020202020204" pitchFamily="34" charset="0"/>
              <a:buChar char="•"/>
            </a:pPr>
            <a:r>
              <a:rPr lang="en-US" altLang="ja-JP" dirty="0"/>
              <a:t>Requirements of data rate are </a:t>
            </a:r>
            <a:r>
              <a:rPr lang="en-US" altLang="ja-JP" dirty="0" smtClean="0"/>
              <a:t>low for control signals.</a:t>
            </a:r>
          </a:p>
          <a:p>
            <a:pPr lvl="1">
              <a:buFont typeface="Arial" panose="020B0604020202020204" pitchFamily="34" charset="0"/>
              <a:buChar char="•"/>
            </a:pPr>
            <a:r>
              <a:rPr lang="en-US" altLang="ja-JP" dirty="0" smtClean="0"/>
              <a:t>However,  required data rate would be high if these cases require “rich” contents such as video streaming.</a:t>
            </a:r>
          </a:p>
          <a:p>
            <a:pPr lvl="1">
              <a:buFont typeface="Arial" panose="020B0604020202020204" pitchFamily="34" charset="0"/>
              <a:buChar char="•"/>
            </a:pPr>
            <a:r>
              <a:rPr lang="en-US" altLang="ja-JP" dirty="0" smtClean="0"/>
              <a:t>If 4K/8K video streaming is utilized, data rates of </a:t>
            </a:r>
            <a:r>
              <a:rPr lang="en-US" altLang="ja-JP" dirty="0" err="1" smtClean="0"/>
              <a:t>Gbps’</a:t>
            </a:r>
            <a:r>
              <a:rPr lang="en-US" altLang="ja-JP" dirty="0" smtClean="0"/>
              <a:t> might be required.</a:t>
            </a:r>
          </a:p>
          <a:p>
            <a:pPr lvl="1">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Not </a:t>
            </a:r>
            <a:r>
              <a:rPr lang="en-US" altLang="ja-JP" dirty="0" smtClean="0"/>
              <a:t>“best effort”,  </a:t>
            </a:r>
            <a:r>
              <a:rPr lang="en-US" altLang="ja-JP" dirty="0"/>
              <a:t>but “guaranteed” communication is required</a:t>
            </a:r>
            <a:r>
              <a:rPr lang="en-US" altLang="ja-JP" dirty="0" smtClean="0"/>
              <a:t>.</a:t>
            </a:r>
            <a:endParaRPr lang="en-US" altLang="ja-JP" dirty="0"/>
          </a:p>
        </p:txBody>
      </p:sp>
      <p:sp>
        <p:nvSpPr>
          <p:cNvPr id="9" name="テキスト ボックス 8"/>
          <p:cNvSpPr txBox="1"/>
          <p:nvPr/>
        </p:nvSpPr>
        <p:spPr>
          <a:xfrm>
            <a:off x="4175162" y="3902563"/>
            <a:ext cx="4367172" cy="276999"/>
          </a:xfrm>
          <a:prstGeom prst="rect">
            <a:avLst/>
          </a:prstGeom>
          <a:noFill/>
        </p:spPr>
        <p:txBody>
          <a:bodyPr wrap="square" rtlCol="0">
            <a:spAutoFit/>
          </a:bodyPr>
          <a:lstStyle/>
          <a:p>
            <a:r>
              <a:rPr lang="en-US" altLang="ja-JP" sz="1200" dirty="0">
                <a:solidFill>
                  <a:schemeClr val="tx1"/>
                </a:solidFill>
              </a:rPr>
              <a:t>*Detailed numbers of the requirements are further investigation.</a:t>
            </a:r>
          </a:p>
        </p:txBody>
      </p:sp>
    </p:spTree>
    <p:extLst>
      <p:ext uri="{BB962C8B-B14F-4D97-AF65-F5344CB8AC3E}">
        <p14:creationId xmlns:p14="http://schemas.microsoft.com/office/powerpoint/2010/main" val="4222105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606425"/>
            <a:ext cx="7770813" cy="1065213"/>
          </a:xfrm>
        </p:spPr>
        <p:txBody>
          <a:bodyPr/>
          <a:lstStyle/>
          <a:p>
            <a:r>
              <a:rPr kumimoji="1" lang="en-US" altLang="ja-JP" sz="2500" dirty="0" smtClean="0"/>
              <a:t>Requirements of use cases on the RTA TIG’s report [1] </a:t>
            </a:r>
            <a:endParaRPr kumimoji="1" lang="ja-JP" altLang="en-US" sz="25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63645473"/>
              </p:ext>
            </p:extLst>
          </p:nvPr>
        </p:nvGraphicFramePr>
        <p:xfrm>
          <a:off x="611560" y="1654904"/>
          <a:ext cx="7930774" cy="356616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br>
                        <a:rPr kumimoji="1" lang="en-US" altLang="ja-JP" dirty="0" smtClean="0"/>
                      </a:br>
                      <a:r>
                        <a:rPr kumimoji="1" lang="en-US" altLang="ja-JP" dirty="0" smtClean="0"/>
                        <a:t>[4]</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173537">
                <a:tc gridSpan="2">
                  <a:txBody>
                    <a:bodyPr/>
                    <a:lstStyle/>
                    <a:p>
                      <a:r>
                        <a:rPr kumimoji="1" lang="en-US" altLang="ja-JP" sz="1600" dirty="0" smtClean="0"/>
                        <a:t>Real-time gaming [1]</a:t>
                      </a:r>
                      <a:endParaRPr kumimoji="1" lang="ja-JP" altLang="en-US" sz="1600" dirty="0"/>
                    </a:p>
                  </a:txBody>
                  <a:tcPr/>
                </a:tc>
                <a:tc hMerge="1">
                  <a:txBody>
                    <a:bodyPr/>
                    <a:lstStyle/>
                    <a:p>
                      <a:endParaRPr kumimoji="1" lang="ja-JP" altLang="en-US" sz="1600" dirty="0"/>
                    </a:p>
                  </a:txBody>
                  <a:tcPr/>
                </a:tc>
                <a:tc>
                  <a:txBody>
                    <a:bodyPr/>
                    <a:lstStyle/>
                    <a:p>
                      <a:r>
                        <a:rPr kumimoji="1" lang="en-US" altLang="ja-JP" sz="1400" dirty="0" smtClean="0"/>
                        <a:t>&lt; 10 </a:t>
                      </a:r>
                      <a:r>
                        <a:rPr kumimoji="1" lang="en-US" altLang="ja-JP" sz="1400" dirty="0" err="1" smtClean="0"/>
                        <a:t>ms</a:t>
                      </a:r>
                      <a:endParaRPr kumimoji="1" lang="ja-JP" altLang="en-US" sz="1400" dirty="0"/>
                    </a:p>
                  </a:txBody>
                  <a:tcPr/>
                </a:tc>
                <a:tc>
                  <a:txBody>
                    <a:bodyPr/>
                    <a:lstStyle/>
                    <a:p>
                      <a:r>
                        <a:rPr kumimoji="1" lang="en-US" altLang="ja-JP" sz="1400" dirty="0" smtClean="0"/>
                        <a:t>&lt; 5 </a:t>
                      </a:r>
                      <a:r>
                        <a:rPr kumimoji="1" lang="en-US" altLang="ja-JP" sz="1400" dirty="0" err="1" smtClean="0"/>
                        <a:t>ms</a:t>
                      </a:r>
                      <a:endParaRPr kumimoji="1" lang="ja-JP" altLang="en-US" sz="1400" dirty="0"/>
                    </a:p>
                  </a:txBody>
                  <a:tcPr/>
                </a:tc>
                <a:tc>
                  <a:txBody>
                    <a:bodyPr/>
                    <a:lstStyle/>
                    <a:p>
                      <a:r>
                        <a:rPr kumimoji="1" lang="en-US" altLang="ja-JP" sz="1400" dirty="0" smtClean="0"/>
                        <a:t>&lt; 0.1 %</a:t>
                      </a:r>
                      <a:endParaRPr kumimoji="1" lang="ja-JP" altLang="en-US" sz="1400" dirty="0"/>
                    </a:p>
                  </a:txBody>
                  <a:tcPr/>
                </a:tc>
                <a:tc>
                  <a:txBody>
                    <a:bodyPr/>
                    <a:lstStyle/>
                    <a:p>
                      <a:r>
                        <a:rPr kumimoji="1" lang="en-US" altLang="ja-JP" sz="1400" dirty="0" smtClean="0"/>
                        <a:t>&lt;</a:t>
                      </a:r>
                      <a:r>
                        <a:rPr kumimoji="1" lang="en-US" altLang="ja-JP" sz="1400" baseline="0" dirty="0" smtClean="0"/>
                        <a:t> 1 Mbps</a:t>
                      </a:r>
                      <a:endParaRPr kumimoji="1" lang="en-US" altLang="ja-JP" sz="1400" dirty="0" smtClean="0"/>
                    </a:p>
                  </a:txBody>
                  <a:tcPr/>
                </a:tc>
                <a:extLst>
                  <a:ext uri="{0D108BD9-81ED-4DB2-BD59-A6C34878D82A}">
                    <a16:rowId xmlns:a16="http://schemas.microsoft.com/office/drawing/2014/main" val="1967665598"/>
                  </a:ext>
                </a:extLst>
              </a:tr>
              <a:tr h="271003">
                <a:tc rowSpan="5">
                  <a:txBody>
                    <a:bodyPr/>
                    <a:lstStyle/>
                    <a:p>
                      <a:r>
                        <a:rPr kumimoji="1" lang="en-US" altLang="ja-JP" sz="1600" dirty="0" smtClean="0"/>
                        <a:t>Robotics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industrial automation [3]</a:t>
                      </a:r>
                      <a:endParaRPr kumimoji="1" lang="ja-JP" altLang="en-US" sz="1600" dirty="0"/>
                    </a:p>
                  </a:txBody>
                  <a:tcPr/>
                </a:tc>
                <a:tc>
                  <a:txBody>
                    <a:bodyPr/>
                    <a:lstStyle/>
                    <a:p>
                      <a:r>
                        <a:rPr kumimoji="1" lang="en-US" altLang="ja-JP" sz="1600" dirty="0" smtClean="0"/>
                        <a:t>Equipment control</a:t>
                      </a:r>
                      <a:endParaRPr kumimoji="1" lang="ja-JP" altLang="en-US" sz="1600" dirty="0"/>
                    </a:p>
                  </a:txBody>
                  <a:tcPr/>
                </a:tc>
                <a:tc>
                  <a:txBody>
                    <a:bodyPr/>
                    <a:lstStyle/>
                    <a:p>
                      <a:r>
                        <a:rPr kumimoji="1" lang="en-US" altLang="ja-JP" sz="1400" dirty="0" smtClean="0"/>
                        <a:t>&lt; 1 </a:t>
                      </a:r>
                      <a:r>
                        <a:rPr kumimoji="1" lang="en-US" altLang="ja-JP" sz="1400" dirty="0" err="1" smtClean="0"/>
                        <a:t>ms</a:t>
                      </a:r>
                      <a:r>
                        <a:rPr kumimoji="1" lang="en-US" altLang="ja-JP" sz="1400" dirty="0" smtClean="0"/>
                        <a:t> ~ 10 </a:t>
                      </a:r>
                      <a:r>
                        <a:rPr kumimoji="1" lang="en-US" altLang="ja-JP" sz="1400" dirty="0" err="1" smtClean="0"/>
                        <a:t>ms</a:t>
                      </a:r>
                      <a:endParaRPr kumimoji="1" lang="ja-JP" altLang="en-US" sz="1400" dirty="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r>
                        <a:rPr kumimoji="1" lang="en-US" altLang="ja-JP" sz="1400" dirty="0" smtClean="0"/>
                        <a:t>&lt; 1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Quality</a:t>
                      </a:r>
                      <a:r>
                        <a:rPr kumimoji="1" lang="en-US" altLang="ja-JP" sz="1600" baseline="0" dirty="0" smtClean="0"/>
                        <a:t> supervision</a:t>
                      </a:r>
                      <a:endParaRPr kumimoji="1" lang="ja-JP" altLang="en-US" sz="1600" dirty="0"/>
                    </a:p>
                  </a:txBody>
                  <a:tcPr/>
                </a:tc>
                <a:tc>
                  <a:txBody>
                    <a:bodyPr/>
                    <a:lstStyle/>
                    <a:p>
                      <a:r>
                        <a:rPr kumimoji="1" lang="en-US" altLang="ja-JP" sz="1400" dirty="0" smtClean="0"/>
                        <a:t>&gt; 10’s </a:t>
                      </a:r>
                      <a:r>
                        <a:rPr kumimoji="1" lang="en-US" altLang="ja-JP" sz="1400" dirty="0" err="1" smtClean="0"/>
                        <a:t>ms</a:t>
                      </a:r>
                      <a:endParaRPr kumimoji="1" lang="ja-JP" altLang="en-US" sz="1400" dirty="0"/>
                    </a:p>
                  </a:txBody>
                  <a:tcPr/>
                </a:tc>
                <a:tc>
                  <a:txBody>
                    <a:bodyPr/>
                    <a:lstStyle/>
                    <a:p>
                      <a:r>
                        <a:rPr kumimoji="1" lang="en-US" altLang="ja-JP" sz="1400" dirty="0" smtClean="0"/>
                        <a:t>&gt; 1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1641963961"/>
                  </a:ext>
                </a:extLst>
              </a:tr>
              <a:tr h="271003">
                <a:tc vMerge="1">
                  <a:txBody>
                    <a:bodyPr/>
                    <a:lstStyle/>
                    <a:p>
                      <a:endParaRPr kumimoji="1" lang="ja-JP" altLang="en-US" sz="1600" dirty="0"/>
                    </a:p>
                  </a:txBody>
                  <a:tcPr/>
                </a:tc>
                <a:tc>
                  <a:txBody>
                    <a:bodyPr/>
                    <a:lstStyle/>
                    <a:p>
                      <a:r>
                        <a:rPr kumimoji="1" lang="en-US" altLang="ja-JP" sz="1600" dirty="0" smtClean="0"/>
                        <a:t>Factory resource</a:t>
                      </a:r>
                      <a:r>
                        <a:rPr kumimoji="1" lang="en-US" altLang="ja-JP" sz="1600" baseline="0" dirty="0" smtClean="0"/>
                        <a:t> management</a:t>
                      </a:r>
                      <a:endParaRPr kumimoji="1" lang="ja-JP" altLang="en-US" sz="1600" dirty="0"/>
                    </a:p>
                  </a:txBody>
                  <a:tcPr/>
                </a:tc>
                <a:tc>
                  <a:txBody>
                    <a:bodyPr/>
                    <a:lstStyle/>
                    <a:p>
                      <a:r>
                        <a:rPr kumimoji="1" lang="en-US" altLang="ja-JP" sz="1400" dirty="0" smtClean="0"/>
                        <a:t>&gt; 100 </a:t>
                      </a:r>
                      <a:r>
                        <a:rPr kumimoji="1" lang="en-US" altLang="ja-JP" sz="1400" dirty="0" err="1" smtClean="0"/>
                        <a:t>ms</a:t>
                      </a:r>
                      <a:endParaRPr kumimoji="1" lang="ja-JP" altLang="en-US" sz="1400" dirty="0"/>
                    </a:p>
                  </a:txBody>
                  <a:tcPr/>
                </a:tc>
                <a:tc>
                  <a:txBody>
                    <a:bodyPr/>
                    <a:lstStyle/>
                    <a:p>
                      <a:r>
                        <a:rPr kumimoji="1" lang="en-US" altLang="ja-JP" sz="1400" dirty="0" smtClean="0"/>
                        <a:t>&gt; 20 </a:t>
                      </a:r>
                      <a:r>
                        <a:rPr kumimoji="1" lang="en-US" altLang="ja-JP" sz="1400" dirty="0" err="1" smtClean="0"/>
                        <a:t>ms</a:t>
                      </a:r>
                      <a:endParaRPr kumimoji="1" lang="ja-JP" altLang="en-US" sz="1400" dirty="0"/>
                    </a:p>
                  </a:txBody>
                  <a:tcPr/>
                </a:tc>
                <a:tc>
                  <a:txBody>
                    <a:bodyPr/>
                    <a:lstStyle/>
                    <a:p>
                      <a:r>
                        <a:rPr kumimoji="1" lang="en-US" altLang="ja-JP" sz="1400" dirty="0" smtClean="0"/>
                        <a:t>Varies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4132588444"/>
                  </a:ext>
                </a:extLst>
              </a:tr>
              <a:tr h="173537">
                <a:tc vMerge="1">
                  <a:txBody>
                    <a:bodyPr/>
                    <a:lstStyle/>
                    <a:p>
                      <a:endParaRPr kumimoji="1" lang="ja-JP" altLang="en-US" sz="1600" dirty="0"/>
                    </a:p>
                  </a:txBody>
                  <a:tcPr/>
                </a:tc>
                <a:tc>
                  <a:txBody>
                    <a:bodyPr/>
                    <a:lstStyle/>
                    <a:p>
                      <a:r>
                        <a:rPr kumimoji="1" lang="en-US" altLang="ja-JP" sz="1600" dirty="0" smtClean="0"/>
                        <a:t>Display</a:t>
                      </a:r>
                      <a:endParaRPr kumimoji="1" lang="ja-JP" altLang="en-US" sz="1600" dirty="0"/>
                    </a:p>
                  </a:txBody>
                  <a:tcPr/>
                </a:tc>
                <a:tc>
                  <a:txBody>
                    <a:bodyPr/>
                    <a:lstStyle/>
                    <a:p>
                      <a:r>
                        <a:rPr kumimoji="1" lang="en-US" altLang="ja-JP" sz="1400" dirty="0" smtClean="0"/>
                        <a:t>&gt; 100 </a:t>
                      </a:r>
                      <a:r>
                        <a:rPr kumimoji="1" lang="en-US" altLang="ja-JP" sz="1400" dirty="0" err="1" smtClean="0"/>
                        <a:t>ms</a:t>
                      </a:r>
                      <a:endParaRPr kumimoji="1" lang="ja-JP" altLang="en-US" sz="1400" dirty="0"/>
                    </a:p>
                  </a:txBody>
                  <a:tcPr/>
                </a:tc>
                <a:tc>
                  <a:txBody>
                    <a:bodyPr/>
                    <a:lstStyle/>
                    <a:p>
                      <a:r>
                        <a:rPr kumimoji="1" lang="en-US" altLang="ja-JP" sz="1400" dirty="0" smtClean="0"/>
                        <a:t>&gt;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Varies</a:t>
                      </a:r>
                      <a:endParaRPr kumimoji="1" lang="ja-JP" altLang="en-US" sz="1400" dirty="0" smtClean="0"/>
                    </a:p>
                  </a:txBody>
                  <a:tcPr/>
                </a:tc>
                <a:tc>
                  <a:txBody>
                    <a:bodyPr/>
                    <a:lstStyle/>
                    <a:p>
                      <a:r>
                        <a:rPr kumimoji="1" lang="en-US" altLang="ja-JP" sz="1400" dirty="0" smtClean="0"/>
                        <a:t>&lt; 10’s  Mbps</a:t>
                      </a:r>
                      <a:endParaRPr kumimoji="1" lang="ja-JP" altLang="en-US" sz="1400" dirty="0"/>
                    </a:p>
                  </a:txBody>
                  <a:tcPr/>
                </a:tc>
                <a:extLst>
                  <a:ext uri="{0D108BD9-81ED-4DB2-BD59-A6C34878D82A}">
                    <a16:rowId xmlns:a16="http://schemas.microsoft.com/office/drawing/2014/main" val="2613193795"/>
                  </a:ext>
                </a:extLst>
              </a:tr>
              <a:tr h="242476">
                <a:tc vMerge="1">
                  <a:txBody>
                    <a:bodyPr/>
                    <a:lstStyle/>
                    <a:p>
                      <a:endParaRPr kumimoji="1" lang="ja-JP" altLang="en-US" sz="1600" dirty="0"/>
                    </a:p>
                  </a:txBody>
                  <a:tcPr/>
                </a:tc>
                <a:tc>
                  <a:txBody>
                    <a:bodyPr/>
                    <a:lstStyle/>
                    <a:p>
                      <a:r>
                        <a:rPr kumimoji="1" lang="en-US" altLang="ja-JP" sz="1600" dirty="0" smtClean="0"/>
                        <a:t>Human safety</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a:t>
                      </a:r>
                      <a:r>
                        <a:rPr kumimoji="1" lang="en-US" altLang="ja-JP" sz="1400" dirty="0" err="1" smtClean="0"/>
                        <a:t>ms</a:t>
                      </a:r>
                      <a:r>
                        <a:rPr kumimoji="1" lang="en-US" altLang="ja-JP" sz="1400" dirty="0" smtClean="0"/>
                        <a:t> ~ 10 </a:t>
                      </a:r>
                      <a:r>
                        <a:rPr kumimoji="1" lang="en-US" altLang="ja-JP" sz="1400" dirty="0" err="1" smtClean="0"/>
                        <a:t>ms</a:t>
                      </a:r>
                      <a:endParaRPr kumimoji="1" lang="ja-JP" altLang="en-US" sz="1400" dirty="0" smtClean="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2717728831"/>
                  </a:ext>
                </a:extLst>
              </a:tr>
            </a:tbl>
          </a:graphicData>
        </a:graphic>
      </p:graphicFrame>
      <p:sp>
        <p:nvSpPr>
          <p:cNvPr id="8" name="テキスト ボックス 7"/>
          <p:cNvSpPr txBox="1"/>
          <p:nvPr/>
        </p:nvSpPr>
        <p:spPr>
          <a:xfrm>
            <a:off x="6228184" y="5221064"/>
            <a:ext cx="2509125" cy="276999"/>
          </a:xfrm>
          <a:prstGeom prst="rect">
            <a:avLst/>
          </a:prstGeom>
          <a:noFill/>
        </p:spPr>
        <p:txBody>
          <a:bodyPr wrap="square" rtlCol="0">
            <a:spAutoFit/>
          </a:bodyPr>
          <a:lstStyle/>
          <a:p>
            <a:r>
              <a:rPr lang="en-US" altLang="ja-JP" sz="1200" dirty="0" smtClean="0">
                <a:solidFill>
                  <a:schemeClr val="tx1"/>
                </a:solidFill>
              </a:rPr>
              <a:t>*Jitter values are calculated from [3]</a:t>
            </a:r>
          </a:p>
        </p:txBody>
      </p:sp>
      <p:sp>
        <p:nvSpPr>
          <p:cNvPr id="10" name="正方形/長方形 9"/>
          <p:cNvSpPr/>
          <p:nvPr/>
        </p:nvSpPr>
        <p:spPr bwMode="auto">
          <a:xfrm>
            <a:off x="7236296" y="2276872"/>
            <a:ext cx="1306038" cy="294419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正方形/長方形 14"/>
          <p:cNvSpPr/>
          <p:nvPr/>
        </p:nvSpPr>
        <p:spPr bwMode="auto">
          <a:xfrm>
            <a:off x="6228184" y="2636912"/>
            <a:ext cx="956508" cy="2584152"/>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コンテンツ プレースホルダー 2"/>
          <p:cNvSpPr>
            <a:spLocks noGrp="1"/>
          </p:cNvSpPr>
          <p:nvPr>
            <p:ph idx="1"/>
          </p:nvPr>
        </p:nvSpPr>
        <p:spPr>
          <a:xfrm>
            <a:off x="685800" y="5445224"/>
            <a:ext cx="7770813" cy="977349"/>
          </a:xfrm>
        </p:spPr>
        <p:txBody>
          <a:bodyPr>
            <a:normAutofit fontScale="92500" lnSpcReduction="20000"/>
          </a:bodyPr>
          <a:lstStyle/>
          <a:p>
            <a:pPr>
              <a:buFont typeface="Arial" panose="020B0604020202020204" pitchFamily="34" charset="0"/>
              <a:buChar char="•"/>
            </a:pPr>
            <a:r>
              <a:rPr lang="en-US" altLang="ja-JP" dirty="0"/>
              <a:t>Requirements of data rate are </a:t>
            </a:r>
            <a:r>
              <a:rPr lang="en-US" altLang="ja-JP" dirty="0" smtClean="0"/>
              <a:t>low as well.</a:t>
            </a:r>
            <a:endParaRPr lang="en-US" altLang="ja-JP" dirty="0"/>
          </a:p>
          <a:p>
            <a:pPr>
              <a:buFont typeface="Arial" panose="020B0604020202020204" pitchFamily="34" charset="0"/>
              <a:buChar char="•"/>
            </a:pPr>
            <a:r>
              <a:rPr lang="en-US" altLang="ja-JP" dirty="0"/>
              <a:t>According to </a:t>
            </a:r>
            <a:r>
              <a:rPr lang="en-US" altLang="ja-JP" dirty="0" smtClean="0"/>
              <a:t>[4], </a:t>
            </a:r>
            <a:r>
              <a:rPr lang="en-US" altLang="ja-JP" dirty="0"/>
              <a:t>most industrial automations require </a:t>
            </a:r>
            <a:r>
              <a:rPr lang="en-US" altLang="ja-JP" dirty="0" smtClean="0"/>
              <a:t>“loss less” (BLER of 10</a:t>
            </a:r>
            <a:r>
              <a:rPr lang="en-US" altLang="ja-JP" baseline="30000" dirty="0" smtClean="0"/>
              <a:t>-7</a:t>
            </a:r>
            <a:r>
              <a:rPr lang="en-US" altLang="ja-JP" dirty="0" smtClean="0"/>
              <a:t> % to 10</a:t>
            </a:r>
            <a:r>
              <a:rPr lang="en-US" altLang="ja-JP" baseline="30000" dirty="0" smtClean="0"/>
              <a:t>-5 </a:t>
            </a:r>
            <a:r>
              <a:rPr lang="en-US" altLang="ja-JP" dirty="0" smtClean="0"/>
              <a:t>%).</a:t>
            </a:r>
            <a:endParaRPr lang="en-US" altLang="ja-JP" dirty="0"/>
          </a:p>
        </p:txBody>
      </p:sp>
    </p:spTree>
    <p:extLst>
      <p:ext uri="{BB962C8B-B14F-4D97-AF65-F5344CB8AC3E}">
        <p14:creationId xmlns:p14="http://schemas.microsoft.com/office/powerpoint/2010/main" val="435558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Real-time gaming in the future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a:bodyPr>
          <a:lstStyle/>
          <a:p>
            <a:pPr>
              <a:buFont typeface="Arial" panose="020B0604020202020204" pitchFamily="34" charset="0"/>
              <a:buChar char="•"/>
            </a:pPr>
            <a:r>
              <a:rPr lang="en-US" altLang="ja-JP" dirty="0" smtClean="0"/>
              <a:t>According to the Report of RTA TIG, requirements of data rate is very low because only control signals are considered.</a:t>
            </a:r>
          </a:p>
          <a:p>
            <a:pPr>
              <a:buFont typeface="Arial" panose="020B0604020202020204" pitchFamily="34" charset="0"/>
              <a:buChar char="•"/>
            </a:pPr>
            <a:endParaRPr kumimoji="1" lang="en-US" altLang="ja-JP" dirty="0"/>
          </a:p>
          <a:p>
            <a:pPr>
              <a:buFont typeface="Arial" panose="020B0604020202020204" pitchFamily="34" charset="0"/>
              <a:buChar char="•"/>
            </a:pPr>
            <a:r>
              <a:rPr lang="en-US" altLang="ja-JP" dirty="0"/>
              <a:t>The communication </a:t>
            </a:r>
            <a:r>
              <a:rPr lang="en-US" altLang="ja-JP" dirty="0" smtClean="0"/>
              <a:t>bandwidth </a:t>
            </a:r>
            <a:r>
              <a:rPr lang="en-US" altLang="ja-JP" dirty="0"/>
              <a:t>a console and a controller (a user equipment device) will be “rich” such as </a:t>
            </a:r>
            <a:r>
              <a:rPr lang="en-US" altLang="ja-JP" dirty="0" smtClean="0"/>
              <a:t>wireless VR </a:t>
            </a:r>
            <a:r>
              <a:rPr lang="en-US" altLang="ja-JP" dirty="0"/>
              <a:t>application in the </a:t>
            </a:r>
            <a:r>
              <a:rPr lang="en-US" altLang="ja-JP" dirty="0" smtClean="0"/>
              <a:t>real-time </a:t>
            </a:r>
            <a:r>
              <a:rPr lang="en-US" altLang="ja-JP" dirty="0"/>
              <a:t>gaming in the future. </a:t>
            </a:r>
          </a:p>
          <a:p>
            <a:pPr lvl="1">
              <a:buFont typeface="Arial" panose="020B0604020202020204" pitchFamily="34" charset="0"/>
              <a:buChar char="•"/>
            </a:pPr>
            <a:r>
              <a:rPr lang="en-US" altLang="ja-JP" dirty="0"/>
              <a:t>Approximately 5 </a:t>
            </a:r>
            <a:r>
              <a:rPr lang="en-US" altLang="ja-JP" dirty="0" err="1"/>
              <a:t>Gbps</a:t>
            </a:r>
            <a:r>
              <a:rPr lang="en-US" altLang="ja-JP" dirty="0"/>
              <a:t> </a:t>
            </a:r>
            <a:r>
              <a:rPr lang="en-US" altLang="ja-JP" dirty="0" smtClean="0"/>
              <a:t>will be </a:t>
            </a:r>
            <a:r>
              <a:rPr lang="en-US" altLang="ja-JP" dirty="0"/>
              <a:t>required for </a:t>
            </a:r>
            <a:r>
              <a:rPr lang="en-US" altLang="ja-JP" dirty="0" smtClean="0"/>
              <a:t>VR </a:t>
            </a:r>
            <a:r>
              <a:rPr lang="en-US" altLang="ja-JP" dirty="0" smtClean="0"/>
              <a:t>(8K, 90+FPS, HDR,  6 Depth of Field video or free-viewpoint) [2].</a:t>
            </a:r>
            <a:endParaRPr kumimoji="1" lang="ja-JP" altLang="en-US" dirty="0"/>
          </a:p>
        </p:txBody>
      </p:sp>
    </p:spTree>
    <p:extLst>
      <p:ext uri="{BB962C8B-B14F-4D97-AF65-F5344CB8AC3E}">
        <p14:creationId xmlns:p14="http://schemas.microsoft.com/office/powerpoint/2010/main" val="1420138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Requirements of </a:t>
            </a:r>
            <a:r>
              <a:rPr kumimoji="1" lang="en-US" altLang="ja-JP" sz="2800" dirty="0" smtClean="0"/>
              <a:t>VR</a:t>
            </a:r>
            <a:r>
              <a:rPr kumimoji="1" lang="en-US" altLang="ja-JP" sz="2800" dirty="0" smtClean="0"/>
              <a:t>, 4K/8K video [5]</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2160271842"/>
              </p:ext>
            </p:extLst>
          </p:nvPr>
        </p:nvGraphicFramePr>
        <p:xfrm>
          <a:off x="611560" y="1916832"/>
          <a:ext cx="7930774" cy="271272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271003">
                <a:tc rowSpan="2">
                  <a:txBody>
                    <a:bodyPr/>
                    <a:lstStyle/>
                    <a:p>
                      <a:r>
                        <a:rPr kumimoji="1" lang="en-US" altLang="ja-JP" sz="1600" dirty="0" smtClean="0"/>
                        <a:t>VR</a:t>
                      </a:r>
                      <a:endParaRPr kumimoji="1" lang="ja-JP" altLang="en-US" sz="1600" dirty="0"/>
                    </a:p>
                  </a:txBody>
                  <a:tcPr/>
                </a:tc>
                <a:tc>
                  <a:txBody>
                    <a:bodyPr/>
                    <a:lstStyle/>
                    <a:p>
                      <a:r>
                        <a:rPr kumimoji="1" lang="en-US" altLang="ja-JP" sz="1600" dirty="0" smtClean="0"/>
                        <a:t>Partial immersion</a:t>
                      </a:r>
                    </a:p>
                  </a:txBody>
                  <a:tcPr/>
                </a:tc>
                <a:tc>
                  <a:txBody>
                    <a:bodyPr/>
                    <a:lstStyle/>
                    <a:p>
                      <a:r>
                        <a:rPr kumimoji="1" lang="en-US" altLang="ja-JP" sz="1400" dirty="0" smtClean="0"/>
                        <a:t>&lt;10  </a:t>
                      </a:r>
                      <a:r>
                        <a:rPr kumimoji="1" lang="en-US" altLang="ja-JP" sz="1400" dirty="0" err="1" smtClean="0"/>
                        <a:t>ms</a:t>
                      </a:r>
                      <a:endParaRPr kumimoji="1" lang="ja-JP" altLang="en-US" sz="1400" dirty="0"/>
                    </a:p>
                  </a:txBody>
                  <a:tcPr/>
                </a:tc>
                <a:tc rowSpan="2" gridSpan="2">
                  <a:txBody>
                    <a:bodyPr/>
                    <a:lstStyle/>
                    <a:p>
                      <a:r>
                        <a:rPr kumimoji="1" lang="en-US" altLang="ja-JP" sz="1400" dirty="0" smtClean="0"/>
                        <a:t>(not</a:t>
                      </a:r>
                      <a:r>
                        <a:rPr kumimoji="1" lang="en-US" altLang="ja-JP" sz="1400" baseline="0" dirty="0" smtClean="0"/>
                        <a:t> mentioned)</a:t>
                      </a:r>
                      <a:endParaRPr kumimoji="1" lang="ja-JP" altLang="en-US" sz="1400" dirty="0"/>
                    </a:p>
                  </a:txBody>
                  <a:tcPr/>
                </a:tc>
                <a:tc rowSpan="2" hMerge="1">
                  <a:txBody>
                    <a:bodyPr/>
                    <a:lstStyle/>
                    <a:p>
                      <a:endParaRPr kumimoji="1" lang="ja-JP" altLang="en-US" sz="1400" dirty="0"/>
                    </a:p>
                  </a:txBody>
                  <a:tcPr/>
                </a:tc>
                <a:tc>
                  <a:txBody>
                    <a:bodyPr/>
                    <a:lstStyle/>
                    <a:p>
                      <a:r>
                        <a:rPr kumimoji="1" lang="en-US" altLang="ja-JP" sz="1400" dirty="0" smtClean="0"/>
                        <a:t>&gt; 500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Deep immersion</a:t>
                      </a:r>
                    </a:p>
                  </a:txBody>
                  <a:tcPr/>
                </a:tc>
                <a:tc>
                  <a:txBody>
                    <a:bodyPr/>
                    <a:lstStyle/>
                    <a:p>
                      <a:r>
                        <a:rPr kumimoji="1" lang="en-US" altLang="ja-JP" sz="1400" dirty="0" smtClean="0"/>
                        <a:t>&lt; 5 </a:t>
                      </a:r>
                      <a:r>
                        <a:rPr kumimoji="1" lang="en-US" altLang="ja-JP" sz="1400" dirty="0" err="1" smtClean="0"/>
                        <a:t>ms</a:t>
                      </a:r>
                      <a:endParaRPr kumimoji="1" lang="ja-JP" altLang="en-US" sz="1400" dirty="0"/>
                    </a:p>
                  </a:txBody>
                  <a:tcPr/>
                </a:tc>
                <a:tc gridSpan="2" vMerge="1">
                  <a:txBody>
                    <a:bodyPr/>
                    <a:lstStyle/>
                    <a:p>
                      <a:endParaRPr kumimoji="1" lang="ja-JP" altLang="en-US" sz="1400" dirty="0"/>
                    </a:p>
                  </a:txBody>
                  <a:tcPr/>
                </a:tc>
                <a:tc hMerge="1"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1000 Mbps</a:t>
                      </a:r>
                      <a:endParaRPr kumimoji="1" lang="ja-JP" altLang="en-US" sz="1400" dirty="0"/>
                    </a:p>
                  </a:txBody>
                  <a:tcPr/>
                </a:tc>
                <a:extLst>
                  <a:ext uri="{0D108BD9-81ED-4DB2-BD59-A6C34878D82A}">
                    <a16:rowId xmlns:a16="http://schemas.microsoft.com/office/drawing/2014/main" val="1641963961"/>
                  </a:ext>
                </a:extLst>
              </a:tr>
              <a:tr h="271003">
                <a:tc rowSpan="2">
                  <a:txBody>
                    <a:bodyPr/>
                    <a:lstStyle/>
                    <a:p>
                      <a:r>
                        <a:rPr kumimoji="1" lang="en-US" altLang="ja-JP" sz="1600" dirty="0" smtClean="0"/>
                        <a:t>Video</a:t>
                      </a:r>
                      <a:endParaRPr kumimoji="1" lang="ja-JP" altLang="en-US" sz="1600" dirty="0"/>
                    </a:p>
                  </a:txBody>
                  <a:tcPr/>
                </a:tc>
                <a:tc>
                  <a:txBody>
                    <a:bodyPr/>
                    <a:lstStyle/>
                    <a:p>
                      <a:r>
                        <a:rPr kumimoji="1" lang="en-US" altLang="ja-JP" sz="1600" dirty="0" smtClean="0"/>
                        <a:t>4K</a:t>
                      </a:r>
                      <a:r>
                        <a:rPr kumimoji="1" lang="en-US" altLang="ja-JP" sz="1600" baseline="0" dirty="0" smtClean="0"/>
                        <a:t> (Compressed)</a:t>
                      </a:r>
                      <a:endParaRPr kumimoji="1" lang="en-US" altLang="ja-JP" sz="1600" dirty="0" smtClean="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3e-7</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a:t>
                      </a:r>
                      <a:r>
                        <a:rPr kumimoji="1" lang="en-US" altLang="ja-JP" sz="1400" baseline="0" dirty="0" smtClean="0"/>
                        <a:t> Mbps</a:t>
                      </a:r>
                      <a:endParaRPr kumimoji="1" lang="ja-JP" altLang="en-US" sz="1400" dirty="0"/>
                    </a:p>
                  </a:txBody>
                  <a:tcPr/>
                </a:tc>
                <a:extLst>
                  <a:ext uri="{0D108BD9-81ED-4DB2-BD59-A6C34878D82A}">
                    <a16:rowId xmlns:a16="http://schemas.microsoft.com/office/drawing/2014/main" val="1439282549"/>
                  </a:ext>
                </a:extLst>
              </a:tr>
              <a:tr h="271003">
                <a:tc vMerge="1">
                  <a:txBody>
                    <a:bodyPr/>
                    <a:lstStyle/>
                    <a:p>
                      <a:endParaRPr kumimoji="1" lang="ja-JP" altLang="en-US" sz="1600" dirty="0"/>
                    </a:p>
                  </a:txBody>
                  <a:tcPr/>
                </a:tc>
                <a:tc>
                  <a:txBody>
                    <a:bodyPr/>
                    <a:lstStyle/>
                    <a:p>
                      <a:r>
                        <a:rPr kumimoji="1" lang="en-US" altLang="ja-JP" sz="1600" dirty="0" smtClean="0"/>
                        <a:t>8K (Compressed)</a:t>
                      </a:r>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3e-7</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200 Mbps</a:t>
                      </a:r>
                      <a:endParaRPr kumimoji="1" lang="ja-JP" altLang="en-US" sz="1400" dirty="0"/>
                    </a:p>
                  </a:txBody>
                  <a:tcPr/>
                </a:tc>
                <a:extLst>
                  <a:ext uri="{0D108BD9-81ED-4DB2-BD59-A6C34878D82A}">
                    <a16:rowId xmlns:a16="http://schemas.microsoft.com/office/drawing/2014/main" val="1508089923"/>
                  </a:ext>
                </a:extLst>
              </a:tr>
            </a:tbl>
          </a:graphicData>
        </a:graphic>
      </p:graphicFrame>
      <p:sp>
        <p:nvSpPr>
          <p:cNvPr id="8" name="コンテンツ プレースホルダー 2"/>
          <p:cNvSpPr>
            <a:spLocks noGrp="1"/>
          </p:cNvSpPr>
          <p:nvPr>
            <p:ph idx="1"/>
          </p:nvPr>
        </p:nvSpPr>
        <p:spPr>
          <a:xfrm>
            <a:off x="685800" y="4826134"/>
            <a:ext cx="7770813" cy="1627202"/>
          </a:xfrm>
        </p:spPr>
        <p:txBody>
          <a:bodyPr>
            <a:normAutofit fontScale="92500"/>
          </a:bodyPr>
          <a:lstStyle/>
          <a:p>
            <a:pPr>
              <a:buFont typeface="Arial" panose="020B0604020202020204" pitchFamily="34" charset="0"/>
              <a:buChar char="•"/>
            </a:pPr>
            <a:r>
              <a:rPr lang="en-US" altLang="ja-JP" dirty="0" smtClean="0"/>
              <a:t>Required data rates </a:t>
            </a:r>
            <a:r>
              <a:rPr lang="en-US" altLang="ja-JP" dirty="0"/>
              <a:t>are </a:t>
            </a:r>
            <a:r>
              <a:rPr lang="en-US" altLang="ja-JP" dirty="0" smtClean="0"/>
              <a:t>very high.</a:t>
            </a:r>
            <a:endParaRPr lang="en-US" altLang="ja-JP" dirty="0"/>
          </a:p>
          <a:p>
            <a:pPr>
              <a:buFont typeface="Arial" panose="020B0604020202020204" pitchFamily="34" charset="0"/>
              <a:buChar char="•"/>
            </a:pPr>
            <a:r>
              <a:rPr lang="en-US" altLang="ja-JP" dirty="0" smtClean="0"/>
              <a:t>Wireless VR </a:t>
            </a:r>
            <a:r>
              <a:rPr lang="en-US" altLang="ja-JP" dirty="0" smtClean="0"/>
              <a:t>is the one of the target use case of EHT SG.</a:t>
            </a:r>
          </a:p>
          <a:p>
            <a:pPr>
              <a:buFont typeface="Arial" panose="020B0604020202020204" pitchFamily="34" charset="0"/>
              <a:buChar char="•"/>
            </a:pPr>
            <a:r>
              <a:rPr lang="en-US" altLang="ja-JP" dirty="0" smtClean="0"/>
              <a:t>Development of PHY layer technologies will be demanded.</a:t>
            </a:r>
            <a:endParaRPr lang="en-US" altLang="ja-JP" dirty="0"/>
          </a:p>
        </p:txBody>
      </p:sp>
    </p:spTree>
    <p:extLst>
      <p:ext uri="{BB962C8B-B14F-4D97-AF65-F5344CB8AC3E}">
        <p14:creationId xmlns:p14="http://schemas.microsoft.com/office/powerpoint/2010/main" val="2316595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2325</TotalTime>
  <Words>2899</Words>
  <Application>Microsoft Office PowerPoint</Application>
  <PresentationFormat>画面に合わせる (4:3)</PresentationFormat>
  <Paragraphs>395</Paragraphs>
  <Slides>15</Slides>
  <Notes>14</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2" baseType="lpstr">
      <vt:lpstr>Arial Unicode MS</vt:lpstr>
      <vt:lpstr>ＭＳ Ｐゴシック</vt:lpstr>
      <vt:lpstr>MS Gothic</vt:lpstr>
      <vt:lpstr>Arial</vt:lpstr>
      <vt:lpstr>Times New Roman</vt:lpstr>
      <vt:lpstr>Office テーマ</vt:lpstr>
      <vt:lpstr>Document</vt:lpstr>
      <vt:lpstr>Discussion on Target Use Cases of RTA</vt:lpstr>
      <vt:lpstr>Abstract</vt:lpstr>
      <vt:lpstr>Additional use cases for RTA </vt:lpstr>
      <vt:lpstr>Haptic technology</vt:lpstr>
      <vt:lpstr>Drone control</vt:lpstr>
      <vt:lpstr>Requirements of the additional use cases</vt:lpstr>
      <vt:lpstr>Requirements of use cases on the RTA TIG’s report [1] </vt:lpstr>
      <vt:lpstr>Real-time gaming in the future</vt:lpstr>
      <vt:lpstr>Requirements of VR, 4K/8K video [5]</vt:lpstr>
      <vt:lpstr>Wireless VR in EHT [5]</vt:lpstr>
      <vt:lpstr>Discussions</vt:lpstr>
      <vt:lpstr>Conclusions</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lastModifiedBy>岸田朗</cp:lastModifiedBy>
  <cp:revision>205</cp:revision>
  <cp:lastPrinted>1601-01-01T00:00:00Z</cp:lastPrinted>
  <dcterms:created xsi:type="dcterms:W3CDTF">2018-09-03T10:06:00Z</dcterms:created>
  <dcterms:modified xsi:type="dcterms:W3CDTF">2018-11-14T08:54:29Z</dcterms:modified>
</cp:coreProperties>
</file>