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65" r:id="rId2"/>
    <p:sldId id="321" r:id="rId3"/>
    <p:sldId id="368" r:id="rId4"/>
    <p:sldId id="367" r:id="rId5"/>
    <p:sldId id="322" r:id="rId6"/>
    <p:sldId id="366" r:id="rId7"/>
    <p:sldId id="320" r:id="rId8"/>
    <p:sldId id="369" r:id="rId9"/>
    <p:sldId id="370" r:id="rId10"/>
    <p:sldId id="371" r:id="rId11"/>
  </p:sldIdLst>
  <p:sldSz cx="9144000" cy="6858000" type="screen4x3"/>
  <p:notesSz cx="7023100" cy="93091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66"/>
    <a:srgbClr val="CCFF99"/>
    <a:srgbClr val="FF0000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952" autoAdjust="0"/>
  </p:normalViewPr>
  <p:slideViewPr>
    <p:cSldViewPr>
      <p:cViewPr varScale="1">
        <p:scale>
          <a:sx n="79" d="100"/>
          <a:sy n="79" d="100"/>
        </p:scale>
        <p:origin x="90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2508" y="78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123002" y="176284"/>
            <a:ext cx="219585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40171">
              <a:defRPr sz="1400" b="1"/>
            </a:lvl1pPr>
          </a:lstStyle>
          <a:p>
            <a:pPr>
              <a:defRPr/>
            </a:pPr>
            <a:r>
              <a:rPr lang="en-GB" smtClean="0"/>
              <a:t>doc.: IEEE 802.11-18/1977r1</a:t>
            </a: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704239" y="176284"/>
            <a:ext cx="91602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40171">
              <a:defRPr sz="1400" b="1"/>
            </a:lvl1pPr>
          </a:lstStyle>
          <a:p>
            <a:pPr>
              <a:defRPr/>
            </a:pPr>
            <a:r>
              <a:rPr lang="en-US" altLang="ja-JP" smtClean="0"/>
              <a:t>November 2018</a:t>
            </a:r>
            <a:endParaRPr lang="en-GB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067951" y="9009731"/>
            <a:ext cx="1331302" cy="184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40171">
              <a:defRPr/>
            </a:lvl1pPr>
          </a:lstStyle>
          <a:p>
            <a:pPr>
              <a:defRPr/>
            </a:pPr>
            <a:r>
              <a:rPr lang="en-GB" smtClean="0"/>
              <a:t>Hiroyuki Motozuka (Panasonic)</a:t>
            </a:r>
            <a:endParaRPr lang="en-GB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73901" y="9009732"/>
            <a:ext cx="519337" cy="18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40171">
              <a:defRPr/>
            </a:lvl1pPr>
          </a:lstStyle>
          <a:p>
            <a:pPr>
              <a:defRPr/>
            </a:pPr>
            <a:r>
              <a:rPr lang="en-GB" dirty="0"/>
              <a:t>Page </a:t>
            </a:r>
            <a:fld id="{50DA7F37-5871-4D08-9AD8-0EC62C95960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702633" y="388543"/>
            <a:ext cx="56178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98" tIns="46049" rIns="92098" bIns="46049" anchor="ctr"/>
          <a:lstStyle/>
          <a:p>
            <a:endParaRPr lang="en-US" dirty="0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702632" y="9009732"/>
            <a:ext cx="720318" cy="18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40171"/>
            <a:r>
              <a:rPr lang="en-GB" dirty="0"/>
              <a:t>Submission</a:t>
            </a: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702632" y="8998585"/>
            <a:ext cx="577379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98" tIns="46049" rIns="92098" bIns="46049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851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166415" y="96665"/>
            <a:ext cx="219585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40171">
              <a:defRPr sz="1400" b="1"/>
            </a:lvl1pPr>
          </a:lstStyle>
          <a:p>
            <a:pPr>
              <a:defRPr/>
            </a:pPr>
            <a:r>
              <a:rPr lang="en-GB" smtClean="0"/>
              <a:t>doc.: IEEE 802.11-18/1977r1</a:t>
            </a:r>
            <a:endParaRPr lang="en-GB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62435" y="96665"/>
            <a:ext cx="91602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40171">
              <a:defRPr sz="1400" b="1"/>
            </a:lvl1pPr>
          </a:lstStyle>
          <a:p>
            <a:pPr>
              <a:defRPr/>
            </a:pPr>
            <a:r>
              <a:rPr lang="en-US" altLang="ja-JP" smtClean="0"/>
              <a:t>November 2018</a:t>
            </a:r>
            <a:endParaRPr lang="en-GB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2213" y="703263"/>
            <a:ext cx="4638675" cy="3479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770" y="4422062"/>
            <a:ext cx="5151560" cy="4189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36" tIns="46369" rIns="94336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563086" y="9012916"/>
            <a:ext cx="1799188" cy="184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60492" lvl="4" algn="r" defTabSz="940171">
              <a:defRPr/>
            </a:lvl5pPr>
          </a:lstStyle>
          <a:p>
            <a:pPr lvl="4">
              <a:defRPr/>
            </a:pPr>
            <a:r>
              <a:rPr lang="en-GB" smtClean="0"/>
              <a:t>Hiroyuki Motozuka (Panasonic)</a:t>
            </a:r>
            <a:endParaRPr lang="en-GB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63941" y="9012916"/>
            <a:ext cx="519337" cy="18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40171">
              <a:defRPr/>
            </a:lvl1pPr>
          </a:lstStyle>
          <a:p>
            <a:pPr>
              <a:defRPr/>
            </a:pPr>
            <a:r>
              <a:rPr lang="en-GB" dirty="0"/>
              <a:t>Page </a:t>
            </a:r>
            <a:fld id="{D2D11A6C-B4D3-4B35-9488-F1E9620A258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733181" y="9012916"/>
            <a:ext cx="720318" cy="18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dirty="0"/>
              <a:t>Submission</a:t>
            </a:r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733181" y="9011324"/>
            <a:ext cx="55567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98" tIns="46049" rIns="92098" bIns="46049" anchor="ctr"/>
          <a:lstStyle/>
          <a:p>
            <a:endParaRPr lang="en-US" dirty="0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656004" y="297777"/>
            <a:ext cx="571109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98" tIns="46049" rIns="92098" bIns="46049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90871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8299" indent="-287807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1230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11721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72213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32705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93197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53689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14181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802.11-18/1977r1</a:t>
            </a:r>
            <a:endParaRPr lang="en-GB" sz="1400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8299" indent="-287807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1230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11721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72213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32705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93197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53689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14181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ja-JP" sz="1400" smtClean="0"/>
              <a:t>November 2018</a:t>
            </a:r>
            <a:endParaRPr lang="en-GB" sz="1400"/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262340" y="9012916"/>
            <a:ext cx="2099934" cy="184666"/>
          </a:xfrm>
          <a:noFill/>
        </p:spPr>
        <p:txBody>
          <a:bodyPr/>
          <a:lstStyle>
            <a:lvl1pPr marL="345369" indent="-345369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8299" indent="-287807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1230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11721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60492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20984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8147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41967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302459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Hiroyuki Motozuka (Panasonic)</a:t>
            </a:r>
            <a:endParaRPr lang="en-GB" dirty="0"/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68101" y="9012916"/>
            <a:ext cx="415177" cy="184666"/>
          </a:xfrm>
          <a:noFill/>
        </p:spPr>
        <p:txBody>
          <a:bodyPr/>
          <a:lstStyle>
            <a:lvl1pPr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8299" indent="-287807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1230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11721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72213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32705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93197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53689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14181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/>
              <a:t>Page </a:t>
            </a:r>
            <a:fld id="{84EAE0F3-2EDE-462F-B412-67CDAA37783B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3263"/>
            <a:ext cx="4638675" cy="3479800"/>
          </a:xfrm>
          <a:ln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732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802.11-18/1977r1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2018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Hiroyuki Motozuka (Panasonic)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Page </a:t>
            </a:r>
            <a:fld id="{D2D11A6C-B4D3-4B35-9488-F1E9620A2584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9778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802.11-18/1977r1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2018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Hiroyuki Motozuka (Panasonic)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Page </a:t>
            </a:r>
            <a:fld id="{D2D11A6C-B4D3-4B35-9488-F1E9620A2584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0423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802.11-18/1977r1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2018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Hiroyuki Motozuka (Panasonic)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Page </a:t>
            </a:r>
            <a:fld id="{D2D11A6C-B4D3-4B35-9488-F1E9620A2584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3866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802.11-18/1977r1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2018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Hiroyuki Motozuka (Panasonic)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Page </a:t>
            </a:r>
            <a:fld id="{D2D11A6C-B4D3-4B35-9488-F1E9620A2584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3406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802.11-18/1977r1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November 2018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Hiroyuki Motozuka (Panasonic)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Page </a:t>
            </a:r>
            <a:fld id="{D2D11A6C-B4D3-4B35-9488-F1E9620A2584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2238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Slide </a:t>
            </a:r>
            <a:fld id="{4BB4356B-64A4-49A3-9180-D4060259403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135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662272" y="6475413"/>
            <a:ext cx="881653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Hiroyuki Motozuka (Panasonic)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Slide </a:t>
            </a:r>
            <a:fld id="{291230A6-1ED8-40C7-B3D0-82B1B9814FD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 bwMode="auto">
          <a:xfrm>
            <a:off x="696913" y="332601"/>
            <a:ext cx="15411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November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2018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5085541" y="332601"/>
            <a:ext cx="335995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sz="1800" b="1" dirty="0"/>
              <a:t>doc.: IEEE </a:t>
            </a:r>
            <a:r>
              <a:rPr lang="en-US" sz="1800" b="1" dirty="0" smtClean="0"/>
              <a:t>802.11-18-1977/r4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557852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62272" y="6475413"/>
            <a:ext cx="88165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>
              <a:defRPr/>
            </a:pPr>
            <a:r>
              <a:rPr lang="en-GB" smtClean="0"/>
              <a:t>Hiroyuki Motozuka (Panasonic)</a:t>
            </a: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en-GB" dirty="0"/>
              <a:t>Slide </a:t>
            </a:r>
            <a:fld id="{C229C781-9868-4EAE-9E92-FD9A8F450C8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685800" y="6475413"/>
            <a:ext cx="87203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baseline="0" dirty="0"/>
              <a:t> Submission   </a:t>
            </a:r>
            <a:endParaRPr lang="en-GB" dirty="0"/>
          </a:p>
        </p:txBody>
      </p:sp>
      <p:sp>
        <p:nvSpPr>
          <p:cNvPr id="1033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/>
              <a:t>Slide </a:t>
            </a:r>
            <a:fld id="{09260846-F612-4166-AE8A-DF99C3DBA102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990656" cy="1231032"/>
          </a:xfr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Use Cases for NGV using </a:t>
            </a:r>
            <a:r>
              <a:rPr lang="en-US" dirty="0"/>
              <a:t>H</a:t>
            </a:r>
            <a:r>
              <a:rPr lang="en-US" dirty="0" smtClean="0"/>
              <a:t>igh Data Rate</a:t>
            </a:r>
            <a:endParaRPr lang="en-US" dirty="0"/>
          </a:p>
        </p:txBody>
      </p:sp>
      <p:sp>
        <p:nvSpPr>
          <p:cNvPr id="307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039888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2018-11-12</a:t>
            </a:r>
            <a:endParaRPr lang="en-GB" sz="2000" b="0" dirty="0"/>
          </a:p>
        </p:txBody>
      </p:sp>
      <p:sp>
        <p:nvSpPr>
          <p:cNvPr id="3079" name="Rectangle 12"/>
          <p:cNvSpPr>
            <a:spLocks noChangeArrowheads="1"/>
          </p:cNvSpPr>
          <p:nvPr/>
        </p:nvSpPr>
        <p:spPr bwMode="auto">
          <a:xfrm>
            <a:off x="533400" y="2300288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/>
              <a:t>Authors:</a:t>
            </a:r>
            <a:endParaRPr lang="en-GB" sz="20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7662272" y="6475413"/>
            <a:ext cx="881653" cy="184666"/>
          </a:xfrm>
        </p:spPr>
        <p:txBody>
          <a:bodyPr/>
          <a:lstStyle/>
          <a:p>
            <a:pPr>
              <a:defRPr/>
            </a:pPr>
            <a:r>
              <a:rPr lang="en-GB" smtClean="0"/>
              <a:t>Hiroyuki Motozuka (Panasonic)</a:t>
            </a:r>
            <a:endParaRPr lang="en-GB" dirty="0"/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492145"/>
              </p:ext>
            </p:extLst>
          </p:nvPr>
        </p:nvGraphicFramePr>
        <p:xfrm>
          <a:off x="547688" y="2708275"/>
          <a:ext cx="7840662" cy="328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4" name="Document" r:id="rId4" imgW="8756606" imgH="3669495" progId="Word.Document.8">
                  <p:embed/>
                </p:oleObj>
              </mc:Choice>
              <mc:Fallback>
                <p:oleObj name="Document" r:id="rId4" imgW="8756606" imgH="366949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8" y="2708275"/>
                        <a:ext cx="7840662" cy="328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154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7" y="2221684"/>
            <a:ext cx="8565622" cy="362133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Slide </a:t>
            </a:r>
            <a:fld id="{291230A6-1ED8-40C7-B3D0-82B1B9814FDB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7662272" y="6475413"/>
            <a:ext cx="881653" cy="184666"/>
          </a:xfrm>
        </p:spPr>
        <p:txBody>
          <a:bodyPr/>
          <a:lstStyle/>
          <a:p>
            <a:pPr>
              <a:defRPr/>
            </a:pPr>
            <a:r>
              <a:rPr lang="en-GB" smtClean="0"/>
              <a:t>Hiroyuki Motozuka (Panasonic)</a:t>
            </a:r>
            <a:endParaRPr lang="en-GB" dirty="0"/>
          </a:p>
        </p:txBody>
      </p:sp>
      <p:sp>
        <p:nvSpPr>
          <p:cNvPr id="55" name="楕円 54"/>
          <p:cNvSpPr/>
          <p:nvPr/>
        </p:nvSpPr>
        <p:spPr bwMode="auto">
          <a:xfrm>
            <a:off x="251520" y="2780928"/>
            <a:ext cx="3168352" cy="792088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8" name="楕円 57"/>
          <p:cNvSpPr/>
          <p:nvPr/>
        </p:nvSpPr>
        <p:spPr bwMode="auto">
          <a:xfrm rot="20937298">
            <a:off x="766578" y="3475563"/>
            <a:ext cx="3168352" cy="90694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1537520" y="1814998"/>
            <a:ext cx="3354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FF0000"/>
                </a:solidFill>
              </a:rPr>
              <a:t>Traffic offloading to 60 GHz band</a:t>
            </a:r>
            <a:endParaRPr kumimoji="1" lang="ja-JP" altLang="en-US" sz="1800" dirty="0">
              <a:solidFill>
                <a:srgbClr val="FF0000"/>
              </a:solidFill>
            </a:endParaRPr>
          </a:p>
        </p:txBody>
      </p:sp>
      <p:cxnSp>
        <p:nvCxnSpPr>
          <p:cNvPr id="61" name="直線コネクタ 60"/>
          <p:cNvCxnSpPr/>
          <p:nvPr/>
        </p:nvCxnSpPr>
        <p:spPr bwMode="auto">
          <a:xfrm flipV="1">
            <a:off x="2699792" y="2204864"/>
            <a:ext cx="504056" cy="57606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テキスト ボックス 61"/>
          <p:cNvSpPr txBox="1"/>
          <p:nvPr/>
        </p:nvSpPr>
        <p:spPr>
          <a:xfrm>
            <a:off x="217240" y="558924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FF0000"/>
                </a:solidFill>
              </a:rPr>
              <a:t>Rich Sensor Sharing</a:t>
            </a:r>
            <a:endParaRPr kumimoji="1" lang="ja-JP" altLang="en-US" sz="1800" dirty="0">
              <a:solidFill>
                <a:srgbClr val="FF0000"/>
              </a:solidFill>
            </a:endParaRPr>
          </a:p>
        </p:txBody>
      </p:sp>
      <p:cxnSp>
        <p:nvCxnSpPr>
          <p:cNvPr id="63" name="直線コネクタ 62"/>
          <p:cNvCxnSpPr/>
          <p:nvPr/>
        </p:nvCxnSpPr>
        <p:spPr bwMode="auto">
          <a:xfrm flipV="1">
            <a:off x="709045" y="4434411"/>
            <a:ext cx="542349" cy="111747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テキスト ボックス 64"/>
          <p:cNvSpPr txBox="1"/>
          <p:nvPr/>
        </p:nvSpPr>
        <p:spPr>
          <a:xfrm>
            <a:off x="971600" y="818709"/>
            <a:ext cx="69493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Use cases proposed in [1]</a:t>
            </a:r>
          </a:p>
          <a:p>
            <a:r>
              <a:rPr kumimoji="1" lang="en-US" altLang="ja-JP" sz="2800" dirty="0" smtClean="0"/>
              <a:t>and mapping to the proposal in this submission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71624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00808"/>
            <a:ext cx="8206680" cy="3536032"/>
          </a:xfrm>
        </p:spPr>
        <p:txBody>
          <a:bodyPr>
            <a:noAutofit/>
          </a:bodyPr>
          <a:lstStyle/>
          <a:p>
            <a:r>
              <a:rPr lang="en-GB" altLang="en-US" dirty="0" smtClean="0"/>
              <a:t>The submission [1] proposes use of 60 GHz band communication for V2X to enable use cases which require high data rate.</a:t>
            </a:r>
          </a:p>
          <a:p>
            <a:r>
              <a:rPr lang="en-GB" altLang="en-US" dirty="0" smtClean="0"/>
              <a:t>NGV proposed PAR[2] includes in the scope text; </a:t>
            </a:r>
            <a:br>
              <a:rPr lang="en-GB" altLang="en-US" dirty="0" smtClean="0"/>
            </a:br>
            <a:r>
              <a:rPr lang="en-GB" altLang="en-US" dirty="0" smtClean="0"/>
              <a:t>“</a:t>
            </a:r>
            <a:r>
              <a:rPr lang="en-US" altLang="en-US" dirty="0"/>
              <a:t>optionally, in the 60 GHz frequency band (57 GHz </a:t>
            </a:r>
            <a:r>
              <a:rPr lang="en-US" altLang="en-US" dirty="0" smtClean="0"/>
              <a:t>to </a:t>
            </a:r>
            <a:br>
              <a:rPr lang="en-US" altLang="en-US" dirty="0" smtClean="0"/>
            </a:br>
            <a:r>
              <a:rPr lang="en-US" altLang="en-US" dirty="0" smtClean="0"/>
              <a:t>71 </a:t>
            </a:r>
            <a:r>
              <a:rPr lang="en-US" altLang="en-US" dirty="0"/>
              <a:t>GHz</a:t>
            </a:r>
            <a:r>
              <a:rPr lang="en-US" altLang="en-US" dirty="0" smtClean="0"/>
              <a:t>)”</a:t>
            </a:r>
            <a:endParaRPr lang="en-GB" altLang="en-US" dirty="0"/>
          </a:p>
          <a:p>
            <a:r>
              <a:rPr lang="en-GB" altLang="en-US" dirty="0" smtClean="0"/>
              <a:t>This submission proposes use cases using high data rate, assuming use of 60 GHz band. Proposed use cases include:</a:t>
            </a:r>
          </a:p>
          <a:p>
            <a:pPr lvl="1"/>
            <a:r>
              <a:rPr lang="en-GB" altLang="en-US" dirty="0" smtClean="0"/>
              <a:t>Traffic Offloading to 60 GHz band</a:t>
            </a:r>
          </a:p>
          <a:p>
            <a:pPr lvl="1"/>
            <a:r>
              <a:rPr lang="en-GB" altLang="en-US" dirty="0" smtClean="0"/>
              <a:t>Rich Sensor Data Sharing</a:t>
            </a:r>
            <a:endParaRPr lang="en-GB" alt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Slide </a:t>
            </a:r>
            <a:fld id="{291230A6-1ED8-40C7-B3D0-82B1B9814FDB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7662272" y="6475413"/>
            <a:ext cx="881653" cy="184666"/>
          </a:xfrm>
        </p:spPr>
        <p:txBody>
          <a:bodyPr/>
          <a:lstStyle/>
          <a:p>
            <a:pPr>
              <a:defRPr/>
            </a:pPr>
            <a:r>
              <a:rPr lang="en-GB" smtClean="0"/>
              <a:t>Hiroyuki Motozuka (Panasonic)</a:t>
            </a:r>
            <a:endParaRPr lang="en-GB" dirty="0"/>
          </a:p>
        </p:txBody>
      </p:sp>
      <p:sp>
        <p:nvSpPr>
          <p:cNvPr id="4" name="正方形/長方形 3"/>
          <p:cNvSpPr/>
          <p:nvPr/>
        </p:nvSpPr>
        <p:spPr>
          <a:xfrm>
            <a:off x="1447968" y="5733256"/>
            <a:ext cx="49962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/>
              <a:t>[1] 11-18/1187r03 mmW for V2X Use </a:t>
            </a:r>
            <a:r>
              <a:rPr lang="en-US" altLang="ja-JP" sz="2000" dirty="0" smtClean="0"/>
              <a:t>Cases</a:t>
            </a:r>
          </a:p>
          <a:p>
            <a:r>
              <a:rPr lang="en-US" altLang="ja-JP" sz="2000" dirty="0"/>
              <a:t>[2] 11-18/0861r09 802.11 NGV Proposed PAR</a:t>
            </a:r>
          </a:p>
        </p:txBody>
      </p:sp>
    </p:spTree>
    <p:extLst>
      <p:ext uri="{BB962C8B-B14F-4D97-AF65-F5344CB8AC3E}">
        <p14:creationId xmlns:p14="http://schemas.microsoft.com/office/powerpoint/2010/main" val="24411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Traffic Offloading</a:t>
            </a:r>
            <a:r>
              <a:rPr lang="ja-JP" altLang="en-US" dirty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to 60 GHz band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005064"/>
            <a:ext cx="8498911" cy="2448271"/>
          </a:xfrm>
        </p:spPr>
        <p:txBody>
          <a:bodyPr>
            <a:noAutofit/>
          </a:bodyPr>
          <a:lstStyle/>
          <a:p>
            <a:r>
              <a:rPr lang="en-US" altLang="ja-JP" sz="2000" dirty="0">
                <a:solidFill>
                  <a:srgbClr val="FF0000"/>
                </a:solidFill>
              </a:rPr>
              <a:t>DSRC/WAVE supports </a:t>
            </a:r>
            <a:r>
              <a:rPr lang="en-US" altLang="ja-JP" sz="2000" dirty="0" smtClean="0">
                <a:solidFill>
                  <a:srgbClr val="FF0000"/>
                </a:solidFill>
              </a:rPr>
              <a:t>unicast traffic as well as broadcast oriented applications</a:t>
            </a:r>
          </a:p>
          <a:p>
            <a:pPr lvl="1"/>
            <a:r>
              <a:rPr lang="en-US" altLang="ja-JP" sz="1800" dirty="0" smtClean="0">
                <a:solidFill>
                  <a:srgbClr val="FF0000"/>
                </a:solidFill>
              </a:rPr>
              <a:t>IEEE1609 employs WSMP </a:t>
            </a:r>
            <a:r>
              <a:rPr lang="en-US" altLang="ja-JP" sz="1400" dirty="0" smtClean="0">
                <a:solidFill>
                  <a:srgbClr val="FF0000"/>
                </a:solidFill>
              </a:rPr>
              <a:t>(Wave Short Message protocol)</a:t>
            </a:r>
            <a:r>
              <a:rPr lang="en-US" altLang="ja-JP" sz="1800" dirty="0" smtClean="0">
                <a:solidFill>
                  <a:srgbClr val="FF0000"/>
                </a:solidFill>
              </a:rPr>
              <a:t> and IPv6 as higher layer</a:t>
            </a:r>
          </a:p>
          <a:p>
            <a:pPr lvl="1"/>
            <a:r>
              <a:rPr lang="en-US" altLang="ja-JP" sz="1800" dirty="0" smtClean="0">
                <a:solidFill>
                  <a:srgbClr val="FF0000"/>
                </a:solidFill>
              </a:rPr>
              <a:t>Demands on bandwidth for both broadcast and unicast V2X will be increasing</a:t>
            </a:r>
            <a:endParaRPr lang="en-US" altLang="ja-JP" sz="1800" dirty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IPv6 </a:t>
            </a:r>
            <a:r>
              <a:rPr lang="en-US" altLang="ja-JP" sz="2000" dirty="0">
                <a:solidFill>
                  <a:srgbClr val="FF0000"/>
                </a:solidFill>
              </a:rPr>
              <a:t>unicast </a:t>
            </a:r>
            <a:r>
              <a:rPr lang="en-US" altLang="ja-JP" sz="2000" dirty="0" smtClean="0">
                <a:solidFill>
                  <a:srgbClr val="FF0000"/>
                </a:solidFill>
              </a:rPr>
              <a:t>traffic</a:t>
            </a:r>
            <a:r>
              <a:rPr lang="en-US" altLang="ja-JP" sz="2000" dirty="0">
                <a:solidFill>
                  <a:srgbClr val="FF0000"/>
                </a:solidFill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</a:rPr>
              <a:t>is suitable for offloading to 60 GHz</a:t>
            </a:r>
            <a:endParaRPr lang="en-US" sz="2000" dirty="0">
              <a:solidFill>
                <a:srgbClr val="FF0000"/>
              </a:solidFill>
            </a:endParaRPr>
          </a:p>
          <a:p>
            <a:pPr lvl="1"/>
            <a:r>
              <a:rPr lang="en-US" sz="1800" dirty="0" smtClean="0"/>
              <a:t>distribute </a:t>
            </a:r>
            <a:r>
              <a:rPr lang="en-US" sz="1800" dirty="0"/>
              <a:t>location dependent </a:t>
            </a:r>
            <a:r>
              <a:rPr lang="en-US" sz="1800" dirty="0" smtClean="0"/>
              <a:t>data: map, advertisement</a:t>
            </a:r>
            <a:endParaRPr lang="en-US" sz="1800" dirty="0"/>
          </a:p>
          <a:p>
            <a:pPr lvl="1"/>
            <a:r>
              <a:rPr lang="en-US" sz="1800" dirty="0"/>
              <a:t>download/upload delay tolerant </a:t>
            </a:r>
            <a:r>
              <a:rPr lang="en-US" sz="1800" dirty="0" smtClean="0"/>
              <a:t>data: log/sensor data for non/semi-real time usage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Slide </a:t>
            </a:r>
            <a:fld id="{291230A6-1ED8-40C7-B3D0-82B1B9814FDB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7662272" y="6475413"/>
            <a:ext cx="881653" cy="184666"/>
          </a:xfrm>
        </p:spPr>
        <p:txBody>
          <a:bodyPr/>
          <a:lstStyle/>
          <a:p>
            <a:pPr>
              <a:defRPr/>
            </a:pPr>
            <a:r>
              <a:rPr lang="en-GB" smtClean="0"/>
              <a:t>Hiroyuki Motozuka (Panasonic)</a:t>
            </a:r>
            <a:endParaRPr lang="en-GB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18987" y="3717032"/>
            <a:ext cx="2448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dirty="0" smtClean="0">
                <a:solidFill>
                  <a:schemeClr val="accent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Downloading 3D maps</a:t>
            </a:r>
            <a:endParaRPr kumimoji="1" lang="ja-JP" altLang="en-US" sz="1600" dirty="0">
              <a:solidFill>
                <a:schemeClr val="accent6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436096" y="3717032"/>
            <a:ext cx="24208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dirty="0" smtClean="0">
                <a:solidFill>
                  <a:schemeClr val="accent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Uploading sensor data</a:t>
            </a:r>
            <a:endParaRPr kumimoji="1" lang="ja-JP" altLang="en-US" sz="1600" dirty="0">
              <a:solidFill>
                <a:schemeClr val="accent6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27" y="1552792"/>
            <a:ext cx="3932261" cy="219475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555840"/>
            <a:ext cx="4322439" cy="21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4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tx1"/>
                </a:solidFill>
              </a:rPr>
              <a:t>Traffic Offloading</a:t>
            </a:r>
            <a:r>
              <a:rPr lang="ja-JP" altLang="en-US" dirty="0">
                <a:solidFill>
                  <a:schemeClr val="tx1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</a:rPr>
              <a:t>to 60 </a:t>
            </a:r>
            <a:r>
              <a:rPr lang="en-US" altLang="ja-JP" dirty="0" smtClean="0">
                <a:solidFill>
                  <a:srgbClr val="FF0000"/>
                </a:solidFill>
              </a:rPr>
              <a:t>GHz band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8800"/>
            <a:ext cx="7918648" cy="4824536"/>
          </a:xfrm>
        </p:spPr>
        <p:txBody>
          <a:bodyPr>
            <a:normAutofit/>
          </a:bodyPr>
          <a:lstStyle/>
          <a:p>
            <a:r>
              <a:rPr lang="en-US" dirty="0"/>
              <a:t>Overview</a:t>
            </a:r>
            <a:r>
              <a:rPr lang="en-US" dirty="0" smtClean="0"/>
              <a:t>:</a:t>
            </a:r>
            <a:r>
              <a:rPr lang="en-US" b="0" dirty="0" smtClean="0"/>
              <a:t> Offload </a:t>
            </a:r>
            <a:r>
              <a:rPr lang="en-US" b="0" dirty="0" smtClean="0">
                <a:solidFill>
                  <a:srgbClr val="FF0000"/>
                </a:solidFill>
              </a:rPr>
              <a:t>unicast traffic from 5.9GHz to 60GHz band</a:t>
            </a:r>
            <a:endParaRPr lang="en-US" b="0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distribute location dependent data</a:t>
            </a:r>
          </a:p>
          <a:p>
            <a:pPr lvl="1"/>
            <a:r>
              <a:rPr lang="en-US" dirty="0" smtClean="0"/>
              <a:t>download/upload delay tolerant data</a:t>
            </a:r>
            <a:endParaRPr lang="en-US" dirty="0"/>
          </a:p>
          <a:p>
            <a:r>
              <a:rPr lang="en-US" dirty="0" smtClean="0"/>
              <a:t>Target performance: </a:t>
            </a:r>
          </a:p>
          <a:p>
            <a:pPr lvl="1"/>
            <a:r>
              <a:rPr lang="en-US" altLang="ja-JP" dirty="0"/>
              <a:t>&gt;1 </a:t>
            </a:r>
            <a:r>
              <a:rPr lang="en-US" altLang="ja-JP" dirty="0" err="1"/>
              <a:t>Gbps</a:t>
            </a:r>
            <a:r>
              <a:rPr lang="en-US" altLang="ja-JP" dirty="0"/>
              <a:t> max data </a:t>
            </a:r>
            <a:r>
              <a:rPr lang="en-US" altLang="ja-JP" dirty="0" smtClean="0"/>
              <a:t>rate</a:t>
            </a:r>
          </a:p>
          <a:p>
            <a:pPr lvl="1"/>
            <a:r>
              <a:rPr lang="en-US" altLang="ja-JP" dirty="0" smtClean="0"/>
              <a:t>Vehicle </a:t>
            </a:r>
            <a:r>
              <a:rPr lang="en-US" altLang="ja-JP" dirty="0"/>
              <a:t>mobility in a city (~60km/h)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Slide </a:t>
            </a:r>
            <a:fld id="{291230A6-1ED8-40C7-B3D0-82B1B9814FDB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7662272" y="6475413"/>
            <a:ext cx="881653" cy="184666"/>
          </a:xfrm>
        </p:spPr>
        <p:txBody>
          <a:bodyPr/>
          <a:lstStyle/>
          <a:p>
            <a:pPr>
              <a:defRPr/>
            </a:pPr>
            <a:r>
              <a:rPr lang="en-GB" smtClean="0"/>
              <a:t>Hiroyuki Motozuka (Panasonic)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315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Rich Sensor Sharing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750" y="4221088"/>
            <a:ext cx="7918648" cy="2232247"/>
          </a:xfrm>
        </p:spPr>
        <p:txBody>
          <a:bodyPr>
            <a:normAutofit/>
          </a:bodyPr>
          <a:lstStyle/>
          <a:p>
            <a:r>
              <a:rPr lang="en-US" dirty="0"/>
              <a:t>Vehicles and infrastructures share their own views to each other to construct bird’s eye </a:t>
            </a:r>
            <a:r>
              <a:rPr lang="en-US" dirty="0" smtClean="0"/>
              <a:t>views</a:t>
            </a:r>
          </a:p>
          <a:p>
            <a:pPr lvl="1"/>
            <a:r>
              <a:rPr lang="en-US" dirty="0" smtClean="0"/>
              <a:t>For safety: blind spot monitoring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see-through view for platooning is one of the application</a:t>
            </a:r>
          </a:p>
          <a:p>
            <a:pPr lvl="1"/>
            <a:r>
              <a:rPr lang="en-US" dirty="0" smtClean="0"/>
              <a:t>For drivers/passengers: navigation, </a:t>
            </a:r>
            <a:r>
              <a:rPr lang="en-US" dirty="0"/>
              <a:t>a</a:t>
            </a:r>
            <a:r>
              <a:rPr lang="en-US" dirty="0" smtClean="0"/>
              <a:t>ugmented reality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Slide </a:t>
            </a:r>
            <a:fld id="{291230A6-1ED8-40C7-B3D0-82B1B9814FDB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7662272" y="6475413"/>
            <a:ext cx="881653" cy="184666"/>
          </a:xfrm>
        </p:spPr>
        <p:txBody>
          <a:bodyPr/>
          <a:lstStyle/>
          <a:p>
            <a:pPr>
              <a:defRPr/>
            </a:pPr>
            <a:r>
              <a:rPr lang="en-GB" smtClean="0"/>
              <a:t>Hiroyuki Motozuka (Panasonic)</a:t>
            </a:r>
            <a:endParaRPr lang="en-GB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543625"/>
            <a:ext cx="3989305" cy="223459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004" y="1539298"/>
            <a:ext cx="3932460" cy="2238919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642985" y="3775452"/>
            <a:ext cx="355097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dirty="0" smtClean="0">
                <a:solidFill>
                  <a:schemeClr val="accent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Bird’s-Eye View for Platoon (V2V)</a:t>
            </a:r>
            <a:endParaRPr kumimoji="1" lang="ja-JP" altLang="en-US" sz="1600" dirty="0">
              <a:solidFill>
                <a:schemeClr val="accent6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557910" y="3775452"/>
            <a:ext cx="444865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dirty="0" smtClean="0">
                <a:solidFill>
                  <a:schemeClr val="accent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Bird’s-Eye View for Intersection (V2I/V2X)</a:t>
            </a:r>
            <a:endParaRPr kumimoji="1" lang="ja-JP" altLang="en-US" sz="1600" dirty="0">
              <a:solidFill>
                <a:schemeClr val="accent6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354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Rich Sensor Sharing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8800"/>
            <a:ext cx="7918648" cy="4824536"/>
          </a:xfrm>
        </p:spPr>
        <p:txBody>
          <a:bodyPr>
            <a:normAutofit/>
          </a:bodyPr>
          <a:lstStyle/>
          <a:p>
            <a:r>
              <a:rPr lang="en-US" dirty="0"/>
              <a:t>Overview</a:t>
            </a:r>
            <a:r>
              <a:rPr lang="en-US" dirty="0" smtClean="0"/>
              <a:t>:</a:t>
            </a:r>
            <a:r>
              <a:rPr lang="en-US" b="0" dirty="0" smtClean="0"/>
              <a:t> Vehicles and infrastructures share their own views to each other to construct </a:t>
            </a:r>
            <a:r>
              <a:rPr lang="en-US" b="0" dirty="0" smtClean="0">
                <a:solidFill>
                  <a:srgbClr val="FF0000"/>
                </a:solidFill>
              </a:rPr>
              <a:t>see-through view, </a:t>
            </a:r>
            <a:r>
              <a:rPr lang="en-US" b="0" dirty="0" smtClean="0"/>
              <a:t>bird’s eye views</a:t>
            </a:r>
            <a:endParaRPr lang="en-US" b="0" dirty="0"/>
          </a:p>
          <a:p>
            <a:pPr lvl="1"/>
            <a:r>
              <a:rPr lang="en-US" dirty="0" smtClean="0"/>
              <a:t>the views are used for safety and driver/passengers usage</a:t>
            </a:r>
          </a:p>
          <a:p>
            <a:pPr lvl="1"/>
            <a:r>
              <a:rPr lang="en-US" dirty="0" smtClean="0"/>
              <a:t>example scenario: (1)around intersection; (2)around platoon</a:t>
            </a:r>
            <a:endParaRPr lang="en-US" dirty="0"/>
          </a:p>
          <a:p>
            <a:r>
              <a:rPr lang="en-US" altLang="ja-JP" dirty="0"/>
              <a:t>Target </a:t>
            </a:r>
            <a:r>
              <a:rPr lang="en-US" altLang="ja-JP" dirty="0" smtClean="0"/>
              <a:t>performance</a:t>
            </a:r>
            <a:r>
              <a:rPr lang="en-US" dirty="0" smtClean="0"/>
              <a:t>: </a:t>
            </a:r>
          </a:p>
          <a:p>
            <a:pPr lvl="1"/>
            <a:r>
              <a:rPr lang="en-US" altLang="ja-JP" dirty="0" smtClean="0"/>
              <a:t>&gt;</a:t>
            </a:r>
            <a:r>
              <a:rPr lang="en-US" altLang="ja-JP" dirty="0"/>
              <a:t>1 </a:t>
            </a:r>
            <a:r>
              <a:rPr lang="en-US" altLang="ja-JP" dirty="0" err="1"/>
              <a:t>Gbps</a:t>
            </a:r>
            <a:r>
              <a:rPr lang="en-US" altLang="ja-JP" dirty="0"/>
              <a:t> </a:t>
            </a:r>
            <a:r>
              <a:rPr lang="en-US" altLang="ja-JP" dirty="0" smtClean="0"/>
              <a:t>max data rate</a:t>
            </a:r>
            <a:endParaRPr lang="en-US" altLang="ja-JP" dirty="0"/>
          </a:p>
          <a:p>
            <a:pPr lvl="1"/>
            <a:r>
              <a:rPr lang="en-US" altLang="ja-JP" dirty="0"/>
              <a:t>&lt;</a:t>
            </a:r>
            <a:r>
              <a:rPr lang="en-US" altLang="ja-JP" dirty="0" smtClean="0"/>
              <a:t>10 </a:t>
            </a:r>
            <a:r>
              <a:rPr lang="en-US" altLang="ja-JP" dirty="0" err="1" smtClean="0"/>
              <a:t>ms</a:t>
            </a:r>
            <a:r>
              <a:rPr lang="en-US" altLang="ja-JP" dirty="0" smtClean="0"/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latency for data packets</a:t>
            </a:r>
          </a:p>
          <a:p>
            <a:pPr lvl="1"/>
            <a:r>
              <a:rPr lang="en-US" altLang="ja-JP" dirty="0" smtClean="0"/>
              <a:t>Vehicle </a:t>
            </a:r>
            <a:r>
              <a:rPr lang="en-US" altLang="ja-JP" dirty="0"/>
              <a:t>mobility in a city (~60km/h</a:t>
            </a:r>
            <a:r>
              <a:rPr lang="en-US" altLang="ja-JP" dirty="0" smtClean="0"/>
              <a:t>)</a:t>
            </a:r>
            <a:endParaRPr lang="en-US" altLang="ja-JP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Slide </a:t>
            </a:r>
            <a:fld id="{291230A6-1ED8-40C7-B3D0-82B1B9814FDB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7662272" y="6475413"/>
            <a:ext cx="881653" cy="184666"/>
          </a:xfrm>
        </p:spPr>
        <p:txBody>
          <a:bodyPr/>
          <a:lstStyle/>
          <a:p>
            <a:pPr>
              <a:defRPr/>
            </a:pPr>
            <a:r>
              <a:rPr lang="en-GB" smtClean="0"/>
              <a:t>Hiroyuki Motozuka (Panasonic)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6785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[</a:t>
            </a:r>
            <a:r>
              <a:rPr lang="en-US" dirty="0"/>
              <a:t>1] </a:t>
            </a:r>
            <a:r>
              <a:rPr lang="en-US" dirty="0" smtClean="0"/>
              <a:t>11-18/1187r03 mmW for V2X Use Cases</a:t>
            </a:r>
          </a:p>
          <a:p>
            <a:pPr marL="0" indent="0">
              <a:buNone/>
            </a:pPr>
            <a:r>
              <a:rPr lang="en-US" dirty="0" smtClean="0"/>
              <a:t>[2] 11-18/0861r08 802.11 NGV Proposed PAR</a:t>
            </a:r>
          </a:p>
          <a:p>
            <a:pPr marL="0" indent="0">
              <a:buNone/>
            </a:pPr>
            <a:r>
              <a:rPr lang="en-US" dirty="0" smtClean="0"/>
              <a:t>[3] 11-18/1323r01 NGV SG Use Cases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Slide </a:t>
            </a:r>
            <a:fld id="{291230A6-1ED8-40C7-B3D0-82B1B9814FDB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7662272" y="6475413"/>
            <a:ext cx="881653" cy="184666"/>
          </a:xfrm>
        </p:spPr>
        <p:txBody>
          <a:bodyPr/>
          <a:lstStyle/>
          <a:p>
            <a:pPr>
              <a:defRPr/>
            </a:pPr>
            <a:r>
              <a:rPr lang="en-GB" smtClean="0"/>
              <a:t>Hiroyuki Motozuka (Panasonic)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0724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 Poll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Do you agree to adopt </a:t>
            </a:r>
            <a:r>
              <a:rPr lang="en-US" dirty="0" smtClean="0"/>
              <a:t>the </a:t>
            </a:r>
            <a:r>
              <a:rPr lang="en-US" dirty="0" smtClean="0"/>
              <a:t>“</a:t>
            </a:r>
            <a:r>
              <a:rPr lang="en-US" dirty="0" smtClean="0"/>
              <a:t>Traffic Offloading to 60 GHz band” </a:t>
            </a:r>
            <a:r>
              <a:rPr lang="en-US" altLang="ja-JP" dirty="0"/>
              <a:t>use case </a:t>
            </a:r>
            <a:r>
              <a:rPr lang="en-US" dirty="0" smtClean="0"/>
              <a:t>on </a:t>
            </a:r>
            <a:r>
              <a:rPr lang="en-US" dirty="0"/>
              <a:t>slide </a:t>
            </a:r>
            <a:r>
              <a:rPr lang="en-US" dirty="0" smtClean="0"/>
              <a:t>4 </a:t>
            </a:r>
            <a:r>
              <a:rPr lang="en-US" dirty="0"/>
              <a:t>as one of NGV use cases?</a:t>
            </a:r>
          </a:p>
          <a:p>
            <a:endParaRPr lang="en-US" dirty="0" smtClean="0"/>
          </a:p>
          <a:p>
            <a:r>
              <a:rPr lang="en-US" dirty="0" smtClean="0"/>
              <a:t>Y/N/A</a:t>
            </a:r>
          </a:p>
          <a:p>
            <a:endParaRPr lang="en-US" dirty="0"/>
          </a:p>
          <a:p>
            <a:r>
              <a:rPr lang="en-US" altLang="ja-JP" dirty="0"/>
              <a:t>Do you agree to adopt the </a:t>
            </a:r>
            <a:r>
              <a:rPr lang="en-US" altLang="ja-JP" dirty="0" smtClean="0"/>
              <a:t>“</a:t>
            </a:r>
            <a:r>
              <a:rPr lang="en-US" altLang="ja-JP" dirty="0" smtClean="0"/>
              <a:t>Rich Sensor Sharing” </a:t>
            </a:r>
            <a:r>
              <a:rPr lang="en-US" altLang="ja-JP" dirty="0"/>
              <a:t>use case on </a:t>
            </a:r>
            <a:r>
              <a:rPr lang="en-US" altLang="ja-JP" dirty="0"/>
              <a:t>slide </a:t>
            </a:r>
            <a:r>
              <a:rPr lang="en-US" altLang="ja-JP" dirty="0" smtClean="0"/>
              <a:t>6 as </a:t>
            </a:r>
            <a:r>
              <a:rPr lang="en-US" altLang="ja-JP" dirty="0"/>
              <a:t>one of NGV use cases?</a:t>
            </a:r>
          </a:p>
          <a:p>
            <a:endParaRPr lang="en-US" dirty="0" smtClean="0"/>
          </a:p>
          <a:p>
            <a:r>
              <a:rPr lang="en-US" altLang="ja-JP" dirty="0"/>
              <a:t>Y/N/A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Slide </a:t>
            </a:r>
            <a:fld id="{291230A6-1ED8-40C7-B3D0-82B1B9814FDB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7662272" y="6475413"/>
            <a:ext cx="881653" cy="184666"/>
          </a:xfrm>
        </p:spPr>
        <p:txBody>
          <a:bodyPr/>
          <a:lstStyle/>
          <a:p>
            <a:pPr>
              <a:defRPr/>
            </a:pPr>
            <a:r>
              <a:rPr lang="en-GB" smtClean="0"/>
              <a:t>Hiroyuki Motozuka (Panasonic)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0943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4000" dirty="0"/>
          </a:p>
          <a:p>
            <a:endParaRPr lang="en-US" sz="4000" dirty="0" smtClean="0"/>
          </a:p>
          <a:p>
            <a:pPr marL="0" indent="0">
              <a:buNone/>
            </a:pPr>
            <a:r>
              <a:rPr lang="en-US" altLang="ja-JP" sz="4000" dirty="0" smtClean="0"/>
              <a:t>Backu</a:t>
            </a:r>
            <a:r>
              <a:rPr lang="en-US" altLang="ja-JP" sz="4000" dirty="0"/>
              <a:t>p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Slide </a:t>
            </a:r>
            <a:fld id="{291230A6-1ED8-40C7-B3D0-82B1B9814FDB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7662272" y="6475413"/>
            <a:ext cx="881653" cy="184666"/>
          </a:xfrm>
        </p:spPr>
        <p:txBody>
          <a:bodyPr/>
          <a:lstStyle/>
          <a:p>
            <a:pPr>
              <a:defRPr/>
            </a:pPr>
            <a:r>
              <a:rPr lang="en-GB" smtClean="0"/>
              <a:t>Hiroyuki Motozuka (Panasonic)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7753593"/>
      </p:ext>
    </p:extLst>
  </p:cSld>
  <p:clrMapOvr>
    <a:masterClrMapping/>
  </p:clrMapOvr>
</p:sld>
</file>

<file path=ppt/theme/theme1.xml><?xml version="1.0" encoding="utf-8"?>
<a:theme xmlns:a="http://schemas.openxmlformats.org/drawingml/2006/main" name="ACcord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ACcord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Ccord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ord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555</Words>
  <Application>Microsoft Office PowerPoint</Application>
  <PresentationFormat>画面に合わせる (4:3)</PresentationFormat>
  <Paragraphs>106</Paragraphs>
  <Slides>10</Slides>
  <Notes>6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5" baseType="lpstr">
      <vt:lpstr>Meiryo UI</vt:lpstr>
      <vt:lpstr>ＭＳ Ｐゴシック</vt:lpstr>
      <vt:lpstr>Times New Roman</vt:lpstr>
      <vt:lpstr>ACcord-Submission</vt:lpstr>
      <vt:lpstr>Document</vt:lpstr>
      <vt:lpstr>Use Cases for NGV using High Data Rate</vt:lpstr>
      <vt:lpstr>Abstract</vt:lpstr>
      <vt:lpstr>Traffic Offloading to 60 GHz band</vt:lpstr>
      <vt:lpstr>Traffic Offloading to 60 GHz band</vt:lpstr>
      <vt:lpstr>Rich Sensor Sharing</vt:lpstr>
      <vt:lpstr>Rich Sensor Sharing</vt:lpstr>
      <vt:lpstr>References</vt:lpstr>
      <vt:lpstr>Straw Poll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2018-11-14T16:25:22Z</dcterms:created>
  <dcterms:modified xsi:type="dcterms:W3CDTF">2018-11-15T00:47:06Z</dcterms:modified>
</cp:coreProperties>
</file>